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5"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6722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20806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282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5467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46230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76821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A2C4E-861F-4817-A5CD-C883B1182EAF}" type="datetimeFigureOut">
              <a:rPr lang="ar-IQ" smtClean="0"/>
              <a:t>16/09/1445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721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A2C4E-861F-4817-A5CD-C883B1182EAF}" type="datetimeFigureOut">
              <a:rPr lang="ar-IQ" smtClean="0"/>
              <a:t>16/09/1445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387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A2C4E-861F-4817-A5CD-C883B1182EAF}" type="datetimeFigureOut">
              <a:rPr lang="ar-IQ" smtClean="0"/>
              <a:t>16/09/1445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3083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8642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56201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E78797-C914-4F20-8A3C-F9D778A812CF}" type="slidenum">
              <a:rPr lang="ar-IQ" smtClean="0"/>
              <a:t>‹#›</a:t>
            </a:fld>
            <a:endParaRPr lang="ar-IQ"/>
          </a:p>
        </p:txBody>
      </p:sp>
    </p:spTree>
    <p:extLst>
      <p:ext uri="{BB962C8B-B14F-4D97-AF65-F5344CB8AC3E}">
        <p14:creationId xmlns:p14="http://schemas.microsoft.com/office/powerpoint/2010/main" val="33678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645024"/>
          </a:xfrm>
          <a:solidFill>
            <a:schemeClr val="bg1"/>
          </a:solidFill>
        </p:spPr>
        <p:txBody>
          <a:bodyPr/>
          <a:lstStyle/>
          <a:p>
            <a:r>
              <a:rPr lang="ar-SA" dirty="0">
                <a:solidFill>
                  <a:prstClr val="black"/>
                </a:solidFill>
              </a:rPr>
              <a:t>تحليل المواقع السياحية</a:t>
            </a:r>
            <a:br>
              <a:rPr lang="ar-SA" dirty="0">
                <a:solidFill>
                  <a:prstClr val="black"/>
                </a:solidFill>
              </a:rPr>
            </a:br>
            <a:r>
              <a:rPr lang="ar-SA" dirty="0">
                <a:solidFill>
                  <a:prstClr val="black"/>
                </a:solidFill>
              </a:rPr>
              <a:t>المرحلة الرابعة</a:t>
            </a:r>
            <a:br>
              <a:rPr lang="ar-SA" dirty="0">
                <a:solidFill>
                  <a:prstClr val="black"/>
                </a:solidFill>
              </a:rPr>
            </a:br>
            <a:r>
              <a:rPr lang="ar-SA" dirty="0">
                <a:solidFill>
                  <a:prstClr val="black"/>
                </a:solidFill>
              </a:rPr>
              <a:t>الدراسة المسائية</a:t>
            </a:r>
            <a:endParaRPr lang="ar-IQ" dirty="0"/>
          </a:p>
        </p:txBody>
      </p:sp>
      <p:sp>
        <p:nvSpPr>
          <p:cNvPr id="3" name="عنصر نائب للمحتوى 2"/>
          <p:cNvSpPr>
            <a:spLocks noGrp="1"/>
          </p:cNvSpPr>
          <p:nvPr>
            <p:ph idx="1"/>
          </p:nvPr>
        </p:nvSpPr>
        <p:spPr>
          <a:xfrm>
            <a:off x="0" y="3645024"/>
            <a:ext cx="9144000" cy="3212976"/>
          </a:xfrm>
          <a:solidFill>
            <a:schemeClr val="bg1"/>
          </a:solidFill>
        </p:spPr>
        <p:txBody>
          <a:bodyPr>
            <a:normAutofit/>
          </a:bodyPr>
          <a:lstStyle/>
          <a:p>
            <a:pPr marL="0" indent="0" algn="ctr">
              <a:buNone/>
            </a:pPr>
            <a:r>
              <a:rPr lang="ar-SA" sz="4400" dirty="0" smtClean="0"/>
              <a:t>مدرس المادة</a:t>
            </a:r>
          </a:p>
          <a:p>
            <a:pPr marL="0" indent="0" algn="ctr">
              <a:buNone/>
            </a:pPr>
            <a:r>
              <a:rPr lang="ar-SA" sz="4400" dirty="0" smtClean="0"/>
              <a:t>م.م ناموس حميد</a:t>
            </a:r>
            <a:endParaRPr lang="ar-IQ" sz="4400" dirty="0"/>
          </a:p>
        </p:txBody>
      </p:sp>
    </p:spTree>
    <p:extLst>
      <p:ext uri="{BB962C8B-B14F-4D97-AF65-F5344CB8AC3E}">
        <p14:creationId xmlns:p14="http://schemas.microsoft.com/office/powerpoint/2010/main" val="164575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2132856"/>
          </a:xfrm>
          <a:solidFill>
            <a:schemeClr val="bg1"/>
          </a:solidFill>
        </p:spPr>
        <p:txBody>
          <a:bodyPr/>
          <a:lstStyle/>
          <a:p>
            <a:r>
              <a:rPr lang="ar-SA" dirty="0" smtClean="0"/>
              <a:t>المحاضرة ا</a:t>
            </a:r>
            <a:r>
              <a:rPr lang="ar-IQ" dirty="0" smtClean="0"/>
              <a:t>لثامنة</a:t>
            </a:r>
            <a:endParaRPr lang="ar-IQ" dirty="0"/>
          </a:p>
        </p:txBody>
      </p:sp>
      <p:sp>
        <p:nvSpPr>
          <p:cNvPr id="3" name="عنصر نائب للمحتوى 2"/>
          <p:cNvSpPr>
            <a:spLocks noGrp="1"/>
          </p:cNvSpPr>
          <p:nvPr>
            <p:ph idx="1"/>
          </p:nvPr>
        </p:nvSpPr>
        <p:spPr>
          <a:xfrm>
            <a:off x="0" y="2173800"/>
            <a:ext cx="9144000" cy="4725144"/>
          </a:xfrm>
          <a:solidFill>
            <a:schemeClr val="bg1"/>
          </a:solidFill>
        </p:spPr>
        <p:txBody>
          <a:bodyPr>
            <a:normAutofit/>
          </a:bodyPr>
          <a:lstStyle/>
          <a:p>
            <a:pPr marL="0" indent="0">
              <a:buNone/>
            </a:pPr>
            <a:r>
              <a:rPr lang="ar-IQ" dirty="0"/>
              <a:t>نظام تحديد الموقــــــــــــــــع </a:t>
            </a:r>
            <a:r>
              <a:rPr lang="ar-IQ" dirty="0" smtClean="0"/>
              <a:t>العالمي</a:t>
            </a:r>
            <a:endParaRPr lang="ar-SA" dirty="0" smtClean="0"/>
          </a:p>
          <a:p>
            <a:pPr marL="0" indent="0">
              <a:buNone/>
            </a:pPr>
            <a:r>
              <a:rPr lang="ar-IQ" dirty="0"/>
              <a:t>تعريف نظام تحديد الموقع العالمي</a:t>
            </a:r>
          </a:p>
          <a:p>
            <a:pPr marL="0" indent="0">
              <a:buNone/>
            </a:pPr>
            <a:r>
              <a:rPr lang="ar-IQ" dirty="0"/>
              <a:t>أجزاء نظام الـ </a:t>
            </a:r>
            <a:r>
              <a:rPr lang="en-US" dirty="0"/>
              <a:t>GPS </a:t>
            </a:r>
          </a:p>
          <a:p>
            <a:pPr marL="0" indent="0">
              <a:buNone/>
            </a:pPr>
            <a:r>
              <a:rPr lang="ar-IQ" dirty="0"/>
              <a:t>كيفية عمل المنظومة</a:t>
            </a:r>
            <a:r>
              <a:rPr lang="ar-IQ"/>
              <a:t>. </a:t>
            </a:r>
            <a:endParaRPr lang="ar-IQ" dirty="0"/>
          </a:p>
        </p:txBody>
      </p:sp>
    </p:spTree>
    <p:extLst>
      <p:ext uri="{BB962C8B-B14F-4D97-AF65-F5344CB8AC3E}">
        <p14:creationId xmlns:p14="http://schemas.microsoft.com/office/powerpoint/2010/main" val="288860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a:solidFill>
            <a:schemeClr val="bg1"/>
          </a:solidFill>
        </p:spPr>
        <p:txBody>
          <a:bodyPr>
            <a:normAutofit fontScale="90000"/>
          </a:bodyPr>
          <a:lstStyle/>
          <a:p>
            <a:r>
              <a:rPr lang="ar-SA" dirty="0" smtClean="0"/>
              <a:t>ما هو نظام (</a:t>
            </a:r>
            <a:r>
              <a:rPr lang="en-US" dirty="0" smtClean="0"/>
              <a:t>GPS</a:t>
            </a:r>
            <a:r>
              <a:rPr lang="ar-SA" dirty="0" smtClean="0"/>
              <a:t>) </a:t>
            </a:r>
            <a:r>
              <a:rPr lang="en-US" dirty="0"/>
              <a:t>Global Positioning System </a:t>
            </a:r>
            <a:endParaRPr lang="ar-IQ" dirty="0"/>
          </a:p>
        </p:txBody>
      </p:sp>
      <p:sp>
        <p:nvSpPr>
          <p:cNvPr id="3" name="عنصر نائب للمحتوى 2"/>
          <p:cNvSpPr>
            <a:spLocks noGrp="1"/>
          </p:cNvSpPr>
          <p:nvPr>
            <p:ph idx="1"/>
          </p:nvPr>
        </p:nvSpPr>
        <p:spPr>
          <a:xfrm>
            <a:off x="0" y="1052736"/>
            <a:ext cx="9144000" cy="5805264"/>
          </a:xfrm>
          <a:solidFill>
            <a:schemeClr val="bg1"/>
          </a:solidFill>
        </p:spPr>
        <p:txBody>
          <a:bodyPr>
            <a:normAutofit fontScale="92500" lnSpcReduction="20000"/>
          </a:bodyPr>
          <a:lstStyle/>
          <a:p>
            <a:pPr marL="0" indent="0">
              <a:buNone/>
            </a:pPr>
            <a:r>
              <a:rPr lang="ar-IQ" dirty="0"/>
              <a:t>أنظمة تحديد الموقع  </a:t>
            </a:r>
            <a:r>
              <a:rPr lang="en-US" dirty="0"/>
              <a:t>Global Positioning System ( GPS) </a:t>
            </a:r>
            <a:r>
              <a:rPr lang="ar-IQ" dirty="0"/>
              <a:t>هي عبارة عن منظومة من 27 قمر صناعي يدور حول الكرة الأرضية (فعليا 24 قمر صناعي مستخدم و3 اقمار احتياطية تعمل في حالة تعطل اي من الأقمار الرئيسية).  وأنظمة استقبال المعلومات من </a:t>
            </a:r>
            <a:r>
              <a:rPr lang="en-US" dirty="0"/>
              <a:t>GPS </a:t>
            </a:r>
            <a:r>
              <a:rPr lang="ar-IQ" dirty="0"/>
              <a:t>تشبه اجهزة الجوال تستطيع تحديد موقعك بدقة في الابعاد الثلاثة على سطح الارض. ويكون هذا النظام فعالاً في حالة التواجد في الأماكن المكشوفة فتستخدم في الرحلات الاستكشافية وفي الملاحة الجوية والبحرية وفي التطبيقات العسكرية والتطبيقات المدنية. </a:t>
            </a:r>
          </a:p>
          <a:p>
            <a:pPr marL="0" indent="0">
              <a:buNone/>
            </a:pPr>
            <a:r>
              <a:rPr lang="ar-IQ" dirty="0"/>
              <a:t>طُوِّرت هذه المنظومة من قبل وزارة الدفاع الأمريكية عام 1973م، وبكلفة مقدارها (12) مليار دولار أمريكي، كان الهدف الأساسي من هذه الشبكة من الأقمار الصناعية عسكرياً بحتاً ولكن في عام 1980م سمحت الحكومة الأمريكية بأن يكون هذا النظام متاحاً للاستخدامات المدنية، حيث يعمل هذا النظام في كافة الظروف الجوية وفي كل مكان في العالم وعلى مدار 24 ساعة في اليوم، ولا يُشترط الاشتراك من أجل الحصول على هذه الخدمة لأنها مجانية.</a:t>
            </a:r>
          </a:p>
          <a:p>
            <a:pPr marL="0" indent="0">
              <a:buNone/>
            </a:pPr>
            <a:endParaRPr lang="ar-IQ" dirty="0"/>
          </a:p>
        </p:txBody>
      </p:sp>
    </p:spTree>
    <p:extLst>
      <p:ext uri="{BB962C8B-B14F-4D97-AF65-F5344CB8AC3E}">
        <p14:creationId xmlns:p14="http://schemas.microsoft.com/office/powerpoint/2010/main" val="1147470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4437112"/>
          </a:xfrm>
          <a:solidFill>
            <a:schemeClr val="bg1"/>
          </a:solidFill>
        </p:spPr>
        <p:txBody>
          <a:bodyPr>
            <a:noAutofit/>
          </a:bodyPr>
          <a:lstStyle/>
          <a:p>
            <a:pPr algn="r"/>
            <a:r>
              <a:rPr lang="ar-IQ" sz="3600" b="1" dirty="0"/>
              <a:t>أجزاء نظام الـ </a:t>
            </a:r>
            <a:r>
              <a:rPr lang="en-US" sz="3600" b="1" dirty="0" smtClean="0"/>
              <a:t>GPS</a:t>
            </a:r>
            <a:r>
              <a:rPr lang="en-US" sz="3200" dirty="0" smtClean="0"/>
              <a:t/>
            </a:r>
            <a:br>
              <a:rPr lang="en-US" sz="3200" dirty="0" smtClean="0"/>
            </a:br>
            <a:r>
              <a:rPr lang="ar-IQ" sz="3200" dirty="0"/>
              <a:t>يتكون نظام </a:t>
            </a:r>
            <a:r>
              <a:rPr lang="en-US" sz="3200" dirty="0"/>
              <a:t>GPS </a:t>
            </a:r>
            <a:r>
              <a:rPr lang="ar-IQ" sz="3200" dirty="0" smtClean="0"/>
              <a:t> من </a:t>
            </a:r>
            <a:r>
              <a:rPr lang="ar-IQ" sz="3200" dirty="0"/>
              <a:t>ثلاثة أقسام </a:t>
            </a:r>
            <a:r>
              <a:rPr lang="ar-IQ" sz="3200" dirty="0" smtClean="0"/>
              <a:t>رئيسية : أ‌- </a:t>
            </a:r>
            <a:r>
              <a:rPr lang="ar-IQ" sz="3200" dirty="0"/>
              <a:t>الجزء الفضائي </a:t>
            </a:r>
            <a:r>
              <a:rPr lang="en-US" sz="3200" dirty="0" smtClean="0"/>
              <a:t> (Space Segment)  </a:t>
            </a:r>
            <a:r>
              <a:rPr lang="ar-IQ" sz="3200" dirty="0"/>
              <a:t>وهو عبارة عن مجموعة من </a:t>
            </a:r>
            <a:r>
              <a:rPr lang="ar-IQ" sz="3200" dirty="0" smtClean="0"/>
              <a:t>الأقمار الاصطناعية </a:t>
            </a:r>
            <a:r>
              <a:rPr lang="ar-IQ" sz="3200" dirty="0"/>
              <a:t>(عددها 24 قمراً) موزعة في (ستة) مدارات وكل مدار يحتوي (أربعة) أقمار صناعية، ورتبت المدارات بحيث </a:t>
            </a:r>
            <a:r>
              <a:rPr lang="ar-IQ" sz="3200" dirty="0" smtClean="0"/>
              <a:t>يمكن مشاهدة </a:t>
            </a:r>
            <a:r>
              <a:rPr lang="ar-IQ" sz="3200" dirty="0"/>
              <a:t>الأقمار الصناعية الأربعة في السماء بآن واحد في أي وقت ومن أي نقطة على سطح الأرض. وقد وجد بالتجربة إنه في أي مكان ليس فيه عوائق على سطح الأرض يمكن للمستخدم مشاهدة عدد من الأقمار يتراوح عددها ما بين ستة إلى عشرة أقمار طوال اليوم</a:t>
            </a:r>
          </a:p>
        </p:txBody>
      </p:sp>
      <p:sp>
        <p:nvSpPr>
          <p:cNvPr id="4" name="عنصر نائب للمحتوى 3"/>
          <p:cNvSpPr>
            <a:spLocks noGrp="1"/>
          </p:cNvSpPr>
          <p:nvPr>
            <p:ph sz="half" idx="2"/>
          </p:nvPr>
        </p:nvSpPr>
        <p:spPr>
          <a:xfrm>
            <a:off x="4648200" y="4437112"/>
            <a:ext cx="4495800" cy="2420888"/>
          </a:xfrm>
          <a:solidFill>
            <a:schemeClr val="bg1"/>
          </a:solidFill>
        </p:spPr>
        <p:txBody>
          <a:bodyPr>
            <a:normAutofit lnSpcReduction="10000"/>
          </a:bodyPr>
          <a:lstStyle/>
          <a:p>
            <a:pPr marL="0" indent="0">
              <a:buNone/>
            </a:pPr>
            <a:r>
              <a:rPr lang="ar-IQ" dirty="0"/>
              <a:t>وتُرسل الأقمار إشاراتها على ترددين من النطاق الترددي </a:t>
            </a:r>
            <a:r>
              <a:rPr lang="ar-IQ" dirty="0" smtClean="0"/>
              <a:t>( </a:t>
            </a:r>
            <a:r>
              <a:rPr lang="en-US" dirty="0" smtClean="0"/>
              <a:t>L</a:t>
            </a:r>
            <a:r>
              <a:rPr lang="ar-IQ" dirty="0" smtClean="0"/>
              <a:t> )حددهما </a:t>
            </a:r>
            <a:r>
              <a:rPr lang="ar-IQ" dirty="0"/>
              <a:t>الاتحاد الدولي للاتصالات وهما: التردد الأول </a:t>
            </a:r>
            <a:r>
              <a:rPr lang="en-US" dirty="0"/>
              <a:t>L1: 1575.42 </a:t>
            </a:r>
            <a:r>
              <a:rPr lang="ar-IQ" dirty="0"/>
              <a:t>ميجا هرتز. والتردد الثاني</a:t>
            </a:r>
            <a:r>
              <a:rPr lang="en-US" dirty="0"/>
              <a:t>L2 : 1227.6 </a:t>
            </a:r>
            <a:r>
              <a:rPr lang="ar-IQ" dirty="0"/>
              <a:t>ميجا هرتز.</a:t>
            </a:r>
          </a:p>
          <a:p>
            <a:pPr marL="0" indent="0">
              <a:buNone/>
            </a:pPr>
            <a:endParaRPr lang="ar-IQ" dirty="0"/>
          </a:p>
        </p:txBody>
      </p:sp>
      <p:pic>
        <p:nvPicPr>
          <p:cNvPr id="6" name="Picture 5" descr="الوصف: Image result for ‫صورة جهاز التموضع العالمي‬‎"/>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4437112"/>
            <a:ext cx="4932040" cy="2420888"/>
          </a:xfrm>
          <a:prstGeom prst="rect">
            <a:avLst/>
          </a:prstGeom>
          <a:noFill/>
          <a:ln>
            <a:noFill/>
          </a:ln>
        </p:spPr>
      </p:pic>
    </p:spTree>
    <p:extLst>
      <p:ext uri="{BB962C8B-B14F-4D97-AF65-F5344CB8AC3E}">
        <p14:creationId xmlns:p14="http://schemas.microsoft.com/office/powerpoint/2010/main" val="3182161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45719"/>
          </a:xfrm>
          <a:solidFill>
            <a:schemeClr val="accent6">
              <a:lumMod val="60000"/>
              <a:lumOff val="40000"/>
            </a:schemeClr>
          </a:solidFill>
        </p:spPr>
        <p:txBody>
          <a:bodyPr>
            <a:normAutofit fontScale="90000"/>
          </a:bodyPr>
          <a:lstStyle/>
          <a:p>
            <a:r>
              <a:rPr lang="ar-SA" dirty="0" smtClean="0"/>
              <a:t> </a:t>
            </a:r>
            <a:endParaRPr lang="ar-IQ" dirty="0"/>
          </a:p>
        </p:txBody>
      </p:sp>
      <p:sp>
        <p:nvSpPr>
          <p:cNvPr id="3" name="عنصر نائب للمحتوى 2"/>
          <p:cNvSpPr>
            <a:spLocks noGrp="1"/>
          </p:cNvSpPr>
          <p:nvPr>
            <p:ph idx="1"/>
          </p:nvPr>
        </p:nvSpPr>
        <p:spPr>
          <a:xfrm>
            <a:off x="0" y="0"/>
            <a:ext cx="9144000" cy="6858000"/>
          </a:xfrm>
          <a:solidFill>
            <a:schemeClr val="bg1"/>
          </a:solidFill>
        </p:spPr>
        <p:txBody>
          <a:bodyPr/>
          <a:lstStyle/>
          <a:p>
            <a:pPr marL="0" indent="0">
              <a:buNone/>
            </a:pPr>
            <a:endParaRPr lang="ar-IQ" dirty="0" smtClean="0"/>
          </a:p>
          <a:p>
            <a:pPr marL="0" indent="0">
              <a:buNone/>
            </a:pPr>
            <a:r>
              <a:rPr lang="ar-IQ" dirty="0" smtClean="0"/>
              <a:t>ب- </a:t>
            </a:r>
            <a:r>
              <a:rPr lang="ar-IQ" dirty="0"/>
              <a:t>جزء التحكم والسيطرة (</a:t>
            </a:r>
            <a:r>
              <a:rPr lang="en-US" dirty="0"/>
              <a:t>Control Segment)  </a:t>
            </a:r>
          </a:p>
          <a:p>
            <a:pPr marL="0" indent="0">
              <a:buNone/>
            </a:pPr>
            <a:r>
              <a:rPr lang="ar-IQ" dirty="0"/>
              <a:t>يتكون هذا الجزء من كل الوسائل المطلوبة للوقوف على مدى صلاحية إشارة الأقمار الصناعية والاتصال بها عن بعد وتتبُّع مساراتها وحساب مواقعها وتصحيح الساعات المحملة عليها والتحكم فيها.</a:t>
            </a:r>
          </a:p>
          <a:p>
            <a:pPr marL="0" indent="0">
              <a:buNone/>
            </a:pPr>
            <a:r>
              <a:rPr lang="ar-IQ" dirty="0"/>
              <a:t>ج‌- جزء المستخدمين للنظام (</a:t>
            </a:r>
            <a:r>
              <a:rPr lang="en-US" dirty="0"/>
              <a:t>User Segment ) </a:t>
            </a:r>
          </a:p>
          <a:p>
            <a:pPr marL="0" indent="0">
              <a:buNone/>
            </a:pPr>
            <a:r>
              <a:rPr lang="ar-IQ" dirty="0"/>
              <a:t>يتكون جزء المستخدمين من جهاز مُستقبل يسمى وحدة الاستقبال لنظام الـ (</a:t>
            </a:r>
            <a:r>
              <a:rPr lang="en-US" dirty="0"/>
              <a:t>GPS)، </a:t>
            </a:r>
            <a:r>
              <a:rPr lang="ar-IQ" dirty="0"/>
              <a:t>ومهمته استقبال الإشارة من مجموعة الأقمار الصناعية وعرضها جاهزة للاستخدام المطلوب.</a:t>
            </a:r>
          </a:p>
          <a:p>
            <a:pPr marL="0" indent="0">
              <a:buNone/>
            </a:pPr>
            <a:endParaRPr lang="ar-IQ" dirty="0"/>
          </a:p>
        </p:txBody>
      </p:sp>
    </p:spTree>
    <p:extLst>
      <p:ext uri="{BB962C8B-B14F-4D97-AF65-F5344CB8AC3E}">
        <p14:creationId xmlns:p14="http://schemas.microsoft.com/office/powerpoint/2010/main" val="2198558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124744"/>
          </a:xfrm>
          <a:solidFill>
            <a:schemeClr val="bg1"/>
          </a:solidFill>
        </p:spPr>
        <p:txBody>
          <a:bodyPr/>
          <a:lstStyle/>
          <a:p>
            <a:r>
              <a:rPr lang="ar-IQ" dirty="0"/>
              <a:t>كيفية عمل المنظومة</a:t>
            </a:r>
          </a:p>
        </p:txBody>
      </p:sp>
      <p:sp>
        <p:nvSpPr>
          <p:cNvPr id="3" name="عنصر نائب للمحتوى 2"/>
          <p:cNvSpPr>
            <a:spLocks noGrp="1"/>
          </p:cNvSpPr>
          <p:nvPr>
            <p:ph idx="1"/>
          </p:nvPr>
        </p:nvSpPr>
        <p:spPr>
          <a:xfrm>
            <a:off x="0" y="1124744"/>
            <a:ext cx="9144000" cy="5733256"/>
          </a:xfrm>
          <a:solidFill>
            <a:schemeClr val="bg1"/>
          </a:solidFill>
        </p:spPr>
        <p:txBody>
          <a:bodyPr>
            <a:normAutofit/>
          </a:bodyPr>
          <a:lstStyle/>
          <a:p>
            <a:pPr marL="0" indent="0">
              <a:buNone/>
            </a:pPr>
            <a:r>
              <a:rPr lang="ar-IQ" dirty="0" smtClean="0"/>
              <a:t>تدور </a:t>
            </a:r>
            <a:r>
              <a:rPr lang="ar-IQ" dirty="0"/>
              <a:t>الأقمار حول الكرة الأرضية في مدارات محددة ودقيقة جداً مرتين في اليوم الواحد (24 ساعة) وخلال دورانها تبث إشارات تحمل معلومات إلى الأرض. فيقوم جهاز الاستقبال (</a:t>
            </a:r>
            <a:r>
              <a:rPr lang="ar-IQ" dirty="0" smtClean="0"/>
              <a:t>جهاز  </a:t>
            </a:r>
            <a:r>
              <a:rPr lang="en-US" dirty="0" smtClean="0"/>
              <a:t>GPS </a:t>
            </a:r>
            <a:r>
              <a:rPr lang="ar-IQ" dirty="0" smtClean="0"/>
              <a:t> ) باستقبال </a:t>
            </a:r>
            <a:r>
              <a:rPr lang="ar-IQ" dirty="0"/>
              <a:t>هذه المعلومات ويجري بعض العمليات الحسابية ليحدد بالضبط موقع المستخدم. كما تستقبل المحطات الأرضية هذه المعلومات أيضاً من القمر الصناعي، وعلى أساسها تقوم هذه المحطات بتزويد القمر بالمعلومات اللازمة من أجل أن يعمل على الوجه الأفضل، مثل التوقيت والمدار والموقع.. وهذا يعني أن الاتصال مزدوج بين المحطات الأرضية والأقمار الصناعية. مع ملاحظة الاتصال بين الأقمار الصناعية والمحطات الأرضية ثنائي الاتجاه بينما الاتصال بين الأقمار ومستقبل </a:t>
            </a:r>
            <a:r>
              <a:rPr lang="en-US" dirty="0"/>
              <a:t>GPS </a:t>
            </a:r>
            <a:r>
              <a:rPr lang="ar-IQ" dirty="0"/>
              <a:t>أحادي الاتجاه.</a:t>
            </a:r>
          </a:p>
          <a:p>
            <a:pPr marL="0" indent="0">
              <a:buNone/>
            </a:pPr>
            <a:endParaRPr lang="ar-IQ" dirty="0"/>
          </a:p>
        </p:txBody>
      </p:sp>
    </p:spTree>
    <p:extLst>
      <p:ext uri="{BB962C8B-B14F-4D97-AF65-F5344CB8AC3E}">
        <p14:creationId xmlns:p14="http://schemas.microsoft.com/office/powerpoint/2010/main" val="103242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solidFill>
            <a:schemeClr val="bg1"/>
          </a:solidFill>
        </p:spPr>
        <p:txBody>
          <a:bodyPr>
            <a:normAutofit fontScale="90000"/>
          </a:bodyPr>
          <a:lstStyle/>
          <a:p>
            <a:r>
              <a:rPr lang="ar-SA" dirty="0" smtClean="0"/>
              <a:t>والصورة ادناه توضح كيف يتم تحديد مواقع الأجسام بواسطة الأقمار الاصطناعية وارسال الاشارة </a:t>
            </a:r>
            <a:r>
              <a:rPr lang="ar-SA" dirty="0" err="1" smtClean="0"/>
              <a:t>للارض</a:t>
            </a:r>
            <a:endParaRPr lang="ar-IQ" dirty="0"/>
          </a:p>
        </p:txBody>
      </p:sp>
      <p:pic>
        <p:nvPicPr>
          <p:cNvPr id="4" name="Picture 6" descr="الوصف: Related ima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25538"/>
            <a:ext cx="9144000" cy="5732462"/>
          </a:xfrm>
          <a:prstGeom prst="rect">
            <a:avLst/>
          </a:prstGeom>
          <a:noFill/>
          <a:ln>
            <a:noFill/>
          </a:ln>
        </p:spPr>
      </p:pic>
    </p:spTree>
    <p:extLst>
      <p:ext uri="{BB962C8B-B14F-4D97-AF65-F5344CB8AC3E}">
        <p14:creationId xmlns:p14="http://schemas.microsoft.com/office/powerpoint/2010/main" val="455793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4"/>
            <a:ext cx="9144000" cy="1700808"/>
          </a:xfrm>
          <a:solidFill>
            <a:schemeClr val="bg1"/>
          </a:solidFill>
        </p:spPr>
        <p:txBody>
          <a:bodyPr/>
          <a:lstStyle/>
          <a:p>
            <a:r>
              <a:rPr lang="ar-SA" dirty="0" smtClean="0"/>
              <a:t>أسئلة المناقشة</a:t>
            </a:r>
            <a:endParaRPr lang="ar-IQ" dirty="0"/>
          </a:p>
        </p:txBody>
      </p:sp>
      <p:sp>
        <p:nvSpPr>
          <p:cNvPr id="3" name="عنصر نائب للمحتوى 2"/>
          <p:cNvSpPr>
            <a:spLocks noGrp="1"/>
          </p:cNvSpPr>
          <p:nvPr>
            <p:ph idx="1"/>
          </p:nvPr>
        </p:nvSpPr>
        <p:spPr>
          <a:xfrm>
            <a:off x="0" y="1700808"/>
            <a:ext cx="9144000" cy="5157192"/>
          </a:xfrm>
          <a:solidFill>
            <a:schemeClr val="bg1"/>
          </a:solidFill>
        </p:spPr>
        <p:txBody>
          <a:bodyPr/>
          <a:lstStyle/>
          <a:p>
            <a:pPr marL="0" indent="0">
              <a:buNone/>
            </a:pPr>
            <a:endParaRPr lang="ar-SA" dirty="0" smtClean="0"/>
          </a:p>
          <a:p>
            <a:pPr marL="0" indent="0">
              <a:buNone/>
            </a:pPr>
            <a:r>
              <a:rPr lang="ar-SA" dirty="0" smtClean="0"/>
              <a:t>س1 </a:t>
            </a:r>
            <a:r>
              <a:rPr lang="ar-SA" dirty="0"/>
              <a:t>/ ما </a:t>
            </a:r>
            <a:r>
              <a:rPr lang="ar-SA" dirty="0" smtClean="0"/>
              <a:t>هو نظام تحديد الموقع العالمي وكيف يعمل ؟</a:t>
            </a:r>
          </a:p>
          <a:p>
            <a:pPr marL="0" indent="0">
              <a:buNone/>
            </a:pPr>
            <a:r>
              <a:rPr lang="ar-SA" dirty="0" smtClean="0"/>
              <a:t>س2 </a:t>
            </a:r>
            <a:r>
              <a:rPr lang="ar-SA" dirty="0"/>
              <a:t>/ ما هي أجزاء نظام الـ </a:t>
            </a:r>
            <a:r>
              <a:rPr lang="en-US" dirty="0" smtClean="0"/>
              <a:t>GPS</a:t>
            </a:r>
            <a:r>
              <a:rPr lang="ar-SA" dirty="0" smtClean="0"/>
              <a:t> ؟</a:t>
            </a:r>
          </a:p>
          <a:p>
            <a:pPr marL="0" indent="0">
              <a:buNone/>
            </a:pPr>
            <a:r>
              <a:rPr lang="ar-SA" dirty="0" smtClean="0"/>
              <a:t>س3 / تكلم بشكلٍ مختصر عن </a:t>
            </a:r>
            <a:r>
              <a:rPr lang="ar-SA" dirty="0"/>
              <a:t>كيفية عمل </a:t>
            </a:r>
            <a:r>
              <a:rPr lang="ar-SA" dirty="0" smtClean="0"/>
              <a:t>منظومة تحديد الموقع العالمي ؟</a:t>
            </a:r>
          </a:p>
        </p:txBody>
      </p:sp>
    </p:spTree>
    <p:extLst>
      <p:ext uri="{BB962C8B-B14F-4D97-AF65-F5344CB8AC3E}">
        <p14:creationId xmlns:p14="http://schemas.microsoft.com/office/powerpoint/2010/main" val="4186500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467</Words>
  <Application>Microsoft Office PowerPoint</Application>
  <PresentationFormat>عرض على الشاشة (3:4)‏</PresentationFormat>
  <Paragraphs>27</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Calibri</vt:lpstr>
      <vt:lpstr>Times New Roman</vt:lpstr>
      <vt:lpstr>نسق Office</vt:lpstr>
      <vt:lpstr>تحليل المواقع السياحية المرحلة الرابعة الدراسة المسائية</vt:lpstr>
      <vt:lpstr>المحاضرة الثامنة</vt:lpstr>
      <vt:lpstr>ما هو نظام (GPS) Global Positioning System </vt:lpstr>
      <vt:lpstr>أجزاء نظام الـ GPS يتكون نظام GPS  من ثلاثة أقسام رئيسية : أ‌- الجزء الفضائي  (Space Segment)  وهو عبارة عن مجموعة من الأقمار الاصطناعية (عددها 24 قمراً) موزعة في (ستة) مدارات وكل مدار يحتوي (أربعة) أقمار صناعية، ورتبت المدارات بحيث يمكن مشاهدة الأقمار الصناعية الأربعة في السماء بآن واحد في أي وقت ومن أي نقطة على سطح الأرض. وقد وجد بالتجربة إنه في أي مكان ليس فيه عوائق على سطح الأرض يمكن للمستخدم مشاهدة عدد من الأقمار يتراوح عددها ما بين ستة إلى عشرة أقمار طوال اليوم</vt:lpstr>
      <vt:lpstr> </vt:lpstr>
      <vt:lpstr>كيفية عمل المنظومة</vt:lpstr>
      <vt:lpstr>والصورة ادناه توضح كيف يتم تحديد مواقع الأجسام بواسطة الأقمار الاصطناعية وارسال الاشارة للارض</vt:lpstr>
      <vt:lpstr>أسئلة المناقشة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21</cp:revision>
  <dcterms:created xsi:type="dcterms:W3CDTF">2020-04-06T12:32:10Z</dcterms:created>
  <dcterms:modified xsi:type="dcterms:W3CDTF">2024-03-25T15:31:29Z</dcterms:modified>
</cp:coreProperties>
</file>