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5" r:id="rId4"/>
    <p:sldId id="266" r:id="rId5"/>
    <p:sldId id="267" r:id="rId6"/>
    <p:sldId id="268" r:id="rId7"/>
    <p:sldId id="269"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2132856"/>
          </a:xfrm>
          <a:solidFill>
            <a:schemeClr val="bg1"/>
          </a:solidFill>
        </p:spPr>
        <p:txBody>
          <a:bodyPr/>
          <a:lstStyle/>
          <a:p>
            <a:r>
              <a:rPr lang="ar-SA" dirty="0" smtClean="0"/>
              <a:t>المحاضرة ال</a:t>
            </a:r>
            <a:r>
              <a:rPr lang="ar-IQ" dirty="0" smtClean="0"/>
              <a:t>تاسعة</a:t>
            </a:r>
            <a:endParaRPr lang="ar-IQ" dirty="0"/>
          </a:p>
        </p:txBody>
      </p:sp>
      <p:sp>
        <p:nvSpPr>
          <p:cNvPr id="3" name="عنصر نائب للمحتوى 2"/>
          <p:cNvSpPr>
            <a:spLocks noGrp="1"/>
          </p:cNvSpPr>
          <p:nvPr>
            <p:ph idx="1"/>
          </p:nvPr>
        </p:nvSpPr>
        <p:spPr>
          <a:xfrm>
            <a:off x="0" y="2173799"/>
            <a:ext cx="9144000" cy="4725144"/>
          </a:xfrm>
          <a:solidFill>
            <a:schemeClr val="bg1"/>
          </a:solidFill>
        </p:spPr>
        <p:txBody>
          <a:bodyPr>
            <a:normAutofit/>
          </a:bodyPr>
          <a:lstStyle/>
          <a:p>
            <a:pPr marL="0" indent="0">
              <a:buNone/>
            </a:pPr>
            <a:r>
              <a:rPr lang="ar-IQ" dirty="0"/>
              <a:t>مميزات نظام </a:t>
            </a:r>
            <a:r>
              <a:rPr lang="en-US" dirty="0"/>
              <a:t>GPS</a:t>
            </a:r>
          </a:p>
          <a:p>
            <a:pPr marL="0" indent="0">
              <a:buNone/>
            </a:pPr>
            <a:r>
              <a:rPr lang="ar-IQ" dirty="0"/>
              <a:t>مصادر الخطأ في إشارة </a:t>
            </a:r>
            <a:r>
              <a:rPr lang="ar-IQ" dirty="0" smtClean="0"/>
              <a:t>الـ</a:t>
            </a:r>
            <a:r>
              <a:rPr lang="en-US" dirty="0" smtClean="0"/>
              <a:t>(GPS)  </a:t>
            </a:r>
            <a:r>
              <a:rPr lang="ar-SA" dirty="0" smtClean="0"/>
              <a:t> .</a:t>
            </a:r>
            <a:endParaRPr lang="en-US" dirty="0"/>
          </a:p>
          <a:p>
            <a:pPr marL="0" indent="0">
              <a:buNone/>
            </a:pPr>
            <a:r>
              <a:rPr lang="ar-IQ" dirty="0"/>
              <a:t>استخدامات نظام الــ    </a:t>
            </a:r>
            <a:r>
              <a:rPr lang="en-US" dirty="0" smtClean="0"/>
              <a:t>GPS</a:t>
            </a:r>
            <a:r>
              <a:rPr lang="ar-IQ" dirty="0" smtClean="0"/>
              <a:t> الحالية </a:t>
            </a:r>
            <a:r>
              <a:rPr lang="ar-IQ" dirty="0"/>
              <a:t>والمستقبلية. </a:t>
            </a:r>
          </a:p>
          <a:p>
            <a:pPr marL="0" indent="0">
              <a:buNone/>
            </a:pPr>
            <a:r>
              <a:rPr lang="ar-IQ" dirty="0"/>
              <a:t>فوائد </a:t>
            </a:r>
            <a:r>
              <a:rPr lang="en-US" dirty="0"/>
              <a:t>GPS </a:t>
            </a:r>
            <a:r>
              <a:rPr lang="ar-IQ" dirty="0" smtClean="0"/>
              <a:t> بالنسبة </a:t>
            </a:r>
            <a:r>
              <a:rPr lang="ar-IQ" dirty="0"/>
              <a:t>للسياحة </a:t>
            </a:r>
            <a:r>
              <a:rPr lang="ar-IQ" dirty="0" smtClean="0"/>
              <a:t>والاستجمام .</a:t>
            </a:r>
            <a:endParaRPr lang="ar-IQ"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417638"/>
          </a:xfrm>
          <a:solidFill>
            <a:schemeClr val="bg1"/>
          </a:solidFill>
        </p:spPr>
        <p:txBody>
          <a:bodyPr>
            <a:normAutofit/>
          </a:bodyPr>
          <a:lstStyle/>
          <a:p>
            <a:r>
              <a:rPr lang="ar-IQ" dirty="0"/>
              <a:t>مميزات نظام </a:t>
            </a:r>
            <a:r>
              <a:rPr lang="en-US" dirty="0" smtClean="0"/>
              <a:t>GPS</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lstStyle/>
          <a:p>
            <a:pPr marL="0" indent="0">
              <a:buNone/>
            </a:pPr>
            <a:r>
              <a:rPr lang="ar-IQ" dirty="0"/>
              <a:t>1-	لا يتطلب الرؤية المتبادلة بين النقاط التي يتم رفعها .</a:t>
            </a:r>
          </a:p>
          <a:p>
            <a:pPr marL="0" indent="0">
              <a:buNone/>
            </a:pPr>
            <a:r>
              <a:rPr lang="ar-IQ" dirty="0"/>
              <a:t>2-	يعطي دقة عالية في حالة تحديد المواقع </a:t>
            </a:r>
          </a:p>
          <a:p>
            <a:pPr marL="0" indent="0">
              <a:buNone/>
            </a:pPr>
            <a:r>
              <a:rPr lang="ar-IQ" dirty="0"/>
              <a:t>3-	امكانية تحديد السرعة والوقت بدقة فهو يستخدم بالرصد الثابت و المتحرك .</a:t>
            </a:r>
          </a:p>
          <a:p>
            <a:pPr marL="0" indent="0">
              <a:buNone/>
            </a:pPr>
            <a:r>
              <a:rPr lang="ar-IQ" dirty="0"/>
              <a:t>4-	يوفر تغطية عالمية فأشارته متاحة للمستخدمين في اي مكان على الارض سواء كان في الماء او في الهواء او على اليابسة</a:t>
            </a:r>
          </a:p>
          <a:p>
            <a:pPr marL="0" indent="0">
              <a:buNone/>
            </a:pPr>
            <a:r>
              <a:rPr lang="ar-IQ" dirty="0"/>
              <a:t>5-	يعمل في كافة الظروف الجوية وعلى مدار 24 ساعة في اليوم </a:t>
            </a:r>
          </a:p>
        </p:txBody>
      </p:sp>
    </p:spTree>
    <p:extLst>
      <p:ext uri="{BB962C8B-B14F-4D97-AF65-F5344CB8AC3E}">
        <p14:creationId xmlns:p14="http://schemas.microsoft.com/office/powerpoint/2010/main" val="251447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92696"/>
          </a:xfrm>
          <a:solidFill>
            <a:schemeClr val="bg1"/>
          </a:solidFill>
        </p:spPr>
        <p:txBody>
          <a:bodyPr>
            <a:normAutofit fontScale="90000"/>
          </a:bodyPr>
          <a:lstStyle/>
          <a:p>
            <a:r>
              <a:rPr lang="ar-IQ" dirty="0"/>
              <a:t>مصادر الخطأ في إشارة </a:t>
            </a:r>
            <a:r>
              <a:rPr lang="ar-IQ" dirty="0" smtClean="0"/>
              <a:t>الـ (</a:t>
            </a:r>
            <a:r>
              <a:rPr lang="en-US" dirty="0" smtClean="0"/>
              <a:t>GPS </a:t>
            </a:r>
            <a:r>
              <a:rPr lang="ar-IQ" dirty="0" smtClean="0"/>
              <a:t> )</a:t>
            </a:r>
            <a:endParaRPr lang="ar-IQ" dirty="0"/>
          </a:p>
        </p:txBody>
      </p:sp>
      <p:sp>
        <p:nvSpPr>
          <p:cNvPr id="3" name="عنصر نائب للمحتوى 2"/>
          <p:cNvSpPr>
            <a:spLocks noGrp="1"/>
          </p:cNvSpPr>
          <p:nvPr>
            <p:ph idx="1"/>
          </p:nvPr>
        </p:nvSpPr>
        <p:spPr>
          <a:xfrm>
            <a:off x="0" y="692696"/>
            <a:ext cx="9144000" cy="6165304"/>
          </a:xfrm>
          <a:solidFill>
            <a:schemeClr val="bg1"/>
          </a:solidFill>
        </p:spPr>
        <p:txBody>
          <a:bodyPr>
            <a:normAutofit fontScale="70000" lnSpcReduction="20000"/>
          </a:bodyPr>
          <a:lstStyle/>
          <a:p>
            <a:pPr marL="0" indent="0">
              <a:buNone/>
            </a:pPr>
            <a:r>
              <a:rPr lang="ar-IQ" dirty="0"/>
              <a:t> </a:t>
            </a:r>
            <a:r>
              <a:rPr lang="ar-IQ" sz="3400" dirty="0"/>
              <a:t>أجهزة الـ </a:t>
            </a:r>
            <a:r>
              <a:rPr lang="en-US" sz="3400" dirty="0"/>
              <a:t>GPS </a:t>
            </a:r>
            <a:r>
              <a:rPr lang="ar-IQ" sz="3400" dirty="0"/>
              <a:t>في السنوات الأخيرة اصبحت دقيقة جداً بشكل فائق حتى أن معدل نسبة الخطأ انخفض إلى 15 متراً فقط !! ، وذلك بفضل تطور برامج وقطع الاستقبال داخل الجهاز ، </a:t>
            </a:r>
            <a:r>
              <a:rPr lang="ar-IQ" sz="3400" dirty="0" smtClean="0"/>
              <a:t>الّا </a:t>
            </a:r>
            <a:r>
              <a:rPr lang="ar-IQ" sz="3400" dirty="0"/>
              <a:t>أن الأمر لا يخلو من بعض العوائق التي تؤثر على دقة أجهزة الـ </a:t>
            </a:r>
            <a:r>
              <a:rPr lang="en-US" sz="3400" dirty="0"/>
              <a:t>GPS ، </a:t>
            </a:r>
            <a:r>
              <a:rPr lang="ar-IQ" sz="3400" dirty="0"/>
              <a:t>ولعل أهم مصادر الخطأ في هذا المجال </a:t>
            </a:r>
            <a:r>
              <a:rPr lang="ar-IQ" sz="3400" dirty="0" smtClean="0"/>
              <a:t>ما يلي:</a:t>
            </a:r>
            <a:endParaRPr lang="ar-IQ" sz="3400" dirty="0"/>
          </a:p>
          <a:p>
            <a:pPr marL="0" indent="0">
              <a:buNone/>
            </a:pPr>
            <a:r>
              <a:rPr lang="ar-IQ" sz="3400" dirty="0" smtClean="0"/>
              <a:t>1.أخطاء </a:t>
            </a:r>
            <a:r>
              <a:rPr lang="ar-IQ" sz="3400" dirty="0"/>
              <a:t>ناتجة عن بطء الإشارة من القمر الصناعي ، وذلك لأن الإشارة تقل سرعتها عندما تجتاز الغلاف الجوي في طريقها إلى الجهاز ، وعادة تكون أجهزة الاستقبال مزودة بنظام يقوم بحساب معدل التأخير من أجل تصحيح هذا الخطأ . </a:t>
            </a:r>
          </a:p>
          <a:p>
            <a:pPr marL="0" indent="0">
              <a:buNone/>
            </a:pPr>
            <a:r>
              <a:rPr lang="ar-IQ" dirty="0" smtClean="0"/>
              <a:t>2</a:t>
            </a:r>
            <a:r>
              <a:rPr lang="ar-IQ" sz="3400" dirty="0" smtClean="0"/>
              <a:t>.أخطاء </a:t>
            </a:r>
            <a:r>
              <a:rPr lang="ar-IQ" sz="3400" dirty="0"/>
              <a:t>ناتجة عن انعكاس أو ارتداد الإشارة نتيجة اصطدامها بعوائق مثل البنايات الطويلة أو الصخور والجبال .. إلخ . وهذا من شأنه أن يزيد من سرعة انتقال الإشارة وبالتالي يسبب أخطاء </a:t>
            </a:r>
          </a:p>
          <a:p>
            <a:pPr marL="0" indent="0">
              <a:buNone/>
            </a:pPr>
            <a:r>
              <a:rPr lang="ar-IQ" sz="3400" dirty="0" smtClean="0"/>
              <a:t>3.أخطاء </a:t>
            </a:r>
            <a:r>
              <a:rPr lang="ar-IQ" sz="3400" dirty="0"/>
              <a:t>ناتجة بسبب الساعة الداخلية للجهاز ؛ لأن هذه الساعة ليست بالدقة التي عليها الساعة الذرية الموجودة في القمر الصناعي ، ومن أجل ذلك قد يكون هناك أخطاء بسبب التوقيت . </a:t>
            </a:r>
          </a:p>
          <a:p>
            <a:pPr marL="0" indent="0">
              <a:buNone/>
            </a:pPr>
            <a:r>
              <a:rPr lang="ar-IQ" sz="3400" dirty="0" smtClean="0"/>
              <a:t>4.أخطاء </a:t>
            </a:r>
            <a:r>
              <a:rPr lang="ar-IQ" sz="3400" dirty="0"/>
              <a:t>تحدث بسبب عدم دقة المعلومات التي يرسلها القمر الصناعي عن موقعه في </a:t>
            </a:r>
            <a:r>
              <a:rPr lang="ar-IQ" sz="3400" dirty="0" smtClean="0"/>
              <a:t>الفضاء.</a:t>
            </a:r>
            <a:endParaRPr lang="ar-IQ" sz="3400" dirty="0"/>
          </a:p>
          <a:p>
            <a:pPr marL="0" indent="0">
              <a:buNone/>
            </a:pPr>
            <a:r>
              <a:rPr lang="ar-IQ" sz="3400" dirty="0" smtClean="0"/>
              <a:t>5.عدد </a:t>
            </a:r>
            <a:r>
              <a:rPr lang="ar-IQ" sz="3400" dirty="0"/>
              <a:t>الأقمار الصناعية التي يستطيع الجهاز رؤيتها ؛ فكلما زاد عدد الأقمار زادت الدقة والعكس صحيح ؛ فالمباني والمجالات الكهربائية والمغناطيسية تسبب عدم رؤية الجهاز للأقمار وبالتالي تسبب قطع الإشارة وتسبب الأخطاء في التحديد أو حتى احتمال عدم قدرة الجهاز على تحديد الموقع نهائياً .</a:t>
            </a:r>
          </a:p>
        </p:txBody>
      </p:sp>
    </p:spTree>
    <p:extLst>
      <p:ext uri="{BB962C8B-B14F-4D97-AF65-F5344CB8AC3E}">
        <p14:creationId xmlns:p14="http://schemas.microsoft.com/office/powerpoint/2010/main" val="88230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6752"/>
            <a:ext cx="9144000" cy="1417638"/>
          </a:xfrm>
          <a:solidFill>
            <a:schemeClr val="bg1"/>
          </a:solidFill>
        </p:spPr>
        <p:txBody>
          <a:bodyPr/>
          <a:lstStyle/>
          <a:p>
            <a:r>
              <a:rPr lang="ar-IQ" dirty="0"/>
              <a:t>استخدامات نظام الــ   </a:t>
            </a:r>
            <a:r>
              <a:rPr lang="ar-IQ" dirty="0" smtClean="0"/>
              <a:t>( </a:t>
            </a:r>
            <a:r>
              <a:rPr lang="en-US" dirty="0" smtClean="0"/>
              <a:t>GPS</a:t>
            </a:r>
            <a:r>
              <a:rPr lang="ar-IQ" dirty="0" smtClean="0"/>
              <a:t>) الحالية </a:t>
            </a:r>
            <a:r>
              <a:rPr lang="ar-IQ" dirty="0"/>
              <a:t>والمستقبلية. </a:t>
            </a:r>
          </a:p>
        </p:txBody>
      </p:sp>
      <p:sp>
        <p:nvSpPr>
          <p:cNvPr id="3" name="عنصر نائب للمحتوى 2"/>
          <p:cNvSpPr>
            <a:spLocks noGrp="1"/>
          </p:cNvSpPr>
          <p:nvPr>
            <p:ph idx="1"/>
          </p:nvPr>
        </p:nvSpPr>
        <p:spPr>
          <a:xfrm>
            <a:off x="-1" y="1268760"/>
            <a:ext cx="9144001" cy="5589240"/>
          </a:xfrm>
          <a:solidFill>
            <a:schemeClr val="bg1"/>
          </a:solidFill>
        </p:spPr>
        <p:txBody>
          <a:bodyPr/>
          <a:lstStyle/>
          <a:p>
            <a:pPr marL="0" indent="0">
              <a:buNone/>
            </a:pPr>
            <a:r>
              <a:rPr lang="ar-IQ" dirty="0"/>
              <a:t>كثيرون جدا الذين يستخدمون هذا النظام مثل البواخر الكبيرة وحتى القوارب الخاصة تستعين </a:t>
            </a:r>
            <a:r>
              <a:rPr lang="ar-IQ" dirty="0" smtClean="0"/>
              <a:t>بالــ (</a:t>
            </a:r>
            <a:r>
              <a:rPr lang="en-US" dirty="0" smtClean="0"/>
              <a:t>GPS </a:t>
            </a:r>
            <a:r>
              <a:rPr lang="ar-IQ" dirty="0" smtClean="0"/>
              <a:t>) لتحديد </a:t>
            </a:r>
            <a:r>
              <a:rPr lang="ar-IQ" dirty="0"/>
              <a:t>موقعها في البحار والمحيطات كذلك شركات النقل تستخدم هذا النظام لتحديد مواقع سياراتها فمثلا شركات السيارات الأجرة في أوربا تستخدم الـــ </a:t>
            </a:r>
            <a:r>
              <a:rPr lang="en-US" dirty="0"/>
              <a:t>GPS  </a:t>
            </a:r>
            <a:r>
              <a:rPr lang="ar-IQ" dirty="0"/>
              <a:t>حتى ترسل أقرب سيارة متواجدة بجوار صاحب الطلب. ويمكن بيان المجالات التي يتم فيها استخدام نظام   </a:t>
            </a:r>
            <a:r>
              <a:rPr lang="en-US" dirty="0"/>
              <a:t>GPS </a:t>
            </a:r>
          </a:p>
          <a:p>
            <a:pPr marL="0" indent="0">
              <a:buNone/>
            </a:pPr>
            <a:r>
              <a:rPr lang="en-US" dirty="0"/>
              <a:t>1-	 </a:t>
            </a:r>
            <a:r>
              <a:rPr lang="ar-IQ" dirty="0"/>
              <a:t>في مجال الطيران والملاحة الجوية </a:t>
            </a:r>
          </a:p>
          <a:p>
            <a:pPr marL="0" indent="0">
              <a:buNone/>
            </a:pPr>
            <a:r>
              <a:rPr lang="ar-IQ" dirty="0"/>
              <a:t>2-	في مجال الملاحة البحرية </a:t>
            </a:r>
          </a:p>
          <a:p>
            <a:pPr marL="0" indent="0">
              <a:buNone/>
            </a:pPr>
            <a:r>
              <a:rPr lang="ar-IQ" dirty="0"/>
              <a:t>3-	في مجال النقل البري </a:t>
            </a:r>
          </a:p>
          <a:p>
            <a:pPr marL="0" indent="0">
              <a:buNone/>
            </a:pPr>
            <a:r>
              <a:rPr lang="ar-IQ" dirty="0"/>
              <a:t>4-	في مجال السكك الحديدية </a:t>
            </a:r>
          </a:p>
          <a:p>
            <a:pPr marL="0" indent="0">
              <a:buNone/>
            </a:pPr>
            <a:endParaRPr lang="ar-IQ" dirty="0"/>
          </a:p>
        </p:txBody>
      </p:sp>
    </p:spTree>
    <p:extLst>
      <p:ext uri="{BB962C8B-B14F-4D97-AF65-F5344CB8AC3E}">
        <p14:creationId xmlns:p14="http://schemas.microsoft.com/office/powerpoint/2010/main" val="11760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normAutofit/>
          </a:bodyPr>
          <a:lstStyle/>
          <a:p>
            <a:r>
              <a:rPr lang="ar-IQ" dirty="0"/>
              <a:t>استخدام  </a:t>
            </a:r>
            <a:r>
              <a:rPr lang="en-US" dirty="0"/>
              <a:t>GPS </a:t>
            </a:r>
            <a:r>
              <a:rPr lang="ar-IQ" dirty="0"/>
              <a:t>في مجال السياحة </a:t>
            </a:r>
            <a:r>
              <a:rPr lang="ar-IQ" dirty="0" smtClean="0"/>
              <a:t>والاستجمام</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lstStyle/>
          <a:p>
            <a:pPr marL="0" indent="0">
              <a:buNone/>
            </a:pPr>
            <a:r>
              <a:rPr lang="ar-IQ" dirty="0" smtClean="0"/>
              <a:t>وضع </a:t>
            </a:r>
            <a:r>
              <a:rPr lang="ar-IQ" dirty="0"/>
              <a:t>"نظام التموضع العالمي"  </a:t>
            </a:r>
            <a:r>
              <a:rPr lang="en-US" dirty="0"/>
              <a:t>GPS </a:t>
            </a:r>
            <a:r>
              <a:rPr lang="ar-IQ" dirty="0"/>
              <a:t>حداً لكثير من المخاطر التي كانت ترتبط بالأنشطة المعتادة خلال الاستجمام، عن طريق توفير القدرة على تحديد الموقع الذي يوجد المرء فيه بصفة دقيقة. كما وسعت المستقبلات( الرسيفرات ) التي تعمل بهذا النظام من مساحة وبهجة الأنشطة التي تجري في الهواء الطلق، عن طريق تذليل كثير من المشاكل التقليدية، مثل الاستمرار في السير في "درب صحيح" أي دون انحراف أو الاهتداء مرة أخرى إلى أفضل موضع لصيد الأسماك.</a:t>
            </a:r>
          </a:p>
          <a:p>
            <a:pPr marL="0" indent="0">
              <a:buNone/>
            </a:pPr>
            <a:endParaRPr lang="ar-IQ" dirty="0"/>
          </a:p>
        </p:txBody>
      </p:sp>
    </p:spTree>
    <p:extLst>
      <p:ext uri="{BB962C8B-B14F-4D97-AF65-F5344CB8AC3E}">
        <p14:creationId xmlns:p14="http://schemas.microsoft.com/office/powerpoint/2010/main" val="150051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a:solidFill>
            <a:schemeClr val="bg1"/>
          </a:solidFill>
        </p:spPr>
        <p:txBody>
          <a:bodyPr>
            <a:normAutofit fontScale="90000"/>
          </a:bodyPr>
          <a:lstStyle/>
          <a:p>
            <a:r>
              <a:rPr lang="ar-IQ" dirty="0"/>
              <a:t>ويمكن تلخيص فوائد </a:t>
            </a:r>
            <a:r>
              <a:rPr lang="en-US" dirty="0"/>
              <a:t>GPS </a:t>
            </a:r>
            <a:r>
              <a:rPr lang="ar-IQ" dirty="0"/>
              <a:t>بالنسبة للسياحة </a:t>
            </a:r>
            <a:r>
              <a:rPr lang="ar-IQ" dirty="0" smtClean="0"/>
              <a:t>والاستجمام</a:t>
            </a:r>
            <a:endParaRPr lang="ar-IQ" dirty="0"/>
          </a:p>
        </p:txBody>
      </p:sp>
      <p:sp>
        <p:nvSpPr>
          <p:cNvPr id="3" name="عنصر نائب للمحتوى 2"/>
          <p:cNvSpPr>
            <a:spLocks noGrp="1"/>
          </p:cNvSpPr>
          <p:nvPr>
            <p:ph idx="1"/>
          </p:nvPr>
        </p:nvSpPr>
        <p:spPr>
          <a:xfrm>
            <a:off x="0" y="1052736"/>
            <a:ext cx="9144000" cy="5805264"/>
          </a:xfrm>
          <a:solidFill>
            <a:schemeClr val="bg1"/>
          </a:solidFill>
        </p:spPr>
        <p:txBody>
          <a:bodyPr>
            <a:normAutofit fontScale="92500" lnSpcReduction="10000"/>
          </a:bodyPr>
          <a:lstStyle/>
          <a:p>
            <a:pPr marL="0" indent="0">
              <a:buNone/>
            </a:pPr>
            <a:r>
              <a:rPr lang="ar-IQ" dirty="0" smtClean="0"/>
              <a:t>1 – توفير </a:t>
            </a:r>
            <a:r>
              <a:rPr lang="ar-IQ" dirty="0"/>
              <a:t>معلومات عالية الدقة حول الموقع في كافة أنواع الطقس للذين </a:t>
            </a:r>
            <a:r>
              <a:rPr lang="ar-IQ" dirty="0" smtClean="0"/>
              <a:t>يستخدمون </a:t>
            </a:r>
            <a:r>
              <a:rPr lang="ar-IQ" dirty="0"/>
              <a:t>مستقبلات( </a:t>
            </a:r>
            <a:r>
              <a:rPr lang="ar-IQ" dirty="0" smtClean="0"/>
              <a:t>رسيفرات) </a:t>
            </a:r>
            <a:r>
              <a:rPr lang="ar-IQ" dirty="0"/>
              <a:t>"نظام التموضع الدولي"، الأمر الذي يساعد المولعين برياضات الهواء الطلق على عمليات استكشاف أكثر أماناً في أي مكانٍ في العالم.</a:t>
            </a:r>
          </a:p>
          <a:p>
            <a:pPr marL="0" indent="0">
              <a:buNone/>
            </a:pPr>
            <a:r>
              <a:rPr lang="ar-IQ" dirty="0" smtClean="0"/>
              <a:t>2 – القدرة </a:t>
            </a:r>
            <a:r>
              <a:rPr lang="ar-IQ" dirty="0"/>
              <a:t>على </a:t>
            </a:r>
            <a:r>
              <a:rPr lang="ar-IQ" dirty="0" smtClean="0"/>
              <a:t>الاهتداء </a:t>
            </a:r>
            <a:r>
              <a:rPr lang="ar-IQ" dirty="0"/>
              <a:t>إلى النقاط المحببة للصيد أو الطرق البرية أو مواقع التخييم السابقة أو أي مواقع أخرى بدقة لا تقل سنة بعد أخرى، رغم تغيُّر الظروف البيئية على الأرض.</a:t>
            </a:r>
          </a:p>
          <a:p>
            <a:pPr marL="0" indent="0">
              <a:buNone/>
            </a:pPr>
            <a:r>
              <a:rPr lang="ar-IQ" dirty="0" smtClean="0"/>
              <a:t>3 – استحداث </a:t>
            </a:r>
            <a:r>
              <a:rPr lang="ar-IQ" dirty="0"/>
              <a:t>المولعين بالهواء الطلق لأنشطة جديدة وشيقة (تعتمد كليا على إمكانيات "نظام التموضع الدولي") بصفة يومية مع إمكانية إشراك زملائهم في </a:t>
            </a:r>
            <a:r>
              <a:rPr lang="ar-IQ" dirty="0" smtClean="0"/>
              <a:t>الاستمتاع </a:t>
            </a:r>
            <a:r>
              <a:rPr lang="ar-IQ" dirty="0"/>
              <a:t>بهذه الأنشطة.</a:t>
            </a:r>
          </a:p>
          <a:p>
            <a:pPr marL="0" indent="0">
              <a:buNone/>
            </a:pPr>
            <a:r>
              <a:rPr lang="ar-IQ" dirty="0" smtClean="0"/>
              <a:t>4 – إمكانية </a:t>
            </a:r>
            <a:r>
              <a:rPr lang="ar-IQ" dirty="0"/>
              <a:t>استخدام تليفونات يدوية ليست غالية الثمن ويمكن حملها وصغيرة نسبياً، في أنواع متعددة من أنشطة الترفيه والاستجمام</a:t>
            </a:r>
          </a:p>
          <a:p>
            <a:pPr marL="0" indent="0">
              <a:buNone/>
            </a:pPr>
            <a:endParaRPr lang="ar-IQ" dirty="0"/>
          </a:p>
        </p:txBody>
      </p:sp>
    </p:spTree>
    <p:extLst>
      <p:ext uri="{BB962C8B-B14F-4D97-AF65-F5344CB8AC3E}">
        <p14:creationId xmlns:p14="http://schemas.microsoft.com/office/powerpoint/2010/main" val="421476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700808"/>
            <a:ext cx="9144000" cy="5157192"/>
          </a:xfrm>
          <a:solidFill>
            <a:schemeClr val="bg1"/>
          </a:solidFill>
        </p:spPr>
        <p:txBody>
          <a:bodyPr/>
          <a:lstStyle/>
          <a:p>
            <a:pPr marL="0" indent="0">
              <a:buNone/>
            </a:pPr>
            <a:endParaRPr lang="ar-SA" dirty="0" smtClean="0"/>
          </a:p>
          <a:p>
            <a:pPr marL="0" indent="0">
              <a:buNone/>
            </a:pPr>
            <a:r>
              <a:rPr lang="ar-SA" dirty="0" smtClean="0"/>
              <a:t>س1 </a:t>
            </a:r>
            <a:r>
              <a:rPr lang="ar-SA" dirty="0"/>
              <a:t>/ اذكر مميزات نظام </a:t>
            </a:r>
            <a:r>
              <a:rPr lang="en-US" dirty="0" smtClean="0"/>
              <a:t>GPS</a:t>
            </a:r>
            <a:r>
              <a:rPr lang="ar-SA" dirty="0" smtClean="0"/>
              <a:t>  ؟</a:t>
            </a:r>
          </a:p>
          <a:p>
            <a:pPr marL="0" indent="0">
              <a:buNone/>
            </a:pPr>
            <a:r>
              <a:rPr lang="ar-SA" dirty="0" smtClean="0"/>
              <a:t>س2 </a:t>
            </a:r>
            <a:r>
              <a:rPr lang="ar-SA" dirty="0"/>
              <a:t>/ ما هي مصادر الخطأ في إشارة الـ (</a:t>
            </a:r>
            <a:r>
              <a:rPr lang="en-US" dirty="0"/>
              <a:t>GPS  </a:t>
            </a:r>
            <a:r>
              <a:rPr lang="ar-SA" dirty="0" smtClean="0"/>
              <a:t> ) ؟</a:t>
            </a:r>
          </a:p>
          <a:p>
            <a:pPr marL="0" indent="0">
              <a:buNone/>
            </a:pPr>
            <a:r>
              <a:rPr lang="ar-SA" dirty="0" smtClean="0"/>
              <a:t>س3 / </a:t>
            </a:r>
            <a:r>
              <a:rPr lang="ar-SA" dirty="0"/>
              <a:t>تكلم عن استخدامات نظام الــ   ( </a:t>
            </a:r>
            <a:r>
              <a:rPr lang="en-US" dirty="0" smtClean="0"/>
              <a:t>GPS</a:t>
            </a:r>
            <a:r>
              <a:rPr lang="ar-SA" dirty="0" smtClean="0"/>
              <a:t>الحالية </a:t>
            </a:r>
            <a:r>
              <a:rPr lang="ar-SA" dirty="0"/>
              <a:t>والمستقبلية </a:t>
            </a:r>
            <a:r>
              <a:rPr lang="ar-SA" dirty="0" smtClean="0"/>
              <a:t>) ؟</a:t>
            </a:r>
          </a:p>
          <a:p>
            <a:pPr marL="0" indent="0">
              <a:buNone/>
            </a:pPr>
            <a:r>
              <a:rPr lang="ar-SA" dirty="0" smtClean="0"/>
              <a:t>س4 / كيف يمكن لنظام </a:t>
            </a:r>
            <a:r>
              <a:rPr lang="en-US" dirty="0"/>
              <a:t>GPS </a:t>
            </a:r>
            <a:r>
              <a:rPr lang="ar-SA" dirty="0" smtClean="0"/>
              <a:t> أن يساهم في تطوير العمل في </a:t>
            </a:r>
            <a:r>
              <a:rPr lang="ar-SA" dirty="0"/>
              <a:t>مجال السياحة </a:t>
            </a:r>
            <a:r>
              <a:rPr lang="ar-SA" dirty="0" smtClean="0"/>
              <a:t>والاستجمام ؟</a:t>
            </a:r>
          </a:p>
          <a:p>
            <a:pPr marL="0" indent="0">
              <a:buNone/>
            </a:pPr>
            <a:r>
              <a:rPr lang="ar-SA" dirty="0" smtClean="0"/>
              <a:t>س5 </a:t>
            </a:r>
            <a:r>
              <a:rPr lang="ar-SA" dirty="0"/>
              <a:t>/ ما </a:t>
            </a:r>
            <a:r>
              <a:rPr lang="ar-SA" dirty="0" smtClean="0"/>
              <a:t>فوائد نظام </a:t>
            </a:r>
            <a:r>
              <a:rPr lang="en-US" dirty="0"/>
              <a:t>GPS </a:t>
            </a:r>
            <a:r>
              <a:rPr lang="ar-SA" dirty="0" smtClean="0"/>
              <a:t> بالنسبة </a:t>
            </a:r>
            <a:r>
              <a:rPr lang="ar-SA" dirty="0"/>
              <a:t>للسياحة </a:t>
            </a:r>
            <a:r>
              <a:rPr lang="ar-SA" dirty="0" smtClean="0"/>
              <a:t>والاستجمام ؟</a:t>
            </a:r>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618</Words>
  <Application>Microsoft Office PowerPoint</Application>
  <PresentationFormat>عرض على الشاشة (3:4)‏</PresentationFormat>
  <Paragraphs>41</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تحليل المواقع السياحية المرحلة الرابعة الدراسة المسائية</vt:lpstr>
      <vt:lpstr>المحاضرة التاسعة</vt:lpstr>
      <vt:lpstr>مميزات نظام GPS</vt:lpstr>
      <vt:lpstr>مصادر الخطأ في إشارة الـ (GPS  )</vt:lpstr>
      <vt:lpstr>استخدامات نظام الــ   ( GPS) الحالية والمستقبلية. </vt:lpstr>
      <vt:lpstr>استخدام  GPS في مجال السياحة والاستجمام</vt:lpstr>
      <vt:lpstr>ويمكن تلخيص فوائد GPS بالنسبة للسياحة والاستجمام</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25</cp:revision>
  <dcterms:created xsi:type="dcterms:W3CDTF">2020-04-06T12:32:10Z</dcterms:created>
  <dcterms:modified xsi:type="dcterms:W3CDTF">2024-03-25T15:32:59Z</dcterms:modified>
</cp:coreProperties>
</file>