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65" r:id="rId4"/>
    <p:sldId id="266" r:id="rId5"/>
    <p:sldId id="267" r:id="rId6"/>
    <p:sldId id="268" r:id="rId7"/>
    <p:sldId id="264"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67225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208063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28220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54679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462300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768212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6FA2C4E-861F-4817-A5CD-C883B1182EAF}" type="datetimeFigureOut">
              <a:rPr lang="ar-IQ" smtClean="0"/>
              <a:t>17/09/1445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172127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6FA2C4E-861F-4817-A5CD-C883B1182EAF}" type="datetimeFigureOut">
              <a:rPr lang="ar-IQ" smtClean="0"/>
              <a:t>17/09/1445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3872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6FA2C4E-861F-4817-A5CD-C883B1182EAF}" type="datetimeFigureOut">
              <a:rPr lang="ar-IQ" smtClean="0"/>
              <a:t>17/09/1445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373083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864224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FA2C4E-861F-4817-A5CD-C883B1182EAF}" type="datetimeFigureOut">
              <a:rPr lang="ar-IQ" smtClean="0"/>
              <a:t>17/09/1445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3E78797-C914-4F20-8A3C-F9D778A812CF}" type="slidenum">
              <a:rPr lang="ar-IQ" smtClean="0"/>
              <a:t>‹#›</a:t>
            </a:fld>
            <a:endParaRPr lang="ar-IQ"/>
          </a:p>
        </p:txBody>
      </p:sp>
    </p:spTree>
    <p:extLst>
      <p:ext uri="{BB962C8B-B14F-4D97-AF65-F5344CB8AC3E}">
        <p14:creationId xmlns:p14="http://schemas.microsoft.com/office/powerpoint/2010/main" val="256201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FA2C4E-861F-4817-A5CD-C883B1182EAF}" type="datetimeFigureOut">
              <a:rPr lang="ar-IQ" smtClean="0"/>
              <a:t>17/09/1445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3E78797-C914-4F20-8A3C-F9D778A812CF}" type="slidenum">
              <a:rPr lang="ar-IQ" smtClean="0"/>
              <a:t>‹#›</a:t>
            </a:fld>
            <a:endParaRPr lang="ar-IQ"/>
          </a:p>
        </p:txBody>
      </p:sp>
    </p:spTree>
    <p:extLst>
      <p:ext uri="{BB962C8B-B14F-4D97-AF65-F5344CB8AC3E}">
        <p14:creationId xmlns:p14="http://schemas.microsoft.com/office/powerpoint/2010/main" val="3367891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645024"/>
          </a:xfrm>
          <a:solidFill>
            <a:schemeClr val="bg1"/>
          </a:solidFill>
        </p:spPr>
        <p:txBody>
          <a:bodyPr/>
          <a:lstStyle/>
          <a:p>
            <a:r>
              <a:rPr lang="ar-SA" dirty="0">
                <a:solidFill>
                  <a:prstClr val="black"/>
                </a:solidFill>
              </a:rPr>
              <a:t>تحليل المواقع السياحية</a:t>
            </a:r>
            <a:br>
              <a:rPr lang="ar-SA" dirty="0">
                <a:solidFill>
                  <a:prstClr val="black"/>
                </a:solidFill>
              </a:rPr>
            </a:br>
            <a:r>
              <a:rPr lang="ar-SA" dirty="0">
                <a:solidFill>
                  <a:prstClr val="black"/>
                </a:solidFill>
              </a:rPr>
              <a:t>المرحلة الرابعة</a:t>
            </a:r>
            <a:br>
              <a:rPr lang="ar-SA" dirty="0">
                <a:solidFill>
                  <a:prstClr val="black"/>
                </a:solidFill>
              </a:rPr>
            </a:br>
            <a:r>
              <a:rPr lang="ar-SA" dirty="0">
                <a:solidFill>
                  <a:prstClr val="black"/>
                </a:solidFill>
              </a:rPr>
              <a:t>الدراسة المسائية</a:t>
            </a:r>
            <a:endParaRPr lang="ar-IQ" dirty="0"/>
          </a:p>
        </p:txBody>
      </p:sp>
      <p:sp>
        <p:nvSpPr>
          <p:cNvPr id="3" name="عنصر نائب للمحتوى 2"/>
          <p:cNvSpPr>
            <a:spLocks noGrp="1"/>
          </p:cNvSpPr>
          <p:nvPr>
            <p:ph idx="1"/>
          </p:nvPr>
        </p:nvSpPr>
        <p:spPr>
          <a:xfrm>
            <a:off x="0" y="3685968"/>
            <a:ext cx="9144000" cy="3212976"/>
          </a:xfrm>
          <a:solidFill>
            <a:schemeClr val="bg1"/>
          </a:solidFill>
        </p:spPr>
        <p:txBody>
          <a:bodyPr>
            <a:normAutofit/>
          </a:bodyPr>
          <a:lstStyle/>
          <a:p>
            <a:pPr marL="0" indent="0" algn="ctr">
              <a:buNone/>
            </a:pPr>
            <a:r>
              <a:rPr lang="ar-SA" sz="4400" dirty="0" smtClean="0"/>
              <a:t>مدرس المادة</a:t>
            </a:r>
          </a:p>
          <a:p>
            <a:pPr marL="0" indent="0" algn="ctr">
              <a:buNone/>
            </a:pPr>
            <a:r>
              <a:rPr lang="ar-SA" sz="4400" dirty="0" smtClean="0"/>
              <a:t>م.م ناموس حميد</a:t>
            </a:r>
            <a:endParaRPr lang="ar-IQ" sz="4400" dirty="0"/>
          </a:p>
        </p:txBody>
      </p:sp>
    </p:spTree>
    <p:extLst>
      <p:ext uri="{BB962C8B-B14F-4D97-AF65-F5344CB8AC3E}">
        <p14:creationId xmlns:p14="http://schemas.microsoft.com/office/powerpoint/2010/main" val="1645756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2132856"/>
          </a:xfrm>
          <a:solidFill>
            <a:schemeClr val="bg1"/>
          </a:solidFill>
        </p:spPr>
        <p:txBody>
          <a:bodyPr/>
          <a:lstStyle/>
          <a:p>
            <a:r>
              <a:rPr lang="ar-SA" dirty="0" smtClean="0"/>
              <a:t>المحاضرة ال</a:t>
            </a:r>
            <a:r>
              <a:rPr lang="ar-IQ" dirty="0" smtClean="0"/>
              <a:t>عاشرة</a:t>
            </a:r>
            <a:r>
              <a:rPr lang="ar-SA" dirty="0"/>
              <a:t/>
            </a:r>
            <a:br>
              <a:rPr lang="ar-SA" dirty="0"/>
            </a:br>
            <a:r>
              <a:rPr lang="ar-SA" dirty="0"/>
              <a:t>شخصية الموقع السياحي ومتطلبات اختياره</a:t>
            </a:r>
            <a:endParaRPr lang="ar-IQ" dirty="0"/>
          </a:p>
        </p:txBody>
      </p:sp>
      <p:sp>
        <p:nvSpPr>
          <p:cNvPr id="3" name="عنصر نائب للمحتوى 2"/>
          <p:cNvSpPr>
            <a:spLocks noGrp="1"/>
          </p:cNvSpPr>
          <p:nvPr>
            <p:ph idx="1"/>
          </p:nvPr>
        </p:nvSpPr>
        <p:spPr>
          <a:xfrm>
            <a:off x="0" y="2132856"/>
            <a:ext cx="9144000" cy="4725144"/>
          </a:xfrm>
          <a:solidFill>
            <a:schemeClr val="bg1"/>
          </a:solidFill>
        </p:spPr>
        <p:txBody>
          <a:bodyPr>
            <a:normAutofit/>
          </a:bodyPr>
          <a:lstStyle/>
          <a:p>
            <a:pPr marL="0" indent="0">
              <a:buNone/>
            </a:pPr>
            <a:r>
              <a:rPr lang="ar-IQ" dirty="0"/>
              <a:t>شخصية الموقع السياحي ومتطلبات </a:t>
            </a:r>
            <a:r>
              <a:rPr lang="ar-IQ" dirty="0" smtClean="0"/>
              <a:t>اختياره</a:t>
            </a:r>
          </a:p>
          <a:p>
            <a:pPr marL="0" indent="0">
              <a:buNone/>
            </a:pPr>
            <a:r>
              <a:rPr lang="ar-IQ" dirty="0"/>
              <a:t>الخصائص الطبيعية والبيئية </a:t>
            </a:r>
            <a:endParaRPr lang="ar-IQ" dirty="0" smtClean="0"/>
          </a:p>
          <a:p>
            <a:pPr marL="0" indent="0">
              <a:buNone/>
            </a:pPr>
            <a:endParaRPr lang="ar-IQ" dirty="0"/>
          </a:p>
        </p:txBody>
      </p:sp>
    </p:spTree>
    <p:extLst>
      <p:ext uri="{BB962C8B-B14F-4D97-AF65-F5344CB8AC3E}">
        <p14:creationId xmlns:p14="http://schemas.microsoft.com/office/powerpoint/2010/main" val="2888600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chemeClr val="bg1"/>
          </a:solidFill>
        </p:spPr>
        <p:txBody>
          <a:bodyPr>
            <a:normAutofit/>
          </a:bodyPr>
          <a:lstStyle/>
          <a:p>
            <a:r>
              <a:rPr lang="ar-IQ" dirty="0"/>
              <a:t>شخصية الموقع السياحي ومتطلبات </a:t>
            </a:r>
            <a:r>
              <a:rPr lang="ar-IQ" dirty="0" smtClean="0"/>
              <a:t>اختياره</a:t>
            </a:r>
            <a:endParaRPr lang="ar-IQ" dirty="0"/>
          </a:p>
        </p:txBody>
      </p:sp>
      <p:sp>
        <p:nvSpPr>
          <p:cNvPr id="3" name="عنصر نائب للمحتوى 2"/>
          <p:cNvSpPr>
            <a:spLocks noGrp="1"/>
          </p:cNvSpPr>
          <p:nvPr>
            <p:ph idx="1"/>
          </p:nvPr>
        </p:nvSpPr>
        <p:spPr>
          <a:xfrm>
            <a:off x="0" y="1412776"/>
            <a:ext cx="9144000" cy="5445224"/>
          </a:xfrm>
          <a:solidFill>
            <a:schemeClr val="bg1"/>
          </a:solidFill>
        </p:spPr>
        <p:txBody>
          <a:bodyPr/>
          <a:lstStyle/>
          <a:p>
            <a:pPr marL="0" indent="0">
              <a:buNone/>
            </a:pPr>
            <a:r>
              <a:rPr lang="ar-IQ" dirty="0"/>
              <a:t>يقصد بشخصية الموقع السياحي الصفات او العناصر التي يتصف او يمتلكها ذلك الموقع والتي عن طريق معرفتها ودراستها نستطيع ان نحلل ذلك الموقع السياحي ومدى اهميته وامكانياته التي تخدم العملية السياحية عن طريق </a:t>
            </a:r>
            <a:r>
              <a:rPr lang="ar-IQ" dirty="0" smtClean="0"/>
              <a:t>استغلالها </a:t>
            </a:r>
            <a:r>
              <a:rPr lang="ar-IQ" dirty="0"/>
              <a:t>وبالصورة الصحيحة ومن ثم وضع </a:t>
            </a:r>
            <a:r>
              <a:rPr lang="ar-IQ" dirty="0" smtClean="0"/>
              <a:t>التصميم </a:t>
            </a:r>
            <a:r>
              <a:rPr lang="ar-IQ" dirty="0"/>
              <a:t>الاساس الذي يلائم صفات ذلك الموقع </a:t>
            </a:r>
            <a:r>
              <a:rPr lang="ar-IQ" dirty="0" smtClean="0"/>
              <a:t>.</a:t>
            </a:r>
          </a:p>
          <a:p>
            <a:pPr marL="0" indent="0">
              <a:buNone/>
            </a:pPr>
            <a:r>
              <a:rPr lang="ar-IQ" dirty="0"/>
              <a:t>ومن الصفات او العناصر التي يجب معرفتها ودراستها هي :-</a:t>
            </a:r>
          </a:p>
          <a:p>
            <a:pPr marL="0" indent="0">
              <a:buNone/>
            </a:pPr>
            <a:r>
              <a:rPr lang="ar-IQ" dirty="0"/>
              <a:t>1-	الخصائص الطبيعية والبيئية وتشمل</a:t>
            </a:r>
          </a:p>
          <a:p>
            <a:pPr marL="0" indent="0">
              <a:buNone/>
            </a:pPr>
            <a:r>
              <a:rPr lang="ar-IQ" dirty="0"/>
              <a:t>2-	استعمالات الاراضي وانماط البنية التحتية </a:t>
            </a:r>
            <a:endParaRPr lang="ar-IQ" dirty="0" smtClean="0"/>
          </a:p>
          <a:p>
            <a:pPr marL="0" indent="0">
              <a:buNone/>
            </a:pPr>
            <a:r>
              <a:rPr lang="ar-IQ" dirty="0"/>
              <a:t>3-	الخصائص الاجتماعية و الاقتصادية للموقع و للمناطق </a:t>
            </a:r>
            <a:r>
              <a:rPr lang="ar-IQ" dirty="0" smtClean="0"/>
              <a:t>المجاورة</a:t>
            </a:r>
            <a:endParaRPr lang="ar-IQ" dirty="0"/>
          </a:p>
        </p:txBody>
      </p:sp>
    </p:spTree>
    <p:extLst>
      <p:ext uri="{BB962C8B-B14F-4D97-AF65-F5344CB8AC3E}">
        <p14:creationId xmlns:p14="http://schemas.microsoft.com/office/powerpoint/2010/main" val="2514472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20688"/>
          </a:xfrm>
          <a:solidFill>
            <a:schemeClr val="bg1"/>
          </a:solidFill>
        </p:spPr>
        <p:txBody>
          <a:bodyPr>
            <a:normAutofit fontScale="90000"/>
          </a:bodyPr>
          <a:lstStyle/>
          <a:p>
            <a:r>
              <a:rPr lang="ar-IQ" dirty="0" smtClean="0"/>
              <a:t>أولاً : الخصائص </a:t>
            </a:r>
            <a:r>
              <a:rPr lang="ar-IQ" dirty="0"/>
              <a:t>الطبيعية والبيئية </a:t>
            </a:r>
          </a:p>
        </p:txBody>
      </p:sp>
      <p:sp>
        <p:nvSpPr>
          <p:cNvPr id="3" name="عنصر نائب للمحتوى 2"/>
          <p:cNvSpPr>
            <a:spLocks noGrp="1"/>
          </p:cNvSpPr>
          <p:nvPr>
            <p:ph idx="1"/>
          </p:nvPr>
        </p:nvSpPr>
        <p:spPr>
          <a:xfrm>
            <a:off x="0" y="620688"/>
            <a:ext cx="9144000" cy="6237312"/>
          </a:xfrm>
          <a:solidFill>
            <a:schemeClr val="bg1"/>
          </a:solidFill>
        </p:spPr>
        <p:txBody>
          <a:bodyPr>
            <a:normAutofit fontScale="77500" lnSpcReduction="20000"/>
          </a:bodyPr>
          <a:lstStyle/>
          <a:p>
            <a:pPr marL="0" indent="0">
              <a:buNone/>
            </a:pPr>
            <a:r>
              <a:rPr lang="ar-IQ" b="1" dirty="0" smtClean="0"/>
              <a:t>1 – الموقع</a:t>
            </a:r>
            <a:r>
              <a:rPr lang="ar-IQ" dirty="0" smtClean="0"/>
              <a:t>:- </a:t>
            </a:r>
            <a:r>
              <a:rPr lang="ar-IQ" dirty="0"/>
              <a:t>فمن البديهي دراسة موقع المشروع او المدينة السياحية دراسة شاملة يمكن الاعتماد عليها وعدها مدخلا منطقيا للدراسة الموضوعية للمنطقة ، اذ يتحتم اللجوء الى تعيين خطوط الطول والعرض واي معالم اخرى ترشدنا الى معرفة التحديد المكاني للموقع السياحي . </a:t>
            </a:r>
          </a:p>
          <a:p>
            <a:pPr marL="0" indent="0">
              <a:buNone/>
            </a:pPr>
            <a:r>
              <a:rPr lang="ar-IQ" b="1" dirty="0" smtClean="0"/>
              <a:t>2 – طبوغرافية الارض</a:t>
            </a:r>
            <a:r>
              <a:rPr lang="ar-IQ" dirty="0" smtClean="0"/>
              <a:t>:- </a:t>
            </a:r>
            <a:r>
              <a:rPr lang="ar-IQ" dirty="0"/>
              <a:t>ويقصد بها اشكال سطح الارض بما فيها من سهول وهضاب وجبال . ويمكننا ان ندرك بان التضاريس الارضية التي تشترك في اكتساب موقع معين صفاته وخصائصه الطبيعية تتفاوت من اقليم الى اخر </a:t>
            </a:r>
          </a:p>
          <a:p>
            <a:pPr marL="0" indent="0">
              <a:buNone/>
            </a:pPr>
            <a:r>
              <a:rPr lang="ar-IQ" b="1" dirty="0" smtClean="0"/>
              <a:t>3 – التركيب الجيولوجي</a:t>
            </a:r>
            <a:r>
              <a:rPr lang="ar-IQ" dirty="0" smtClean="0"/>
              <a:t>:- </a:t>
            </a:r>
            <a:r>
              <a:rPr lang="ar-IQ" dirty="0"/>
              <a:t>ويقصد به </a:t>
            </a:r>
            <a:r>
              <a:rPr lang="ar-IQ" dirty="0" smtClean="0"/>
              <a:t>ما تحويه </a:t>
            </a:r>
            <a:r>
              <a:rPr lang="ar-IQ" dirty="0"/>
              <a:t>الارض من ثروات معدنية كامنة ، ودراسة نوعية الصخور </a:t>
            </a:r>
            <a:r>
              <a:rPr lang="ar-IQ" dirty="0" smtClean="0"/>
              <a:t>والتراكيب </a:t>
            </a:r>
            <a:r>
              <a:rPr lang="ar-IQ" dirty="0"/>
              <a:t>الحاوية لها يساعد في تلافي الهدر في هذه الثروات عند تحديد الموقع للمشروع السياحي </a:t>
            </a:r>
            <a:r>
              <a:rPr lang="ar-IQ" dirty="0" smtClean="0"/>
              <a:t>.</a:t>
            </a:r>
          </a:p>
          <a:p>
            <a:pPr marL="0" indent="0">
              <a:buNone/>
            </a:pPr>
            <a:r>
              <a:rPr lang="ar-IQ" b="1" dirty="0"/>
              <a:t>4 </a:t>
            </a:r>
            <a:r>
              <a:rPr lang="ar-IQ" b="1" dirty="0" smtClean="0"/>
              <a:t>– المناخ</a:t>
            </a:r>
            <a:r>
              <a:rPr lang="ar-IQ" dirty="0" smtClean="0"/>
              <a:t>:- </a:t>
            </a:r>
            <a:r>
              <a:rPr lang="ar-IQ" dirty="0"/>
              <a:t>ويُعّد المناخ احد المقومات السياحية للبيئة الطبيعية وتكمن اهميته في كون بعض عناصره مثل الاشعاع الشمسي ودرجات الحرارة ومعدلات الرطوبة وسرعة الرياح ...الخ تشكل مصدراً سياحياً من جهة ومن جهة اخرى فأنه في ظل المناخ السياحي الملائم يمكن استغلال الامكانات السياحية الاخرى الطبيعية والبشرية </a:t>
            </a:r>
            <a:r>
              <a:rPr lang="ar-IQ" dirty="0" smtClean="0"/>
              <a:t>.</a:t>
            </a:r>
          </a:p>
          <a:p>
            <a:pPr marL="0" indent="0">
              <a:buNone/>
            </a:pPr>
            <a:r>
              <a:rPr lang="ar-IQ" dirty="0"/>
              <a:t>ويمكن تعريف المناخ السياحي </a:t>
            </a:r>
            <a:r>
              <a:rPr lang="ar-IQ" b="1" dirty="0" smtClean="0"/>
              <a:t>(بأنه </a:t>
            </a:r>
            <a:r>
              <a:rPr lang="ar-IQ" b="1" dirty="0"/>
              <a:t>المناخ الذي يتسم باعتداله الحراري صيفاً ودفئه شتاءاً وقلة الايام الممطرة والغائمة وانعدام الرياح القوية مع نقاء الجو وانخفاض الرطوبة </a:t>
            </a:r>
            <a:r>
              <a:rPr lang="ar-IQ" b="1" dirty="0" smtClean="0"/>
              <a:t>النسبية) </a:t>
            </a:r>
            <a:r>
              <a:rPr lang="ar-IQ" dirty="0" smtClean="0"/>
              <a:t>. </a:t>
            </a:r>
            <a:endParaRPr lang="ar-IQ" dirty="0"/>
          </a:p>
        </p:txBody>
      </p:sp>
    </p:spTree>
    <p:extLst>
      <p:ext uri="{BB962C8B-B14F-4D97-AF65-F5344CB8AC3E}">
        <p14:creationId xmlns:p14="http://schemas.microsoft.com/office/powerpoint/2010/main" val="882309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332656"/>
          </a:xfrm>
          <a:solidFill>
            <a:schemeClr val="tx2">
              <a:lumMod val="40000"/>
              <a:lumOff val="60000"/>
            </a:schemeClr>
          </a:solidFill>
        </p:spPr>
        <p:txBody>
          <a:bodyPr>
            <a:normAutofit fontScale="90000"/>
          </a:bodyPr>
          <a:lstStyle/>
          <a:p>
            <a:r>
              <a:rPr lang="ar-IQ" dirty="0" smtClean="0"/>
              <a:t> </a:t>
            </a:r>
            <a:endParaRPr lang="ar-IQ" dirty="0"/>
          </a:p>
        </p:txBody>
      </p:sp>
      <p:sp>
        <p:nvSpPr>
          <p:cNvPr id="3" name="عنصر نائب للمحتوى 2"/>
          <p:cNvSpPr>
            <a:spLocks noGrp="1"/>
          </p:cNvSpPr>
          <p:nvPr>
            <p:ph idx="1"/>
          </p:nvPr>
        </p:nvSpPr>
        <p:spPr>
          <a:xfrm>
            <a:off x="0" y="0"/>
            <a:ext cx="9144000" cy="6858000"/>
          </a:xfrm>
          <a:solidFill>
            <a:schemeClr val="bg1"/>
          </a:solidFill>
        </p:spPr>
        <p:txBody>
          <a:bodyPr>
            <a:normAutofit fontScale="77500" lnSpcReduction="20000"/>
          </a:bodyPr>
          <a:lstStyle/>
          <a:p>
            <a:pPr marL="0" indent="0">
              <a:buNone/>
            </a:pPr>
            <a:r>
              <a:rPr lang="ar-IQ" dirty="0"/>
              <a:t>وتبعا للعلاقة بين المناخ والسياحة يمكن تقسيم مناخات العالم إلى نمطين هما: </a:t>
            </a:r>
          </a:p>
          <a:p>
            <a:pPr marL="0" indent="0">
              <a:buNone/>
            </a:pPr>
            <a:r>
              <a:rPr lang="ar-IQ" dirty="0" smtClean="0"/>
              <a:t>أ – مناخات </a:t>
            </a:r>
            <a:r>
              <a:rPr lang="ar-IQ" dirty="0"/>
              <a:t>هادئة تتصف بضالة تقلب خصائص عناصرها ، كما هو الحال بالنسبة لمناخ البحر المتوسط والمناخات السائدة في العديد من النطاقات الغابية، غير متطرفة الموقع، والسفوح الجبلية منخفضة المنسوب.  </a:t>
            </a:r>
          </a:p>
          <a:p>
            <a:pPr marL="0" indent="0">
              <a:buNone/>
            </a:pPr>
            <a:r>
              <a:rPr lang="ar-IQ" dirty="0" smtClean="0"/>
              <a:t>ب – مناخات </a:t>
            </a:r>
            <a:r>
              <a:rPr lang="ar-IQ" dirty="0"/>
              <a:t>تتسم بالإثارة لكثرة تباين وتقلب خصائص بعض عناصرها، التي تتصف بالتطرف لهبوب الرياح الشديدة وسقوط الأمطار الغزيرة وكثرة تساقط الثلوج وما قد يتبعها من انهيارات جليدية ، ومثل هذه المناخات تعيق أنشطة السياحة بسبب </a:t>
            </a:r>
            <a:r>
              <a:rPr lang="ar-IQ" dirty="0" smtClean="0"/>
              <a:t>ما تخلفه </a:t>
            </a:r>
            <a:r>
              <a:rPr lang="ar-IQ" dirty="0"/>
              <a:t>من تدمير لبعض المنشآت السياحية أو غلق الطرق بفعل الانهيارات الجليدية أو قطع الاتصالات.</a:t>
            </a:r>
          </a:p>
          <a:p>
            <a:pPr marL="0" indent="0">
              <a:buNone/>
            </a:pPr>
            <a:r>
              <a:rPr lang="ar-IQ" dirty="0"/>
              <a:t>للمناخ تأثير مزدوج على صناعة السياحة حيث يؤثر بصورة مباشرة في أنشطة السياحة والترويج بما توفره من جذب سياحي بهدف التمتع بأشعة الشمس أو لاستفادة من نسيم الجبل والوادي نسيم البر والبحر.</a:t>
            </a:r>
          </a:p>
          <a:p>
            <a:pPr marL="0" indent="0">
              <a:buNone/>
            </a:pPr>
            <a:r>
              <a:rPr lang="ar-IQ" dirty="0"/>
              <a:t>والتأثير غير المباشر للمناخ في مجال السياحة في الحد من النشاط السياحي وخاصة في فصل الشتاء في المناطق الباردة أو المعتدلة. وعلى ذلك يمثل المناخ مجال استثماري كبير إذا أحسن استغلاله من أجل تنشيط السياحة ومن هنا تبدو العلاقة وثيقة بين المناخ والسياحة </a:t>
            </a:r>
            <a:r>
              <a:rPr lang="ar-IQ" dirty="0" smtClean="0"/>
              <a:t>وتتمثل العناصر </a:t>
            </a:r>
            <a:r>
              <a:rPr lang="ar-IQ" dirty="0"/>
              <a:t>المناخية في الجذب </a:t>
            </a:r>
            <a:r>
              <a:rPr lang="ar-IQ" dirty="0" smtClean="0"/>
              <a:t>السياحي بالآتي:- </a:t>
            </a:r>
          </a:p>
          <a:p>
            <a:pPr marL="0" indent="0">
              <a:buNone/>
            </a:pPr>
            <a:r>
              <a:rPr lang="ar-IQ" dirty="0" smtClean="0"/>
              <a:t>(سطوع </a:t>
            </a:r>
            <a:r>
              <a:rPr lang="ar-IQ" dirty="0"/>
              <a:t>الشمس </a:t>
            </a:r>
            <a:r>
              <a:rPr lang="ar-IQ" dirty="0" smtClean="0"/>
              <a:t>، الحرارة ، الضغط الجوي ، الرياح ، الأمطار) ويكون أثر الرياح في الجذب السياحي كالآتي :-</a:t>
            </a:r>
            <a:endParaRPr lang="ar-IQ" dirty="0"/>
          </a:p>
          <a:p>
            <a:pPr marL="0" indent="0">
              <a:buNone/>
            </a:pPr>
            <a:r>
              <a:rPr lang="ar-IQ" dirty="0"/>
              <a:t>1.	أثر الرياح على تعرية التربة.</a:t>
            </a:r>
          </a:p>
          <a:p>
            <a:pPr marL="0" indent="0">
              <a:buNone/>
            </a:pPr>
            <a:r>
              <a:rPr lang="ar-IQ" dirty="0"/>
              <a:t>2.	أثر الرياح على انتشار الحرائق.</a:t>
            </a:r>
          </a:p>
          <a:p>
            <a:pPr marL="0" indent="0">
              <a:buNone/>
            </a:pPr>
            <a:r>
              <a:rPr lang="ar-IQ" dirty="0"/>
              <a:t>3.	أثر الرياح على الألعاب الرياضية</a:t>
            </a:r>
            <a:r>
              <a:rPr lang="ar-IQ" dirty="0" smtClean="0"/>
              <a:t>.</a:t>
            </a:r>
            <a:endParaRPr lang="ar-IQ" dirty="0"/>
          </a:p>
        </p:txBody>
      </p:sp>
    </p:spTree>
    <p:extLst>
      <p:ext uri="{BB962C8B-B14F-4D97-AF65-F5344CB8AC3E}">
        <p14:creationId xmlns:p14="http://schemas.microsoft.com/office/powerpoint/2010/main" val="117604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476672"/>
          </a:xfrm>
          <a:solidFill>
            <a:schemeClr val="bg1"/>
          </a:solidFill>
        </p:spPr>
        <p:txBody>
          <a:bodyPr>
            <a:normAutofit fontScale="90000"/>
          </a:bodyPr>
          <a:lstStyle/>
          <a:p>
            <a:r>
              <a:rPr lang="ar-IQ" dirty="0" smtClean="0"/>
              <a:t> </a:t>
            </a:r>
            <a:endParaRPr lang="ar-IQ" dirty="0"/>
          </a:p>
        </p:txBody>
      </p:sp>
      <p:sp>
        <p:nvSpPr>
          <p:cNvPr id="3" name="عنصر نائب للمحتوى 2"/>
          <p:cNvSpPr>
            <a:spLocks noGrp="1"/>
          </p:cNvSpPr>
          <p:nvPr>
            <p:ph idx="1"/>
          </p:nvPr>
        </p:nvSpPr>
        <p:spPr>
          <a:xfrm>
            <a:off x="0" y="116632"/>
            <a:ext cx="9144000" cy="6741368"/>
          </a:xfrm>
          <a:solidFill>
            <a:schemeClr val="bg1"/>
          </a:solidFill>
        </p:spPr>
        <p:txBody>
          <a:bodyPr>
            <a:normAutofit fontScale="85000" lnSpcReduction="10000"/>
          </a:bodyPr>
          <a:lstStyle/>
          <a:p>
            <a:pPr marL="0" indent="0">
              <a:buNone/>
            </a:pPr>
            <a:r>
              <a:rPr lang="ar-IQ" b="1" dirty="0" smtClean="0"/>
              <a:t>5 – الغطاء النباتي</a:t>
            </a:r>
            <a:r>
              <a:rPr lang="ar-IQ" dirty="0" smtClean="0"/>
              <a:t>:- </a:t>
            </a:r>
            <a:r>
              <a:rPr lang="ar-IQ" dirty="0"/>
              <a:t>هو احد العناصر الرئيسية في المظهر الطبيعي للأرض ويشكل الغطاء النباتي عاملا مهما في الجذب السياحي ، وهو قد يكون اما طبيعيا وهي النباتات التي تنمو من تلقاء نفسها دون تدخل الانسان في عملية الانبات ويقتصر دوره في المحافظة عليها وتحسينها ويرتبط وجوده بنوع التربة والمناخ السائد او </a:t>
            </a:r>
            <a:r>
              <a:rPr lang="ar-IQ" dirty="0" smtClean="0"/>
              <a:t>يكون </a:t>
            </a:r>
            <a:r>
              <a:rPr lang="ar-IQ" dirty="0"/>
              <a:t>مزروعات تستخدم لتشجير الموقع السياحي كالأزهار والشجيرات . </a:t>
            </a:r>
            <a:endParaRPr lang="ar-IQ" dirty="0" smtClean="0"/>
          </a:p>
          <a:p>
            <a:pPr marL="0" indent="0">
              <a:buNone/>
            </a:pPr>
            <a:r>
              <a:rPr lang="ar-IQ" b="1" dirty="0" smtClean="0"/>
              <a:t>6 – المسطحات المائية</a:t>
            </a:r>
            <a:r>
              <a:rPr lang="ar-IQ" dirty="0" smtClean="0"/>
              <a:t>:- </a:t>
            </a:r>
            <a:r>
              <a:rPr lang="ar-IQ" dirty="0"/>
              <a:t>وتشمل جميع انواع المسطحات كالبحار و الانهار و البحيرات والجداول كذلك العيون الطبيعية والمعدنية والتي تشكل في معظمها عوامل جذب بما توفره من استمتاع بالمناظر الطبيعية والاستشفاء من بعض الامراض و ممارسة انواع متعددة من الانشطة الرياضية المائية كالسباحة والصيد وركوب الامواج</a:t>
            </a:r>
            <a:r>
              <a:rPr lang="ar-IQ" dirty="0" smtClean="0"/>
              <a:t>.</a:t>
            </a:r>
          </a:p>
          <a:p>
            <a:pPr marL="0" indent="0">
              <a:buNone/>
            </a:pPr>
            <a:r>
              <a:rPr lang="ar-IQ" b="1" dirty="0" smtClean="0"/>
              <a:t>7 – الثروة الحيوانية</a:t>
            </a:r>
            <a:r>
              <a:rPr lang="ar-IQ" dirty="0" smtClean="0"/>
              <a:t>:- </a:t>
            </a:r>
            <a:r>
              <a:rPr lang="ar-IQ" dirty="0"/>
              <a:t>اذ تعتبر الانواع المختلفة من الحيوانات البرية والاحياء المائية الاخرى في الانهار و السواحل البحرية من المقومات الطبيعية التي تحظى باهتمام السياح اما لغرض صيدها او للتمتع بمشاهدتها وتصويرها ، لذلك فان الكثير من الدول قامت بأنشاء المحميات الطبيعية للمحافظة على الانواع النادرة من الانقراض باعتبارها ثروة قومية واعتبرت مواقع سياحية رائدة ، كما انها اصدرت القوانين التي تمنع صيد انواع من الحيوانات اثناء فترة التكاثر مثل الاسماك والطيور </a:t>
            </a:r>
            <a:r>
              <a:rPr lang="ar-IQ" dirty="0" smtClean="0"/>
              <a:t>. </a:t>
            </a:r>
            <a:endParaRPr lang="ar-IQ" dirty="0"/>
          </a:p>
        </p:txBody>
      </p:sp>
    </p:spTree>
    <p:extLst>
      <p:ext uri="{BB962C8B-B14F-4D97-AF65-F5344CB8AC3E}">
        <p14:creationId xmlns:p14="http://schemas.microsoft.com/office/powerpoint/2010/main" val="1500516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700808"/>
          </a:xfrm>
          <a:solidFill>
            <a:schemeClr val="bg1"/>
          </a:solidFill>
        </p:spPr>
        <p:txBody>
          <a:bodyPr/>
          <a:lstStyle/>
          <a:p>
            <a:r>
              <a:rPr lang="ar-SA" dirty="0" smtClean="0"/>
              <a:t>أسئلة المناقشة</a:t>
            </a:r>
            <a:endParaRPr lang="ar-IQ" dirty="0"/>
          </a:p>
        </p:txBody>
      </p:sp>
      <p:sp>
        <p:nvSpPr>
          <p:cNvPr id="3" name="عنصر نائب للمحتوى 2"/>
          <p:cNvSpPr>
            <a:spLocks noGrp="1"/>
          </p:cNvSpPr>
          <p:nvPr>
            <p:ph idx="1"/>
          </p:nvPr>
        </p:nvSpPr>
        <p:spPr>
          <a:xfrm>
            <a:off x="0" y="1700808"/>
            <a:ext cx="9144000" cy="5157192"/>
          </a:xfrm>
          <a:solidFill>
            <a:schemeClr val="bg1"/>
          </a:solidFill>
        </p:spPr>
        <p:txBody>
          <a:bodyPr/>
          <a:lstStyle/>
          <a:p>
            <a:pPr marL="0" indent="0">
              <a:buNone/>
            </a:pPr>
            <a:endParaRPr lang="ar-SA" dirty="0" smtClean="0"/>
          </a:p>
          <a:p>
            <a:pPr marL="0" indent="0">
              <a:buNone/>
            </a:pPr>
            <a:r>
              <a:rPr lang="ar-SA" dirty="0" smtClean="0"/>
              <a:t>س1 /  ما المقصود بشخصية الموقع السياحي ؟</a:t>
            </a:r>
          </a:p>
          <a:p>
            <a:pPr marL="0" indent="0">
              <a:buNone/>
            </a:pPr>
            <a:r>
              <a:rPr lang="ar-SA" dirty="0" smtClean="0"/>
              <a:t>س2 </a:t>
            </a:r>
            <a:r>
              <a:rPr lang="ar-SA" dirty="0"/>
              <a:t>/  أذكر الخصائص الطبيعية والبيئية </a:t>
            </a:r>
            <a:r>
              <a:rPr lang="ar-SA" dirty="0" smtClean="0"/>
              <a:t>المكونة لشخصية الموقع السياحي ؟</a:t>
            </a:r>
          </a:p>
          <a:p>
            <a:pPr marL="0" indent="0">
              <a:buNone/>
            </a:pPr>
            <a:r>
              <a:rPr lang="ar-SA" dirty="0" smtClean="0"/>
              <a:t>س3 / عرّف المناخ والمناخ السياحي ؟</a:t>
            </a:r>
          </a:p>
          <a:p>
            <a:pPr marL="0" indent="0">
              <a:buNone/>
            </a:pPr>
            <a:r>
              <a:rPr lang="ar-SA" dirty="0" smtClean="0"/>
              <a:t>س4 </a:t>
            </a:r>
            <a:r>
              <a:rPr lang="ar-SA" dirty="0"/>
              <a:t>/ </a:t>
            </a:r>
            <a:r>
              <a:rPr lang="ar-SA" dirty="0" smtClean="0"/>
              <a:t>تبعا </a:t>
            </a:r>
            <a:r>
              <a:rPr lang="ar-SA" dirty="0"/>
              <a:t>للعلاقة بين المناخ والسياحة يمكن تقسيم مناخات العالم إلى نمطين </a:t>
            </a:r>
            <a:r>
              <a:rPr lang="ar-SA" dirty="0" smtClean="0"/>
              <a:t>اذكرهما مع شرح موجز لكل منهما ؟</a:t>
            </a:r>
          </a:p>
          <a:p>
            <a:pPr marL="0" indent="0">
              <a:buNone/>
            </a:pPr>
            <a:r>
              <a:rPr lang="ar-SA" dirty="0" smtClean="0"/>
              <a:t>س5 /  كيف </a:t>
            </a:r>
            <a:r>
              <a:rPr lang="ar-SA" dirty="0"/>
              <a:t>يكون تأثير الرياح في الجذب </a:t>
            </a:r>
            <a:r>
              <a:rPr lang="ar-SA" dirty="0" smtClean="0"/>
              <a:t>السياحي ؟</a:t>
            </a:r>
          </a:p>
        </p:txBody>
      </p:sp>
    </p:spTree>
    <p:extLst>
      <p:ext uri="{BB962C8B-B14F-4D97-AF65-F5344CB8AC3E}">
        <p14:creationId xmlns:p14="http://schemas.microsoft.com/office/powerpoint/2010/main" val="4186500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735</Words>
  <Application>Microsoft Office PowerPoint</Application>
  <PresentationFormat>عرض على الشاشة (3:4)‏</PresentationFormat>
  <Paragraphs>39</Paragraphs>
  <Slides>7</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7</vt:i4>
      </vt:variant>
    </vt:vector>
  </HeadingPairs>
  <TitlesOfParts>
    <vt:vector size="11" baseType="lpstr">
      <vt:lpstr>Arial</vt:lpstr>
      <vt:lpstr>Calibri</vt:lpstr>
      <vt:lpstr>Times New Roman</vt:lpstr>
      <vt:lpstr>نسق Office</vt:lpstr>
      <vt:lpstr>تحليل المواقع السياحية المرحلة الرابعة الدراسة المسائية</vt:lpstr>
      <vt:lpstr>المحاضرة العاشرة شخصية الموقع السياحي ومتطلبات اختياره</vt:lpstr>
      <vt:lpstr>شخصية الموقع السياحي ومتطلبات اختياره</vt:lpstr>
      <vt:lpstr>أولاً : الخصائص الطبيعية والبيئية </vt:lpstr>
      <vt:lpstr> </vt:lpstr>
      <vt:lpstr> </vt:lpstr>
      <vt:lpstr>أسئلة المناقشة</vt:lpstr>
    </vt:vector>
  </TitlesOfParts>
  <Company>Enjoy My Fine Releases.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تحليل المواقع السياحية المرحلة الرابعة الدراسة المسائية</dc:title>
  <dc:creator>DR.Ahmed Saker 2o1O</dc:creator>
  <cp:lastModifiedBy>Maher</cp:lastModifiedBy>
  <cp:revision>29</cp:revision>
  <dcterms:created xsi:type="dcterms:W3CDTF">2020-04-06T12:32:10Z</dcterms:created>
  <dcterms:modified xsi:type="dcterms:W3CDTF">2024-03-25T22:14:10Z</dcterms:modified>
</cp:coreProperties>
</file>