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5" r:id="rId4"/>
    <p:sldId id="266" r:id="rId5"/>
    <p:sldId id="267" r:id="rId6"/>
    <p:sldId id="268" r:id="rId7"/>
    <p:sldId id="269"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a:solidFill>
            <a:schemeClr val="bg1"/>
          </a:solidFill>
        </p:spPr>
        <p:txBody>
          <a:bodyPr/>
          <a:lstStyle/>
          <a:p>
            <a:r>
              <a:rPr lang="ar-SA" dirty="0" smtClean="0"/>
              <a:t>المحاضرة ال</a:t>
            </a:r>
            <a:r>
              <a:rPr lang="ar-IQ" dirty="0" smtClean="0"/>
              <a:t>حادية عشر</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pPr marL="0" indent="0">
              <a:buNone/>
            </a:pPr>
            <a:endParaRPr lang="ar-IQ" dirty="0" smtClean="0"/>
          </a:p>
          <a:p>
            <a:pPr marL="0" indent="0">
              <a:buNone/>
            </a:pPr>
            <a:r>
              <a:rPr lang="ar-IQ" dirty="0" smtClean="0"/>
              <a:t>استعمالات </a:t>
            </a:r>
            <a:r>
              <a:rPr lang="ar-IQ" dirty="0"/>
              <a:t>الاراضي وانماط البنية التحتية </a:t>
            </a:r>
          </a:p>
          <a:p>
            <a:pPr marL="0" indent="0">
              <a:buNone/>
            </a:pPr>
            <a:r>
              <a:rPr lang="ar-IQ" dirty="0" smtClean="0"/>
              <a:t>الخصائص </a:t>
            </a:r>
            <a:r>
              <a:rPr lang="ar-IQ" dirty="0"/>
              <a:t>الاجتماعية و الاقتصادية للموقع و للمناطق المجاورة</a:t>
            </a:r>
          </a:p>
          <a:p>
            <a:pPr marL="0" indent="0">
              <a:buNone/>
            </a:pPr>
            <a:r>
              <a:rPr lang="ar-IQ" dirty="0"/>
              <a:t>متطلبات اختيار الموقع السياحي </a:t>
            </a:r>
          </a:p>
          <a:p>
            <a:pPr marL="0" indent="0">
              <a:buNone/>
            </a:pPr>
            <a:r>
              <a:rPr lang="ar-IQ" dirty="0"/>
              <a:t>العوامل المؤثرة في اختيار الموقع </a:t>
            </a:r>
            <a:r>
              <a:rPr lang="ar-IQ" dirty="0" smtClean="0"/>
              <a:t>السياحي</a:t>
            </a:r>
            <a:endParaRPr lang="ar-IQ"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a:solidFill>
            <a:schemeClr val="bg1"/>
          </a:solidFill>
        </p:spPr>
        <p:txBody>
          <a:bodyPr>
            <a:normAutofit/>
          </a:bodyPr>
          <a:lstStyle/>
          <a:p>
            <a:r>
              <a:rPr lang="ar-IQ" dirty="0"/>
              <a:t>استعمالات الاراضي وانماط البنية التحتية </a:t>
            </a:r>
          </a:p>
        </p:txBody>
      </p:sp>
      <p:sp>
        <p:nvSpPr>
          <p:cNvPr id="3" name="عنصر نائب للمحتوى 2"/>
          <p:cNvSpPr>
            <a:spLocks noGrp="1"/>
          </p:cNvSpPr>
          <p:nvPr>
            <p:ph idx="1"/>
          </p:nvPr>
        </p:nvSpPr>
        <p:spPr>
          <a:xfrm>
            <a:off x="0" y="1052736"/>
            <a:ext cx="9144000" cy="5805264"/>
          </a:xfrm>
          <a:solidFill>
            <a:schemeClr val="bg1"/>
          </a:solidFill>
        </p:spPr>
        <p:txBody>
          <a:bodyPr>
            <a:normAutofit fontScale="85000" lnSpcReduction="10000"/>
          </a:bodyPr>
          <a:lstStyle/>
          <a:p>
            <a:pPr marL="0" indent="0">
              <a:buNone/>
            </a:pPr>
            <a:r>
              <a:rPr lang="ar-IQ" b="1" dirty="0" smtClean="0"/>
              <a:t>استعمالات الارض :- هي </a:t>
            </a:r>
            <a:r>
              <a:rPr lang="ar-IQ" b="1" dirty="0"/>
              <a:t>مجموعة الانشطة او الاجراءات التي يقوم بها الانسان على مساحة معينة من الارض </a:t>
            </a:r>
            <a:r>
              <a:rPr lang="ar-IQ" dirty="0"/>
              <a:t>، او </a:t>
            </a:r>
            <a:r>
              <a:rPr lang="ar-IQ" b="1" dirty="0"/>
              <a:t>هي مجموعة التحديثات او التبدلات التي يقوم بها الانسان على احد انواع الاغطية الارضية.</a:t>
            </a:r>
            <a:r>
              <a:rPr lang="ar-IQ" dirty="0"/>
              <a:t> ان اهمية المعلومات الخاصة باستخدامات الاراضي لا تقتصر على الانشطة السياحية او الزراعية او الصناعية او الموارد والمظاهر الطبيعية وانما تتعداها الى كل انواع الفعاليات التي يمارسها الانسان على سطح الارض . وهكذا تتكون صورة تفصيلية شمولية عن جميع انواع الانشطة والاستخدامات المصاحبة لها والسائدة في منطقة معينة على سطح الارض ، فتخطيط استخدامات الارض يهدف الى </a:t>
            </a:r>
            <a:r>
              <a:rPr lang="ar-IQ" dirty="0" smtClean="0"/>
              <a:t>(1)تحقيق </a:t>
            </a:r>
            <a:r>
              <a:rPr lang="ar-IQ" dirty="0"/>
              <a:t>افضل توزيع </a:t>
            </a:r>
            <a:r>
              <a:rPr lang="ar-IQ" dirty="0" smtClean="0"/>
              <a:t>للأنشطة </a:t>
            </a:r>
            <a:r>
              <a:rPr lang="ar-IQ" dirty="0"/>
              <a:t>الاقتصادية و الاجتماعية وخاصة السياحية والخدمية منها وتخصيص احتياجاتها من حيز الارض بما يضمن التوازن بينها ، كما يهدف </a:t>
            </a:r>
            <a:r>
              <a:rPr lang="ar-IQ" dirty="0" smtClean="0"/>
              <a:t>الى (2) </a:t>
            </a:r>
            <a:r>
              <a:rPr lang="ar-IQ" dirty="0"/>
              <a:t>اعتماد معيار عقلاني وموضوعي في تقسيمات الاراضي ووضع الضوابط والقيود المحددة لاستغلالها </a:t>
            </a:r>
            <a:r>
              <a:rPr lang="ar-IQ" dirty="0" smtClean="0"/>
              <a:t>، (3) </a:t>
            </a:r>
            <a:r>
              <a:rPr lang="ar-IQ" dirty="0"/>
              <a:t>ويسعى تخطيط استخدامات الاراضي الى المحافظة على الاراضي و الموارد الطبيعية من الاستغلال العشوائي و الاستنزاف والهدر بحيث يتم المحافظة عليها وادامتها </a:t>
            </a:r>
            <a:r>
              <a:rPr lang="ar-IQ" dirty="0" smtClean="0"/>
              <a:t>لأطول </a:t>
            </a:r>
            <a:r>
              <a:rPr lang="ar-IQ" dirty="0"/>
              <a:t>فترة زمنية ممكنة .</a:t>
            </a:r>
          </a:p>
        </p:txBody>
      </p:sp>
    </p:spTree>
    <p:extLst>
      <p:ext uri="{BB962C8B-B14F-4D97-AF65-F5344CB8AC3E}">
        <p14:creationId xmlns:p14="http://schemas.microsoft.com/office/powerpoint/2010/main" val="25144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88640"/>
          </a:xfrm>
          <a:solidFill>
            <a:schemeClr val="accent5">
              <a:lumMod val="60000"/>
              <a:lumOff val="40000"/>
            </a:schemeClr>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32518"/>
            <a:ext cx="9144000" cy="6858000"/>
          </a:xfrm>
          <a:solidFill>
            <a:schemeClr val="bg1"/>
          </a:solidFill>
        </p:spPr>
        <p:txBody>
          <a:bodyPr>
            <a:normAutofit/>
          </a:bodyPr>
          <a:lstStyle/>
          <a:p>
            <a:pPr marL="0" indent="0">
              <a:buNone/>
            </a:pPr>
            <a:r>
              <a:rPr lang="ar-IQ" dirty="0"/>
              <a:t>ومهما كانت درجة الجاذبية للمنطقة السياحية فان الاقبال عليها يصبح محدودا اذا لم تتوفر فيها البنى الفوقية والتسهيلات الاساسية التي يحتاجها السائح ، وتضم هذه التسهيلات قطاع الضيافة ، وهو يختلف باختلاف موقع الجذب السياحي ، كما ان الضيافة تمثل احد عوامل الجذب وعليها يقع عبء اختيار الموقع السياحي ومدة البقاء ونمط الاسعار والسفر والانشطة التي تمارس </a:t>
            </a:r>
          </a:p>
          <a:p>
            <a:pPr marL="0" indent="0">
              <a:buNone/>
            </a:pPr>
            <a:r>
              <a:rPr lang="ar-IQ" dirty="0"/>
              <a:t>اما البنى التحتية فهي مرافق اساسية لا يمكن ايجاد نشاط سياحي بدونها ، فمناطق الجذب السياحي والمشاريع السياحية لا يمكن ان يتم تجهيزها واعدادها لاستقبال السياح والزوار بدون توفر خدمات ومرافق شبكات الطرق والشوارع داخل وخارج المواقع السياحية ، كما تحتاج المواقع السياحية الى خدمات الكهرباء وشبكات الماء والصرف الصحي والاتصالات </a:t>
            </a:r>
          </a:p>
        </p:txBody>
      </p:sp>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57696"/>
            <a:ext cx="9144000" cy="534368"/>
          </a:xfrm>
          <a:solidFill>
            <a:schemeClr val="bg1"/>
          </a:solidFill>
        </p:spPr>
        <p:txBody>
          <a:bodyPr>
            <a:noAutofit/>
          </a:bodyPr>
          <a:lstStyle/>
          <a:p>
            <a:r>
              <a:rPr lang="ar-IQ" sz="3200" dirty="0" smtClean="0"/>
              <a:t>الخصائص </a:t>
            </a:r>
            <a:r>
              <a:rPr lang="ar-IQ" sz="3200" dirty="0"/>
              <a:t>الاجتماعية و الاقتصادية للموقع و للمناطق المجاورة</a:t>
            </a:r>
          </a:p>
        </p:txBody>
      </p:sp>
      <p:sp>
        <p:nvSpPr>
          <p:cNvPr id="3" name="عنصر نائب للمحتوى 2"/>
          <p:cNvSpPr>
            <a:spLocks noGrp="1"/>
          </p:cNvSpPr>
          <p:nvPr>
            <p:ph idx="1"/>
          </p:nvPr>
        </p:nvSpPr>
        <p:spPr>
          <a:xfrm>
            <a:off x="0" y="476672"/>
            <a:ext cx="9144000" cy="6381328"/>
          </a:xfrm>
          <a:solidFill>
            <a:schemeClr val="bg1"/>
          </a:solidFill>
        </p:spPr>
        <p:txBody>
          <a:bodyPr>
            <a:normAutofit fontScale="85000" lnSpcReduction="10000"/>
          </a:bodyPr>
          <a:lstStyle/>
          <a:p>
            <a:pPr marL="0" indent="0">
              <a:buNone/>
            </a:pPr>
            <a:r>
              <a:rPr lang="ar-IQ" b="1" dirty="0"/>
              <a:t>الخصائص </a:t>
            </a:r>
            <a:r>
              <a:rPr lang="ar-IQ" b="1" dirty="0" smtClean="0"/>
              <a:t>الاجتماعية:- </a:t>
            </a:r>
            <a:r>
              <a:rPr lang="ar-IQ" b="1" dirty="0"/>
              <a:t>ويقصد بها العادات و التقاليد السائدة وطبيعة العلاقات الاجتماعية بين افراد المجتمع وتركيب السكان من حيث الجنس والعمر وطبيعة الحياة السائدة ريفية ام </a:t>
            </a:r>
            <a:r>
              <a:rPr lang="ar-IQ" b="1" dirty="0" smtClean="0"/>
              <a:t>حضرية.</a:t>
            </a:r>
          </a:p>
          <a:p>
            <a:pPr marL="0" indent="0">
              <a:buNone/>
            </a:pPr>
            <a:r>
              <a:rPr lang="ar-IQ" dirty="0" smtClean="0"/>
              <a:t> </a:t>
            </a:r>
            <a:r>
              <a:rPr lang="ar-IQ" b="1" dirty="0"/>
              <a:t>اما الخصائص </a:t>
            </a:r>
            <a:r>
              <a:rPr lang="ar-IQ" b="1" dirty="0" smtClean="0"/>
              <a:t>الاقتصادية:- </a:t>
            </a:r>
            <a:r>
              <a:rPr lang="ar-IQ" b="1" dirty="0"/>
              <a:t>ويقصد بها توزيع السكان حسب الانشطة الاقتصادية وتفيد دراسة هذا التركيب في معرفة حجم القوى العاملة في المجتمع ونسبتها الى حجم </a:t>
            </a:r>
            <a:r>
              <a:rPr lang="ar-IQ" b="1" dirty="0" smtClean="0"/>
              <a:t>السكان.</a:t>
            </a:r>
          </a:p>
          <a:p>
            <a:pPr marL="0" indent="0">
              <a:buNone/>
            </a:pPr>
            <a:r>
              <a:rPr lang="ar-IQ" dirty="0" smtClean="0"/>
              <a:t> </a:t>
            </a:r>
            <a:r>
              <a:rPr lang="ar-IQ" dirty="0"/>
              <a:t>وبذلك تساعد المخططين على وضع الخطط التنموية بصورة دقيقة وبشكل سليم اذ </a:t>
            </a:r>
            <a:r>
              <a:rPr lang="ar-IQ" dirty="0" smtClean="0"/>
              <a:t>ما توفرت </a:t>
            </a:r>
            <a:r>
              <a:rPr lang="ar-IQ" dirty="0"/>
              <a:t>المعلومات الدقيقة والمتكاملة عن السكان الداخلين في الانشطة الاقتصادية المختلفة ويختلف تحديد القادرين على العمل من حيث </a:t>
            </a:r>
            <a:r>
              <a:rPr lang="ar-IQ" dirty="0" smtClean="0"/>
              <a:t>فئاتهم </a:t>
            </a:r>
            <a:r>
              <a:rPr lang="ar-IQ" dirty="0"/>
              <a:t>العمرية بين مختلف الدول الى جانب اختلاف معايير النشاط الاقتصادي تبعا </a:t>
            </a:r>
            <a:r>
              <a:rPr lang="ar-IQ" dirty="0" smtClean="0"/>
              <a:t>للأنشطة </a:t>
            </a:r>
            <a:r>
              <a:rPr lang="ar-IQ" dirty="0"/>
              <a:t>الاقتصادية السائدة</a:t>
            </a:r>
          </a:p>
          <a:p>
            <a:pPr marL="0" indent="0">
              <a:buNone/>
            </a:pPr>
            <a:r>
              <a:rPr lang="ar-IQ" dirty="0"/>
              <a:t>ان النشاط السياحي الذي يقوم على اساس المقومات الطبيعية التي لها القدرة على الجذب السياحي من دون تدخل الانسان ، والذي </a:t>
            </a:r>
            <a:r>
              <a:rPr lang="ar-IQ" dirty="0" smtClean="0"/>
              <a:t>يهيئ </a:t>
            </a:r>
            <a:r>
              <a:rPr lang="ar-IQ" dirty="0"/>
              <a:t>اجواء معينة يبحث عنها السياح ويحتاجونها فهم يقطعون مسافات متباينة من اجل الوصول الى مواقعها . لذلك عند اختيار موقع </a:t>
            </a:r>
            <a:r>
              <a:rPr lang="ar-IQ" dirty="0" smtClean="0"/>
              <a:t>لإعداده </a:t>
            </a:r>
            <a:r>
              <a:rPr lang="ar-IQ" dirty="0"/>
              <a:t>كمنطقة سياحية يجب ان يأخذ في الاعتبار جميع الامكانيات القائمة فعلا او المحتمل قيامها لهذه المنطقة ومدى امكانيات المناطق المجاورة لها . </a:t>
            </a:r>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20688"/>
          </a:xfrm>
          <a:solidFill>
            <a:schemeClr val="bg1"/>
          </a:solidFill>
        </p:spPr>
        <p:txBody>
          <a:bodyPr>
            <a:normAutofit fontScale="90000"/>
          </a:bodyPr>
          <a:lstStyle/>
          <a:p>
            <a:r>
              <a:rPr lang="ar-IQ" dirty="0"/>
              <a:t>متطلبات اختيار الموقع </a:t>
            </a:r>
            <a:r>
              <a:rPr lang="ar-IQ" dirty="0" smtClean="0"/>
              <a:t>السياحي</a:t>
            </a:r>
            <a:endParaRPr lang="ar-IQ" dirty="0"/>
          </a:p>
        </p:txBody>
      </p:sp>
      <p:sp>
        <p:nvSpPr>
          <p:cNvPr id="3" name="عنصر نائب للمحتوى 2"/>
          <p:cNvSpPr>
            <a:spLocks noGrp="1"/>
          </p:cNvSpPr>
          <p:nvPr>
            <p:ph idx="1"/>
          </p:nvPr>
        </p:nvSpPr>
        <p:spPr>
          <a:xfrm>
            <a:off x="0" y="620688"/>
            <a:ext cx="9144000" cy="6237312"/>
          </a:xfrm>
          <a:solidFill>
            <a:schemeClr val="bg1"/>
          </a:solidFill>
        </p:spPr>
        <p:txBody>
          <a:bodyPr>
            <a:normAutofit fontScale="77500" lnSpcReduction="20000"/>
          </a:bodyPr>
          <a:lstStyle/>
          <a:p>
            <a:pPr marL="0" indent="0">
              <a:buNone/>
            </a:pPr>
            <a:r>
              <a:rPr lang="ar-IQ" dirty="0"/>
              <a:t>ويمكن تحديد أربعة أسس رئيسة لتحديد الموقع السياحي الأفضل وهي :-</a:t>
            </a:r>
          </a:p>
          <a:p>
            <a:pPr marL="0" indent="0">
              <a:buNone/>
            </a:pPr>
            <a:r>
              <a:rPr lang="ar-IQ" dirty="0" smtClean="0"/>
              <a:t>1-المواد الأولية ، </a:t>
            </a:r>
            <a:r>
              <a:rPr lang="ar-IQ" dirty="0"/>
              <a:t>فصناعة السياحة كباقي الصناعات لها موادها الأولية وسبل إنتاجها وطرق وأسواق تصديرها، وهي بذلك شانها شأن الصناعات الأخرى تعمل على تحويل المواد الأولية من حالة الى حالة أخرى يمكن الاستفادة منها في سد حاجات نفسية واجتماعية للإنسان.</a:t>
            </a:r>
          </a:p>
          <a:p>
            <a:pPr marL="0" indent="0">
              <a:buNone/>
            </a:pPr>
            <a:r>
              <a:rPr lang="ar-IQ" dirty="0" smtClean="0"/>
              <a:t>2-السوق ، </a:t>
            </a:r>
            <a:r>
              <a:rPr lang="ar-IQ" dirty="0"/>
              <a:t>ويختلف السوق السياحي عن الأسواق الأخرى فالموقع السياحي الذي تتوفر فيه كافة الخدمات و التسهيلات السياحية بالنسبة للسياح والذي تتوفر فيه الخاصية الفريدة يعد السوق الأكثر منافسة للأسواق الأخرى.</a:t>
            </a:r>
          </a:p>
          <a:p>
            <a:pPr marL="0" indent="0">
              <a:buNone/>
            </a:pPr>
            <a:r>
              <a:rPr lang="ar-IQ" dirty="0" smtClean="0"/>
              <a:t>3-الأيدي العاملة ، </a:t>
            </a:r>
            <a:r>
              <a:rPr lang="ar-IQ" dirty="0"/>
              <a:t>إذ ترتبط صناعة السياحة بصورة عامة والموقع السياحي بالدرجة الأساس بتوفر الأيدي العاملة الماهرة في مجال التخصص السياحي والفندقي، فالمهارة المتخصصة تؤدي إلى زيادة اقتناع الضيف بالخدمة المقدمة له وتشجعه على تكرار الزيارة.</a:t>
            </a:r>
          </a:p>
          <a:p>
            <a:pPr marL="0" indent="0">
              <a:buNone/>
            </a:pPr>
            <a:r>
              <a:rPr lang="ar-IQ" dirty="0" smtClean="0"/>
              <a:t>4-طرق المواصلات ، </a:t>
            </a:r>
            <a:r>
              <a:rPr lang="ar-IQ" dirty="0"/>
              <a:t>إذ يعد عنصر النقل وطرق المواصلات من العناصر الأساسية في اختيار الموقع السياحي، وتأتي تلك الأهمية عن طريق شعور السائح بالراحة تجاه خدمات النقل وطرق المواصلات وإمكانية وصوله الى الموقع بسرعة وسهولة خاصة وان السائح ينفق عند سفره حوالي 43% من إجمالي إنفاقه على الانتقال.</a:t>
            </a:r>
          </a:p>
          <a:p>
            <a:pPr marL="0" indent="0">
              <a:buNone/>
            </a:pPr>
            <a:r>
              <a:rPr lang="ar-IQ" dirty="0"/>
              <a:t>كما ان هناك عدة عوامل تؤثر في اختيار الموقع السياحي من قبل السائحين، مما يؤثر في نجاحه أو فشله  من الناحية الموقعية، ومن هذه المؤثرات :</a:t>
            </a:r>
          </a:p>
          <a:p>
            <a:pPr marL="0" indent="0">
              <a:buNone/>
            </a:pPr>
            <a:endParaRPr lang="ar-IQ" dirty="0"/>
          </a:p>
        </p:txBody>
      </p:sp>
    </p:spTree>
    <p:extLst>
      <p:ext uri="{BB962C8B-B14F-4D97-AF65-F5344CB8AC3E}">
        <p14:creationId xmlns:p14="http://schemas.microsoft.com/office/powerpoint/2010/main" val="150051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79"/>
            <a:ext cx="9144000" cy="855591"/>
          </a:xfrm>
          <a:solidFill>
            <a:schemeClr val="bg1"/>
          </a:solidFill>
        </p:spPr>
        <p:txBody>
          <a:bodyPr/>
          <a:lstStyle/>
          <a:p>
            <a:r>
              <a:rPr lang="ar-IQ" dirty="0" smtClean="0"/>
              <a:t>العوامل المؤثرة </a:t>
            </a:r>
            <a:r>
              <a:rPr lang="ar-IQ" dirty="0"/>
              <a:t>في اختيار الموقع السياحي</a:t>
            </a:r>
          </a:p>
        </p:txBody>
      </p:sp>
      <p:sp>
        <p:nvSpPr>
          <p:cNvPr id="3" name="عنصر نائب للمحتوى 2"/>
          <p:cNvSpPr>
            <a:spLocks noGrp="1"/>
          </p:cNvSpPr>
          <p:nvPr>
            <p:ph idx="1"/>
          </p:nvPr>
        </p:nvSpPr>
        <p:spPr>
          <a:xfrm>
            <a:off x="0" y="836712"/>
            <a:ext cx="9144000" cy="6021288"/>
          </a:xfrm>
          <a:solidFill>
            <a:schemeClr val="bg1"/>
          </a:solidFill>
        </p:spPr>
        <p:txBody>
          <a:bodyPr>
            <a:normAutofit fontScale="85000" lnSpcReduction="10000"/>
          </a:bodyPr>
          <a:lstStyle/>
          <a:p>
            <a:pPr marL="0" indent="0">
              <a:buNone/>
            </a:pPr>
            <a:r>
              <a:rPr lang="ar-IQ" dirty="0"/>
              <a:t> أ- معرفة السواح لهذه المواقع ويتم ذلك عن طريق وسائل الإعلان للترويج للموقع السياحي.</a:t>
            </a:r>
          </a:p>
          <a:p>
            <a:pPr marL="0" indent="0">
              <a:buNone/>
            </a:pPr>
            <a:r>
              <a:rPr lang="ar-IQ" dirty="0"/>
              <a:t> ب- سهولة الوصول إلى الموقع السياحي من خلال انسيابية المرور والطرق المؤدية إليه ، فضلا عن توفير وسائط النقل السياحية المريحة, وتنوع المواقع السياحية.</a:t>
            </a:r>
          </a:p>
          <a:p>
            <a:pPr marL="0" indent="0">
              <a:buNone/>
            </a:pPr>
            <a:r>
              <a:rPr lang="ar-IQ" dirty="0"/>
              <a:t> ج- طبيعة الموقع السياحي من طبوغرافية الأرض والمناخ والصفات الجمالية والمساحات الخضراء والمياه والتربة والمجاورات.</a:t>
            </a:r>
          </a:p>
          <a:p>
            <a:pPr marL="0" indent="0">
              <a:buNone/>
            </a:pPr>
            <a:r>
              <a:rPr lang="ar-IQ" dirty="0"/>
              <a:t>د- تميز الموقع وتفرده بمواصفات وظواهر قد لا توجد في غيره من الأماكن.</a:t>
            </a:r>
          </a:p>
          <a:p>
            <a:pPr marL="0" indent="0">
              <a:buNone/>
            </a:pPr>
            <a:r>
              <a:rPr lang="ar-IQ" dirty="0"/>
              <a:t> </a:t>
            </a:r>
            <a:r>
              <a:rPr lang="ar-IQ" dirty="0" smtClean="0"/>
              <a:t>هـ – التكامل </a:t>
            </a:r>
            <a:r>
              <a:rPr lang="ar-IQ" dirty="0"/>
              <a:t>بين عناصر البيئة الطبيعية والعمرانية بحيث تشكل صورة متكاملة وجميلة وتقوي العناصر الطبيعية للموقع كالمياه والجبال والأشجار أو أي عنصر آخر حسب الموقع السياحي .</a:t>
            </a:r>
          </a:p>
          <a:p>
            <a:pPr marL="0" indent="0">
              <a:buNone/>
            </a:pPr>
            <a:r>
              <a:rPr lang="ar-IQ" dirty="0"/>
              <a:t> و- تخطيط المعالجات الفنية بصورة تخلق مجمعا سياحيا ومرافق سياحية جذابة بحيث تولد تشكيلات جذابة وداعمة لمشاعر الاستجمام والاسترخاء، وتوفر الخصوصية.</a:t>
            </a:r>
          </a:p>
          <a:p>
            <a:pPr marL="0" indent="0">
              <a:buNone/>
            </a:pPr>
            <a:endParaRPr lang="ar-IQ" dirty="0"/>
          </a:p>
        </p:txBody>
      </p:sp>
    </p:spTree>
    <p:extLst>
      <p:ext uri="{BB962C8B-B14F-4D97-AF65-F5344CB8AC3E}">
        <p14:creationId xmlns:p14="http://schemas.microsoft.com/office/powerpoint/2010/main" val="2081536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700808"/>
            <a:ext cx="9144000" cy="5157192"/>
          </a:xfrm>
          <a:solidFill>
            <a:schemeClr val="bg1"/>
          </a:solidFill>
        </p:spPr>
        <p:txBody>
          <a:bodyPr/>
          <a:lstStyle/>
          <a:p>
            <a:pPr marL="0" indent="0">
              <a:buNone/>
            </a:pPr>
            <a:endParaRPr lang="ar-SA" dirty="0" smtClean="0"/>
          </a:p>
          <a:p>
            <a:pPr marL="0" indent="0">
              <a:buNone/>
            </a:pPr>
            <a:r>
              <a:rPr lang="ar-SA" dirty="0" smtClean="0"/>
              <a:t>س1 /  </a:t>
            </a:r>
            <a:r>
              <a:rPr lang="ar-SA" dirty="0"/>
              <a:t>عرّف استعمالات الارض ، الخصائص </a:t>
            </a:r>
            <a:r>
              <a:rPr lang="ar-SA" dirty="0" smtClean="0"/>
              <a:t>الاجتماعية ،</a:t>
            </a:r>
            <a:endParaRPr lang="ar-SA" dirty="0"/>
          </a:p>
          <a:p>
            <a:pPr marL="0" indent="0">
              <a:buNone/>
            </a:pPr>
            <a:r>
              <a:rPr lang="ar-SA" dirty="0"/>
              <a:t>الخصائص الاقتصادية</a:t>
            </a:r>
            <a:r>
              <a:rPr lang="ar-SA" dirty="0" smtClean="0"/>
              <a:t> ؟</a:t>
            </a:r>
          </a:p>
          <a:p>
            <a:pPr marL="0" indent="0">
              <a:buNone/>
            </a:pPr>
            <a:r>
              <a:rPr lang="ar-SA" dirty="0" smtClean="0"/>
              <a:t>س2 </a:t>
            </a:r>
            <a:r>
              <a:rPr lang="ar-SA" dirty="0"/>
              <a:t>/  ما أهداف </a:t>
            </a:r>
            <a:r>
              <a:rPr lang="ar-SA" dirty="0" smtClean="0"/>
              <a:t>تخطيط </a:t>
            </a:r>
            <a:r>
              <a:rPr lang="ar-SA" dirty="0"/>
              <a:t>استخدامات الارض</a:t>
            </a:r>
            <a:r>
              <a:rPr lang="ar-SA" dirty="0" smtClean="0"/>
              <a:t> ؟</a:t>
            </a:r>
          </a:p>
          <a:p>
            <a:pPr marL="0" indent="0">
              <a:buNone/>
            </a:pPr>
            <a:r>
              <a:rPr lang="ar-SA" dirty="0" smtClean="0"/>
              <a:t>س3 / ما المقصود في البنى التحتية والبنى الفوقية للمواقع السياحية ، وما أهميتها في زيادة اقبال السيّاح على الموقع السياحي؟</a:t>
            </a:r>
          </a:p>
          <a:p>
            <a:pPr marL="0" indent="0">
              <a:buNone/>
            </a:pPr>
            <a:r>
              <a:rPr lang="ar-SA" dirty="0" smtClean="0"/>
              <a:t>س4 </a:t>
            </a:r>
            <a:r>
              <a:rPr lang="ar-SA" dirty="0"/>
              <a:t>/ </a:t>
            </a:r>
            <a:r>
              <a:rPr lang="ar-SA" dirty="0" smtClean="0"/>
              <a:t>اذكر الأسس الرئيسة </a:t>
            </a:r>
            <a:r>
              <a:rPr lang="ar-SA" dirty="0"/>
              <a:t>لتحديد الموقع السياحي الأفضل ؟</a:t>
            </a:r>
            <a:endParaRPr lang="ar-SA" dirty="0" smtClean="0"/>
          </a:p>
          <a:p>
            <a:pPr marL="0" indent="0">
              <a:buNone/>
            </a:pPr>
            <a:r>
              <a:rPr lang="ar-SA" dirty="0" smtClean="0"/>
              <a:t>س5 </a:t>
            </a:r>
            <a:r>
              <a:rPr lang="ar-SA" dirty="0"/>
              <a:t>/ هناك عدد من العوامل المؤثرة في اختيار الموقع </a:t>
            </a:r>
            <a:r>
              <a:rPr lang="ar-SA" dirty="0" smtClean="0"/>
              <a:t>السياحي اذكر خمس منها ؟</a:t>
            </a:r>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895</Words>
  <Application>Microsoft Office PowerPoint</Application>
  <PresentationFormat>عرض على الشاشة (3:4)‏</PresentationFormat>
  <Paragraphs>41</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الحادية عشر</vt:lpstr>
      <vt:lpstr>استعمالات الاراضي وانماط البنية التحتية </vt:lpstr>
      <vt:lpstr> </vt:lpstr>
      <vt:lpstr>الخصائص الاجتماعية و الاقتصادية للموقع و للمناطق المجاورة</vt:lpstr>
      <vt:lpstr>متطلبات اختيار الموقع السياحي</vt:lpstr>
      <vt:lpstr>العوامل المؤثرة في اختيار الموقع السياحي</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38</cp:revision>
  <dcterms:created xsi:type="dcterms:W3CDTF">2020-04-06T12:32:10Z</dcterms:created>
  <dcterms:modified xsi:type="dcterms:W3CDTF">2024-03-25T21:53:11Z</dcterms:modified>
</cp:coreProperties>
</file>