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74" r:id="rId4"/>
    <p:sldId id="266" r:id="rId5"/>
    <p:sldId id="275" r:id="rId6"/>
    <p:sldId id="267" r:id="rId7"/>
    <p:sldId id="268" r:id="rId8"/>
    <p:sldId id="269"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a:solidFill>
            <a:schemeClr val="bg1"/>
          </a:solidFill>
        </p:spPr>
        <p:txBody>
          <a:bodyPr/>
          <a:lstStyle/>
          <a:p>
            <a:r>
              <a:rPr lang="ar-SA" dirty="0" smtClean="0"/>
              <a:t>المحاضرة ال</a:t>
            </a:r>
            <a:r>
              <a:rPr lang="ar-IQ" dirty="0" smtClean="0"/>
              <a:t>ثانية عشر</a:t>
            </a:r>
            <a:r>
              <a:rPr lang="ar-SA" dirty="0"/>
              <a:t/>
            </a:r>
            <a:br>
              <a:rPr lang="ar-SA" dirty="0"/>
            </a:br>
            <a:r>
              <a:rPr lang="ar-SA" dirty="0"/>
              <a:t>التوزيع المكاني للخدمات و الانشطة السياحية</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pPr marL="0" indent="0">
              <a:buNone/>
            </a:pPr>
            <a:r>
              <a:rPr lang="ar-IQ" dirty="0" smtClean="0"/>
              <a:t>نماذج توزيع الخدمات</a:t>
            </a:r>
          </a:p>
          <a:p>
            <a:pPr marL="0" indent="0">
              <a:buNone/>
            </a:pPr>
            <a:r>
              <a:rPr lang="ar-IQ" dirty="0" smtClean="0"/>
              <a:t>النموذج الأول (النموذج المركزي)</a:t>
            </a:r>
          </a:p>
          <a:p>
            <a:pPr marL="0" indent="0">
              <a:buNone/>
            </a:pPr>
            <a:r>
              <a:rPr lang="ar-IQ" dirty="0" smtClean="0"/>
              <a:t>مميزات النموذج المركزي</a:t>
            </a:r>
          </a:p>
          <a:p>
            <a:pPr marL="0" indent="0">
              <a:buNone/>
            </a:pPr>
            <a:r>
              <a:rPr lang="ar-IQ" dirty="0" smtClean="0"/>
              <a:t>النموذج الثاني (نموذج </a:t>
            </a:r>
            <a:r>
              <a:rPr lang="ar-IQ" dirty="0"/>
              <a:t>يركز على الفندق او مكان </a:t>
            </a:r>
            <a:r>
              <a:rPr lang="ar-IQ" dirty="0" smtClean="0"/>
              <a:t>الايواء)</a:t>
            </a:r>
          </a:p>
          <a:p>
            <a:pPr marL="0" indent="0">
              <a:buNone/>
            </a:pPr>
            <a:r>
              <a:rPr lang="ar-IQ" dirty="0" smtClean="0"/>
              <a:t>مميزات النموذج الثاني</a:t>
            </a:r>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548680"/>
          </a:xfrm>
          <a:solidFill>
            <a:schemeClr val="bg1"/>
          </a:solidFill>
        </p:spPr>
        <p:txBody>
          <a:bodyPr>
            <a:normAutofit fontScale="90000"/>
          </a:bodyPr>
          <a:lstStyle/>
          <a:p>
            <a:r>
              <a:rPr lang="ar-IQ" dirty="0"/>
              <a:t>نماذج توزيع </a:t>
            </a:r>
            <a:r>
              <a:rPr lang="ar-IQ" dirty="0" smtClean="0"/>
              <a:t>الخدمات </a:t>
            </a:r>
            <a:endParaRPr lang="ar-IQ" dirty="0"/>
          </a:p>
        </p:txBody>
      </p:sp>
      <p:sp>
        <p:nvSpPr>
          <p:cNvPr id="3" name="عنصر نائب للمحتوى 2"/>
          <p:cNvSpPr>
            <a:spLocks noGrp="1"/>
          </p:cNvSpPr>
          <p:nvPr>
            <p:ph idx="1"/>
          </p:nvPr>
        </p:nvSpPr>
        <p:spPr>
          <a:xfrm>
            <a:off x="0" y="548680"/>
            <a:ext cx="9144000" cy="6309320"/>
          </a:xfrm>
          <a:solidFill>
            <a:schemeClr val="bg1"/>
          </a:solidFill>
        </p:spPr>
        <p:txBody>
          <a:bodyPr>
            <a:normAutofit fontScale="85000" lnSpcReduction="10000"/>
          </a:bodyPr>
          <a:lstStyle/>
          <a:p>
            <a:pPr marL="0" indent="0">
              <a:buNone/>
            </a:pPr>
            <a:r>
              <a:rPr lang="ar-IQ" dirty="0"/>
              <a:t> بعد التعرف على المعايير و الضوابط المختلفة لعملية تطوير وتوقيع الفعاليات السياحية ضمن الموقع السياحي لابد من التذكير بان زيادة الطاقة الاستيعابية الدورية الحالية والمستقبلية لمثل هذه الفعاليات و الخدمات يجب ان يوجه صوب المنفعة الاجتماعية للضيف ولابد ان يكون هناك قدر كاف من الاهتمام الى اماكن تواجد هذه الفعاليات بحيث تكون قريبة من مناطق مكوث الضيف ضمن الموقع </a:t>
            </a:r>
            <a:r>
              <a:rPr lang="ar-IQ" dirty="0" smtClean="0"/>
              <a:t>.</a:t>
            </a:r>
          </a:p>
          <a:p>
            <a:pPr marL="0" indent="0">
              <a:buNone/>
            </a:pPr>
            <a:r>
              <a:rPr lang="ar-IQ" dirty="0" smtClean="0"/>
              <a:t>وغالبا </a:t>
            </a:r>
            <a:r>
              <a:rPr lang="ar-IQ" dirty="0"/>
              <a:t>ما ينشأ الصراع بين الهدف الاقتصادي و الاجتماعي و البيئي لعملية تطوير او زيادة حجم الخدمات الترويحية ضمن الموقع السياحي .</a:t>
            </a:r>
          </a:p>
          <a:p>
            <a:pPr marL="0" indent="0">
              <a:buNone/>
            </a:pPr>
            <a:r>
              <a:rPr lang="ar-IQ" dirty="0"/>
              <a:t>ان الاهتمام اللامحدود للمردود الاقتصادي من قبل بعض المستثمرين جعلهم يتجاهلون اهمية توقيع و توزيع الفعاليات و الخدمات السياحية ودورها في المحافظة على جمالية الموقع وان سوء التوزيع سوف لن يسمح للسائح بالحصول على اكبر قدر ممكن من المنفعة خاصة اذا كان توقيع مثل هذه الخدمات بعيدا عن منطقة مكوثه سواء كان مكوث الضيف في بيت او فندق</a:t>
            </a:r>
          </a:p>
          <a:p>
            <a:pPr marL="0" indent="0">
              <a:buNone/>
            </a:pPr>
            <a:r>
              <a:rPr lang="ar-IQ" dirty="0"/>
              <a:t>وهناك نموذجان لتوزيع الخدمات و الفعاليات السياحية هما </a:t>
            </a:r>
            <a:r>
              <a:rPr lang="ar-IQ" dirty="0" smtClean="0"/>
              <a:t>:</a:t>
            </a:r>
          </a:p>
          <a:p>
            <a:pPr marL="0" indent="0">
              <a:buNone/>
            </a:pPr>
            <a:r>
              <a:rPr lang="ar-IQ" dirty="0" smtClean="0"/>
              <a:t>أ – النموذج المركزي .</a:t>
            </a:r>
          </a:p>
          <a:p>
            <a:pPr marL="0" indent="0">
              <a:buNone/>
            </a:pPr>
            <a:r>
              <a:rPr lang="ar-IQ" dirty="0" smtClean="0"/>
              <a:t>ب – </a:t>
            </a:r>
            <a:r>
              <a:rPr lang="ar-IQ" dirty="0"/>
              <a:t>نموذج يركز على الفندق او مكان </a:t>
            </a:r>
            <a:r>
              <a:rPr lang="ar-IQ" dirty="0" smtClean="0"/>
              <a:t>الايواء .</a:t>
            </a:r>
            <a:endParaRPr lang="ar-IQ" dirty="0"/>
          </a:p>
        </p:txBody>
      </p:sp>
    </p:spTree>
    <p:extLst>
      <p:ext uri="{BB962C8B-B14F-4D97-AF65-F5344CB8AC3E}">
        <p14:creationId xmlns:p14="http://schemas.microsoft.com/office/powerpoint/2010/main" val="353113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996952"/>
          </a:xfrm>
          <a:solidFill>
            <a:schemeClr val="bg1"/>
          </a:solidFill>
        </p:spPr>
        <p:txBody>
          <a:bodyPr>
            <a:normAutofit fontScale="90000"/>
          </a:bodyPr>
          <a:lstStyle/>
          <a:p>
            <a:r>
              <a:rPr lang="ar-IQ" dirty="0" smtClean="0"/>
              <a:t>أ – النموذج </a:t>
            </a:r>
            <a:r>
              <a:rPr lang="ar-IQ" dirty="0"/>
              <a:t>المركزي</a:t>
            </a:r>
            <a:br>
              <a:rPr lang="ar-IQ" dirty="0"/>
            </a:br>
            <a:r>
              <a:rPr lang="ar-IQ" sz="3600" dirty="0"/>
              <a:t>النموذج المركزي والذي يؤكد على المنطقة المركزية الطبيعية للموقع حيث تكون الخدمات و الفعاليات السياحية منتشرة حول منطقة جذب طبيعية واضحة المعالم مثل منابع المياه المعدنية او مناطق التزحلق على الجليد وكما مبين في المخطط </a:t>
            </a:r>
            <a:r>
              <a:rPr lang="ar-IQ" dirty="0"/>
              <a:t/>
            </a:r>
            <a:br>
              <a:rPr lang="ar-IQ" dirty="0"/>
            </a:br>
            <a:r>
              <a:rPr lang="ar-IQ" dirty="0"/>
              <a:t> </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92896"/>
            <a:ext cx="9144000" cy="4365103"/>
          </a:xfrm>
          <a:solidFill>
            <a:schemeClr val="bg1"/>
          </a:solidFill>
        </p:spPr>
      </p:pic>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a:solidFill>
            <a:schemeClr val="bg1"/>
          </a:solidFill>
        </p:spPr>
        <p:txBody>
          <a:bodyPr>
            <a:normAutofit fontScale="90000"/>
          </a:bodyPr>
          <a:lstStyle/>
          <a:p>
            <a:r>
              <a:rPr lang="ar-IQ" dirty="0"/>
              <a:t>ومن الأمثلة على النموذج المركزي مدينة ديزني لاند في </a:t>
            </a:r>
            <a:r>
              <a:rPr lang="ar-IQ" dirty="0" smtClean="0"/>
              <a:t>طوكيو</a:t>
            </a:r>
            <a:endParaRPr lang="ar-IQ" dirty="0"/>
          </a:p>
        </p:txBody>
      </p:sp>
      <p:pic>
        <p:nvPicPr>
          <p:cNvPr id="4" name="Picture 1" descr="Image result for ‫خريطة ديزني لاند‬‎"/>
          <p:cNvPicPr>
            <a:picLocks noGrp="1"/>
          </p:cNvPicPr>
          <p:nvPr>
            <p:ph idx="1"/>
          </p:nvPr>
        </p:nvPicPr>
        <p:blipFill>
          <a:blip r:embed="rId2"/>
          <a:srcRect/>
          <a:stretch>
            <a:fillRect/>
          </a:stretch>
        </p:blipFill>
        <p:spPr bwMode="auto">
          <a:xfrm>
            <a:off x="0" y="1196752"/>
            <a:ext cx="9144000" cy="5661248"/>
          </a:xfrm>
          <a:prstGeom prst="rect">
            <a:avLst/>
          </a:prstGeom>
          <a:noFill/>
          <a:ln w="9525">
            <a:noFill/>
            <a:miter lim="800000"/>
            <a:headEnd/>
            <a:tailEnd/>
          </a:ln>
        </p:spPr>
      </p:pic>
    </p:spTree>
    <p:extLst>
      <p:ext uri="{BB962C8B-B14F-4D97-AF65-F5344CB8AC3E}">
        <p14:creationId xmlns:p14="http://schemas.microsoft.com/office/powerpoint/2010/main" val="350120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1343"/>
            <a:ext cx="9144000" cy="1141496"/>
          </a:xfrm>
          <a:solidFill>
            <a:schemeClr val="bg1"/>
          </a:solidFill>
        </p:spPr>
        <p:txBody>
          <a:bodyPr>
            <a:normAutofit/>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fontScale="92500" lnSpcReduction="10000"/>
          </a:bodyPr>
          <a:lstStyle/>
          <a:p>
            <a:pPr marL="0" indent="0">
              <a:buNone/>
            </a:pPr>
            <a:r>
              <a:rPr lang="ar-IQ" dirty="0" smtClean="0"/>
              <a:t>يتميز </a:t>
            </a:r>
            <a:r>
              <a:rPr lang="ar-IQ" dirty="0"/>
              <a:t>هذا النموذج بالنقاط التالية :-</a:t>
            </a:r>
          </a:p>
          <a:p>
            <a:pPr marL="0" indent="0">
              <a:buNone/>
            </a:pPr>
            <a:r>
              <a:rPr lang="ar-IQ" dirty="0" smtClean="0"/>
              <a:t>1- يوفر </a:t>
            </a:r>
            <a:r>
              <a:rPr lang="ar-IQ" dirty="0"/>
              <a:t>على المستثمر كلف كثيرة خاصة تلك التي تتعلق بشبكة الطرق ، اذ </a:t>
            </a:r>
            <a:r>
              <a:rPr lang="ar-IQ" dirty="0" smtClean="0"/>
              <a:t>لا يحتاج </a:t>
            </a:r>
            <a:r>
              <a:rPr lang="ar-IQ" dirty="0"/>
              <a:t>هذا النموذج سوى لممرات للسابلة تؤمن وصولهم الى مواقع الخدمات والتي غالبا </a:t>
            </a:r>
            <a:r>
              <a:rPr lang="ar-IQ" dirty="0" smtClean="0"/>
              <a:t>ما تكون </a:t>
            </a:r>
            <a:r>
              <a:rPr lang="ar-IQ" dirty="0"/>
              <a:t>قريبة من مناطق مكوثهم في الموقع .</a:t>
            </a:r>
          </a:p>
          <a:p>
            <a:pPr marL="0" indent="0">
              <a:buNone/>
            </a:pPr>
            <a:r>
              <a:rPr lang="ar-IQ" dirty="0" smtClean="0"/>
              <a:t>2- لا يوفر </a:t>
            </a:r>
            <a:r>
              <a:rPr lang="ar-IQ" dirty="0"/>
              <a:t>فرص سياحية متعددة حيث غالبا </a:t>
            </a:r>
            <a:r>
              <a:rPr lang="ar-IQ" dirty="0" smtClean="0"/>
              <a:t>ما يكون </a:t>
            </a:r>
            <a:r>
              <a:rPr lang="ar-IQ" dirty="0"/>
              <a:t>مركز الموقع يمثل الوظيفة الاساسية له .</a:t>
            </a:r>
          </a:p>
          <a:p>
            <a:pPr marL="0" indent="0">
              <a:buNone/>
            </a:pPr>
            <a:r>
              <a:rPr lang="ar-IQ" dirty="0" smtClean="0"/>
              <a:t>3- ينشأ </a:t>
            </a:r>
            <a:r>
              <a:rPr lang="ar-IQ" dirty="0"/>
              <a:t>ترابط اجتماعي كبير لمجموع السياح الوافدين سيما وان البيوت السياحية هي شبه متصلة وان عدد كبير من السياح يهمهم الاختلاط والتعارف على مجاميع سياحية اخرى .</a:t>
            </a:r>
          </a:p>
          <a:p>
            <a:pPr marL="0" indent="0">
              <a:buNone/>
            </a:pPr>
            <a:r>
              <a:rPr lang="ar-IQ" dirty="0" smtClean="0"/>
              <a:t>4- يؤمن </a:t>
            </a:r>
            <a:r>
              <a:rPr lang="ar-IQ" dirty="0"/>
              <a:t>هذا النموذج من توزيع الخدمات و التسهيلات السياحية الفصل بين الفعاليات الصاخبة والفعاليات الهادئة ، اذ ان وجود مركز طبيعي في الموقع السياحي عامل مساعد على مثل هذا الفصل .</a:t>
            </a:r>
          </a:p>
          <a:p>
            <a:pPr marL="0" indent="0">
              <a:buNone/>
            </a:pPr>
            <a:r>
              <a:rPr lang="ar-IQ" dirty="0" smtClean="0"/>
              <a:t>5- تتحدد </a:t>
            </a:r>
            <a:r>
              <a:rPr lang="ar-IQ" dirty="0"/>
              <a:t>طبيعة الخدمات الموزعة على شكل حلقة دائرية تتوافق مع وظيفة الموقع السياحي.</a:t>
            </a:r>
          </a:p>
          <a:p>
            <a:pPr marL="0" indent="0">
              <a:buNone/>
            </a:pPr>
            <a:endParaRPr lang="ar-IQ" dirty="0"/>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0728"/>
          </a:xfrm>
          <a:solidFill>
            <a:schemeClr val="bg1"/>
          </a:solidFill>
        </p:spPr>
        <p:txBody>
          <a:bodyPr>
            <a:normAutofit/>
          </a:bodyPr>
          <a:lstStyle/>
          <a:p>
            <a:r>
              <a:rPr lang="ar-IQ" dirty="0" smtClean="0"/>
              <a:t>ب – نموذج </a:t>
            </a:r>
            <a:r>
              <a:rPr lang="ar-IQ" dirty="0"/>
              <a:t>يركز على الفندق او مكان الايواء </a:t>
            </a:r>
          </a:p>
        </p:txBody>
      </p:sp>
      <p:sp>
        <p:nvSpPr>
          <p:cNvPr id="3" name="عنصر نائب للمحتوى 2"/>
          <p:cNvSpPr>
            <a:spLocks noGrp="1"/>
          </p:cNvSpPr>
          <p:nvPr>
            <p:ph idx="1"/>
          </p:nvPr>
        </p:nvSpPr>
        <p:spPr>
          <a:xfrm>
            <a:off x="0" y="980728"/>
            <a:ext cx="9144000" cy="5877272"/>
          </a:xfrm>
          <a:solidFill>
            <a:schemeClr val="bg1"/>
          </a:solidFill>
        </p:spPr>
        <p:txBody>
          <a:bodyPr>
            <a:normAutofit/>
          </a:bodyPr>
          <a:lstStyle/>
          <a:p>
            <a:pPr marL="0" indent="0">
              <a:buNone/>
            </a:pPr>
            <a:r>
              <a:rPr lang="ar-IQ" dirty="0" smtClean="0"/>
              <a:t>ويتميز </a:t>
            </a:r>
            <a:r>
              <a:rPr lang="ar-IQ" dirty="0"/>
              <a:t>هذا النموذج </a:t>
            </a:r>
            <a:r>
              <a:rPr lang="ar-IQ" dirty="0" smtClean="0"/>
              <a:t>بما يلي </a:t>
            </a:r>
            <a:r>
              <a:rPr lang="ar-IQ" dirty="0"/>
              <a:t>:-</a:t>
            </a:r>
          </a:p>
          <a:p>
            <a:pPr marL="0" indent="0">
              <a:buNone/>
            </a:pPr>
            <a:r>
              <a:rPr lang="ar-IQ" dirty="0" smtClean="0"/>
              <a:t>1- يقلل </a:t>
            </a:r>
            <a:r>
              <a:rPr lang="ar-IQ" dirty="0"/>
              <a:t>من كلف الخدمات التكميلية و الصحية حيث يستطيع السائح الحصول على خدمات عديدة من بناية الفندق نفسها .</a:t>
            </a:r>
          </a:p>
          <a:p>
            <a:pPr marL="0" indent="0">
              <a:buNone/>
            </a:pPr>
            <a:r>
              <a:rPr lang="ar-IQ" dirty="0" smtClean="0"/>
              <a:t>2- تعتبر </a:t>
            </a:r>
            <a:r>
              <a:rPr lang="ar-IQ" dirty="0"/>
              <a:t>بناية الفندق نقطة دلالة واضحة على مركز الموقع السياحي وتتوزع الخدمات السياحية على شكل حلقة محيطة بموضع الفندق.</a:t>
            </a:r>
          </a:p>
          <a:p>
            <a:pPr marL="0" indent="0">
              <a:buNone/>
            </a:pPr>
            <a:r>
              <a:rPr lang="ar-IQ" dirty="0" smtClean="0"/>
              <a:t>3- يخدم </a:t>
            </a:r>
            <a:r>
              <a:rPr lang="ar-IQ" dirty="0"/>
              <a:t>مجاميع العوائل حيث تكون عملية السيطرة على الاطفال ضمن رقعة جغرافية محددة الابعاد سهلة .</a:t>
            </a:r>
          </a:p>
          <a:p>
            <a:pPr marL="0" indent="0">
              <a:buNone/>
            </a:pPr>
            <a:r>
              <a:rPr lang="ar-IQ" dirty="0" smtClean="0"/>
              <a:t>4- تتم </a:t>
            </a:r>
            <a:r>
              <a:rPr lang="ar-IQ" dirty="0"/>
              <a:t>عملية التطوير </a:t>
            </a:r>
            <a:r>
              <a:rPr lang="ar-IQ" dirty="0" smtClean="0"/>
              <a:t>بشيء </a:t>
            </a:r>
            <a:r>
              <a:rPr lang="ar-IQ" dirty="0"/>
              <a:t>بسيط من التحوير.</a:t>
            </a:r>
          </a:p>
          <a:p>
            <a:pPr marL="0" indent="0">
              <a:buNone/>
            </a:pPr>
            <a:r>
              <a:rPr lang="ar-IQ" dirty="0" smtClean="0"/>
              <a:t>5- غالبا ما تكون </a:t>
            </a:r>
            <a:r>
              <a:rPr lang="ar-IQ" dirty="0"/>
              <a:t>مواقف السيارات قرب الفندق </a:t>
            </a:r>
          </a:p>
        </p:txBody>
      </p:sp>
    </p:spTree>
    <p:extLst>
      <p:ext uri="{BB962C8B-B14F-4D97-AF65-F5344CB8AC3E}">
        <p14:creationId xmlns:p14="http://schemas.microsoft.com/office/powerpoint/2010/main" val="150051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8879"/>
            <a:ext cx="9144000" cy="1647680"/>
          </a:xfrm>
          <a:solidFill>
            <a:schemeClr val="bg1"/>
          </a:solidFill>
        </p:spPr>
        <p:txBody>
          <a:bodyPr/>
          <a:lstStyle/>
          <a:p>
            <a:r>
              <a:rPr lang="ar-IQ" dirty="0"/>
              <a:t>نموذج يركز على الفندق او مكان </a:t>
            </a:r>
            <a:r>
              <a:rPr lang="ar-IQ" dirty="0" smtClean="0"/>
              <a:t>الايواء</a:t>
            </a:r>
            <a:br>
              <a:rPr lang="ar-IQ" dirty="0" smtClean="0"/>
            </a:br>
            <a:r>
              <a:rPr lang="ar-IQ" dirty="0" smtClean="0"/>
              <a:t>وكما مبين في الشكل الآتي</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28800"/>
            <a:ext cx="9144000" cy="5229200"/>
          </a:xfrm>
          <a:solidFill>
            <a:schemeClr val="accent5">
              <a:lumMod val="60000"/>
              <a:lumOff val="40000"/>
            </a:schemeClr>
          </a:solidFill>
        </p:spPr>
      </p:pic>
    </p:spTree>
    <p:extLst>
      <p:ext uri="{BB962C8B-B14F-4D97-AF65-F5344CB8AC3E}">
        <p14:creationId xmlns:p14="http://schemas.microsoft.com/office/powerpoint/2010/main" val="2081536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700808"/>
            <a:ext cx="9144000" cy="5157192"/>
          </a:xfrm>
          <a:solidFill>
            <a:schemeClr val="bg1"/>
          </a:solidFill>
        </p:spPr>
        <p:txBody>
          <a:bodyPr>
            <a:normAutofit/>
          </a:bodyPr>
          <a:lstStyle/>
          <a:p>
            <a:pPr marL="0" indent="0">
              <a:buNone/>
            </a:pPr>
            <a:endParaRPr lang="ar-SA" dirty="0" smtClean="0"/>
          </a:p>
          <a:p>
            <a:pPr marL="0" indent="0">
              <a:buNone/>
            </a:pPr>
            <a:r>
              <a:rPr lang="ar-SA" dirty="0" smtClean="0"/>
              <a:t>س1 / على ماذا يؤكد النموذج المركزي لتوزيع الخدمات ، أعطِ مثالاً لهذا النموذج ؟</a:t>
            </a:r>
          </a:p>
          <a:p>
            <a:pPr marL="0" indent="0">
              <a:buNone/>
            </a:pPr>
            <a:r>
              <a:rPr lang="ar-SA" dirty="0" smtClean="0"/>
              <a:t>س2 / </a:t>
            </a:r>
            <a:r>
              <a:rPr lang="ar-IQ" dirty="0" smtClean="0"/>
              <a:t>ما هي مميزات النموذج المركزي لتوزيع الخدمات</a:t>
            </a:r>
            <a:r>
              <a:rPr lang="ar-SA" dirty="0" smtClean="0"/>
              <a:t>؟</a:t>
            </a:r>
          </a:p>
          <a:p>
            <a:pPr marL="0" indent="0">
              <a:buNone/>
            </a:pPr>
            <a:r>
              <a:rPr lang="ar-SA" dirty="0" smtClean="0"/>
              <a:t>س3 /</a:t>
            </a:r>
            <a:r>
              <a:rPr lang="ar-IQ" dirty="0" smtClean="0"/>
              <a:t> هل يمكن اعتبار الفندق أو مكان الإيواء مركزاً لتوزيع الخدمات السياحية وفق النموذج المركزي</a:t>
            </a:r>
            <a:r>
              <a:rPr lang="ar-SA" dirty="0" smtClean="0"/>
              <a:t>؟</a:t>
            </a:r>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497</Words>
  <Application>Microsoft Office PowerPoint</Application>
  <PresentationFormat>عرض على الشاشة (3:4)‏</PresentationFormat>
  <Paragraphs>38</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Times New Roman</vt:lpstr>
      <vt:lpstr>نسق Office</vt:lpstr>
      <vt:lpstr>تحليل المواقع السياحية المرحلة الرابعة الدراسة المسائية</vt:lpstr>
      <vt:lpstr>المحاضرة الثانية عشر التوزيع المكاني للخدمات و الانشطة السياحية</vt:lpstr>
      <vt:lpstr>نماذج توزيع الخدمات </vt:lpstr>
      <vt:lpstr>أ – النموذج المركزي النموذج المركزي والذي يؤكد على المنطقة المركزية الطبيعية للموقع حيث تكون الخدمات و الفعاليات السياحية منتشرة حول منطقة جذب طبيعية واضحة المعالم مثل منابع المياه المعدنية او مناطق التزحلق على الجليد وكما مبين في المخطط   </vt:lpstr>
      <vt:lpstr>ومن الأمثلة على النموذج المركزي مدينة ديزني لاند في طوكيو</vt:lpstr>
      <vt:lpstr> </vt:lpstr>
      <vt:lpstr>ب – نموذج يركز على الفندق او مكان الايواء </vt:lpstr>
      <vt:lpstr>نموذج يركز على الفندق او مكان الايواء وكما مبين في الشكل الآتي</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50</cp:revision>
  <dcterms:created xsi:type="dcterms:W3CDTF">2020-04-06T12:32:10Z</dcterms:created>
  <dcterms:modified xsi:type="dcterms:W3CDTF">2024-03-25T21:54:43Z</dcterms:modified>
</cp:coreProperties>
</file>