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70" r:id="rId4"/>
    <p:sldId id="271" r:id="rId5"/>
    <p:sldId id="274" r:id="rId6"/>
    <p:sldId id="272" r:id="rId7"/>
    <p:sldId id="273" r:id="rId8"/>
    <p:sldId id="264"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36FA2C4E-861F-4817-A5CD-C883B1182EAF}" type="datetimeFigureOut">
              <a:rPr lang="ar-IQ" smtClean="0"/>
              <a:t>17/09/1445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2672254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6FA2C4E-861F-4817-A5CD-C883B1182EAF}" type="datetimeFigureOut">
              <a:rPr lang="ar-IQ" smtClean="0"/>
              <a:t>17/09/1445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3208063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6FA2C4E-861F-4817-A5CD-C883B1182EAF}" type="datetimeFigureOut">
              <a:rPr lang="ar-IQ" smtClean="0"/>
              <a:t>17/09/1445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3728220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6FA2C4E-861F-4817-A5CD-C883B1182EAF}" type="datetimeFigureOut">
              <a:rPr lang="ar-IQ" smtClean="0"/>
              <a:t>17/09/1445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1546795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6FA2C4E-861F-4817-A5CD-C883B1182EAF}" type="datetimeFigureOut">
              <a:rPr lang="ar-IQ" smtClean="0"/>
              <a:t>17/09/1445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2462300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36FA2C4E-861F-4817-A5CD-C883B1182EAF}" type="datetimeFigureOut">
              <a:rPr lang="ar-IQ" smtClean="0"/>
              <a:t>17/09/1445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2768212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36FA2C4E-861F-4817-A5CD-C883B1182EAF}" type="datetimeFigureOut">
              <a:rPr lang="ar-IQ" smtClean="0"/>
              <a:t>17/09/1445</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1721271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36FA2C4E-861F-4817-A5CD-C883B1182EAF}" type="datetimeFigureOut">
              <a:rPr lang="ar-IQ" smtClean="0"/>
              <a:t>17/09/1445</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238728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6FA2C4E-861F-4817-A5CD-C883B1182EAF}" type="datetimeFigureOut">
              <a:rPr lang="ar-IQ" smtClean="0"/>
              <a:t>17/09/1445</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3730833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6FA2C4E-861F-4817-A5CD-C883B1182EAF}" type="datetimeFigureOut">
              <a:rPr lang="ar-IQ" smtClean="0"/>
              <a:t>17/09/1445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864224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6FA2C4E-861F-4817-A5CD-C883B1182EAF}" type="datetimeFigureOut">
              <a:rPr lang="ar-IQ" smtClean="0"/>
              <a:t>17/09/1445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2562010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6FA2C4E-861F-4817-A5CD-C883B1182EAF}" type="datetimeFigureOut">
              <a:rPr lang="ar-IQ" smtClean="0"/>
              <a:t>17/09/1445</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3E78797-C914-4F20-8A3C-F9D778A812CF}" type="slidenum">
              <a:rPr lang="ar-IQ" smtClean="0"/>
              <a:t>‹#›</a:t>
            </a:fld>
            <a:endParaRPr lang="ar-IQ"/>
          </a:p>
        </p:txBody>
      </p:sp>
    </p:spTree>
    <p:extLst>
      <p:ext uri="{BB962C8B-B14F-4D97-AF65-F5344CB8AC3E}">
        <p14:creationId xmlns:p14="http://schemas.microsoft.com/office/powerpoint/2010/main" val="3367891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3645024"/>
          </a:xfrm>
          <a:solidFill>
            <a:schemeClr val="bg1"/>
          </a:solidFill>
        </p:spPr>
        <p:txBody>
          <a:bodyPr/>
          <a:lstStyle/>
          <a:p>
            <a:r>
              <a:rPr lang="ar-SA" dirty="0">
                <a:solidFill>
                  <a:prstClr val="black"/>
                </a:solidFill>
              </a:rPr>
              <a:t>تحليل المواقع السياحية</a:t>
            </a:r>
            <a:br>
              <a:rPr lang="ar-SA" dirty="0">
                <a:solidFill>
                  <a:prstClr val="black"/>
                </a:solidFill>
              </a:rPr>
            </a:br>
            <a:r>
              <a:rPr lang="ar-SA" dirty="0">
                <a:solidFill>
                  <a:prstClr val="black"/>
                </a:solidFill>
              </a:rPr>
              <a:t>المرحلة الرابعة</a:t>
            </a:r>
            <a:br>
              <a:rPr lang="ar-SA" dirty="0">
                <a:solidFill>
                  <a:prstClr val="black"/>
                </a:solidFill>
              </a:rPr>
            </a:br>
            <a:r>
              <a:rPr lang="ar-SA" dirty="0">
                <a:solidFill>
                  <a:prstClr val="black"/>
                </a:solidFill>
              </a:rPr>
              <a:t>الدراسة المسائية</a:t>
            </a:r>
            <a:endParaRPr lang="ar-IQ" dirty="0"/>
          </a:p>
        </p:txBody>
      </p:sp>
      <p:sp>
        <p:nvSpPr>
          <p:cNvPr id="3" name="عنصر نائب للمحتوى 2"/>
          <p:cNvSpPr>
            <a:spLocks noGrp="1"/>
          </p:cNvSpPr>
          <p:nvPr>
            <p:ph idx="1"/>
          </p:nvPr>
        </p:nvSpPr>
        <p:spPr>
          <a:xfrm>
            <a:off x="0" y="3645024"/>
            <a:ext cx="9144000" cy="3212976"/>
          </a:xfrm>
          <a:solidFill>
            <a:schemeClr val="bg1"/>
          </a:solidFill>
        </p:spPr>
        <p:txBody>
          <a:bodyPr>
            <a:normAutofit/>
          </a:bodyPr>
          <a:lstStyle/>
          <a:p>
            <a:pPr marL="0" indent="0" algn="ctr">
              <a:buNone/>
            </a:pPr>
            <a:r>
              <a:rPr lang="ar-SA" sz="4400" dirty="0" smtClean="0"/>
              <a:t>مدرس المادة</a:t>
            </a:r>
          </a:p>
          <a:p>
            <a:pPr marL="0" indent="0" algn="ctr">
              <a:buNone/>
            </a:pPr>
            <a:r>
              <a:rPr lang="ar-SA" sz="4400" dirty="0" smtClean="0"/>
              <a:t>م.م ناموس حميد</a:t>
            </a:r>
            <a:endParaRPr lang="ar-IQ" sz="4400" dirty="0"/>
          </a:p>
        </p:txBody>
      </p:sp>
    </p:spTree>
    <p:extLst>
      <p:ext uri="{BB962C8B-B14F-4D97-AF65-F5344CB8AC3E}">
        <p14:creationId xmlns:p14="http://schemas.microsoft.com/office/powerpoint/2010/main" val="16457566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2132856"/>
          </a:xfrm>
          <a:solidFill>
            <a:schemeClr val="bg1"/>
          </a:solidFill>
        </p:spPr>
        <p:txBody>
          <a:bodyPr/>
          <a:lstStyle/>
          <a:p>
            <a:r>
              <a:rPr lang="ar-SA" dirty="0" smtClean="0"/>
              <a:t>المحاضرة ال</a:t>
            </a:r>
            <a:r>
              <a:rPr lang="ar-IQ" dirty="0" smtClean="0"/>
              <a:t>ثالثة عشر</a:t>
            </a:r>
            <a:r>
              <a:rPr lang="ar-SA" dirty="0"/>
              <a:t/>
            </a:r>
            <a:br>
              <a:rPr lang="ar-SA" dirty="0"/>
            </a:br>
            <a:r>
              <a:rPr lang="ar-SA" dirty="0"/>
              <a:t>الاتصال والعلاقة ضمن الموقع </a:t>
            </a:r>
            <a:r>
              <a:rPr lang="ar-SA" dirty="0" smtClean="0"/>
              <a:t>السياحي</a:t>
            </a:r>
            <a:endParaRPr lang="ar-IQ" dirty="0"/>
          </a:p>
        </p:txBody>
      </p:sp>
      <p:sp>
        <p:nvSpPr>
          <p:cNvPr id="3" name="عنصر نائب للمحتوى 2"/>
          <p:cNvSpPr>
            <a:spLocks noGrp="1"/>
          </p:cNvSpPr>
          <p:nvPr>
            <p:ph idx="1"/>
          </p:nvPr>
        </p:nvSpPr>
        <p:spPr>
          <a:xfrm>
            <a:off x="0" y="2132856"/>
            <a:ext cx="9144000" cy="4725144"/>
          </a:xfrm>
          <a:solidFill>
            <a:schemeClr val="bg1"/>
          </a:solidFill>
        </p:spPr>
        <p:txBody>
          <a:bodyPr>
            <a:normAutofit/>
          </a:bodyPr>
          <a:lstStyle/>
          <a:p>
            <a:pPr marL="0" indent="0">
              <a:buNone/>
            </a:pPr>
            <a:r>
              <a:rPr lang="ar-IQ" dirty="0" smtClean="0"/>
              <a:t>1 – الاتصال </a:t>
            </a:r>
            <a:r>
              <a:rPr lang="ar-IQ" dirty="0"/>
              <a:t>النظري </a:t>
            </a:r>
            <a:r>
              <a:rPr lang="ar-IQ" dirty="0" smtClean="0"/>
              <a:t>.</a:t>
            </a:r>
            <a:endParaRPr lang="ar-IQ" dirty="0"/>
          </a:p>
          <a:p>
            <a:pPr marL="0" indent="0">
              <a:buNone/>
            </a:pPr>
            <a:r>
              <a:rPr lang="ar-IQ" dirty="0" smtClean="0"/>
              <a:t>2 – الاتصال </a:t>
            </a:r>
            <a:r>
              <a:rPr lang="ar-IQ" dirty="0"/>
              <a:t>المادي </a:t>
            </a:r>
            <a:r>
              <a:rPr lang="ar-IQ" dirty="0" smtClean="0"/>
              <a:t>.</a:t>
            </a:r>
            <a:endParaRPr lang="ar-IQ" dirty="0"/>
          </a:p>
          <a:p>
            <a:pPr marL="0" indent="0">
              <a:buNone/>
            </a:pPr>
            <a:r>
              <a:rPr lang="ar-IQ" dirty="0" smtClean="0"/>
              <a:t>3 – الحركة </a:t>
            </a:r>
            <a:r>
              <a:rPr lang="ar-IQ" dirty="0"/>
              <a:t>داخل الموقع </a:t>
            </a:r>
            <a:r>
              <a:rPr lang="ar-IQ" dirty="0" smtClean="0"/>
              <a:t>.</a:t>
            </a:r>
          </a:p>
          <a:p>
            <a:pPr marL="0" indent="0">
              <a:buNone/>
            </a:pPr>
            <a:r>
              <a:rPr lang="ar-IQ" dirty="0" smtClean="0"/>
              <a:t>4 – تصميم </a:t>
            </a:r>
            <a:r>
              <a:rPr lang="ar-IQ" dirty="0"/>
              <a:t>طرق المشاة داخل </a:t>
            </a:r>
            <a:r>
              <a:rPr lang="ar-IQ" dirty="0" smtClean="0"/>
              <a:t>الموقع .</a:t>
            </a:r>
          </a:p>
          <a:p>
            <a:pPr marL="0" indent="0">
              <a:buNone/>
            </a:pPr>
            <a:r>
              <a:rPr lang="ar-IQ" dirty="0" smtClean="0"/>
              <a:t>5 – مقارنة </a:t>
            </a:r>
            <a:r>
              <a:rPr lang="ar-IQ" dirty="0"/>
              <a:t>بين الطرق الشبكية والطرق </a:t>
            </a:r>
            <a:r>
              <a:rPr lang="ar-IQ" dirty="0" smtClean="0"/>
              <a:t>الشعاعية .</a:t>
            </a:r>
          </a:p>
        </p:txBody>
      </p:sp>
    </p:spTree>
    <p:extLst>
      <p:ext uri="{BB962C8B-B14F-4D97-AF65-F5344CB8AC3E}">
        <p14:creationId xmlns:p14="http://schemas.microsoft.com/office/powerpoint/2010/main" val="28886007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24744"/>
          </a:xfrm>
          <a:solidFill>
            <a:schemeClr val="bg1"/>
          </a:solidFill>
        </p:spPr>
        <p:txBody>
          <a:bodyPr/>
          <a:lstStyle/>
          <a:p>
            <a:r>
              <a:rPr lang="ar-IQ" dirty="0"/>
              <a:t>الاتصال والعلاقة ضمن الموقع السياحي </a:t>
            </a:r>
          </a:p>
        </p:txBody>
      </p:sp>
      <p:sp>
        <p:nvSpPr>
          <p:cNvPr id="3" name="عنصر نائب للمحتوى 2"/>
          <p:cNvSpPr>
            <a:spLocks noGrp="1"/>
          </p:cNvSpPr>
          <p:nvPr>
            <p:ph idx="1"/>
          </p:nvPr>
        </p:nvSpPr>
        <p:spPr>
          <a:xfrm>
            <a:off x="0" y="1052736"/>
            <a:ext cx="9144000" cy="5805264"/>
          </a:xfrm>
          <a:solidFill>
            <a:schemeClr val="bg1"/>
          </a:solidFill>
        </p:spPr>
        <p:txBody>
          <a:bodyPr>
            <a:normAutofit fontScale="92500" lnSpcReduction="10000"/>
          </a:bodyPr>
          <a:lstStyle/>
          <a:p>
            <a:pPr marL="0" indent="0">
              <a:buNone/>
            </a:pPr>
            <a:r>
              <a:rPr lang="ar-IQ" dirty="0"/>
              <a:t>يقصد </a:t>
            </a:r>
            <a:r>
              <a:rPr lang="ar-IQ" dirty="0" smtClean="0"/>
              <a:t>بالاتصال:- </a:t>
            </a:r>
            <a:r>
              <a:rPr lang="ar-IQ" b="1" dirty="0" smtClean="0"/>
              <a:t>ايجاد العلاقة بين مواقع الخدمات والتسهيلات المختلفة بأشكالها الهندسية المتعددة مع ما يحيط هذه المرافق من معطيات طبيعية بمناظرها المختلفة.</a:t>
            </a:r>
          </a:p>
          <a:p>
            <a:pPr marL="0" indent="0">
              <a:buNone/>
            </a:pPr>
            <a:r>
              <a:rPr lang="ar-IQ" b="1" dirty="0" smtClean="0"/>
              <a:t> </a:t>
            </a:r>
            <a:r>
              <a:rPr lang="ar-IQ" dirty="0" smtClean="0"/>
              <a:t>يطلق </a:t>
            </a:r>
            <a:r>
              <a:rPr lang="ar-IQ" dirty="0"/>
              <a:t>على هذه العلاقة اي اتصال جسم الابنية مع ما يحيط بها من ابنية </a:t>
            </a:r>
            <a:r>
              <a:rPr lang="ar-IQ" dirty="0" smtClean="0"/>
              <a:t>اخرى (الاتصال) .</a:t>
            </a:r>
          </a:p>
          <a:p>
            <a:pPr marL="0" indent="0">
              <a:buNone/>
            </a:pPr>
            <a:r>
              <a:rPr lang="ar-IQ" dirty="0" smtClean="0"/>
              <a:t>وهناك </a:t>
            </a:r>
            <a:r>
              <a:rPr lang="ar-IQ" dirty="0"/>
              <a:t>نوعان من الاتصال هما :-</a:t>
            </a:r>
          </a:p>
          <a:p>
            <a:pPr marL="0" indent="0">
              <a:buNone/>
            </a:pPr>
            <a:r>
              <a:rPr lang="ar-IQ" dirty="0" smtClean="0"/>
              <a:t>1- الاتصال النظري:- </a:t>
            </a:r>
            <a:r>
              <a:rPr lang="ar-IQ" b="1" dirty="0" smtClean="0"/>
              <a:t>وهو يُمَكِّن السائح من </a:t>
            </a:r>
            <a:r>
              <a:rPr lang="ar-IQ" b="1" dirty="0"/>
              <a:t>ان ينظر بعينه المجردة الى جميع مفردات البيئة الموجودة ضمن هذا الموقع السياحي وهي امتداد الابنية الى </a:t>
            </a:r>
            <a:r>
              <a:rPr lang="ar-IQ" b="1" dirty="0" smtClean="0"/>
              <a:t>ما يحيط </a:t>
            </a:r>
            <a:r>
              <a:rPr lang="ar-IQ" b="1" dirty="0"/>
              <a:t>بها من بيئة حيث يمكن النظر الى جمالية هذا الموقع .</a:t>
            </a:r>
          </a:p>
          <a:p>
            <a:pPr marL="0" indent="0">
              <a:buNone/>
            </a:pPr>
            <a:r>
              <a:rPr lang="ar-IQ" dirty="0"/>
              <a:t>ينطبق هذا النوع من الاتصال على المناطق المنبسطة والسهلية مثل السواحل ولا ينطبق على المناطق ذات </a:t>
            </a:r>
            <a:r>
              <a:rPr lang="ar-IQ" dirty="0" smtClean="0"/>
              <a:t>الطبوغرافية </a:t>
            </a:r>
            <a:r>
              <a:rPr lang="ar-IQ" dirty="0"/>
              <a:t>الصعبة بسبب الحاجة الى الطرق و البنية التحتية </a:t>
            </a:r>
            <a:r>
              <a:rPr lang="ar-IQ" dirty="0" smtClean="0"/>
              <a:t>.</a:t>
            </a:r>
            <a:endParaRPr lang="ar-IQ" dirty="0"/>
          </a:p>
        </p:txBody>
      </p:sp>
    </p:spTree>
    <p:extLst>
      <p:ext uri="{BB962C8B-B14F-4D97-AF65-F5344CB8AC3E}">
        <p14:creationId xmlns:p14="http://schemas.microsoft.com/office/powerpoint/2010/main" val="35588186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3657" y="-1"/>
            <a:ext cx="9177657" cy="2276873"/>
          </a:xfrm>
          <a:solidFill>
            <a:schemeClr val="bg1"/>
          </a:solidFill>
        </p:spPr>
        <p:txBody>
          <a:bodyPr>
            <a:noAutofit/>
          </a:bodyPr>
          <a:lstStyle/>
          <a:p>
            <a:pPr algn="r"/>
            <a:r>
              <a:rPr lang="ar-IQ" sz="2800" dirty="0" smtClean="0"/>
              <a:t>2 – الاتصال </a:t>
            </a:r>
            <a:r>
              <a:rPr lang="ar-IQ" sz="2800" dirty="0"/>
              <a:t>المادي </a:t>
            </a:r>
            <a:r>
              <a:rPr lang="ar-IQ" sz="2800" dirty="0" smtClean="0"/>
              <a:t>:- وفيه </a:t>
            </a:r>
            <a:r>
              <a:rPr lang="ar-IQ" sz="2800" dirty="0"/>
              <a:t>تدخل المعطيات البيئية ضمن الابنية السياحية لتوثيق المنظر الطبيعي وخاصة في المناطق الصغيرة المساحة وذات الطبيعة الطبوغرافية الصعبة كما في الجبال ، وقد يكون التغلغل عبارة عن صخور او شلالات طبيعية </a:t>
            </a:r>
            <a:r>
              <a:rPr lang="ar-IQ" sz="2800" dirty="0" smtClean="0"/>
              <a:t>.</a:t>
            </a:r>
            <a:endParaRPr lang="ar-IQ" sz="2800" dirty="0"/>
          </a:p>
        </p:txBody>
      </p:sp>
      <p:sp>
        <p:nvSpPr>
          <p:cNvPr id="3" name="عنصر نائب للمحتوى 2"/>
          <p:cNvSpPr>
            <a:spLocks noGrp="1"/>
          </p:cNvSpPr>
          <p:nvPr>
            <p:ph idx="1"/>
          </p:nvPr>
        </p:nvSpPr>
        <p:spPr>
          <a:xfrm>
            <a:off x="-13648" y="2276872"/>
            <a:ext cx="9157648" cy="4581128"/>
          </a:xfrm>
          <a:solidFill>
            <a:schemeClr val="bg1"/>
          </a:solidFill>
        </p:spPr>
        <p:txBody>
          <a:bodyPr>
            <a:normAutofit fontScale="92500"/>
          </a:bodyPr>
          <a:lstStyle/>
          <a:p>
            <a:pPr marL="0" indent="0">
              <a:buNone/>
            </a:pPr>
            <a:r>
              <a:rPr lang="ar-IQ" sz="3900" b="1" dirty="0"/>
              <a:t>الحركة داخل الموقع </a:t>
            </a:r>
          </a:p>
          <a:p>
            <a:pPr marL="0" indent="0">
              <a:buNone/>
            </a:pPr>
            <a:r>
              <a:rPr lang="ar-IQ" dirty="0" smtClean="0"/>
              <a:t>تتأثر </a:t>
            </a:r>
            <a:r>
              <a:rPr lang="ar-IQ" dirty="0"/>
              <a:t>شبكة الممرات والمواصلات الداخلية بطبوغرافية الموقع وبوضع العناصر المختلفة التي تربط بينها </a:t>
            </a:r>
            <a:r>
              <a:rPr lang="ar-IQ" dirty="0" smtClean="0"/>
              <a:t>, ويجب </a:t>
            </a:r>
            <a:r>
              <a:rPr lang="ar-IQ" dirty="0"/>
              <a:t>أن توفي عدة شروط أساسية أهمها </a:t>
            </a:r>
          </a:p>
          <a:p>
            <a:pPr marL="0" indent="0">
              <a:buNone/>
            </a:pPr>
            <a:r>
              <a:rPr lang="ar-IQ" dirty="0"/>
              <a:t>ـ سهولة الوصول إلى أي مكان بالموقع , مع تحقيق الأمان .</a:t>
            </a:r>
          </a:p>
          <a:p>
            <a:pPr marL="0" indent="0">
              <a:buNone/>
            </a:pPr>
            <a:r>
              <a:rPr lang="ar-IQ" dirty="0"/>
              <a:t>ـ إن يكون التنظيم العام للشبكة سهلا وبسيطا ومساعدا في وضوح الهيكل العام للتصميم وبالتالي تكون أساس دراسة التشكيل البصري للموقع </a:t>
            </a:r>
            <a:r>
              <a:rPr lang="ar-IQ" dirty="0" smtClean="0"/>
              <a:t>.</a:t>
            </a:r>
          </a:p>
          <a:p>
            <a:pPr marL="0" indent="0">
              <a:buNone/>
            </a:pPr>
            <a:r>
              <a:rPr lang="ar-IQ" dirty="0" smtClean="0"/>
              <a:t>هناك بعض الأمور الواجب مراعاتها عند </a:t>
            </a:r>
            <a:r>
              <a:rPr lang="ar-IQ" dirty="0"/>
              <a:t>تصميم طرق المشاة داخل </a:t>
            </a:r>
            <a:r>
              <a:rPr lang="ar-IQ" dirty="0" smtClean="0"/>
              <a:t>الموقع</a:t>
            </a:r>
            <a:endParaRPr lang="ar-IQ" dirty="0"/>
          </a:p>
        </p:txBody>
      </p:sp>
    </p:spTree>
    <p:extLst>
      <p:ext uri="{BB962C8B-B14F-4D97-AF65-F5344CB8AC3E}">
        <p14:creationId xmlns:p14="http://schemas.microsoft.com/office/powerpoint/2010/main" val="22440302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908720"/>
          </a:xfrm>
          <a:solidFill>
            <a:schemeClr val="bg1"/>
          </a:solidFill>
        </p:spPr>
        <p:txBody>
          <a:bodyPr>
            <a:normAutofit fontScale="90000"/>
          </a:bodyPr>
          <a:lstStyle/>
          <a:p>
            <a:r>
              <a:rPr lang="ar-IQ" sz="3600" b="1" dirty="0"/>
              <a:t>العوامل الواجب مراعاتها عند تصميم طرق المشاة داخل الموقع </a:t>
            </a:r>
          </a:p>
        </p:txBody>
      </p:sp>
      <p:sp>
        <p:nvSpPr>
          <p:cNvPr id="3" name="عنصر نائب للمحتوى 2"/>
          <p:cNvSpPr>
            <a:spLocks noGrp="1"/>
          </p:cNvSpPr>
          <p:nvPr>
            <p:ph idx="1"/>
          </p:nvPr>
        </p:nvSpPr>
        <p:spPr>
          <a:xfrm>
            <a:off x="0" y="908720"/>
            <a:ext cx="9144000" cy="5949280"/>
          </a:xfrm>
          <a:solidFill>
            <a:schemeClr val="bg1"/>
          </a:solidFill>
        </p:spPr>
        <p:txBody>
          <a:bodyPr>
            <a:normAutofit fontScale="92500" lnSpcReduction="20000"/>
          </a:bodyPr>
          <a:lstStyle/>
          <a:p>
            <a:pPr marL="0" indent="0">
              <a:buNone/>
            </a:pPr>
            <a:r>
              <a:rPr lang="ar-IQ" dirty="0" smtClean="0"/>
              <a:t>1 – أن </a:t>
            </a:r>
            <a:r>
              <a:rPr lang="ar-IQ" dirty="0"/>
              <a:t>يكون السير فيها آمنا و ذلك بفصلها عن خطوط المواصلات الداخلية و تخصيص مساحات كافية صلبة للوقوف والسير حيث يؤدى عدم توفرها إلى السير في المساحات الخضراء .</a:t>
            </a:r>
          </a:p>
          <a:p>
            <a:pPr marL="0" indent="0">
              <a:buNone/>
            </a:pPr>
            <a:r>
              <a:rPr lang="ar-IQ" dirty="0" smtClean="0"/>
              <a:t>2 – سلامة </a:t>
            </a:r>
            <a:r>
              <a:rPr lang="ar-IQ" dirty="0"/>
              <a:t>حركة المرور بها و ذلك بإيجاد مراكز تجمع صغيرة بعيدة عن مركز التجمع الرئيسي تصلها به ممرات صغيرة ,و هذا يساعد على سرعة وسهولة الاتصال بين مختلف النقاط في الموقع كما يساعد أيضا على </a:t>
            </a:r>
            <a:r>
              <a:rPr lang="ar-IQ" dirty="0" smtClean="0"/>
              <a:t>سهولة </a:t>
            </a:r>
            <a:r>
              <a:rPr lang="ar-IQ" dirty="0"/>
              <a:t>الحركة </a:t>
            </a:r>
            <a:r>
              <a:rPr lang="ar-IQ" dirty="0" smtClean="0"/>
              <a:t>.</a:t>
            </a:r>
          </a:p>
          <a:p>
            <a:pPr marL="0" indent="0">
              <a:buNone/>
            </a:pPr>
            <a:r>
              <a:rPr lang="ar-IQ" dirty="0" smtClean="0"/>
              <a:t>3 – دراستها </a:t>
            </a:r>
            <a:r>
              <a:rPr lang="ar-IQ" dirty="0"/>
              <a:t>على أساس المسافة التي يستطيع الفرد سيرها دون تعب و ذلك بتوزيع أماكن الراحة من مقاعد عامة كما يراعى التنوع في معالجة الطرق و تحقيق عنصر المفاجأة بغرض تخفيف الشعور بالملل .</a:t>
            </a:r>
          </a:p>
          <a:p>
            <a:pPr marL="0" indent="0">
              <a:buNone/>
            </a:pPr>
            <a:r>
              <a:rPr lang="ar-IQ" dirty="0" smtClean="0"/>
              <a:t>4 – أثناء </a:t>
            </a:r>
            <a:r>
              <a:rPr lang="ar-IQ" dirty="0"/>
              <a:t>الليل تضاء طرق المشاة بإضاءة شديدة أو خافتة تبعا لمتطلبات التصميم و الحد الأدنى للإضاءة هو الذي يحول دون وقوع </a:t>
            </a:r>
            <a:r>
              <a:rPr lang="ar-IQ" dirty="0" smtClean="0"/>
              <a:t>حوادث , فتضاء </a:t>
            </a:r>
            <a:r>
              <a:rPr lang="ar-IQ" dirty="0"/>
              <a:t>المعوقات مثل الحواجز الحجرية ودرجات السلالم و أحواض الزهور و يجب أن تضاء مساحات التجمع بشدة حيث أن التجمعات الضخمة من الناس ينتج عنها ظلالا عديدة كما تمتص مقدارا من الضوء .</a:t>
            </a:r>
          </a:p>
          <a:p>
            <a:pPr marL="0" indent="0">
              <a:buNone/>
            </a:pPr>
            <a:endParaRPr lang="ar-IQ" dirty="0"/>
          </a:p>
          <a:p>
            <a:pPr marL="0" indent="0">
              <a:buNone/>
            </a:pPr>
            <a:endParaRPr lang="ar-IQ" dirty="0"/>
          </a:p>
        </p:txBody>
      </p:sp>
    </p:spTree>
    <p:extLst>
      <p:ext uri="{BB962C8B-B14F-4D97-AF65-F5344CB8AC3E}">
        <p14:creationId xmlns:p14="http://schemas.microsoft.com/office/powerpoint/2010/main" val="2907043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 y="0"/>
            <a:ext cx="9144001" cy="2780928"/>
          </a:xfrm>
          <a:solidFill>
            <a:schemeClr val="bg1"/>
          </a:solidFill>
        </p:spPr>
        <p:txBody>
          <a:bodyPr>
            <a:normAutofit/>
          </a:bodyPr>
          <a:lstStyle/>
          <a:p>
            <a:pPr algn="r"/>
            <a:r>
              <a:rPr lang="ar-IQ" sz="3200" dirty="0" smtClean="0"/>
              <a:t>5 – </a:t>
            </a:r>
            <a:r>
              <a:rPr lang="ar-IQ" sz="3200" dirty="0"/>
              <a:t>يمكن فصل المواصلات عن طرق المشاة برفعها عن الأرض .</a:t>
            </a:r>
            <a:br>
              <a:rPr lang="ar-IQ" sz="3200" dirty="0"/>
            </a:br>
            <a:r>
              <a:rPr lang="ar-IQ" sz="3200" dirty="0"/>
              <a:t>6 </a:t>
            </a:r>
            <a:r>
              <a:rPr lang="ar-IQ" sz="3200" dirty="0" smtClean="0"/>
              <a:t>– كما </a:t>
            </a:r>
            <a:r>
              <a:rPr lang="ar-IQ" sz="3200" dirty="0"/>
              <a:t>يمكن عمل الميادين الفرعية التي تصب فيها الممرات الصغيرة المتفرعة من مركز التجمع الرئيسي على سهولة الاتصال بين مختلف النقط في الموقع كما يمكن أن يؤكد شكلها الهيكل العام للتصميم .</a:t>
            </a:r>
          </a:p>
        </p:txBody>
      </p:sp>
      <p:sp>
        <p:nvSpPr>
          <p:cNvPr id="3" name="عنصر نائب للمحتوى 2"/>
          <p:cNvSpPr>
            <a:spLocks noGrp="1"/>
          </p:cNvSpPr>
          <p:nvPr>
            <p:ph idx="1"/>
          </p:nvPr>
        </p:nvSpPr>
        <p:spPr>
          <a:xfrm>
            <a:off x="0" y="2780928"/>
            <a:ext cx="9144000" cy="4221088"/>
          </a:xfrm>
          <a:solidFill>
            <a:schemeClr val="bg1"/>
          </a:solidFill>
        </p:spPr>
        <p:txBody>
          <a:bodyPr>
            <a:normAutofit/>
          </a:bodyPr>
          <a:lstStyle/>
          <a:p>
            <a:pPr marL="0" indent="0">
              <a:buNone/>
            </a:pPr>
            <a:r>
              <a:rPr lang="ar-IQ" dirty="0" smtClean="0"/>
              <a:t>ويكون </a:t>
            </a:r>
            <a:r>
              <a:rPr lang="ar-IQ" dirty="0"/>
              <a:t>الانتقال و الحركة داخل الموقع السياحي من خلال مجموعة من الشوارع و </a:t>
            </a:r>
            <a:r>
              <a:rPr lang="ar-IQ" dirty="0" smtClean="0"/>
              <a:t>الممرات </a:t>
            </a:r>
            <a:r>
              <a:rPr lang="ar-IQ" dirty="0"/>
              <a:t>التي ترتبط بالشارع او الطريق الرئيسي الواصل الى الموقع ، وهناك نوعان من الطرق الداخلية المؤدية الى مركز الموقع السياحي هي الطرق الشبكية و الطرق الشعاعية ولكل منها مميزاتها ويمكن المقارنة بين هذين النوعين من خلال النقاط التالية </a:t>
            </a:r>
            <a:r>
              <a:rPr lang="ar-IQ" dirty="0" smtClean="0"/>
              <a:t>:</a:t>
            </a:r>
            <a:endParaRPr lang="ar-IQ" dirty="0"/>
          </a:p>
        </p:txBody>
      </p:sp>
    </p:spTree>
    <p:extLst>
      <p:ext uri="{BB962C8B-B14F-4D97-AF65-F5344CB8AC3E}">
        <p14:creationId xmlns:p14="http://schemas.microsoft.com/office/powerpoint/2010/main" val="25404941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6552" y="-12059"/>
            <a:ext cx="9937104" cy="980728"/>
          </a:xfrm>
          <a:solidFill>
            <a:schemeClr val="bg1"/>
          </a:solidFill>
        </p:spPr>
        <p:txBody>
          <a:bodyPr>
            <a:normAutofit/>
          </a:bodyPr>
          <a:lstStyle/>
          <a:p>
            <a:r>
              <a:rPr lang="ar-IQ" dirty="0" smtClean="0"/>
              <a:t>مقارنة بين الطرق الشبكية والطرق الشعاعية</a:t>
            </a:r>
            <a:endParaRPr lang="ar-IQ" dirty="0"/>
          </a:p>
        </p:txBody>
      </p:sp>
      <p:sp>
        <p:nvSpPr>
          <p:cNvPr id="3" name="عنصر نائب للمحتوى 2"/>
          <p:cNvSpPr>
            <a:spLocks noGrp="1"/>
          </p:cNvSpPr>
          <p:nvPr>
            <p:ph sz="half" idx="1"/>
          </p:nvPr>
        </p:nvSpPr>
        <p:spPr>
          <a:xfrm>
            <a:off x="-396552" y="908720"/>
            <a:ext cx="4608512" cy="5949280"/>
          </a:xfrm>
          <a:solidFill>
            <a:schemeClr val="bg1"/>
          </a:solidFill>
        </p:spPr>
        <p:txBody>
          <a:bodyPr>
            <a:normAutofit lnSpcReduction="10000"/>
          </a:bodyPr>
          <a:lstStyle/>
          <a:p>
            <a:pPr marL="0" indent="0" algn="ctr">
              <a:buNone/>
            </a:pPr>
            <a:r>
              <a:rPr lang="ar-IQ" b="1" dirty="0" smtClean="0"/>
              <a:t>الطرق الشعاعية</a:t>
            </a:r>
            <a:endParaRPr lang="ar-IQ" dirty="0" smtClean="0"/>
          </a:p>
          <a:p>
            <a:pPr marL="0" indent="0">
              <a:buNone/>
            </a:pPr>
            <a:r>
              <a:rPr lang="ar-IQ" dirty="0" smtClean="0"/>
              <a:t>1. تحتاج </a:t>
            </a:r>
            <a:r>
              <a:rPr lang="ar-IQ" dirty="0"/>
              <a:t>الى مساحة اقل للتنفيذ وبالتالي تقلل من كلف التطوير</a:t>
            </a:r>
          </a:p>
          <a:p>
            <a:pPr marL="0" indent="0">
              <a:buNone/>
            </a:pPr>
            <a:r>
              <a:rPr lang="ar-IQ" dirty="0" smtClean="0"/>
              <a:t>2. لا يستطيع </a:t>
            </a:r>
            <a:r>
              <a:rPr lang="ar-IQ" dirty="0"/>
              <a:t>الضيف الوصول الى مركز الموقع السياحي اولا</a:t>
            </a:r>
          </a:p>
          <a:p>
            <a:pPr marL="0" indent="0">
              <a:buNone/>
            </a:pPr>
            <a:r>
              <a:rPr lang="ar-IQ" dirty="0" smtClean="0"/>
              <a:t>3. يشعر </a:t>
            </a:r>
            <a:r>
              <a:rPr lang="ar-IQ" dirty="0"/>
              <a:t>الضيف بحرية الحركة والامان عند وجوده في الموقع</a:t>
            </a:r>
          </a:p>
          <a:p>
            <a:pPr marL="0" indent="0">
              <a:buNone/>
            </a:pPr>
            <a:r>
              <a:rPr lang="ar-IQ" dirty="0" smtClean="0"/>
              <a:t>4. تقلل </a:t>
            </a:r>
            <a:r>
              <a:rPr lang="ar-IQ" dirty="0"/>
              <a:t>من مساحة مواقف السيارات حيث تخصص مواقف رئيسية عند مدخل الموقع وبالقرب من الفندق </a:t>
            </a:r>
          </a:p>
          <a:p>
            <a:pPr marL="0" indent="0">
              <a:buNone/>
            </a:pPr>
            <a:r>
              <a:rPr lang="ar-IQ" dirty="0" smtClean="0"/>
              <a:t>5. تستخدم </a:t>
            </a:r>
            <a:r>
              <a:rPr lang="ar-IQ" dirty="0"/>
              <a:t>في المشاريع صغيرة </a:t>
            </a:r>
            <a:r>
              <a:rPr lang="ar-IQ" dirty="0" smtClean="0"/>
              <a:t>المساحة</a:t>
            </a:r>
            <a:endParaRPr lang="ar-IQ" dirty="0"/>
          </a:p>
        </p:txBody>
      </p:sp>
      <p:sp>
        <p:nvSpPr>
          <p:cNvPr id="4" name="عنصر نائب للمحتوى 3"/>
          <p:cNvSpPr>
            <a:spLocks noGrp="1"/>
          </p:cNvSpPr>
          <p:nvPr>
            <p:ph sz="half" idx="2"/>
          </p:nvPr>
        </p:nvSpPr>
        <p:spPr>
          <a:xfrm>
            <a:off x="4211960" y="908720"/>
            <a:ext cx="5328592" cy="5949280"/>
          </a:xfrm>
          <a:solidFill>
            <a:schemeClr val="bg1"/>
          </a:solidFill>
        </p:spPr>
        <p:txBody>
          <a:bodyPr>
            <a:normAutofit lnSpcReduction="10000"/>
          </a:bodyPr>
          <a:lstStyle/>
          <a:p>
            <a:pPr marL="0" indent="0" algn="ctr">
              <a:buNone/>
            </a:pPr>
            <a:r>
              <a:rPr lang="ar-IQ" b="1" dirty="0" smtClean="0"/>
              <a:t>الطرق الشبكية</a:t>
            </a:r>
          </a:p>
          <a:p>
            <a:pPr marL="0" indent="0">
              <a:buNone/>
            </a:pPr>
            <a:r>
              <a:rPr lang="ar-IQ" dirty="0" smtClean="0"/>
              <a:t>1. تشكل </a:t>
            </a:r>
            <a:r>
              <a:rPr lang="ar-IQ" dirty="0"/>
              <a:t>مساحتها حوالي 20% من قطعة الارض المخصصة للتطوير وبالتالي تزيد من كلفة التطوير</a:t>
            </a:r>
          </a:p>
          <a:p>
            <a:pPr marL="0" indent="0">
              <a:buNone/>
            </a:pPr>
            <a:r>
              <a:rPr lang="ar-IQ" dirty="0" smtClean="0"/>
              <a:t>2. يمكن </a:t>
            </a:r>
            <a:r>
              <a:rPr lang="ar-IQ" dirty="0"/>
              <a:t>للضيف الوصول الى اي نقطة داخل الموقع</a:t>
            </a:r>
          </a:p>
          <a:p>
            <a:pPr marL="0" indent="0">
              <a:buNone/>
            </a:pPr>
            <a:r>
              <a:rPr lang="ar-IQ" dirty="0" smtClean="0"/>
              <a:t>3. لا يشعر </a:t>
            </a:r>
            <a:r>
              <a:rPr lang="ar-IQ" dirty="0"/>
              <a:t>الضيف بحرية الحركة بسبب وجود المركبات داخل الموقع</a:t>
            </a:r>
          </a:p>
          <a:p>
            <a:pPr marL="0" indent="0">
              <a:buNone/>
            </a:pPr>
            <a:r>
              <a:rPr lang="ar-IQ" dirty="0" smtClean="0"/>
              <a:t>4. يتطلب </a:t>
            </a:r>
            <a:r>
              <a:rPr lang="ar-IQ" dirty="0"/>
              <a:t>توفير مواقف محدودة المساحة وموزعة بشكل </a:t>
            </a:r>
            <a:r>
              <a:rPr lang="ar-IQ" dirty="0" smtClean="0"/>
              <a:t>يتلائم </a:t>
            </a:r>
            <a:r>
              <a:rPr lang="ar-IQ" dirty="0"/>
              <a:t>مع توزيع خدمات الايواء</a:t>
            </a:r>
          </a:p>
          <a:p>
            <a:pPr marL="0" indent="0">
              <a:buNone/>
            </a:pPr>
            <a:r>
              <a:rPr lang="ar-IQ" dirty="0" smtClean="0"/>
              <a:t>5. تستخدم </a:t>
            </a:r>
            <a:r>
              <a:rPr lang="ar-IQ" dirty="0"/>
              <a:t>في المواقع السياحية الكبيرة مثل المصايف</a:t>
            </a:r>
          </a:p>
          <a:p>
            <a:pPr marL="0" indent="0">
              <a:buNone/>
            </a:pPr>
            <a:endParaRPr lang="ar-IQ" dirty="0"/>
          </a:p>
        </p:txBody>
      </p:sp>
      <p:cxnSp>
        <p:nvCxnSpPr>
          <p:cNvPr id="6" name="رابط مستقيم 5"/>
          <p:cNvCxnSpPr/>
          <p:nvPr/>
        </p:nvCxnSpPr>
        <p:spPr>
          <a:xfrm>
            <a:off x="-396552" y="1422421"/>
            <a:ext cx="98408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flipV="1">
            <a:off x="4211960" y="764704"/>
            <a:ext cx="0" cy="609329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12747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40943"/>
            <a:ext cx="9144000" cy="1700808"/>
          </a:xfrm>
          <a:solidFill>
            <a:schemeClr val="bg1"/>
          </a:solidFill>
        </p:spPr>
        <p:txBody>
          <a:bodyPr/>
          <a:lstStyle/>
          <a:p>
            <a:r>
              <a:rPr lang="ar-SA" dirty="0" smtClean="0"/>
              <a:t>أسئلة المناقشة</a:t>
            </a:r>
            <a:endParaRPr lang="ar-IQ" dirty="0"/>
          </a:p>
        </p:txBody>
      </p:sp>
      <p:sp>
        <p:nvSpPr>
          <p:cNvPr id="3" name="عنصر نائب للمحتوى 2"/>
          <p:cNvSpPr>
            <a:spLocks noGrp="1"/>
          </p:cNvSpPr>
          <p:nvPr>
            <p:ph idx="1"/>
          </p:nvPr>
        </p:nvSpPr>
        <p:spPr>
          <a:xfrm>
            <a:off x="0" y="1659865"/>
            <a:ext cx="9144000" cy="5198135"/>
          </a:xfrm>
          <a:solidFill>
            <a:schemeClr val="bg1"/>
          </a:solidFill>
        </p:spPr>
        <p:txBody>
          <a:bodyPr>
            <a:normAutofit/>
          </a:bodyPr>
          <a:lstStyle/>
          <a:p>
            <a:pPr marL="0" indent="0">
              <a:buNone/>
            </a:pPr>
            <a:r>
              <a:rPr lang="ar-IQ" dirty="0" smtClean="0"/>
              <a:t>س1 / ماذا يقصد بالاتصال وماهي أنواعه ؟</a:t>
            </a:r>
          </a:p>
          <a:p>
            <a:pPr marL="0" indent="0">
              <a:buNone/>
            </a:pPr>
            <a:r>
              <a:rPr lang="ar-IQ" dirty="0" smtClean="0"/>
              <a:t>س2 / ما الشروط الأساسية </a:t>
            </a:r>
            <a:r>
              <a:rPr lang="ar-IQ" dirty="0"/>
              <a:t>التي يجب أن تحققها شبكة الممرات والمواصلات الداخلية </a:t>
            </a:r>
            <a:r>
              <a:rPr lang="ar-IQ" dirty="0" smtClean="0"/>
              <a:t>في </a:t>
            </a:r>
            <a:r>
              <a:rPr lang="ar-IQ" dirty="0"/>
              <a:t>الموقع وفقاً </a:t>
            </a:r>
            <a:r>
              <a:rPr lang="ar-IQ" dirty="0" smtClean="0"/>
              <a:t>لطبوغرافية </a:t>
            </a:r>
            <a:r>
              <a:rPr lang="ar-IQ" dirty="0"/>
              <a:t>الموقع </a:t>
            </a:r>
            <a:r>
              <a:rPr lang="ar-IQ" dirty="0" smtClean="0"/>
              <a:t>ووضع </a:t>
            </a:r>
            <a:r>
              <a:rPr lang="ar-IQ" dirty="0"/>
              <a:t>العناصر المختلفة التي تربط بينها </a:t>
            </a:r>
            <a:r>
              <a:rPr lang="ar-IQ" dirty="0" smtClean="0"/>
              <a:t>؟</a:t>
            </a:r>
          </a:p>
          <a:p>
            <a:pPr marL="0" indent="0">
              <a:buNone/>
            </a:pPr>
            <a:r>
              <a:rPr lang="ar-IQ" dirty="0" smtClean="0"/>
              <a:t>س3 </a:t>
            </a:r>
            <a:r>
              <a:rPr lang="ar-IQ" dirty="0"/>
              <a:t>/ أذكر ثلاث من العوامل الواجب مراعاتها عند تصميم طرق المشاة داخل الموقع </a:t>
            </a:r>
            <a:r>
              <a:rPr lang="ar-IQ" dirty="0" smtClean="0"/>
              <a:t>؟</a:t>
            </a:r>
          </a:p>
          <a:p>
            <a:pPr marL="0" indent="0">
              <a:buNone/>
            </a:pPr>
            <a:r>
              <a:rPr lang="ar-IQ" dirty="0" smtClean="0"/>
              <a:t>س4 </a:t>
            </a:r>
            <a:r>
              <a:rPr lang="ar-IQ" dirty="0"/>
              <a:t>/ قارن بين الطرق الشبكية والطرق الشعاعية المؤدية الى مركز الموقع </a:t>
            </a:r>
            <a:r>
              <a:rPr lang="ar-IQ" dirty="0" smtClean="0"/>
              <a:t>السياحي ؟</a:t>
            </a:r>
            <a:endParaRPr lang="ar-SA" dirty="0" smtClean="0"/>
          </a:p>
        </p:txBody>
      </p:sp>
    </p:spTree>
    <p:extLst>
      <p:ext uri="{BB962C8B-B14F-4D97-AF65-F5344CB8AC3E}">
        <p14:creationId xmlns:p14="http://schemas.microsoft.com/office/powerpoint/2010/main" val="4186500764"/>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562</TotalTime>
  <Words>704</Words>
  <Application>Microsoft Office PowerPoint</Application>
  <PresentationFormat>عرض على الشاشة (3:4)‏</PresentationFormat>
  <Paragraphs>46</Paragraphs>
  <Slides>8</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8</vt:i4>
      </vt:variant>
    </vt:vector>
  </HeadingPairs>
  <TitlesOfParts>
    <vt:vector size="12" baseType="lpstr">
      <vt:lpstr>Arial</vt:lpstr>
      <vt:lpstr>Calibri</vt:lpstr>
      <vt:lpstr>Times New Roman</vt:lpstr>
      <vt:lpstr>نسق Office</vt:lpstr>
      <vt:lpstr>تحليل المواقع السياحية المرحلة الرابعة الدراسة المسائية</vt:lpstr>
      <vt:lpstr>المحاضرة الثالثة عشر الاتصال والعلاقة ضمن الموقع السياحي</vt:lpstr>
      <vt:lpstr>الاتصال والعلاقة ضمن الموقع السياحي </vt:lpstr>
      <vt:lpstr>2 – الاتصال المادي :- وفيه تدخل المعطيات البيئية ضمن الابنية السياحية لتوثيق المنظر الطبيعي وخاصة في المناطق الصغيرة المساحة وذات الطبيعة الطبوغرافية الصعبة كما في الجبال ، وقد يكون التغلغل عبارة عن صخور او شلالات طبيعية .</vt:lpstr>
      <vt:lpstr>العوامل الواجب مراعاتها عند تصميم طرق المشاة داخل الموقع </vt:lpstr>
      <vt:lpstr>5 – يمكن فصل المواصلات عن طرق المشاة برفعها عن الأرض . 6 – كما يمكن عمل الميادين الفرعية التي تصب فيها الممرات الصغيرة المتفرعة من مركز التجمع الرئيسي على سهولة الاتصال بين مختلف النقط في الموقع كما يمكن أن يؤكد شكلها الهيكل العام للتصميم .</vt:lpstr>
      <vt:lpstr>مقارنة بين الطرق الشبكية والطرق الشعاعية</vt:lpstr>
      <vt:lpstr>أسئلة المناقشة</vt:lpstr>
    </vt:vector>
  </TitlesOfParts>
  <Company>Enjoy My Fine Releases.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تحليل المواقع السياحية المرحلة الرابعة الدراسة المسائية</dc:title>
  <dc:creator>DR.Ahmed Saker 2o1O</dc:creator>
  <cp:lastModifiedBy>Maher</cp:lastModifiedBy>
  <cp:revision>58</cp:revision>
  <dcterms:created xsi:type="dcterms:W3CDTF">2020-04-06T12:32:10Z</dcterms:created>
  <dcterms:modified xsi:type="dcterms:W3CDTF">2024-03-25T21:56:00Z</dcterms:modified>
</cp:coreProperties>
</file>