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5" r:id="rId4"/>
    <p:sldId id="266" r:id="rId5"/>
    <p:sldId id="267" r:id="rId6"/>
    <p:sldId id="269" r:id="rId7"/>
    <p:sldId id="273" r:id="rId8"/>
    <p:sldId id="271" r:id="rId9"/>
    <p:sldId id="272" r:id="rId10"/>
    <p:sldId id="27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17/09/1445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17/09/1445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17/09/1445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normAutofit/>
          </a:bodyPr>
          <a:lstStyle/>
          <a:p>
            <a:r>
              <a:rPr lang="ar-IQ" sz="5400" b="1" dirty="0" smtClean="0">
                <a:solidFill>
                  <a:schemeClr val="bg1"/>
                </a:solidFill>
              </a:rPr>
              <a:t>أسئلة المناقشة</a:t>
            </a:r>
            <a:endParaRPr lang="ar-IQ" sz="5400" b="1" dirty="0">
              <a:solidFill>
                <a:schemeClr val="bg1"/>
              </a:solidFill>
            </a:endParaRPr>
          </a:p>
        </p:txBody>
      </p:sp>
      <p:sp>
        <p:nvSpPr>
          <p:cNvPr id="3" name="عنصر نائب للمحتوى 2"/>
          <p:cNvSpPr>
            <a:spLocks noGrp="1"/>
          </p:cNvSpPr>
          <p:nvPr>
            <p:ph idx="1"/>
          </p:nvPr>
        </p:nvSpPr>
        <p:spPr>
          <a:xfrm>
            <a:off x="0" y="1417638"/>
            <a:ext cx="9144000" cy="5440362"/>
          </a:xfrm>
          <a:solidFill>
            <a:schemeClr val="bg1"/>
          </a:solidFill>
        </p:spPr>
        <p:txBody>
          <a:bodyPr/>
          <a:lstStyle/>
          <a:p>
            <a:pPr marL="0" indent="0">
              <a:buNone/>
            </a:pPr>
            <a:r>
              <a:rPr lang="ar-IQ" dirty="0" smtClean="0"/>
              <a:t>س1 / ما المقصود بتخطيط الموقع السياحي ؟</a:t>
            </a:r>
          </a:p>
          <a:p>
            <a:pPr marL="0" indent="0">
              <a:buNone/>
            </a:pPr>
            <a:r>
              <a:rPr lang="ar-IQ" dirty="0"/>
              <a:t>س2 / ما الاعتبارات الرئيسية التي يجب الاخذ بها عند تخطيط المواقع السياحية </a:t>
            </a:r>
            <a:r>
              <a:rPr lang="ar-IQ" dirty="0" smtClean="0"/>
              <a:t>؟ </a:t>
            </a:r>
          </a:p>
          <a:p>
            <a:pPr marL="0" indent="0">
              <a:buNone/>
            </a:pPr>
            <a:r>
              <a:rPr lang="ar-IQ" dirty="0" smtClean="0"/>
              <a:t>س3 </a:t>
            </a:r>
            <a:r>
              <a:rPr lang="ar-IQ" dirty="0"/>
              <a:t>/ </a:t>
            </a:r>
            <a:r>
              <a:rPr lang="ar-IQ" dirty="0" smtClean="0"/>
              <a:t>يهدف الاهتمام بالارتدادات في الشواطئ إلى ؟</a:t>
            </a:r>
          </a:p>
          <a:p>
            <a:pPr marL="0" indent="0">
              <a:buNone/>
            </a:pPr>
            <a:r>
              <a:rPr lang="ar-IQ" dirty="0" smtClean="0"/>
              <a:t>س4 / هناك مبادئ أساسية لتنسيق المواقع السياحية عددها فقط ؟</a:t>
            </a:r>
          </a:p>
          <a:p>
            <a:pPr marL="0" indent="0">
              <a:buNone/>
            </a:pPr>
            <a:r>
              <a:rPr lang="ar-IQ" dirty="0"/>
              <a:t>س5 / </a:t>
            </a:r>
            <a:r>
              <a:rPr lang="ar-IQ" dirty="0" smtClean="0"/>
              <a:t>ما العوامل الاجتماعية التي </a:t>
            </a:r>
            <a:r>
              <a:rPr lang="ar-IQ" dirty="0"/>
              <a:t>تؤثر في تصميم </a:t>
            </a:r>
            <a:r>
              <a:rPr lang="ar-IQ" dirty="0" smtClean="0"/>
              <a:t>وتخطيط </a:t>
            </a:r>
            <a:r>
              <a:rPr lang="ar-IQ" dirty="0"/>
              <a:t>المنتجعات السياحية </a:t>
            </a:r>
            <a:r>
              <a:rPr lang="ar-IQ" dirty="0" smtClean="0"/>
              <a:t>؟</a:t>
            </a:r>
            <a:endParaRPr lang="ar-IQ" dirty="0"/>
          </a:p>
        </p:txBody>
      </p:sp>
    </p:spTree>
    <p:extLst>
      <p:ext uri="{BB962C8B-B14F-4D97-AF65-F5344CB8AC3E}">
        <p14:creationId xmlns:p14="http://schemas.microsoft.com/office/powerpoint/2010/main" val="197171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4"/>
            <a:ext cx="9144000" cy="2132856"/>
          </a:xfrm>
          <a:solidFill>
            <a:schemeClr val="bg1"/>
          </a:solidFill>
        </p:spPr>
        <p:txBody>
          <a:bodyPr/>
          <a:lstStyle/>
          <a:p>
            <a:r>
              <a:rPr lang="ar-SA" dirty="0" smtClean="0"/>
              <a:t>المحاضرة ال</a:t>
            </a:r>
            <a:r>
              <a:rPr lang="ar-IQ" dirty="0" smtClean="0"/>
              <a:t>رابعة </a:t>
            </a:r>
            <a:r>
              <a:rPr lang="ar-SA" dirty="0" smtClean="0"/>
              <a:t>عشر</a:t>
            </a:r>
            <a:endParaRPr lang="ar-IQ" dirty="0"/>
          </a:p>
        </p:txBody>
      </p:sp>
      <p:sp>
        <p:nvSpPr>
          <p:cNvPr id="3" name="عنصر نائب للمحتوى 2"/>
          <p:cNvSpPr>
            <a:spLocks noGrp="1"/>
          </p:cNvSpPr>
          <p:nvPr>
            <p:ph idx="1"/>
          </p:nvPr>
        </p:nvSpPr>
        <p:spPr>
          <a:xfrm>
            <a:off x="0" y="2132856"/>
            <a:ext cx="9144000" cy="4725144"/>
          </a:xfrm>
          <a:solidFill>
            <a:schemeClr val="bg1"/>
          </a:solidFill>
        </p:spPr>
        <p:txBody>
          <a:bodyPr>
            <a:normAutofit/>
          </a:bodyPr>
          <a:lstStyle/>
          <a:p>
            <a:pPr marL="0" indent="0" algn="ctr">
              <a:buNone/>
            </a:pPr>
            <a:r>
              <a:rPr lang="ar-IQ" sz="4000" b="1" dirty="0"/>
              <a:t>الاعتبارات اللازمة لتخطيط وتصميم الموقع </a:t>
            </a:r>
            <a:r>
              <a:rPr lang="ar-IQ" sz="4000" b="1" dirty="0" smtClean="0"/>
              <a:t>السياحي</a:t>
            </a:r>
            <a:endParaRPr lang="ar-IQ" sz="4000" b="1" dirty="0"/>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661631"/>
          </a:xfrm>
          <a:solidFill>
            <a:schemeClr val="bg1"/>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116632"/>
            <a:ext cx="9144000" cy="6741368"/>
          </a:xfrm>
          <a:solidFill>
            <a:schemeClr val="bg1"/>
          </a:solidFill>
        </p:spPr>
        <p:txBody>
          <a:bodyPr>
            <a:normAutofit/>
          </a:bodyPr>
          <a:lstStyle/>
          <a:p>
            <a:pPr marL="0" indent="0">
              <a:buNone/>
            </a:pPr>
            <a:r>
              <a:rPr lang="ar-IQ" sz="2800" b="1" dirty="0"/>
              <a:t>الاعتبارات اللازمة لتخطيط وتصميم الموقع </a:t>
            </a:r>
            <a:r>
              <a:rPr lang="ar-IQ" sz="2800" b="1" dirty="0" smtClean="0"/>
              <a:t>السياحي :- </a:t>
            </a:r>
          </a:p>
          <a:p>
            <a:pPr marL="0" indent="0">
              <a:buNone/>
            </a:pPr>
            <a:r>
              <a:rPr lang="ar-IQ" sz="2800" dirty="0" smtClean="0"/>
              <a:t>يقصد </a:t>
            </a:r>
            <a:r>
              <a:rPr lang="ar-IQ" sz="2800" dirty="0"/>
              <a:t>بتخطيط الموقع تحديد اماكن المباني و المرافق المراد انجازها في بعد مكاني معين وبمواصفات معينة . ويشمل تخطيط الموقع كذلك وظائف المباني وعلاقتها مع بعضها البعض والخصائص الطبيعية العامة للموقع ويتضمن ايضا الطرق ومواقع مواقف السيارات .</a:t>
            </a:r>
          </a:p>
          <a:p>
            <a:pPr marL="0" indent="0">
              <a:buNone/>
            </a:pPr>
            <a:r>
              <a:rPr lang="ar-IQ" sz="2800" dirty="0"/>
              <a:t>وهناك مجموعة من الاعتبارات الرئيسية التي يجب الاخذ بها عند تخطيط المواقع السياحية :-</a:t>
            </a:r>
          </a:p>
          <a:p>
            <a:pPr marL="0" indent="0">
              <a:buNone/>
            </a:pPr>
            <a:r>
              <a:rPr lang="ar-IQ" sz="2800" b="1" dirty="0"/>
              <a:t>الاعتبارات الرئيسية التي يجب الاخذ بها عند تخطيط المواقع السياحية </a:t>
            </a:r>
            <a:endParaRPr lang="ar-IQ" sz="2800" b="1" dirty="0" smtClean="0"/>
          </a:p>
          <a:p>
            <a:pPr marL="0" indent="0">
              <a:buNone/>
            </a:pPr>
            <a:r>
              <a:rPr lang="ar-IQ" sz="2800" b="1" dirty="0" smtClean="0"/>
              <a:t>1 – تفادي حدوث مخلفات بيئية: </a:t>
            </a:r>
            <a:r>
              <a:rPr lang="ar-IQ" sz="2800" dirty="0" smtClean="0"/>
              <a:t>ويقصد </a:t>
            </a:r>
            <a:r>
              <a:rPr lang="ar-IQ" sz="2800" dirty="0"/>
              <a:t>به عدم تحديد مواقع الابنية او اي منشآت اخرى او تصميمها بشكل ينتج عنه مخلفات بيئية ، فاختيار مواقع المباني على سفوح التلال الشديدة الانحدار وتصميمها بشكل سيء قد يؤدي الى انجراف التربة وبالتالي الحاق الضرر بالمنشآت . كذلك فأن اقامة المباني في المناطق المنخفضة وعدم الاخذ بعين الاعتبار عند التصميم طبيعة الموقع و الموضع قد يؤدي لغمر هذه المباني بمياه الفيضان </a:t>
            </a:r>
            <a:r>
              <a:rPr lang="ar-IQ" sz="2800" dirty="0" smtClean="0"/>
              <a:t>.</a:t>
            </a:r>
            <a:endParaRPr lang="ar-IQ" sz="2800" dirty="0"/>
          </a:p>
        </p:txBody>
      </p:sp>
    </p:spTree>
    <p:extLst>
      <p:ext uri="{BB962C8B-B14F-4D97-AF65-F5344CB8AC3E}">
        <p14:creationId xmlns:p14="http://schemas.microsoft.com/office/powerpoint/2010/main" val="251447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8239"/>
            <a:ext cx="9144000" cy="472903"/>
          </a:xfrm>
          <a:solidFill>
            <a:schemeClr val="accent4">
              <a:lumMod val="40000"/>
              <a:lumOff val="60000"/>
            </a:schemeClr>
          </a:solidFill>
        </p:spPr>
        <p:txBody>
          <a:bodyPr>
            <a:normAutofit fontScale="90000"/>
          </a:bodyPr>
          <a:lstStyle/>
          <a:p>
            <a:r>
              <a:rPr lang="ar-IQ" sz="2800" b="1" dirty="0"/>
              <a:t> </a:t>
            </a:r>
          </a:p>
        </p:txBody>
      </p:sp>
      <p:sp>
        <p:nvSpPr>
          <p:cNvPr id="3" name="عنصر نائب للمحتوى 2"/>
          <p:cNvSpPr>
            <a:spLocks noGrp="1"/>
          </p:cNvSpPr>
          <p:nvPr>
            <p:ph idx="1"/>
          </p:nvPr>
        </p:nvSpPr>
        <p:spPr>
          <a:xfrm>
            <a:off x="0" y="-68239"/>
            <a:ext cx="9144000" cy="6926239"/>
          </a:xfrm>
          <a:solidFill>
            <a:schemeClr val="bg1"/>
          </a:solidFill>
        </p:spPr>
        <p:txBody>
          <a:bodyPr>
            <a:normAutofit/>
          </a:bodyPr>
          <a:lstStyle/>
          <a:p>
            <a:pPr marL="0" indent="0">
              <a:buNone/>
            </a:pPr>
            <a:r>
              <a:rPr lang="ar-IQ" sz="2800" dirty="0" smtClean="0"/>
              <a:t>وعموما </a:t>
            </a:r>
            <a:r>
              <a:rPr lang="ar-IQ" sz="2800" dirty="0"/>
              <a:t>فان التلال شديدة الانحدار هي اماكن غير صالحة </a:t>
            </a:r>
            <a:r>
              <a:rPr lang="ar-IQ" sz="2800" dirty="0" smtClean="0"/>
              <a:t>لإقامة المنشآت </a:t>
            </a:r>
            <a:r>
              <a:rPr lang="ar-IQ" sz="2800" dirty="0"/>
              <a:t>عليها وان كان لابد من ذلك فيجب اجراء تحاليل للتربة ودراسة الخصائص الجيولوجية للموضع لتحديد افضل السبل الهندسية </a:t>
            </a:r>
            <a:r>
              <a:rPr lang="ar-IQ" sz="2800" dirty="0" smtClean="0"/>
              <a:t>لإقامة المنشآت </a:t>
            </a:r>
            <a:r>
              <a:rPr lang="ar-IQ" sz="2800" dirty="0"/>
              <a:t>او المباني ووضع اليات مناسبة لتصريف المياه لمنع تشبع التربة بها ، وبالتالي حصول انجراف للتربة وقد تكون زراعة بعض الاشجار و النباتات على السفوح لثبيت التربة امرا ضروريا .</a:t>
            </a:r>
          </a:p>
          <a:p>
            <a:pPr marL="0" indent="0">
              <a:buNone/>
            </a:pPr>
            <a:r>
              <a:rPr lang="ar-IQ" sz="2800" dirty="0"/>
              <a:t>اما المناطق المجاورة للشواطئ لابد من التأكد من عدم تأثر المباني و </a:t>
            </a:r>
            <a:r>
              <a:rPr lang="ar-IQ" sz="2800" dirty="0" smtClean="0"/>
              <a:t>المنشآت بالأمواج </a:t>
            </a:r>
            <a:r>
              <a:rPr lang="ar-IQ" sz="2800" dirty="0"/>
              <a:t>العالية ويجب ابعاد المباني لأطول مسافة ممكنة عن الشاطئ ودراسة قدرة التربة ووضع المباني الى مستوى مناسب واستخدام المعايير الهندسية لمقاومة الهزات </a:t>
            </a:r>
            <a:r>
              <a:rPr lang="ar-IQ" sz="2800" dirty="0" smtClean="0"/>
              <a:t>الأرضية .</a:t>
            </a:r>
          </a:p>
          <a:p>
            <a:pPr marL="0" indent="0">
              <a:buNone/>
            </a:pPr>
            <a:r>
              <a:rPr lang="ar-IQ" sz="2800" dirty="0" smtClean="0"/>
              <a:t>2</a:t>
            </a:r>
            <a:r>
              <a:rPr lang="ar-IQ" sz="2800" b="1" dirty="0" smtClean="0"/>
              <a:t>- كثافة </a:t>
            </a:r>
            <a:r>
              <a:rPr lang="ar-IQ" sz="2800" b="1" dirty="0"/>
              <a:t>المباني وعلاقتها مع بعضها البعض . </a:t>
            </a:r>
            <a:endParaRPr lang="ar-IQ" sz="2800" b="1" dirty="0" smtClean="0"/>
          </a:p>
          <a:p>
            <a:pPr marL="0" indent="0">
              <a:buNone/>
            </a:pPr>
            <a:r>
              <a:rPr lang="ar-IQ" sz="2800" dirty="0" smtClean="0"/>
              <a:t>يقصد </a:t>
            </a:r>
            <a:r>
              <a:rPr lang="ar-IQ" sz="2800" dirty="0"/>
              <a:t>بكثافة المباني في السياحة عدد وحدات الاقامة لوحدة مساحية معينة ، ويعد تجميع المباني في موقع واحد من العوامل المهمة في تخطيط الموقع ، ويعتمد نمط التجميع عادة على كثافة المباني وخصائص التنمية المستهدفة وعلاقتها بالبيئة الطبيعية . </a:t>
            </a:r>
          </a:p>
        </p:txBody>
      </p:sp>
    </p:spTree>
    <p:extLst>
      <p:ext uri="{BB962C8B-B14F-4D97-AF65-F5344CB8AC3E}">
        <p14:creationId xmlns:p14="http://schemas.microsoft.com/office/powerpoint/2010/main" val="88230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6752"/>
            <a:ext cx="9144000" cy="205392"/>
          </a:xfrm>
          <a:solidFill>
            <a:schemeClr val="bg1"/>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188640"/>
            <a:ext cx="9144000" cy="6669360"/>
          </a:xfrm>
          <a:solidFill>
            <a:schemeClr val="bg1"/>
          </a:solidFill>
        </p:spPr>
        <p:txBody>
          <a:bodyPr>
            <a:normAutofit lnSpcReduction="10000"/>
          </a:bodyPr>
          <a:lstStyle/>
          <a:p>
            <a:pPr marL="0" indent="0">
              <a:buNone/>
            </a:pPr>
            <a:r>
              <a:rPr lang="ar-IQ" sz="2800" dirty="0" smtClean="0"/>
              <a:t>والكثافة </a:t>
            </a:r>
            <a:r>
              <a:rPr lang="ar-IQ" sz="2800" dirty="0"/>
              <a:t>المتدنية من الوحدات لكل هكتار والتي تتراوح بين (12- 25 وحدة / هكتار ) هي وحدات متلاحقة مع مساحات مكشوفة كبيرة ، اما الكثافات المتوسطة من (25-75 وحدة / هكتار ) </a:t>
            </a:r>
            <a:r>
              <a:rPr lang="ar-IQ" sz="2800" dirty="0" smtClean="0"/>
              <a:t>فإنها </a:t>
            </a:r>
            <a:r>
              <a:rPr lang="ar-IQ" sz="2800" dirty="0"/>
              <a:t>تضم مبان من طابقين او اكثر ارتفاعا مع مساحات مكشوفة ، والكثافات المرتفعة (75-150 وحدة/هكتار) فهي مكونة من مباني ذات اربع طوابق ومساحات مكشوفة محدودة .</a:t>
            </a:r>
          </a:p>
          <a:p>
            <a:pPr marL="0" indent="0">
              <a:buNone/>
            </a:pPr>
            <a:r>
              <a:rPr lang="ar-IQ" sz="2800" dirty="0"/>
              <a:t>اما بالنسبة لمواقف السيارات فينبغي توفير العدد الكافي من المواقف لتلبية الحاجة لوقوف جميع المركبات في الموقع بما فيها سيارات العاملين والموظفين في ساعات الذروة ، مع الاخذ بنظر الاعتبار ان الباصات السياحية تحتاج الى مساحات وقوف اكبر </a:t>
            </a:r>
            <a:r>
              <a:rPr lang="ar-IQ" sz="2800" dirty="0" smtClean="0"/>
              <a:t>.</a:t>
            </a:r>
          </a:p>
          <a:p>
            <a:pPr marL="0" indent="0">
              <a:buNone/>
            </a:pPr>
            <a:r>
              <a:rPr lang="ar-IQ" sz="2800" b="1" dirty="0" smtClean="0"/>
              <a:t>3 – المحافظة </a:t>
            </a:r>
            <a:r>
              <a:rPr lang="ar-IQ" sz="2800" b="1" dirty="0"/>
              <a:t>على المناظر والمشاهد المحيطة </a:t>
            </a:r>
            <a:r>
              <a:rPr lang="ar-IQ" sz="2800" dirty="0"/>
              <a:t>وهي من الخصائص المهمة في تخطيط المواقع السياحية فعلى الشواطئ يقترح ايجاد انماط من المباني متدنية الارتفاع يسمح تجميعها مع بعضها البعض لكل منها اتصال بصري مع الشاطئ ، ويجب توجيه المباني وضبط ارتفاعها لضمان سهولة المشاهدة البصرية تجاه الشواطئ . اما في المناطق الجبلية فيجب ان يراعى توجيه المباني بشكل يسمح للبصر بحرية مشاهدة بعض المعطيات الطبيعية المميزة ، كما يجب مراعاة ارتفاع المباني حتى لا تغلق مرمى النظر للمباني المجاورة . </a:t>
            </a:r>
          </a:p>
        </p:txBody>
      </p:sp>
    </p:spTree>
    <p:extLst>
      <p:ext uri="{BB962C8B-B14F-4D97-AF65-F5344CB8AC3E}">
        <p14:creationId xmlns:p14="http://schemas.microsoft.com/office/powerpoint/2010/main" val="11760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32656"/>
          </a:xfrm>
          <a:solidFill>
            <a:schemeClr val="bg1"/>
          </a:solidFill>
        </p:spPr>
        <p:txBody>
          <a:bodyPr>
            <a:normAutofit fontScale="90000"/>
          </a:bodyPr>
          <a:lstStyle/>
          <a:p>
            <a:r>
              <a:rPr lang="en-US" dirty="0" smtClean="0"/>
              <a:t> </a:t>
            </a:r>
            <a:endParaRPr lang="ar-IQ" dirty="0"/>
          </a:p>
        </p:txBody>
      </p:sp>
      <p:sp>
        <p:nvSpPr>
          <p:cNvPr id="3" name="عنصر نائب للمحتوى 2"/>
          <p:cNvSpPr>
            <a:spLocks noGrp="1"/>
          </p:cNvSpPr>
          <p:nvPr>
            <p:ph idx="1"/>
          </p:nvPr>
        </p:nvSpPr>
        <p:spPr>
          <a:xfrm>
            <a:off x="0" y="188640"/>
            <a:ext cx="9144000" cy="6669360"/>
          </a:xfrm>
          <a:solidFill>
            <a:schemeClr val="bg1"/>
          </a:solidFill>
        </p:spPr>
        <p:txBody>
          <a:bodyPr>
            <a:normAutofit fontScale="92500" lnSpcReduction="10000"/>
          </a:bodyPr>
          <a:lstStyle/>
          <a:p>
            <a:pPr marL="0" indent="0">
              <a:buNone/>
            </a:pPr>
            <a:r>
              <a:rPr lang="ar-IQ" sz="2800" b="1" dirty="0" smtClean="0"/>
              <a:t>4 – ارتدادات المباني:</a:t>
            </a:r>
            <a:r>
              <a:rPr lang="ar-IQ" sz="2800" dirty="0" smtClean="0"/>
              <a:t> </a:t>
            </a:r>
            <a:r>
              <a:rPr lang="ar-IQ" sz="2800" dirty="0"/>
              <a:t>يقصد بالارتدادات ادنى مسافة بين حدود المبنى والحدود الطبيعية مثل الشواطئ او الطرق او حدود الارض المخصصة للبناء او عن المباني الاخرى </a:t>
            </a:r>
            <a:r>
              <a:rPr lang="ar-IQ" sz="2800" dirty="0" smtClean="0"/>
              <a:t>، والارتدادات </a:t>
            </a:r>
            <a:r>
              <a:rPr lang="ar-IQ" sz="2800" dirty="0"/>
              <a:t>لها اهمية كبيرة في الحفاظ على الاحساس بالانفتاح والاتساع وتوفير مسافة كافية لمعالجة تنسيق الموقع والخصوصية لساكني البناء ، كما ان الارتدادات تهدف في احيانا كثيرة الى توفير السلامة والامن </a:t>
            </a:r>
            <a:r>
              <a:rPr lang="ar-IQ" sz="2800" dirty="0" smtClean="0"/>
              <a:t>.</a:t>
            </a:r>
          </a:p>
          <a:p>
            <a:pPr marL="0" indent="0">
              <a:buNone/>
            </a:pPr>
            <a:r>
              <a:rPr lang="ar-IQ" sz="2800" b="1" dirty="0" smtClean="0"/>
              <a:t>وفي </a:t>
            </a:r>
            <a:r>
              <a:rPr lang="ar-IQ" sz="2800" b="1" dirty="0"/>
              <a:t>الشواطئ فان الاهتمام بالارتدادات يهدف الى :-</a:t>
            </a:r>
          </a:p>
          <a:p>
            <a:pPr marL="0" indent="0">
              <a:buNone/>
            </a:pPr>
            <a:r>
              <a:rPr lang="ar-IQ" sz="2800" dirty="0" smtClean="0"/>
              <a:t>أ – حماية </a:t>
            </a:r>
            <a:r>
              <a:rPr lang="ar-IQ" sz="2800" dirty="0"/>
              <a:t>المباني من الضرر الناتج عن انجراف الشاطئ و الامواج العالية </a:t>
            </a:r>
          </a:p>
          <a:p>
            <a:pPr marL="0" indent="0">
              <a:buNone/>
            </a:pPr>
            <a:r>
              <a:rPr lang="ar-IQ" sz="2800" dirty="0" smtClean="0"/>
              <a:t>ب – صيانة </a:t>
            </a:r>
            <a:r>
              <a:rPr lang="ar-IQ" sz="2800" dirty="0"/>
              <a:t>المظهر الطبيعي على امتداد الشاطئ </a:t>
            </a:r>
          </a:p>
          <a:p>
            <a:pPr marL="0" indent="0">
              <a:buNone/>
            </a:pPr>
            <a:r>
              <a:rPr lang="ar-IQ" sz="2800" dirty="0" smtClean="0"/>
              <a:t>ج – السماح </a:t>
            </a:r>
            <a:r>
              <a:rPr lang="ar-IQ" sz="2800" dirty="0"/>
              <a:t>بتوفير المساحات الكافية على الشاطئ لغرض استخدامها كنقاط وصول عامة و للغايات الترفيهية </a:t>
            </a:r>
          </a:p>
          <a:p>
            <a:pPr marL="0" indent="0">
              <a:buNone/>
            </a:pPr>
            <a:r>
              <a:rPr lang="ar-IQ" sz="2800" dirty="0" smtClean="0"/>
              <a:t>د – توفير </a:t>
            </a:r>
            <a:r>
              <a:rPr lang="ar-IQ" sz="2800" dirty="0"/>
              <a:t>خصوصية للزوار مستخدمي مرافق الاقامة او السكن </a:t>
            </a:r>
            <a:endParaRPr lang="ar-IQ" sz="2800" dirty="0" smtClean="0"/>
          </a:p>
          <a:p>
            <a:pPr marL="0" indent="0">
              <a:buNone/>
            </a:pPr>
            <a:r>
              <a:rPr lang="ar-IQ" sz="2800" b="1" dirty="0" smtClean="0"/>
              <a:t>5 – تنسيق </a:t>
            </a:r>
            <a:r>
              <a:rPr lang="ar-IQ" sz="2800" b="1" dirty="0"/>
              <a:t>المواقع </a:t>
            </a:r>
            <a:r>
              <a:rPr lang="ar-IQ" sz="2800" b="1" dirty="0" smtClean="0"/>
              <a:t>السياحية: </a:t>
            </a:r>
            <a:r>
              <a:rPr lang="ar-IQ" sz="2800" dirty="0"/>
              <a:t>تعد المعالجات الفنية لتنسيق المواقع السياحية عنصرا هاما في انشاء مجمع سياحي ومرافق سياحية جذابة ، ويمكن ان تساعد معالجات تنسيق المواقع في وضع طابع مميز للمرافق ، كما تساهم هذه المعالجات في دمج البيئة الداخلية مع البيئة الخارجية اي دمج العناصر الطبيعية مع العناصر المصنعة . وتشمل مبادئ تنسيق المواقع النقاط التالية </a:t>
            </a:r>
          </a:p>
        </p:txBody>
      </p:sp>
    </p:spTree>
    <p:extLst>
      <p:ext uri="{BB962C8B-B14F-4D97-AF65-F5344CB8AC3E}">
        <p14:creationId xmlns:p14="http://schemas.microsoft.com/office/powerpoint/2010/main" val="421476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4704"/>
          </a:xfrm>
          <a:solidFill>
            <a:schemeClr val="accent5">
              <a:lumMod val="40000"/>
              <a:lumOff val="60000"/>
            </a:schemeClr>
          </a:solidFill>
        </p:spPr>
        <p:txBody>
          <a:bodyPr/>
          <a:lstStyle/>
          <a:p>
            <a:r>
              <a:rPr lang="ar-IQ" dirty="0" smtClean="0"/>
              <a:t> </a:t>
            </a:r>
            <a:endParaRPr lang="ar-IQ" dirty="0"/>
          </a:p>
        </p:txBody>
      </p:sp>
      <p:sp>
        <p:nvSpPr>
          <p:cNvPr id="3" name="عنصر نائب للمحتوى 2"/>
          <p:cNvSpPr>
            <a:spLocks noGrp="1"/>
          </p:cNvSpPr>
          <p:nvPr>
            <p:ph idx="1"/>
          </p:nvPr>
        </p:nvSpPr>
        <p:spPr>
          <a:xfrm>
            <a:off x="0" y="0"/>
            <a:ext cx="9144000" cy="6858000"/>
          </a:xfrm>
          <a:solidFill>
            <a:schemeClr val="bg1"/>
          </a:solidFill>
        </p:spPr>
        <p:txBody>
          <a:bodyPr>
            <a:noAutofit/>
          </a:bodyPr>
          <a:lstStyle/>
          <a:p>
            <a:pPr marL="0" indent="0">
              <a:buNone/>
            </a:pPr>
            <a:r>
              <a:rPr lang="ar-IQ" sz="2800" dirty="0" smtClean="0"/>
              <a:t>أ – خلق </a:t>
            </a:r>
            <a:r>
              <a:rPr lang="ar-IQ" sz="2800" dirty="0"/>
              <a:t>بيئة سياحية متميزة تستغل فيها إمكانيات المنطقة أو البلد و تتناسب مع طبيعة الأرض و مناخ </a:t>
            </a:r>
            <a:r>
              <a:rPr lang="ar-IQ" sz="2800" dirty="0" smtClean="0"/>
              <a:t>الإقليم .</a:t>
            </a:r>
            <a:endParaRPr lang="ar-IQ" sz="2800" dirty="0"/>
          </a:p>
          <a:p>
            <a:pPr marL="0" indent="0">
              <a:buNone/>
            </a:pPr>
            <a:r>
              <a:rPr lang="ar-IQ" sz="2800" dirty="0" smtClean="0"/>
              <a:t>ب – يجب </a:t>
            </a:r>
            <a:r>
              <a:rPr lang="ar-IQ" sz="2800" dirty="0"/>
              <a:t>مراعاة أن يتكامل المخطط العام للفندق أو القرية مع المناطق السياحية الأخرى </a:t>
            </a:r>
            <a:r>
              <a:rPr lang="ar-IQ" sz="2800" dirty="0" smtClean="0"/>
              <a:t>بالمنطقة. بالنسبة </a:t>
            </a:r>
            <a:r>
              <a:rPr lang="ar-IQ" sz="2800" dirty="0"/>
              <a:t>لشواطئ البحار يجب توفير شاطئ خاص لكل عنصر سياحي طبقا لطبيعة الأنشطة السياحية و المستويات المختلفة بالإضافة إلي ضرورة توفير مناطق شاطئية مفتوحة خاصة بالزائرين للمنطقة</a:t>
            </a:r>
          </a:p>
          <a:p>
            <a:pPr marL="0" indent="0">
              <a:buNone/>
            </a:pPr>
            <a:r>
              <a:rPr lang="ar-IQ" sz="2800" dirty="0" smtClean="0"/>
              <a:t>ت – يجب </a:t>
            </a:r>
            <a:r>
              <a:rPr lang="ar-IQ" sz="2800" dirty="0"/>
              <a:t>مراعاة الربط بين عناصر الاستعمالات السياحية المختلفة بواسطة ممرات للمشاة و شبكات طرق مما يحقق سهولة استخدام عناصر الفندق أو القرية و كذلك تحقيق الخصوصية اللازمة للنزلاء.</a:t>
            </a:r>
          </a:p>
          <a:p>
            <a:pPr marL="0" indent="0">
              <a:buNone/>
            </a:pPr>
            <a:r>
              <a:rPr lang="ar-IQ" sz="2800" dirty="0" smtClean="0"/>
              <a:t>ث – يجب </a:t>
            </a:r>
            <a:r>
              <a:rPr lang="ar-IQ" sz="2800" dirty="0"/>
              <a:t>مراعاة تنسيق موقع الفندق أو القرية بما يتناسب مع الطبيعة المناخية للمنطقة و استخدام الخامات المحلية و الطبيعية و تحقيق أفضل استخدام للفراغات العامة و الخاصة</a:t>
            </a:r>
            <a:r>
              <a:rPr lang="ar-IQ" sz="2800" dirty="0" smtClean="0"/>
              <a:t>.</a:t>
            </a:r>
          </a:p>
          <a:p>
            <a:pPr marL="0" indent="0">
              <a:buNone/>
            </a:pPr>
            <a:r>
              <a:rPr lang="ar-IQ" sz="2800" dirty="0"/>
              <a:t>ج – يجب أن تتناسب أعمال البنية الأساسية للفندق أو القرية ( شبكات الطرق، التغذية بالمياه العذبة ، الكهرباء ،  الصرف الصحي .. الخ ) مع طبيعة الأرض و المنطقة و المعدلات العالمية. </a:t>
            </a:r>
          </a:p>
          <a:p>
            <a:pPr marL="0" indent="0">
              <a:buNone/>
            </a:pPr>
            <a:endParaRPr lang="ar-IQ" sz="2800" dirty="0"/>
          </a:p>
        </p:txBody>
      </p:sp>
    </p:spTree>
    <p:extLst>
      <p:ext uri="{BB962C8B-B14F-4D97-AF65-F5344CB8AC3E}">
        <p14:creationId xmlns:p14="http://schemas.microsoft.com/office/powerpoint/2010/main" val="278066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60648"/>
          </a:xfrm>
          <a:solidFill>
            <a:schemeClr val="bg1"/>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116632"/>
            <a:ext cx="9144000" cy="6741368"/>
          </a:xfrm>
          <a:solidFill>
            <a:schemeClr val="bg1"/>
          </a:solidFill>
        </p:spPr>
        <p:txBody>
          <a:bodyPr>
            <a:noAutofit/>
          </a:bodyPr>
          <a:lstStyle/>
          <a:p>
            <a:pPr marL="0" indent="0">
              <a:buNone/>
            </a:pPr>
            <a:r>
              <a:rPr lang="ar-IQ" sz="2800" dirty="0" smtClean="0"/>
              <a:t>ح‌ </a:t>
            </a:r>
            <a:r>
              <a:rPr lang="ar-IQ" sz="2800" dirty="0"/>
              <a:t>- يجب أن يتفق التخطيط العام مع الشروط و القواعد العامة ( لتخطيط الفندق أو القرية السياحية ) العالمية و كذلك الشروط الصادرة من وزارة السياحة بهذا </a:t>
            </a:r>
            <a:r>
              <a:rPr lang="ar-IQ" sz="2800" dirty="0" smtClean="0"/>
              <a:t>الخصوص ، كما </a:t>
            </a:r>
            <a:r>
              <a:rPr lang="ar-IQ" sz="2800" dirty="0"/>
              <a:t>يفضل بعملية التنسيق استخدام النباتات المحلية كونها الاصلح لبيئتها وتدعم الخصائص الطبيعية التقليدية المميزة للبيئة المحلية ، كما يجب ان تنسق النباتات لتوفير الظل و الوقاية من حرارة الشمس و الحماية من المطر ، وتنظم النباتات بحيث تتكامل مع الشكل الطبيعي للبيئة المحيطة </a:t>
            </a:r>
          </a:p>
          <a:p>
            <a:pPr marL="0" indent="0">
              <a:buNone/>
            </a:pPr>
            <a:r>
              <a:rPr lang="ar-IQ" sz="2800" b="1" dirty="0"/>
              <a:t>اما تصميم المنتجع السياحي فيقصد به توزيع لعناصر برنامج معين على الموقع المختار بما يحقق علاقات وظيفية سليمة ومناسبة بين مكونات البرنامج ذات الوظائف المختلفة </a:t>
            </a:r>
            <a:r>
              <a:rPr lang="ar-IQ" sz="2800" b="1" dirty="0" smtClean="0"/>
              <a:t>.</a:t>
            </a:r>
          </a:p>
          <a:p>
            <a:pPr marL="0" indent="0">
              <a:buNone/>
            </a:pPr>
            <a:r>
              <a:rPr lang="ar-IQ" sz="2800" dirty="0"/>
              <a:t>بالإضافة إلى الخدمات الترفيهية التي تؤديها المنتجعات إلا أنه يجب أن يتوافر في المنتجع شروط خاصة لكي تغطي الحاجات الاستثمارية مما يحقق ازدهارا اقتصاديا ملحوظا وقد يتم ذلك عن طريق إعطاء المنتجع طابعا معماريا مميزا أو خلق صورة قوية لتبقي دائما في ذاكرة السائح وأيضا تناغم المنشآت مع المكونات الطبيعية للموقع الذي تقع فيه القرية السياحية بحيث يصبح كعنصر من عناصر الطبيعة . </a:t>
            </a:r>
          </a:p>
        </p:txBody>
      </p:sp>
    </p:spTree>
    <p:extLst>
      <p:ext uri="{BB962C8B-B14F-4D97-AF65-F5344CB8AC3E}">
        <p14:creationId xmlns:p14="http://schemas.microsoft.com/office/powerpoint/2010/main" val="3779525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92696"/>
          </a:xfrm>
          <a:solidFill>
            <a:schemeClr val="bg1"/>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188640"/>
            <a:ext cx="9144000" cy="6669360"/>
          </a:xfrm>
          <a:solidFill>
            <a:schemeClr val="bg1"/>
          </a:solidFill>
        </p:spPr>
        <p:txBody>
          <a:bodyPr>
            <a:normAutofit fontScale="85000" lnSpcReduction="10000"/>
          </a:bodyPr>
          <a:lstStyle/>
          <a:p>
            <a:pPr marL="0" indent="0">
              <a:buNone/>
            </a:pPr>
            <a:r>
              <a:rPr lang="ar-IQ" dirty="0"/>
              <a:t>وبذلك يمكن تحقيق الأهداف الاقتصادية والاجتماعية والوصول بالمخطط لكي يكون متكاملا . كل منتجع في منطقة معينة يمثل ملامح فردية تتطلب حلول معمارية وتخطيطية مبتكرة, وهناك عدة عوامل اجتماعية هامة وأساسية تؤثر في تصميم وتخطيط أغلب المنتجعات السياحية أهمها:</a:t>
            </a:r>
          </a:p>
          <a:p>
            <a:pPr marL="514350" indent="-514350">
              <a:buAutoNum type="arabicParenBoth"/>
            </a:pPr>
            <a:r>
              <a:rPr lang="ar-IQ" dirty="0" smtClean="0"/>
              <a:t>الهدوء </a:t>
            </a:r>
            <a:r>
              <a:rPr lang="ar-IQ" dirty="0"/>
              <a:t>الشديد والوحدة إذا لزم </a:t>
            </a:r>
            <a:r>
              <a:rPr lang="ar-IQ" dirty="0" smtClean="0"/>
              <a:t>الأمر .</a:t>
            </a:r>
          </a:p>
          <a:p>
            <a:pPr marL="514350" indent="-514350">
              <a:buAutoNum type="arabicParenBoth"/>
            </a:pPr>
            <a:r>
              <a:rPr lang="ar-IQ" dirty="0" smtClean="0"/>
              <a:t>البعد </a:t>
            </a:r>
            <a:r>
              <a:rPr lang="ar-IQ" dirty="0"/>
              <a:t>عن مفردات الحياة اليومية وروتينها.</a:t>
            </a:r>
          </a:p>
          <a:p>
            <a:pPr marL="0" indent="0">
              <a:buNone/>
            </a:pPr>
            <a:r>
              <a:rPr lang="ar-IQ" dirty="0"/>
              <a:t>(3) إمكانية الاتصال بنوعيات أخرى من البشر والاندماج معهم دون الحاجة إلى استخدام الأسماء  والتعرف على عاداتهم وتقاليدهم التي هي غالبا ما تختلف مع طبيعة وثقافة سكان المدن ذوى الفكر المتحضر العصري.</a:t>
            </a:r>
          </a:p>
          <a:p>
            <a:pPr marL="0" indent="0">
              <a:buNone/>
            </a:pPr>
            <a:r>
              <a:rPr lang="ar-IQ" dirty="0"/>
              <a:t>(4) توافر أماكن لممارسة الرياضة كعنصر ترفيهي هام والتي يصعب القيام بها في المدن مثل رياضة التزحلق علي الماء والغوص والسباحة .. الخ . فهذه النشاطات يصعب الاستمتاع بها في المدن إلا في نطاق ضيق ومحدود.</a:t>
            </a:r>
          </a:p>
          <a:p>
            <a:pPr marL="0" indent="0">
              <a:buNone/>
            </a:pPr>
            <a:r>
              <a:rPr lang="ar-IQ" dirty="0"/>
              <a:t>(5) يجب أن تتوافر في الغرف صفة الخدمة الفردية لتخدم الفرد والأسرة في نفس الوقت .</a:t>
            </a:r>
          </a:p>
          <a:p>
            <a:pPr marL="0" indent="0">
              <a:buNone/>
            </a:pPr>
            <a:r>
              <a:rPr lang="ar-IQ" dirty="0"/>
              <a:t>(6) توفير منطقة خدمة رجال الأعمال والمسئولين للاتصالات السلكية واللاسلكية لتحقيق كل متطلباتهم </a:t>
            </a:r>
          </a:p>
          <a:p>
            <a:pPr marL="0" indent="0">
              <a:buNone/>
            </a:pPr>
            <a:endParaRPr lang="ar-IQ" dirty="0"/>
          </a:p>
        </p:txBody>
      </p:sp>
    </p:spTree>
    <p:extLst>
      <p:ext uri="{BB962C8B-B14F-4D97-AF65-F5344CB8AC3E}">
        <p14:creationId xmlns:p14="http://schemas.microsoft.com/office/powerpoint/2010/main" val="1123530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1210</Words>
  <Application>Microsoft Office PowerPoint</Application>
  <PresentationFormat>عرض على الشاشة (3:4)‏</PresentationFormat>
  <Paragraphs>52</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Arial</vt:lpstr>
      <vt:lpstr>Calibri</vt:lpstr>
      <vt:lpstr>Times New Roman</vt:lpstr>
      <vt:lpstr>نسق Office</vt:lpstr>
      <vt:lpstr>تحليل المواقع السياحية المرحلة الرابعة الدراسة المسائية</vt:lpstr>
      <vt:lpstr>المحاضرة الرابعة عشر</vt:lpstr>
      <vt:lpstr> </vt:lpstr>
      <vt:lpstr> </vt:lpstr>
      <vt:lpstr> </vt:lpstr>
      <vt:lpstr> </vt:lpstr>
      <vt:lpstr> </vt:lpstr>
      <vt:lpstr> </vt:lpstr>
      <vt:lpstr> </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34</cp:revision>
  <dcterms:created xsi:type="dcterms:W3CDTF">2020-04-06T12:32:10Z</dcterms:created>
  <dcterms:modified xsi:type="dcterms:W3CDTF">2024-03-25T21:57:32Z</dcterms:modified>
</cp:coreProperties>
</file>