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65" r:id="rId4"/>
    <p:sldId id="266" r:id="rId5"/>
    <p:sldId id="267" r:id="rId6"/>
    <p:sldId id="271" r:id="rId7"/>
    <p:sldId id="268" r:id="rId8"/>
    <p:sldId id="269" r:id="rId9"/>
    <p:sldId id="270"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67225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20806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2822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54679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46230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76821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6FA2C4E-861F-4817-A5CD-C883B1182EAF}" type="datetimeFigureOut">
              <a:rPr lang="ar-IQ" smtClean="0"/>
              <a:t>17/09/1445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72127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6FA2C4E-861F-4817-A5CD-C883B1182EAF}" type="datetimeFigureOut">
              <a:rPr lang="ar-IQ" smtClean="0"/>
              <a:t>17/09/1445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387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FA2C4E-861F-4817-A5CD-C883B1182EAF}" type="datetimeFigureOut">
              <a:rPr lang="ar-IQ" smtClean="0"/>
              <a:t>17/09/1445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3083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8642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56201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E78797-C914-4F20-8A3C-F9D778A812CF}" type="slidenum">
              <a:rPr lang="ar-IQ" smtClean="0"/>
              <a:t>‹#›</a:t>
            </a:fld>
            <a:endParaRPr lang="ar-IQ"/>
          </a:p>
        </p:txBody>
      </p:sp>
    </p:spTree>
    <p:extLst>
      <p:ext uri="{BB962C8B-B14F-4D97-AF65-F5344CB8AC3E}">
        <p14:creationId xmlns:p14="http://schemas.microsoft.com/office/powerpoint/2010/main" val="336789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645024"/>
          </a:xfrm>
          <a:solidFill>
            <a:schemeClr val="bg1"/>
          </a:solidFill>
        </p:spPr>
        <p:txBody>
          <a:bodyPr/>
          <a:lstStyle/>
          <a:p>
            <a:r>
              <a:rPr lang="ar-SA" dirty="0">
                <a:solidFill>
                  <a:prstClr val="black"/>
                </a:solidFill>
              </a:rPr>
              <a:t>تحليل المواقع السياحية</a:t>
            </a:r>
            <a:br>
              <a:rPr lang="ar-SA" dirty="0">
                <a:solidFill>
                  <a:prstClr val="black"/>
                </a:solidFill>
              </a:rPr>
            </a:br>
            <a:r>
              <a:rPr lang="ar-SA" dirty="0">
                <a:solidFill>
                  <a:prstClr val="black"/>
                </a:solidFill>
              </a:rPr>
              <a:t>المرحلة الرابعة</a:t>
            </a:r>
            <a:br>
              <a:rPr lang="ar-SA" dirty="0">
                <a:solidFill>
                  <a:prstClr val="black"/>
                </a:solidFill>
              </a:rPr>
            </a:br>
            <a:r>
              <a:rPr lang="ar-SA" dirty="0">
                <a:solidFill>
                  <a:prstClr val="black"/>
                </a:solidFill>
              </a:rPr>
              <a:t>الدراسة المسائية</a:t>
            </a:r>
            <a:endParaRPr lang="ar-IQ" dirty="0"/>
          </a:p>
        </p:txBody>
      </p:sp>
      <p:sp>
        <p:nvSpPr>
          <p:cNvPr id="3" name="عنصر نائب للمحتوى 2"/>
          <p:cNvSpPr>
            <a:spLocks noGrp="1"/>
          </p:cNvSpPr>
          <p:nvPr>
            <p:ph idx="1"/>
          </p:nvPr>
        </p:nvSpPr>
        <p:spPr>
          <a:xfrm>
            <a:off x="0" y="3645024"/>
            <a:ext cx="9144000" cy="3212976"/>
          </a:xfrm>
          <a:solidFill>
            <a:schemeClr val="bg1"/>
          </a:solidFill>
        </p:spPr>
        <p:txBody>
          <a:bodyPr>
            <a:normAutofit/>
          </a:bodyPr>
          <a:lstStyle/>
          <a:p>
            <a:pPr marL="0" indent="0" algn="ctr">
              <a:buNone/>
            </a:pPr>
            <a:r>
              <a:rPr lang="ar-SA" sz="4400" dirty="0" smtClean="0"/>
              <a:t>مدرس المادة</a:t>
            </a:r>
          </a:p>
          <a:p>
            <a:pPr marL="0" indent="0" algn="ctr">
              <a:buNone/>
            </a:pPr>
            <a:r>
              <a:rPr lang="ar-SA" sz="4400" dirty="0" smtClean="0"/>
              <a:t>م.م ناموس حميد</a:t>
            </a:r>
            <a:endParaRPr lang="ar-IQ" sz="4400" dirty="0"/>
          </a:p>
        </p:txBody>
      </p:sp>
    </p:spTree>
    <p:extLst>
      <p:ext uri="{BB962C8B-B14F-4D97-AF65-F5344CB8AC3E}">
        <p14:creationId xmlns:p14="http://schemas.microsoft.com/office/powerpoint/2010/main" val="1645756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132856"/>
          </a:xfrm>
          <a:solidFill>
            <a:schemeClr val="bg1"/>
          </a:solidFill>
        </p:spPr>
        <p:txBody>
          <a:bodyPr/>
          <a:lstStyle/>
          <a:p>
            <a:r>
              <a:rPr lang="ar-SA" dirty="0" smtClean="0"/>
              <a:t>المحاضرة ال</a:t>
            </a:r>
            <a:r>
              <a:rPr lang="ar-IQ" dirty="0" smtClean="0"/>
              <a:t>خامسة</a:t>
            </a:r>
            <a:r>
              <a:rPr lang="ar-SA" dirty="0" smtClean="0"/>
              <a:t> عشر</a:t>
            </a:r>
            <a:endParaRPr lang="ar-IQ" dirty="0"/>
          </a:p>
        </p:txBody>
      </p:sp>
      <p:sp>
        <p:nvSpPr>
          <p:cNvPr id="3" name="عنصر نائب للمحتوى 2"/>
          <p:cNvSpPr>
            <a:spLocks noGrp="1"/>
          </p:cNvSpPr>
          <p:nvPr>
            <p:ph idx="1"/>
          </p:nvPr>
        </p:nvSpPr>
        <p:spPr>
          <a:xfrm>
            <a:off x="0" y="2173799"/>
            <a:ext cx="9144000" cy="4725144"/>
          </a:xfrm>
          <a:solidFill>
            <a:schemeClr val="bg1"/>
          </a:solidFill>
        </p:spPr>
        <p:txBody>
          <a:bodyPr>
            <a:normAutofit/>
          </a:bodyPr>
          <a:lstStyle/>
          <a:p>
            <a:pPr marL="0" indent="0" algn="ctr">
              <a:buNone/>
            </a:pPr>
            <a:r>
              <a:rPr lang="ar-IQ" sz="4000" b="1" dirty="0"/>
              <a:t>متطلبات تطوير مواقع المسطحات المائية للأغراض </a:t>
            </a:r>
            <a:r>
              <a:rPr lang="ar-IQ" sz="4000" b="1" dirty="0" smtClean="0"/>
              <a:t>السياحية </a:t>
            </a:r>
            <a:endParaRPr lang="ar-IQ" sz="4000" b="1" dirty="0"/>
          </a:p>
        </p:txBody>
      </p:sp>
    </p:spTree>
    <p:extLst>
      <p:ext uri="{BB962C8B-B14F-4D97-AF65-F5344CB8AC3E}">
        <p14:creationId xmlns:p14="http://schemas.microsoft.com/office/powerpoint/2010/main" val="2888600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28800"/>
          </a:xfrm>
          <a:solidFill>
            <a:schemeClr val="bg1"/>
          </a:solidFill>
        </p:spPr>
        <p:txBody>
          <a:bodyPr>
            <a:noAutofit/>
          </a:bodyPr>
          <a:lstStyle/>
          <a:p>
            <a:r>
              <a:rPr lang="ar-IQ" sz="4000" dirty="0"/>
              <a:t>متطلبات تطوير مواقع المسطحات المائية للأغراض السياحية </a:t>
            </a:r>
          </a:p>
        </p:txBody>
      </p:sp>
      <p:sp>
        <p:nvSpPr>
          <p:cNvPr id="3" name="عنصر نائب للمحتوى 2"/>
          <p:cNvSpPr>
            <a:spLocks noGrp="1"/>
          </p:cNvSpPr>
          <p:nvPr>
            <p:ph idx="1"/>
          </p:nvPr>
        </p:nvSpPr>
        <p:spPr>
          <a:xfrm>
            <a:off x="0" y="1628800"/>
            <a:ext cx="9144000" cy="5229200"/>
          </a:xfrm>
          <a:solidFill>
            <a:schemeClr val="bg1"/>
          </a:solidFill>
        </p:spPr>
        <p:txBody>
          <a:bodyPr>
            <a:normAutofit/>
          </a:bodyPr>
          <a:lstStyle/>
          <a:p>
            <a:pPr marL="0" indent="0">
              <a:buNone/>
            </a:pPr>
            <a:endParaRPr lang="ar-IQ" dirty="0" smtClean="0"/>
          </a:p>
          <a:p>
            <a:pPr marL="0" indent="0">
              <a:buNone/>
            </a:pPr>
            <a:r>
              <a:rPr lang="ar-IQ" dirty="0"/>
              <a:t>يتبين من تتبع الخريطة التفصيلية لقارات العالم عدة حقائق رئيسية مثل تركز معظم اليابس في النصف الشمالي والمائية في النصف الجنوبي. وهذا يعني تقارب اليابس في النصف الشمالي والعكس في الجنوبي، وهذا يفسر السياحة أنشط في الشمال من الجنوب .</a:t>
            </a:r>
            <a:br>
              <a:rPr lang="ar-IQ" dirty="0"/>
            </a:br>
            <a:r>
              <a:rPr lang="ar-IQ" dirty="0"/>
              <a:t>ان تباين المسطحات المائية من حيث الموقع يؤثر على الخصائص الطبيعية للمياه من حرارة ولون وصفاء وكثافة واتجاه التيارات البحرية التي يمكن استثمارها سياحيا ويمكن ذكر بعض الأمثلة على ذلك:</a:t>
            </a:r>
          </a:p>
        </p:txBody>
      </p:sp>
    </p:spTree>
    <p:extLst>
      <p:ext uri="{BB962C8B-B14F-4D97-AF65-F5344CB8AC3E}">
        <p14:creationId xmlns:p14="http://schemas.microsoft.com/office/powerpoint/2010/main" val="2514472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80728"/>
          </a:xfrm>
          <a:solidFill>
            <a:schemeClr val="bg1"/>
          </a:solidFill>
        </p:spPr>
        <p:txBody>
          <a:bodyPr/>
          <a:lstStyle/>
          <a:p>
            <a:r>
              <a:rPr lang="ar-IQ" dirty="0" smtClean="0"/>
              <a:t>  </a:t>
            </a:r>
            <a:endParaRPr lang="ar-IQ" dirty="0"/>
          </a:p>
        </p:txBody>
      </p:sp>
      <p:sp>
        <p:nvSpPr>
          <p:cNvPr id="3" name="عنصر نائب للمحتوى 2"/>
          <p:cNvSpPr>
            <a:spLocks noGrp="1"/>
          </p:cNvSpPr>
          <p:nvPr>
            <p:ph idx="1"/>
          </p:nvPr>
        </p:nvSpPr>
        <p:spPr>
          <a:xfrm>
            <a:off x="0" y="332656"/>
            <a:ext cx="9144000" cy="6525344"/>
          </a:xfrm>
          <a:solidFill>
            <a:schemeClr val="bg1"/>
          </a:solidFill>
        </p:spPr>
        <p:txBody>
          <a:bodyPr>
            <a:normAutofit fontScale="92500"/>
          </a:bodyPr>
          <a:lstStyle/>
          <a:p>
            <a:pPr marL="0" indent="0">
              <a:buNone/>
            </a:pPr>
            <a:r>
              <a:rPr lang="ar-IQ" dirty="0" smtClean="0"/>
              <a:t>1 </a:t>
            </a:r>
            <a:r>
              <a:rPr lang="ar-IQ" dirty="0"/>
              <a:t>– استثمار الموارد السمكية في ولاية فلوريدا الأمريكية وجزر الكاريبي ساعد على تنشيط السياحة وهواة الصيد. وتنظيم مهرجانات للصيد خلال فترات محدودة من السنة.</a:t>
            </a:r>
          </a:p>
          <a:p>
            <a:pPr marL="0" indent="0">
              <a:buNone/>
            </a:pPr>
            <a:r>
              <a:rPr lang="ar-IQ" dirty="0"/>
              <a:t>2 – استثمار تجمعات الشعاب المرجانية في بعض المناطق البحرية كمزارات سياحية تجذب أعداد متزايدة من السياح للتمتع بمناظرها الجميلة كما في بعض جزر الكاريبي وشرق استراليا وسواحل العقبة والأردن والبحر الأحمر</a:t>
            </a:r>
            <a:r>
              <a:rPr lang="ar-IQ" dirty="0" smtClean="0"/>
              <a:t>.</a:t>
            </a:r>
          </a:p>
          <a:p>
            <a:pPr marL="0" indent="0">
              <a:buNone/>
            </a:pPr>
            <a:r>
              <a:rPr lang="ar-IQ" dirty="0" smtClean="0"/>
              <a:t>3 – استثمار </a:t>
            </a:r>
            <a:r>
              <a:rPr lang="ar-IQ" dirty="0"/>
              <a:t>الممرات المائية بين الأرخبيلات في الرياضة المائية، مثل ممرات المياه لجزر اندونيسيا والفلبين واليابان .....</a:t>
            </a:r>
          </a:p>
          <a:p>
            <a:pPr marL="0" indent="0">
              <a:buNone/>
            </a:pPr>
            <a:r>
              <a:rPr lang="ar-IQ" dirty="0" smtClean="0"/>
              <a:t>4 – اتلاف </a:t>
            </a:r>
            <a:r>
              <a:rPr lang="ar-IQ" dirty="0"/>
              <a:t>الكتل القارية في العالم من حيث طبيعة وطول سواحلها البحرية بالنسبة لمساحتها. وهي ظاهرة تعكس طول السواحل المتعرجة التي يكثر فيها نطاقات الخلجان البحرية وأشباه الجزر وهذه من الظواهر التي استغلت سياحيا وخاصة في أوروبا وأمريكيا وجنوب أسيا </a:t>
            </a:r>
            <a:r>
              <a:rPr lang="ar-IQ" dirty="0" smtClean="0"/>
              <a:t>.</a:t>
            </a:r>
            <a:endParaRPr lang="ar-IQ" dirty="0"/>
          </a:p>
        </p:txBody>
      </p:sp>
    </p:spTree>
    <p:extLst>
      <p:ext uri="{BB962C8B-B14F-4D97-AF65-F5344CB8AC3E}">
        <p14:creationId xmlns:p14="http://schemas.microsoft.com/office/powerpoint/2010/main" val="882309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6752"/>
            <a:ext cx="9144000" cy="1357520"/>
          </a:xfrm>
          <a:solidFill>
            <a:schemeClr val="bg1"/>
          </a:solidFill>
        </p:spPr>
        <p:txBody>
          <a:bodyPr>
            <a:normAutofit/>
          </a:bodyPr>
          <a:lstStyle/>
          <a:p>
            <a:pPr algn="r"/>
            <a:r>
              <a:rPr lang="ar-IQ" sz="3200" dirty="0" smtClean="0"/>
              <a:t> </a:t>
            </a:r>
            <a:endParaRPr lang="ar-IQ" sz="3200" dirty="0"/>
          </a:p>
        </p:txBody>
      </p:sp>
      <p:sp>
        <p:nvSpPr>
          <p:cNvPr id="3" name="عنصر نائب للمحتوى 2"/>
          <p:cNvSpPr>
            <a:spLocks noGrp="1"/>
          </p:cNvSpPr>
          <p:nvPr>
            <p:ph idx="1"/>
          </p:nvPr>
        </p:nvSpPr>
        <p:spPr>
          <a:xfrm>
            <a:off x="0" y="260648"/>
            <a:ext cx="9144000" cy="6597352"/>
          </a:xfrm>
          <a:solidFill>
            <a:schemeClr val="bg1"/>
          </a:solidFill>
        </p:spPr>
        <p:txBody>
          <a:bodyPr>
            <a:normAutofit/>
          </a:bodyPr>
          <a:lstStyle/>
          <a:p>
            <a:pPr marL="0" indent="0">
              <a:buNone/>
            </a:pPr>
            <a:r>
              <a:rPr lang="ar-IQ" dirty="0"/>
              <a:t>تؤكد غالبية الدراسات السياحية على اهمية المسطحات المائية لعملية الجذب السياحي ، اذ تعد الانشطة المائية من اكثر الفعاليات شعبية وشهرة للعديد من الاشخاص . وان عملية تنمية الموارد المائية تتطلب توفير مجموعة من المعلومات والدراسات وكالآتي :</a:t>
            </a:r>
            <a:endParaRPr lang="ar-IQ" dirty="0" smtClean="0"/>
          </a:p>
          <a:p>
            <a:pPr marL="0" indent="0">
              <a:buNone/>
            </a:pPr>
            <a:r>
              <a:rPr lang="ar-IQ" dirty="0" smtClean="0"/>
              <a:t>أ – دراسة </a:t>
            </a:r>
            <a:r>
              <a:rPr lang="ar-IQ" dirty="0"/>
              <a:t>الظروف المناخية والتي تشتمل على معرفة درجة حرارة المياه و الهواء حيث تكون المسؤولة عن توزيع الضغط الجوي وبالتالي حركة و اتجاه هبوب الرياح ، ودرجة حرارة المياه هي احد العوامل المسؤولة عن تكوين الامواج ومسؤولة كذلك عن حركة المياه السطحية و الباطنية </a:t>
            </a:r>
            <a:r>
              <a:rPr lang="ar-IQ" dirty="0" smtClean="0"/>
              <a:t>.</a:t>
            </a:r>
            <a:endParaRPr lang="ar-IQ" dirty="0"/>
          </a:p>
        </p:txBody>
      </p:sp>
    </p:spTree>
    <p:extLst>
      <p:ext uri="{BB962C8B-B14F-4D97-AF65-F5344CB8AC3E}">
        <p14:creationId xmlns:p14="http://schemas.microsoft.com/office/powerpoint/2010/main" val="117604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1417638"/>
          </a:xfrm>
          <a:solidFill>
            <a:schemeClr val="bg1"/>
          </a:solidFill>
        </p:spPr>
        <p:txBody>
          <a:bodyPr/>
          <a:lstStyle/>
          <a:p>
            <a:r>
              <a:rPr lang="ar-IQ" dirty="0" smtClean="0"/>
              <a:t> </a:t>
            </a:r>
            <a:endParaRPr lang="ar-IQ" dirty="0"/>
          </a:p>
        </p:txBody>
      </p:sp>
      <p:sp>
        <p:nvSpPr>
          <p:cNvPr id="3" name="عنصر نائب للمحتوى 2"/>
          <p:cNvSpPr>
            <a:spLocks noGrp="1"/>
          </p:cNvSpPr>
          <p:nvPr>
            <p:ph idx="1"/>
          </p:nvPr>
        </p:nvSpPr>
        <p:spPr>
          <a:xfrm>
            <a:off x="0" y="404664"/>
            <a:ext cx="9144000" cy="6453336"/>
          </a:xfrm>
          <a:solidFill>
            <a:schemeClr val="bg1"/>
          </a:solidFill>
        </p:spPr>
        <p:txBody>
          <a:bodyPr/>
          <a:lstStyle/>
          <a:p>
            <a:r>
              <a:rPr lang="ar-IQ" dirty="0"/>
              <a:t>ب – دراسة طبيعة حوض ومجرى المسطح المائي حيث تشتمل التعرف على درجة انحدار الشاطئ وطبيعة قاع المسطح المائي وتحديد مناطق العمق الخطرة التي تقع تحت تأثير الامواج القوية ودراسة سرعة جريان المياه السطحية والسفلية .</a:t>
            </a:r>
          </a:p>
          <a:p>
            <a:r>
              <a:rPr lang="ar-IQ" dirty="0"/>
              <a:t>ج – دراسة الظروف الطبيعية و المناخية المحيطة بالمسطح المائي والتأكيد على توفير درجة من التوافق و الانسجام بين الموقع المختار للبلاج و ما يحيط به من مناظر طبيعية وغطاء نباتي </a:t>
            </a:r>
          </a:p>
          <a:p>
            <a:r>
              <a:rPr lang="ar-IQ" dirty="0"/>
              <a:t>د – تحديد درجة شفافية و نقاء المياه و دراسة اسباب ومعالجة تلوث المياه .</a:t>
            </a:r>
          </a:p>
          <a:p>
            <a:r>
              <a:rPr lang="ar-IQ" dirty="0"/>
              <a:t>هـ – تحديد الطاقة الاستيعابية للمسطح المائي و الذي يتم من خلال معرفة كمية و حجم المسطح المائي و موسمية المياه و الحد الادنى و الاعلى لتدفق مجرى المسطح المائي </a:t>
            </a:r>
            <a:r>
              <a:rPr lang="ar-IQ" dirty="0" smtClean="0"/>
              <a:t>.</a:t>
            </a:r>
            <a:endParaRPr lang="ar-IQ" dirty="0"/>
          </a:p>
        </p:txBody>
      </p:sp>
    </p:spTree>
    <p:extLst>
      <p:ext uri="{BB962C8B-B14F-4D97-AF65-F5344CB8AC3E}">
        <p14:creationId xmlns:p14="http://schemas.microsoft.com/office/powerpoint/2010/main" val="413115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80728"/>
          </a:xfrm>
          <a:solidFill>
            <a:schemeClr val="bg1"/>
          </a:solidFill>
        </p:spPr>
        <p:txBody>
          <a:bodyPr>
            <a:normAutofit/>
          </a:bodyPr>
          <a:lstStyle/>
          <a:p>
            <a:r>
              <a:rPr lang="ar-IQ" dirty="0"/>
              <a:t>متطلبات تطوير الانشطة المائية </a:t>
            </a:r>
            <a:r>
              <a:rPr lang="en-US" dirty="0" smtClean="0"/>
              <a:t> </a:t>
            </a:r>
            <a:endParaRPr lang="ar-IQ" dirty="0"/>
          </a:p>
        </p:txBody>
      </p:sp>
      <p:sp>
        <p:nvSpPr>
          <p:cNvPr id="3" name="عنصر نائب للمحتوى 2"/>
          <p:cNvSpPr>
            <a:spLocks noGrp="1"/>
          </p:cNvSpPr>
          <p:nvPr>
            <p:ph idx="1"/>
          </p:nvPr>
        </p:nvSpPr>
        <p:spPr>
          <a:xfrm>
            <a:off x="0" y="836712"/>
            <a:ext cx="9144000" cy="6021288"/>
          </a:xfrm>
          <a:solidFill>
            <a:schemeClr val="bg1"/>
          </a:solidFill>
        </p:spPr>
        <p:txBody>
          <a:bodyPr>
            <a:normAutofit fontScale="92500" lnSpcReduction="10000"/>
          </a:bodyPr>
          <a:lstStyle/>
          <a:p>
            <a:pPr marL="0" indent="0">
              <a:buNone/>
            </a:pPr>
            <a:r>
              <a:rPr lang="ar-IQ" dirty="0" smtClean="0"/>
              <a:t>1-</a:t>
            </a:r>
            <a:r>
              <a:rPr lang="ar-IQ" dirty="0"/>
              <a:t>	السباحة وهي تعد من اكثر الفعاليات التي تمارس ضمن المسطحات المائية المختلفة اذا ما توفر التدرج المنتظم لانحدار المسطح المائي الذي يجب ان يكون بمعدل قدم واحد لكل 12 قدم وهذا الانحدار يوفر شروط الامان لممارسة نشاط السباحة خاصة </a:t>
            </a:r>
            <a:r>
              <a:rPr lang="ar-IQ" dirty="0" smtClean="0"/>
              <a:t>للأطفال </a:t>
            </a:r>
            <a:r>
              <a:rPr lang="ar-IQ" dirty="0"/>
              <a:t>وخلو قاع المسطح المائي من المواد الجارحة و الاحجار وخلوه من جميع انواع التلوث .</a:t>
            </a:r>
          </a:p>
          <a:p>
            <a:pPr marL="0" indent="0">
              <a:buNone/>
            </a:pPr>
            <a:r>
              <a:rPr lang="ar-IQ" dirty="0"/>
              <a:t>2-	الزوارق الشراعية حيث </a:t>
            </a:r>
            <a:r>
              <a:rPr lang="ar-IQ" dirty="0" smtClean="0"/>
              <a:t>يتلاءم </a:t>
            </a:r>
            <a:r>
              <a:rPr lang="ar-IQ" dirty="0"/>
              <a:t>تواجد هذه الفعالية في غالبية المسطحات المائية وهي تحتاج الى مساحات كبيرة من المسطح المائي وان </a:t>
            </a:r>
            <a:r>
              <a:rPr lang="ar-IQ" dirty="0" smtClean="0"/>
              <a:t>لا يقل </a:t>
            </a:r>
            <a:r>
              <a:rPr lang="ar-IQ" dirty="0"/>
              <a:t>عمق المياه عن 1.6 م .</a:t>
            </a:r>
          </a:p>
          <a:p>
            <a:pPr marL="0" indent="0">
              <a:buNone/>
            </a:pPr>
            <a:r>
              <a:rPr lang="ar-IQ" dirty="0"/>
              <a:t>3-	الزوارق البخارية يحتاج المشارك بهذا النوع من الفعاليات المائية مساحة اوسع من المسطح المائي مقارنة بفعالية الزوارق الشراعية .</a:t>
            </a:r>
          </a:p>
          <a:p>
            <a:pPr marL="0" indent="0">
              <a:buNone/>
            </a:pPr>
            <a:r>
              <a:rPr lang="ar-IQ" dirty="0"/>
              <a:t>4-	التجديف غالبا ما تتواجد هذه الفعالية ضمن نطاق المدينة </a:t>
            </a:r>
            <a:r>
              <a:rPr lang="ar-IQ" dirty="0" smtClean="0"/>
              <a:t>لأنها </a:t>
            </a:r>
            <a:r>
              <a:rPr lang="ar-IQ" dirty="0"/>
              <a:t>لا تحتاج الى مساحة كبيرة من المسطح المائي وهي يمكن ان تمارس في الانهار </a:t>
            </a:r>
          </a:p>
          <a:p>
            <a:pPr marL="0" indent="0">
              <a:buNone/>
            </a:pPr>
            <a:endParaRPr lang="ar-IQ" dirty="0"/>
          </a:p>
        </p:txBody>
      </p:sp>
    </p:spTree>
    <p:extLst>
      <p:ext uri="{BB962C8B-B14F-4D97-AF65-F5344CB8AC3E}">
        <p14:creationId xmlns:p14="http://schemas.microsoft.com/office/powerpoint/2010/main" val="1500516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4704"/>
          </a:xfrm>
          <a:solidFill>
            <a:schemeClr val="bg1"/>
          </a:solidFill>
        </p:spPr>
        <p:txBody>
          <a:bodyPr>
            <a:normAutofit/>
          </a:bodyPr>
          <a:lstStyle/>
          <a:p>
            <a:r>
              <a:rPr lang="ar-IQ" dirty="0"/>
              <a:t>نظام الأنطقة </a:t>
            </a:r>
            <a:r>
              <a:rPr lang="en-US" dirty="0" smtClean="0"/>
              <a:t> </a:t>
            </a:r>
            <a:endParaRPr lang="ar-IQ" dirty="0"/>
          </a:p>
        </p:txBody>
      </p:sp>
      <p:sp>
        <p:nvSpPr>
          <p:cNvPr id="3" name="عنصر نائب للمحتوى 2"/>
          <p:cNvSpPr>
            <a:spLocks noGrp="1"/>
          </p:cNvSpPr>
          <p:nvPr>
            <p:ph idx="1"/>
          </p:nvPr>
        </p:nvSpPr>
        <p:spPr>
          <a:xfrm>
            <a:off x="0" y="620688"/>
            <a:ext cx="9144000" cy="6237312"/>
          </a:xfrm>
          <a:solidFill>
            <a:schemeClr val="bg1"/>
          </a:solidFill>
        </p:spPr>
        <p:txBody>
          <a:bodyPr>
            <a:normAutofit fontScale="77500" lnSpcReduction="20000"/>
          </a:bodyPr>
          <a:lstStyle/>
          <a:p>
            <a:pPr marL="0" indent="0">
              <a:buNone/>
            </a:pPr>
            <a:r>
              <a:rPr lang="ar-IQ" dirty="0" smtClean="0"/>
              <a:t>ان </a:t>
            </a:r>
            <a:r>
              <a:rPr lang="ar-IQ" dirty="0"/>
              <a:t>توفير وتطوير انواع مختلفة من الفعاليات السياحية ضمن المسطحات المائية عملية ضرورية لجذب اعداد كبيرة من التدفق السياحي يضمن نجاح عمل المشروع او الموقع ، وبالنظر لتعدد انواع هذه الفعاليات و الانشطة فيفضل اتباع نظام الأنطقة .</a:t>
            </a:r>
          </a:p>
          <a:p>
            <a:pPr marL="0" indent="0">
              <a:buNone/>
            </a:pPr>
            <a:r>
              <a:rPr lang="ar-IQ" dirty="0"/>
              <a:t>ونظام الأنطقة هو نظام يستخدم لحل التضارب او الفصل بين الفعاليات و الانشطة الترفيهية المتضاربة , وان اتباع نظام الأنطقة لا يقتصر على المسطحات المائية بل يتعدى ذلك ليشمل على الانشطة المتوفرة على اليابسة ايضا . </a:t>
            </a:r>
          </a:p>
          <a:p>
            <a:pPr marL="0" indent="0">
              <a:buNone/>
            </a:pPr>
            <a:r>
              <a:rPr lang="ar-IQ" dirty="0"/>
              <a:t>وهناك ثلاث انواع من الأنطقة بالإمكان تطبيقها وهي :-</a:t>
            </a:r>
          </a:p>
          <a:p>
            <a:pPr marL="0" indent="0">
              <a:buNone/>
            </a:pPr>
            <a:r>
              <a:rPr lang="ar-IQ" dirty="0" smtClean="0"/>
              <a:t>1.	نظام </a:t>
            </a:r>
            <a:r>
              <a:rPr lang="ar-IQ" dirty="0"/>
              <a:t>الأنطقة الاصطناعية وهي محاولة عزل الانشطة المائية الغير متوافقة </a:t>
            </a:r>
            <a:endParaRPr lang="ar-IQ" dirty="0" smtClean="0"/>
          </a:p>
          <a:p>
            <a:pPr marL="0" indent="0">
              <a:buNone/>
            </a:pPr>
            <a:r>
              <a:rPr lang="ar-IQ" dirty="0" smtClean="0"/>
              <a:t>بعضها </a:t>
            </a:r>
            <a:r>
              <a:rPr lang="ar-IQ" dirty="0"/>
              <a:t>عن الاخر بواسطة استخدام مؤشرات او علامات اصطناعية كاستخدام الكرات </a:t>
            </a:r>
            <a:endParaRPr lang="ar-IQ" dirty="0" smtClean="0"/>
          </a:p>
          <a:p>
            <a:pPr marL="0" indent="0">
              <a:buNone/>
            </a:pPr>
            <a:r>
              <a:rPr lang="ar-IQ" dirty="0" smtClean="0"/>
              <a:t>البلاستيكية </a:t>
            </a:r>
            <a:r>
              <a:rPr lang="ar-IQ" dirty="0"/>
              <a:t>العائمة ( الطوافات ) فمثلا يمكن استخدام هذه العلامات لعزل المناطق </a:t>
            </a:r>
            <a:endParaRPr lang="ar-IQ" dirty="0" smtClean="0"/>
          </a:p>
          <a:p>
            <a:pPr marL="0" indent="0">
              <a:buNone/>
            </a:pPr>
            <a:r>
              <a:rPr lang="ar-IQ" dirty="0" smtClean="0"/>
              <a:t>المخصصة </a:t>
            </a:r>
            <a:r>
              <a:rPr lang="ar-IQ" dirty="0"/>
              <a:t>للسباحة عن المناطق المخصص لفعالية قيادة القوارب البخارية .</a:t>
            </a:r>
          </a:p>
          <a:p>
            <a:pPr marL="514350" indent="-514350">
              <a:buAutoNum type="arabicPeriod" startAt="2"/>
            </a:pPr>
            <a:r>
              <a:rPr lang="ar-IQ" dirty="0" smtClean="0"/>
              <a:t>نظام </a:t>
            </a:r>
            <a:r>
              <a:rPr lang="ar-IQ" dirty="0"/>
              <a:t>الأنطقة الطبيعية حيث يعد وجود بعض المظاهر الطبوغرافية والطبيعية </a:t>
            </a:r>
            <a:endParaRPr lang="ar-IQ" dirty="0" smtClean="0"/>
          </a:p>
          <a:p>
            <a:pPr marL="0" indent="0">
              <a:buNone/>
            </a:pPr>
            <a:r>
              <a:rPr lang="ar-IQ" dirty="0" smtClean="0"/>
              <a:t>عامل </a:t>
            </a:r>
            <a:r>
              <a:rPr lang="ar-IQ" dirty="0"/>
              <a:t>مهم ومساعد لعزل الانشطة والفعاليات المتوفرة ضمن المسطح المائي </a:t>
            </a:r>
          </a:p>
          <a:p>
            <a:pPr marL="514350" indent="-514350">
              <a:buAutoNum type="arabicPeriod" startAt="3"/>
            </a:pPr>
            <a:r>
              <a:rPr lang="ar-IQ" dirty="0" smtClean="0"/>
              <a:t>اسلوب </a:t>
            </a:r>
            <a:r>
              <a:rPr lang="ar-IQ" dirty="0"/>
              <a:t>الجداول الزمنية ويقصد به تحديد فترة زمنية معينة ومتفق عليها من قبل </a:t>
            </a:r>
            <a:endParaRPr lang="ar-IQ" dirty="0" smtClean="0"/>
          </a:p>
          <a:p>
            <a:pPr marL="0" indent="0">
              <a:buNone/>
            </a:pPr>
            <a:r>
              <a:rPr lang="ar-IQ" dirty="0" smtClean="0"/>
              <a:t>ادارة </a:t>
            </a:r>
            <a:r>
              <a:rPr lang="ar-IQ" dirty="0"/>
              <a:t>الموقع السياحي لكل نوع من الانشطة و الفعاليات ضمن مسطح مائي واحد حلا </a:t>
            </a:r>
            <a:endParaRPr lang="ar-IQ" dirty="0" smtClean="0"/>
          </a:p>
          <a:p>
            <a:pPr marL="0" indent="0">
              <a:buNone/>
            </a:pPr>
            <a:r>
              <a:rPr lang="ar-IQ" dirty="0" smtClean="0"/>
              <a:t>لعملية </a:t>
            </a:r>
            <a:r>
              <a:rPr lang="ar-IQ" dirty="0"/>
              <a:t>التضارب التي تنشأ بينهما </a:t>
            </a:r>
          </a:p>
        </p:txBody>
      </p:sp>
    </p:spTree>
    <p:extLst>
      <p:ext uri="{BB962C8B-B14F-4D97-AF65-F5344CB8AC3E}">
        <p14:creationId xmlns:p14="http://schemas.microsoft.com/office/powerpoint/2010/main" val="421476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5833"/>
            <a:ext cx="9144000" cy="758871"/>
          </a:xfrm>
          <a:solidFill>
            <a:schemeClr val="bg1"/>
          </a:solidFill>
        </p:spPr>
        <p:txBody>
          <a:bodyPr>
            <a:normAutofit/>
          </a:bodyPr>
          <a:lstStyle/>
          <a:p>
            <a:r>
              <a:rPr lang="ar-IQ" sz="3200" dirty="0"/>
              <a:t>مخطط تضارب الانشطة والفعاليات المائية</a:t>
            </a:r>
          </a:p>
        </p:txBody>
      </p:sp>
      <p:pic>
        <p:nvPicPr>
          <p:cNvPr id="9" name="عنصر نائب للمحتوى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64704"/>
            <a:ext cx="9197898" cy="6093296"/>
          </a:xfrm>
          <a:solidFill>
            <a:schemeClr val="bg1"/>
          </a:solidFill>
        </p:spPr>
      </p:pic>
    </p:spTree>
    <p:extLst>
      <p:ext uri="{BB962C8B-B14F-4D97-AF65-F5344CB8AC3E}">
        <p14:creationId xmlns:p14="http://schemas.microsoft.com/office/powerpoint/2010/main" val="17445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488</Words>
  <Application>Microsoft Office PowerPoint</Application>
  <PresentationFormat>عرض على الشاشة (3:4)‏</PresentationFormat>
  <Paragraphs>40</Paragraphs>
  <Slides>9</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9</vt:i4>
      </vt:variant>
    </vt:vector>
  </HeadingPairs>
  <TitlesOfParts>
    <vt:vector size="13" baseType="lpstr">
      <vt:lpstr>Arial</vt:lpstr>
      <vt:lpstr>Calibri</vt:lpstr>
      <vt:lpstr>Times New Roman</vt:lpstr>
      <vt:lpstr>نسق Office</vt:lpstr>
      <vt:lpstr>تحليل المواقع السياحية المرحلة الرابعة الدراسة المسائية</vt:lpstr>
      <vt:lpstr>المحاضرة الخامسة عشر</vt:lpstr>
      <vt:lpstr>متطلبات تطوير مواقع المسطحات المائية للأغراض السياحية </vt:lpstr>
      <vt:lpstr>  </vt:lpstr>
      <vt:lpstr> </vt:lpstr>
      <vt:lpstr> </vt:lpstr>
      <vt:lpstr>متطلبات تطوير الانشطة المائية  </vt:lpstr>
      <vt:lpstr>نظام الأنطقة  </vt:lpstr>
      <vt:lpstr>مخطط تضارب الانشطة والفعاليات المائية</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dc:title>
  <dc:creator>DR.Ahmed Saker 2o1O</dc:creator>
  <cp:lastModifiedBy>Maher</cp:lastModifiedBy>
  <cp:revision>30</cp:revision>
  <dcterms:created xsi:type="dcterms:W3CDTF">2020-04-06T12:32:10Z</dcterms:created>
  <dcterms:modified xsi:type="dcterms:W3CDTF">2024-03-25T21:59:01Z</dcterms:modified>
</cp:coreProperties>
</file>