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64" r:id="rId4"/>
    <p:sldId id="265" r:id="rId5"/>
    <p:sldId id="266" r:id="rId6"/>
    <p:sldId id="267" r:id="rId7"/>
    <p:sldId id="268" r:id="rId8"/>
    <p:sldId id="269"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338834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321545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20159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546484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F307E7-368D-4297-B26D-15858294896A}"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341805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3121564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5F307E7-368D-4297-B26D-15858294896A}" type="datetimeFigureOut">
              <a:rPr lang="ar-IQ" smtClean="0"/>
              <a:t>17/09/1445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34117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5F307E7-368D-4297-B26D-15858294896A}" type="datetimeFigureOut">
              <a:rPr lang="ar-IQ" smtClean="0"/>
              <a:t>17/09/1445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536202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F307E7-368D-4297-B26D-15858294896A}" type="datetimeFigureOut">
              <a:rPr lang="ar-IQ" smtClean="0"/>
              <a:t>17/09/1445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144316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2358419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F307E7-368D-4297-B26D-15858294896A}"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8FC66F5-9912-4506-8793-23F85A553036}" type="slidenum">
              <a:rPr lang="ar-IQ" smtClean="0"/>
              <a:t>‹#›</a:t>
            </a:fld>
            <a:endParaRPr lang="ar-IQ"/>
          </a:p>
        </p:txBody>
      </p:sp>
    </p:spTree>
    <p:extLst>
      <p:ext uri="{BB962C8B-B14F-4D97-AF65-F5344CB8AC3E}">
        <p14:creationId xmlns:p14="http://schemas.microsoft.com/office/powerpoint/2010/main" val="976324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5F307E7-368D-4297-B26D-15858294896A}" type="datetimeFigureOut">
              <a:rPr lang="ar-IQ" smtClean="0"/>
              <a:t>17/09/1445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8FC66F5-9912-4506-8793-23F85A553036}" type="slidenum">
              <a:rPr lang="ar-IQ" smtClean="0"/>
              <a:t>‹#›</a:t>
            </a:fld>
            <a:endParaRPr lang="ar-IQ"/>
          </a:p>
        </p:txBody>
      </p:sp>
    </p:spTree>
    <p:extLst>
      <p:ext uri="{BB962C8B-B14F-4D97-AF65-F5344CB8AC3E}">
        <p14:creationId xmlns:p14="http://schemas.microsoft.com/office/powerpoint/2010/main" val="3171401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3"/>
            <a:ext cx="9144000" cy="3356992"/>
          </a:xfrm>
          <a:solidFill>
            <a:schemeClr val="bg1"/>
          </a:solidFill>
        </p:spPr>
        <p:txBody>
          <a:bodyPr>
            <a:normAutofit/>
          </a:bodyPr>
          <a:lstStyle/>
          <a:p>
            <a:r>
              <a:rPr lang="ar-IQ" dirty="0" smtClean="0"/>
              <a:t>تحليل المواقع السياحية</a:t>
            </a:r>
            <a:br>
              <a:rPr lang="ar-IQ" dirty="0" smtClean="0"/>
            </a:br>
            <a:r>
              <a:rPr lang="ar-IQ" dirty="0" smtClean="0"/>
              <a:t>المرحلة الرابعة</a:t>
            </a:r>
            <a:br>
              <a:rPr lang="ar-IQ" dirty="0" smtClean="0"/>
            </a:br>
            <a:r>
              <a:rPr lang="ar-IQ" dirty="0" smtClean="0"/>
              <a:t>الدراسة المسائية</a:t>
            </a:r>
            <a:endParaRPr lang="ar-IQ" dirty="0"/>
          </a:p>
        </p:txBody>
      </p:sp>
      <p:sp>
        <p:nvSpPr>
          <p:cNvPr id="3" name="عنصر نائب للمحتوى 2"/>
          <p:cNvSpPr>
            <a:spLocks noGrp="1"/>
          </p:cNvSpPr>
          <p:nvPr>
            <p:ph idx="1"/>
          </p:nvPr>
        </p:nvSpPr>
        <p:spPr>
          <a:xfrm>
            <a:off x="0" y="3397936"/>
            <a:ext cx="9144000" cy="3501008"/>
          </a:xfrm>
          <a:solidFill>
            <a:schemeClr val="bg1"/>
          </a:solidFill>
        </p:spPr>
        <p:txBody>
          <a:bodyPr/>
          <a:lstStyle/>
          <a:p>
            <a:pPr marL="0" indent="0">
              <a:buNone/>
            </a:pPr>
            <a:endParaRPr lang="ar-SA" dirty="0" smtClean="0"/>
          </a:p>
          <a:p>
            <a:pPr marL="0" indent="0" algn="ctr">
              <a:buNone/>
            </a:pPr>
            <a:r>
              <a:rPr lang="ar-IQ" b="1" dirty="0" smtClean="0"/>
              <a:t>مدرس المادة</a:t>
            </a:r>
          </a:p>
          <a:p>
            <a:pPr marL="0" indent="0" algn="ctr">
              <a:buNone/>
            </a:pPr>
            <a:r>
              <a:rPr lang="ar-IQ" b="1" dirty="0" smtClean="0"/>
              <a:t>م.م ناموس حميد</a:t>
            </a:r>
          </a:p>
          <a:p>
            <a:pPr marL="0" indent="0" algn="ctr">
              <a:buNone/>
            </a:pPr>
            <a:endParaRPr lang="ar-IQ" dirty="0"/>
          </a:p>
        </p:txBody>
      </p:sp>
    </p:spTree>
    <p:extLst>
      <p:ext uri="{BB962C8B-B14F-4D97-AF65-F5344CB8AC3E}">
        <p14:creationId xmlns:p14="http://schemas.microsoft.com/office/powerpoint/2010/main" val="4196731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060848"/>
          </a:xfrm>
          <a:solidFill>
            <a:schemeClr val="bg1"/>
          </a:solidFill>
        </p:spPr>
        <p:txBody>
          <a:bodyPr>
            <a:normAutofit fontScale="90000"/>
          </a:bodyPr>
          <a:lstStyle/>
          <a:p>
            <a:r>
              <a:rPr lang="ar-IQ" b="1" dirty="0" smtClean="0"/>
              <a:t>المحاضرة السادسة عشر</a:t>
            </a:r>
            <a:r>
              <a:rPr lang="ar-IQ" b="1" dirty="0"/>
              <a:t/>
            </a:r>
            <a:br>
              <a:rPr lang="ar-IQ" b="1" dirty="0"/>
            </a:br>
            <a:r>
              <a:rPr lang="ar-IQ" b="1" dirty="0"/>
              <a:t>تحليل مراحل اعداد التصميم الاساس للموقع </a:t>
            </a:r>
            <a:r>
              <a:rPr lang="ar-IQ" b="1" dirty="0" smtClean="0"/>
              <a:t>السياحي</a:t>
            </a:r>
            <a:endParaRPr lang="ar-IQ" b="1" dirty="0"/>
          </a:p>
        </p:txBody>
      </p:sp>
      <p:sp>
        <p:nvSpPr>
          <p:cNvPr id="3" name="عنصر نائب للمحتوى 2"/>
          <p:cNvSpPr>
            <a:spLocks noGrp="1"/>
          </p:cNvSpPr>
          <p:nvPr>
            <p:ph idx="1"/>
          </p:nvPr>
        </p:nvSpPr>
        <p:spPr>
          <a:xfrm>
            <a:off x="0" y="2060848"/>
            <a:ext cx="9144000" cy="4797152"/>
          </a:xfrm>
          <a:solidFill>
            <a:schemeClr val="bg1"/>
          </a:solidFill>
        </p:spPr>
        <p:txBody>
          <a:bodyPr>
            <a:normAutofit/>
          </a:bodyPr>
          <a:lstStyle/>
          <a:p>
            <a:pPr marL="0" indent="0">
              <a:buNone/>
            </a:pPr>
            <a:r>
              <a:rPr lang="ar-IQ" sz="4400" b="1" dirty="0" smtClean="0"/>
              <a:t>مواصفات التصميم الأساس</a:t>
            </a:r>
          </a:p>
        </p:txBody>
      </p:sp>
    </p:spTree>
    <p:extLst>
      <p:ext uri="{BB962C8B-B14F-4D97-AF65-F5344CB8AC3E}">
        <p14:creationId xmlns:p14="http://schemas.microsoft.com/office/powerpoint/2010/main" val="17616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96752"/>
          </a:xfrm>
          <a:solidFill>
            <a:schemeClr val="bg1"/>
          </a:solidFill>
        </p:spPr>
        <p:txBody>
          <a:bodyPr>
            <a:noAutofit/>
          </a:bodyPr>
          <a:lstStyle/>
          <a:p>
            <a:r>
              <a:rPr lang="ar-IQ" sz="4000" b="1" dirty="0" smtClean="0"/>
              <a:t>تعريف ومواصفات التصميم الأساس</a:t>
            </a:r>
            <a:endParaRPr lang="ar-IQ" sz="4000" b="1" dirty="0"/>
          </a:p>
        </p:txBody>
      </p:sp>
      <p:sp>
        <p:nvSpPr>
          <p:cNvPr id="3" name="عنصر نائب للمحتوى 2"/>
          <p:cNvSpPr>
            <a:spLocks noGrp="1"/>
          </p:cNvSpPr>
          <p:nvPr>
            <p:ph idx="1"/>
          </p:nvPr>
        </p:nvSpPr>
        <p:spPr>
          <a:xfrm>
            <a:off x="0" y="980728"/>
            <a:ext cx="9144000" cy="5877272"/>
          </a:xfrm>
          <a:solidFill>
            <a:schemeClr val="bg1"/>
          </a:solidFill>
        </p:spPr>
        <p:txBody>
          <a:bodyPr>
            <a:noAutofit/>
          </a:bodyPr>
          <a:lstStyle/>
          <a:p>
            <a:pPr marL="0" indent="0">
              <a:buNone/>
            </a:pPr>
            <a:r>
              <a:rPr lang="ar-IQ" sz="2800" b="1" dirty="0"/>
              <a:t>يعرف التصميم الاساس </a:t>
            </a:r>
            <a:r>
              <a:rPr lang="en-US" sz="2800" b="1" dirty="0" smtClean="0"/>
              <a:t>MASTER </a:t>
            </a:r>
            <a:r>
              <a:rPr lang="en-US" sz="2800" b="1" dirty="0"/>
              <a:t>PLAN ) </a:t>
            </a:r>
            <a:r>
              <a:rPr lang="ar-IQ" sz="2800" b="1" dirty="0" smtClean="0"/>
              <a:t>) بأنه </a:t>
            </a:r>
            <a:r>
              <a:rPr lang="ar-IQ" sz="2800" b="1" dirty="0"/>
              <a:t>برنامج عمل وخطة لتطوير الموقع السياحي من خلال تحقيق مجموعة اهداف يضعها المخطط وتوافق عليها الجهات ذات الشأن لتصبح قانونا ملزم التنفيذ </a:t>
            </a:r>
            <a:r>
              <a:rPr lang="ar-IQ" sz="2800" b="1" dirty="0" smtClean="0"/>
              <a:t>.</a:t>
            </a:r>
          </a:p>
          <a:p>
            <a:pPr marL="0" indent="0">
              <a:buNone/>
            </a:pPr>
            <a:r>
              <a:rPr lang="ar-IQ" sz="2800" dirty="0" smtClean="0"/>
              <a:t>وهو </a:t>
            </a:r>
            <a:r>
              <a:rPr lang="ar-IQ" sz="2800" dirty="0"/>
              <a:t>الوثيقة الرئيسية في بناء الموقع وعلى أساسه يجري البناء وإعادة التخطيط وتطوير الموقع .او هو اداة للسيطرة على مسار نمو الموقع وتطوره وتوزيع الفعاليات والانشطة فيه على وفق برنامج زمني يضمن النمو السليم للموقع والقيام بوظائفه على الوجه الاكمل. والتصميم الاساس هو حلقة الوصل بين الاهداف الموضوعة ومرحلة تطوير المشروع السياحي وتكمن اهميته في كونه يشمل جميع مراحل حياة المشروع </a:t>
            </a:r>
            <a:r>
              <a:rPr lang="ar-IQ" sz="2800" dirty="0" smtClean="0"/>
              <a:t>،</a:t>
            </a:r>
            <a:r>
              <a:rPr lang="ar-IQ" sz="2800" dirty="0"/>
              <a:t> </a:t>
            </a:r>
            <a:r>
              <a:rPr lang="ar-IQ" sz="2800" dirty="0" smtClean="0"/>
              <a:t>وخارطة </a:t>
            </a:r>
            <a:r>
              <a:rPr lang="ar-IQ" sz="2800" dirty="0"/>
              <a:t>التصميم الأساس هي التي تحدد وتنظم التوزيع المكاني المطلوب لاستعمالات أرض الموقع وتوضح طبيعة وكثافة الاستعمالات المختلفة سواء كانت سكنية ، تجارية ، ترفيهية ، خدمات ، مواصلات ، شبكات ، المرافق ، الخدمات العامة … الخ </a:t>
            </a:r>
            <a:r>
              <a:rPr lang="ar-IQ" sz="2800" dirty="0" smtClean="0"/>
              <a:t>.</a:t>
            </a:r>
            <a:endParaRPr lang="ar-IQ" sz="2800" dirty="0"/>
          </a:p>
        </p:txBody>
      </p:sp>
    </p:spTree>
    <p:extLst>
      <p:ext uri="{BB962C8B-B14F-4D97-AF65-F5344CB8AC3E}">
        <p14:creationId xmlns:p14="http://schemas.microsoft.com/office/powerpoint/2010/main" val="140646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solidFill>
        </p:spPr>
        <p:txBody>
          <a:bodyPr/>
          <a:lstStyle/>
          <a:p>
            <a:r>
              <a:rPr lang="ar-IQ" dirty="0" smtClean="0"/>
              <a:t> </a:t>
            </a:r>
            <a:endParaRPr lang="ar-IQ" dirty="0"/>
          </a:p>
        </p:txBody>
      </p:sp>
      <p:sp>
        <p:nvSpPr>
          <p:cNvPr id="3" name="عنصر نائب للمحتوى 2"/>
          <p:cNvSpPr>
            <a:spLocks noGrp="1"/>
          </p:cNvSpPr>
          <p:nvPr>
            <p:ph idx="1"/>
          </p:nvPr>
        </p:nvSpPr>
        <p:spPr>
          <a:xfrm>
            <a:off x="0" y="188640"/>
            <a:ext cx="9144000" cy="6669360"/>
          </a:xfrm>
          <a:solidFill>
            <a:schemeClr val="bg1"/>
          </a:solidFill>
        </p:spPr>
        <p:txBody>
          <a:bodyPr>
            <a:normAutofit lnSpcReduction="10000"/>
          </a:bodyPr>
          <a:lstStyle/>
          <a:p>
            <a:pPr marL="0" indent="0">
              <a:buNone/>
            </a:pPr>
            <a:r>
              <a:rPr lang="ar-IQ" dirty="0"/>
              <a:t>ويبين التصميم الأساسي الهيكلي المستقبلي للموقع وتغيير استعمالات الارض المستقبلية وتوقيع الفعاليات وشبكات الطرق وأنظمة النقل اللازمة لربط الفعاليات وسهولة الاتصال فيما بينها </a:t>
            </a:r>
            <a:r>
              <a:rPr lang="ar-IQ" dirty="0" smtClean="0"/>
              <a:t>. </a:t>
            </a:r>
          </a:p>
          <a:p>
            <a:pPr marL="0" indent="0">
              <a:buNone/>
            </a:pPr>
            <a:r>
              <a:rPr lang="ar-IQ" dirty="0"/>
              <a:t>ويتم إعداد التصميم الأساسي لفترة تتراوح من 20 – 25 سنة وهي أطول فترة يمكن للمخطط أن يبين تصوره لمرحلة التطور المستقبلية لأية موقع ويتم عادة إعادة النظر في التصميم الأساسي خلال فترة تتراوح من ( 5-10 ) سنوات وهذا ما يجعل تنفيذ التصميم الاساسي يتم على عدة مراحل واعادة النظر هو نتيجة طبيعية لعملية التطور العلمي والتكنولوجي السريع في مختلف العلوم التي تطرح باستمرار متغيرات جديدة على مجتمعات المدن . ويكون إعادة النظر كذلك بسبب تغيرات نمو حجم السكان وتلبية للمتطلبات الجديدة والاحتياجات المختلفة  .</a:t>
            </a:r>
          </a:p>
          <a:p>
            <a:pPr marL="0" indent="0">
              <a:buNone/>
            </a:pPr>
            <a:r>
              <a:rPr lang="ar-IQ" dirty="0"/>
              <a:t>وللتصميم الاساسي مواصفات معينة يجب ان يتصف بها اذا اريد له ادنى حد من النجاح وهي :</a:t>
            </a:r>
          </a:p>
          <a:p>
            <a:pPr marL="0" indent="0">
              <a:buNone/>
            </a:pPr>
            <a:endParaRPr lang="ar-IQ" dirty="0"/>
          </a:p>
        </p:txBody>
      </p:sp>
    </p:spTree>
    <p:extLst>
      <p:ext uri="{BB962C8B-B14F-4D97-AF65-F5344CB8AC3E}">
        <p14:creationId xmlns:p14="http://schemas.microsoft.com/office/powerpoint/2010/main" val="2502299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296"/>
            <a:ext cx="9144000" cy="1417638"/>
          </a:xfrm>
          <a:solidFill>
            <a:schemeClr val="bg1"/>
          </a:solidFill>
        </p:spPr>
        <p:txBody>
          <a:bodyPr/>
          <a:lstStyle/>
          <a:p>
            <a:r>
              <a:rPr lang="ar-IQ" dirty="0" smtClean="0"/>
              <a:t> </a:t>
            </a:r>
            <a:endParaRPr lang="ar-IQ" dirty="0"/>
          </a:p>
        </p:txBody>
      </p:sp>
      <p:sp>
        <p:nvSpPr>
          <p:cNvPr id="3" name="عنصر نائب للمحتوى 2"/>
          <p:cNvSpPr>
            <a:spLocks noGrp="1"/>
          </p:cNvSpPr>
          <p:nvPr>
            <p:ph idx="1"/>
          </p:nvPr>
        </p:nvSpPr>
        <p:spPr>
          <a:xfrm>
            <a:off x="0" y="174993"/>
            <a:ext cx="9144000" cy="6669360"/>
          </a:xfrm>
          <a:solidFill>
            <a:schemeClr val="bg1"/>
          </a:solidFill>
        </p:spPr>
        <p:txBody>
          <a:bodyPr/>
          <a:lstStyle/>
          <a:p>
            <a:pPr marL="0" indent="0">
              <a:buNone/>
            </a:pPr>
            <a:r>
              <a:rPr lang="ar-IQ" dirty="0" smtClean="0"/>
              <a:t>                       </a:t>
            </a:r>
            <a:r>
              <a:rPr lang="ar-IQ" b="1" dirty="0" smtClean="0"/>
              <a:t>مواصفات التصميم الأساس</a:t>
            </a:r>
          </a:p>
          <a:p>
            <a:pPr marL="0" indent="0">
              <a:buNone/>
            </a:pPr>
            <a:r>
              <a:rPr lang="ar-IQ" dirty="0"/>
              <a:t>1-	الشمولية .</a:t>
            </a:r>
          </a:p>
          <a:p>
            <a:pPr marL="0" indent="0">
              <a:buNone/>
            </a:pPr>
            <a:r>
              <a:rPr lang="ar-IQ" dirty="0"/>
              <a:t>2-	المطاطية ، اي استيعاب ما يطرأ من مشاكل اثناء تنفيذ المخطط </a:t>
            </a:r>
            <a:r>
              <a:rPr lang="ar-IQ" dirty="0" smtClean="0"/>
              <a:t>ومعالجتها</a:t>
            </a:r>
            <a:r>
              <a:rPr lang="ar-IQ" dirty="0"/>
              <a:t>.</a:t>
            </a:r>
          </a:p>
          <a:p>
            <a:pPr marL="0" indent="0">
              <a:buNone/>
            </a:pPr>
            <a:r>
              <a:rPr lang="ar-IQ" dirty="0"/>
              <a:t>3-	العملية ، من حيث امكانية التنفيذ ( الموضوعية) </a:t>
            </a:r>
          </a:p>
          <a:p>
            <a:pPr marL="0" indent="0">
              <a:buNone/>
            </a:pPr>
            <a:r>
              <a:rPr lang="ar-IQ" dirty="0"/>
              <a:t>4-	الدعم او الامكانية القانونية عند التنفيذ لكل ما يتطلبه التخطيط.</a:t>
            </a:r>
          </a:p>
          <a:p>
            <a:pPr marL="0" indent="0">
              <a:buNone/>
            </a:pPr>
            <a:r>
              <a:rPr lang="ar-IQ" dirty="0"/>
              <a:t>5-	الدعم او الامكانية المالية </a:t>
            </a:r>
          </a:p>
          <a:p>
            <a:pPr marL="0" indent="0">
              <a:buNone/>
            </a:pPr>
            <a:r>
              <a:rPr lang="ar-IQ" dirty="0"/>
              <a:t>6-	ضمان اشراك المواطنين بعمليات التخطيط وفي كل المراحل بصورة مباشرة او غير مباشرة بعد توعيتهم </a:t>
            </a:r>
            <a:r>
              <a:rPr lang="ar-IQ" dirty="0" smtClean="0"/>
              <a:t>بأهمية </a:t>
            </a:r>
            <a:r>
              <a:rPr lang="ar-IQ" dirty="0"/>
              <a:t>ذلك</a:t>
            </a:r>
            <a:r>
              <a:rPr lang="ar-IQ" dirty="0" smtClean="0"/>
              <a:t>.</a:t>
            </a:r>
            <a:endParaRPr lang="ar-IQ" dirty="0"/>
          </a:p>
        </p:txBody>
      </p:sp>
    </p:spTree>
    <p:extLst>
      <p:ext uri="{BB962C8B-B14F-4D97-AF65-F5344CB8AC3E}">
        <p14:creationId xmlns:p14="http://schemas.microsoft.com/office/powerpoint/2010/main" val="1434523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0528" y="-46183"/>
            <a:ext cx="9324528" cy="980728"/>
          </a:xfrm>
          <a:solidFill>
            <a:schemeClr val="bg1"/>
          </a:solidFill>
        </p:spPr>
        <p:txBody>
          <a:bodyPr/>
          <a:lstStyle/>
          <a:p>
            <a:r>
              <a:rPr lang="ar-IQ" dirty="0"/>
              <a:t>مراحل اعداد التصميم الاساس </a:t>
            </a:r>
          </a:p>
        </p:txBody>
      </p:sp>
      <p:sp>
        <p:nvSpPr>
          <p:cNvPr id="3" name="عنصر نائب للمحتوى 2"/>
          <p:cNvSpPr>
            <a:spLocks noGrp="1"/>
          </p:cNvSpPr>
          <p:nvPr>
            <p:ph idx="1"/>
          </p:nvPr>
        </p:nvSpPr>
        <p:spPr>
          <a:xfrm>
            <a:off x="-180529" y="889324"/>
            <a:ext cx="9356347" cy="5949280"/>
          </a:xfrm>
          <a:solidFill>
            <a:schemeClr val="bg1"/>
          </a:solidFill>
        </p:spPr>
        <p:txBody>
          <a:bodyPr>
            <a:normAutofit fontScale="92500" lnSpcReduction="20000"/>
          </a:bodyPr>
          <a:lstStyle/>
          <a:p>
            <a:pPr marL="0" indent="0">
              <a:buNone/>
            </a:pPr>
            <a:r>
              <a:rPr lang="ar-IQ" dirty="0" smtClean="0"/>
              <a:t>1</a:t>
            </a:r>
            <a:r>
              <a:rPr lang="ar-IQ" b="1" dirty="0" smtClean="0"/>
              <a:t>- مرحلة </a:t>
            </a:r>
            <a:r>
              <a:rPr lang="ar-IQ" b="1" dirty="0"/>
              <a:t>الاعداد </a:t>
            </a:r>
            <a:r>
              <a:rPr lang="ar-IQ" b="1" dirty="0" smtClean="0"/>
              <a:t>الاولي : </a:t>
            </a:r>
            <a:r>
              <a:rPr lang="ar-IQ" dirty="0"/>
              <a:t>حيث تلعب الخبرة الادارية للقطاع السياحي دورا مميزا لمساعدة فريق العمل للتوصل الى الامور التالية </a:t>
            </a:r>
          </a:p>
          <a:p>
            <a:pPr marL="0" indent="0">
              <a:buNone/>
            </a:pPr>
            <a:r>
              <a:rPr lang="ar-IQ" dirty="0" smtClean="0"/>
              <a:t>أ‌- الصيغة </a:t>
            </a:r>
            <a:r>
              <a:rPr lang="ar-IQ" dirty="0"/>
              <a:t>التي سوف يتبعها المصمم </a:t>
            </a:r>
            <a:r>
              <a:rPr lang="ar-IQ" dirty="0" smtClean="0"/>
              <a:t>لإبراز </a:t>
            </a:r>
            <a:r>
              <a:rPr lang="ar-IQ" dirty="0"/>
              <a:t>اهمية الموقع السياحي وذلك من خلال الجواب على مجموعة من الاسئلة منها :-</a:t>
            </a:r>
          </a:p>
          <a:p>
            <a:pPr marL="0" indent="0">
              <a:buNone/>
            </a:pPr>
            <a:r>
              <a:rPr lang="ar-IQ" dirty="0" smtClean="0"/>
              <a:t>- هل </a:t>
            </a:r>
            <a:r>
              <a:rPr lang="ar-IQ" dirty="0"/>
              <a:t>سيتبع فريق العمل الاسلوب التقليدي في عملية وضع التصميم الاساس للمشروع ام لهم فكرة جديدة .</a:t>
            </a:r>
          </a:p>
          <a:p>
            <a:pPr marL="0" indent="0">
              <a:buNone/>
            </a:pPr>
            <a:r>
              <a:rPr lang="ar-IQ" dirty="0" smtClean="0"/>
              <a:t>- هل </a:t>
            </a:r>
            <a:r>
              <a:rPr lang="ar-IQ" dirty="0"/>
              <a:t>ان حجم ونوعية الخدمات السياحية المقترحة ذات مواصفات عالمية وهل تكون متكاملة بحيث ترضي جميع متطلبات و رغبات الضيف .</a:t>
            </a:r>
          </a:p>
          <a:p>
            <a:pPr marL="0" indent="0">
              <a:buNone/>
            </a:pPr>
            <a:r>
              <a:rPr lang="ar-IQ" dirty="0" smtClean="0"/>
              <a:t>- موقع </a:t>
            </a:r>
            <a:r>
              <a:rPr lang="ar-IQ" dirty="0"/>
              <a:t>الفندق وخدمات الايواء الاخرى ونوع الاتصال السائد نظري او بيئي </a:t>
            </a:r>
          </a:p>
          <a:p>
            <a:pPr marL="0" indent="0">
              <a:buNone/>
            </a:pPr>
            <a:r>
              <a:rPr lang="ar-IQ" dirty="0" smtClean="0"/>
              <a:t>- طرق </a:t>
            </a:r>
            <a:r>
              <a:rPr lang="ar-IQ" dirty="0"/>
              <a:t>النقل المقترحة داخل المشروع شعاعية ام شبكية </a:t>
            </a:r>
          </a:p>
          <a:p>
            <a:pPr marL="0" indent="0">
              <a:buNone/>
            </a:pPr>
            <a:r>
              <a:rPr lang="ar-IQ" dirty="0"/>
              <a:t>ب – </a:t>
            </a:r>
            <a:r>
              <a:rPr lang="ar-IQ" dirty="0" smtClean="0"/>
              <a:t>ما هو </a:t>
            </a:r>
            <a:r>
              <a:rPr lang="ar-IQ" dirty="0"/>
              <a:t>الهيكل التنظيمي المقترح </a:t>
            </a:r>
            <a:r>
              <a:rPr lang="ar-IQ" dirty="0" smtClean="0"/>
              <a:t>لإدارة </a:t>
            </a:r>
            <a:r>
              <a:rPr lang="ar-IQ" dirty="0"/>
              <a:t>المرفق السياحي بجميع خدماته والذي يعتمد على حجم المشروع وحجم ونوعية الخدمات .</a:t>
            </a:r>
          </a:p>
          <a:p>
            <a:pPr marL="0" indent="0">
              <a:buNone/>
            </a:pPr>
            <a:r>
              <a:rPr lang="ar-IQ" dirty="0"/>
              <a:t>ج- ماهي الطاقة الاستيعابية التي يهدف التصميم الاساس تنفيذها </a:t>
            </a:r>
          </a:p>
          <a:p>
            <a:pPr marL="0" indent="0">
              <a:buNone/>
            </a:pPr>
            <a:endParaRPr lang="ar-IQ" dirty="0"/>
          </a:p>
        </p:txBody>
      </p:sp>
    </p:spTree>
    <p:extLst>
      <p:ext uri="{BB962C8B-B14F-4D97-AF65-F5344CB8AC3E}">
        <p14:creationId xmlns:p14="http://schemas.microsoft.com/office/powerpoint/2010/main" val="1294884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251520"/>
            <a:ext cx="9144000" cy="1417638"/>
          </a:xfrm>
          <a:solidFill>
            <a:schemeClr val="bg1"/>
          </a:solidFill>
        </p:spPr>
        <p:txBody>
          <a:bodyPr/>
          <a:lstStyle/>
          <a:p>
            <a:r>
              <a:rPr lang="ar-IQ" dirty="0" smtClean="0"/>
              <a:t> </a:t>
            </a:r>
            <a:endParaRPr lang="ar-IQ" dirty="0"/>
          </a:p>
        </p:txBody>
      </p:sp>
      <p:sp>
        <p:nvSpPr>
          <p:cNvPr id="3" name="عنصر نائب للمحتوى 2"/>
          <p:cNvSpPr>
            <a:spLocks noGrp="1"/>
          </p:cNvSpPr>
          <p:nvPr>
            <p:ph idx="1"/>
          </p:nvPr>
        </p:nvSpPr>
        <p:spPr>
          <a:xfrm>
            <a:off x="0" y="0"/>
            <a:ext cx="9144000" cy="6858000"/>
          </a:xfrm>
          <a:solidFill>
            <a:schemeClr val="bg1"/>
          </a:solidFill>
        </p:spPr>
        <p:txBody>
          <a:bodyPr>
            <a:normAutofit fontScale="85000" lnSpcReduction="20000"/>
          </a:bodyPr>
          <a:lstStyle/>
          <a:p>
            <a:pPr marL="0" indent="0">
              <a:buNone/>
            </a:pPr>
            <a:r>
              <a:rPr lang="ar-IQ" b="1" dirty="0" smtClean="0"/>
              <a:t>2- مرحلة </a:t>
            </a:r>
            <a:r>
              <a:rPr lang="ar-IQ" b="1" dirty="0"/>
              <a:t>الدراسات الحضرية والاقليمية </a:t>
            </a:r>
            <a:endParaRPr lang="ar-IQ" b="1" dirty="0" smtClean="0"/>
          </a:p>
          <a:p>
            <a:pPr marL="0" indent="0">
              <a:buNone/>
            </a:pPr>
            <a:r>
              <a:rPr lang="ar-IQ" dirty="0" smtClean="0"/>
              <a:t>اذ </a:t>
            </a:r>
            <a:r>
              <a:rPr lang="ar-IQ" dirty="0"/>
              <a:t>لابد لفريق عمل التصميم الاساس للمشروع السياحي جمع المعلومات التالية :-</a:t>
            </a:r>
          </a:p>
          <a:p>
            <a:pPr marL="0" indent="0">
              <a:buNone/>
            </a:pPr>
            <a:r>
              <a:rPr lang="ar-IQ" dirty="0" smtClean="0"/>
              <a:t>أ‌- صفات </a:t>
            </a:r>
            <a:r>
              <a:rPr lang="ar-IQ" dirty="0"/>
              <a:t>وخصائص الاقليم او المدينة وتشمل </a:t>
            </a:r>
            <a:r>
              <a:rPr lang="ar-IQ" dirty="0" smtClean="0"/>
              <a:t> (- المعلومات </a:t>
            </a:r>
            <a:r>
              <a:rPr lang="ar-IQ" dirty="0"/>
              <a:t>الاقتصادية والتي تشمل نوع القطاع الاقتصادي السائد وحجم الناتج المحلي ومستوى دخل الفرد ومؤشرات التنمية الاقتصادية في الاقليم </a:t>
            </a:r>
            <a:r>
              <a:rPr lang="ar-IQ" dirty="0" smtClean="0"/>
              <a:t>).</a:t>
            </a:r>
            <a:endParaRPr lang="ar-IQ" dirty="0"/>
          </a:p>
          <a:p>
            <a:pPr marL="0" indent="0">
              <a:buNone/>
            </a:pPr>
            <a:r>
              <a:rPr lang="ar-IQ" dirty="0" smtClean="0"/>
              <a:t>(- اتجاهات </a:t>
            </a:r>
            <a:r>
              <a:rPr lang="ar-IQ" dirty="0"/>
              <a:t>الاقليم التطويرية </a:t>
            </a:r>
            <a:r>
              <a:rPr lang="ar-IQ" dirty="0" smtClean="0"/>
              <a:t>).       (- معدل </a:t>
            </a:r>
            <a:r>
              <a:rPr lang="ar-IQ" dirty="0"/>
              <a:t>استهلاك الطاقة الكهربائية وحجم استهلاك </a:t>
            </a:r>
            <a:r>
              <a:rPr lang="ar-IQ" dirty="0" smtClean="0"/>
              <a:t>المياه) </a:t>
            </a:r>
            <a:r>
              <a:rPr lang="ar-IQ" dirty="0"/>
              <a:t>.</a:t>
            </a:r>
          </a:p>
          <a:p>
            <a:pPr marL="0" indent="0">
              <a:buNone/>
            </a:pPr>
            <a:r>
              <a:rPr lang="ar-IQ" dirty="0" smtClean="0"/>
              <a:t>(- تطور </a:t>
            </a:r>
            <a:r>
              <a:rPr lang="ar-IQ" dirty="0"/>
              <a:t>حجم التدفق السياحي الى الاقليم من حيث نوع وصفات المجاميع السياحية واهم عناصر الجذب السياحي والخدمات </a:t>
            </a:r>
            <a:r>
              <a:rPr lang="ar-IQ" dirty="0" smtClean="0"/>
              <a:t>السياحية).</a:t>
            </a:r>
            <a:endParaRPr lang="ar-IQ" dirty="0"/>
          </a:p>
          <a:p>
            <a:pPr marL="0" indent="0">
              <a:buNone/>
            </a:pPr>
            <a:r>
              <a:rPr lang="ar-IQ" dirty="0" smtClean="0"/>
              <a:t>ب‌- دراسة </a:t>
            </a:r>
            <a:r>
              <a:rPr lang="ar-IQ" dirty="0"/>
              <a:t>مجتمع وتشمل </a:t>
            </a:r>
          </a:p>
          <a:p>
            <a:pPr marL="0" indent="0">
              <a:buNone/>
            </a:pPr>
            <a:r>
              <a:rPr lang="ar-IQ" dirty="0" smtClean="0"/>
              <a:t>(- معدل </a:t>
            </a:r>
            <a:r>
              <a:rPr lang="ar-IQ" dirty="0"/>
              <a:t>الزيادة السكانية لسكان </a:t>
            </a:r>
            <a:r>
              <a:rPr lang="ar-IQ" dirty="0" smtClean="0"/>
              <a:t>الاقليم) .    (- معدل </a:t>
            </a:r>
            <a:r>
              <a:rPr lang="ar-IQ" dirty="0"/>
              <a:t>التدفق </a:t>
            </a:r>
            <a:r>
              <a:rPr lang="ar-IQ" dirty="0" smtClean="0"/>
              <a:t>المروري) .</a:t>
            </a:r>
            <a:endParaRPr lang="ar-IQ" dirty="0"/>
          </a:p>
          <a:p>
            <a:pPr marL="0" indent="0">
              <a:buNone/>
            </a:pPr>
            <a:r>
              <a:rPr lang="ar-IQ" dirty="0" smtClean="0"/>
              <a:t>(- الصفات </a:t>
            </a:r>
            <a:r>
              <a:rPr lang="ar-IQ" dirty="0"/>
              <a:t>والخصائص الاجتماعية و الاقتصادية </a:t>
            </a:r>
            <a:r>
              <a:rPr lang="ar-IQ" dirty="0" smtClean="0"/>
              <a:t>).   (- مدى </a:t>
            </a:r>
            <a:r>
              <a:rPr lang="ar-IQ" dirty="0"/>
              <a:t>توفر الايدي العاملة الماهرة و غير الماهرة ومستويات </a:t>
            </a:r>
            <a:r>
              <a:rPr lang="ar-IQ" dirty="0" smtClean="0"/>
              <a:t>الاجور).</a:t>
            </a:r>
            <a:endParaRPr lang="ar-IQ" dirty="0"/>
          </a:p>
          <a:p>
            <a:pPr marL="0" indent="0">
              <a:buNone/>
            </a:pPr>
            <a:r>
              <a:rPr lang="ar-IQ" dirty="0"/>
              <a:t>وهناك عدد من النظريات التي حاولت تحليل العلاقة بين موقع معين مع الاقليم المرتبط به ومن هذه النظريات نظرية </a:t>
            </a:r>
            <a:r>
              <a:rPr lang="ar-IQ" dirty="0" smtClean="0"/>
              <a:t>«كرستالر» </a:t>
            </a:r>
            <a:r>
              <a:rPr lang="ar-IQ" dirty="0"/>
              <a:t>او </a:t>
            </a:r>
            <a:r>
              <a:rPr lang="ar-IQ" dirty="0" smtClean="0"/>
              <a:t>ما يعرف </a:t>
            </a:r>
            <a:r>
              <a:rPr lang="ar-IQ" dirty="0"/>
              <a:t>بالنظرية السداسية وقد وضعها </a:t>
            </a:r>
            <a:r>
              <a:rPr lang="ar-IQ" dirty="0" smtClean="0"/>
              <a:t>(والتر كرستالر) </a:t>
            </a:r>
            <a:r>
              <a:rPr lang="ar-IQ" dirty="0"/>
              <a:t>عام 1933 من خلال دراسته لسهل </a:t>
            </a:r>
            <a:r>
              <a:rPr lang="ar-IQ" dirty="0" err="1"/>
              <a:t>بافاريا</a:t>
            </a:r>
            <a:r>
              <a:rPr lang="ar-IQ" dirty="0"/>
              <a:t> في جنوب المانيا وهي نظرية استنتاجية صممت لتنظيم العلاقة بين المحلات العمرانية مع المكان المركزي </a:t>
            </a:r>
            <a:r>
              <a:rPr lang="ar-IQ" dirty="0" smtClean="0"/>
              <a:t>.</a:t>
            </a:r>
            <a:endParaRPr lang="ar-IQ" dirty="0"/>
          </a:p>
        </p:txBody>
      </p:sp>
    </p:spTree>
    <p:extLst>
      <p:ext uri="{BB962C8B-B14F-4D97-AF65-F5344CB8AC3E}">
        <p14:creationId xmlns:p14="http://schemas.microsoft.com/office/powerpoint/2010/main" val="400558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0944"/>
            <a:ext cx="9144000" cy="1417638"/>
          </a:xfrm>
          <a:solidFill>
            <a:schemeClr val="bg1"/>
          </a:solidFill>
        </p:spPr>
        <p:txBody>
          <a:bodyPr/>
          <a:lstStyle/>
          <a:p>
            <a:r>
              <a:rPr lang="ar-IQ" dirty="0" smtClean="0"/>
              <a:t> </a:t>
            </a:r>
            <a:endParaRPr lang="ar-IQ" dirty="0"/>
          </a:p>
        </p:txBody>
      </p:sp>
      <p:sp>
        <p:nvSpPr>
          <p:cNvPr id="3" name="عنصر نائب للمحتوى 2"/>
          <p:cNvSpPr>
            <a:spLocks noGrp="1"/>
          </p:cNvSpPr>
          <p:nvPr>
            <p:ph idx="1"/>
          </p:nvPr>
        </p:nvSpPr>
        <p:spPr>
          <a:xfrm>
            <a:off x="0" y="116632"/>
            <a:ext cx="9144000" cy="6741368"/>
          </a:xfrm>
          <a:solidFill>
            <a:schemeClr val="bg1"/>
          </a:solidFill>
        </p:spPr>
        <p:txBody>
          <a:bodyPr>
            <a:normAutofit fontScale="92500" lnSpcReduction="10000"/>
          </a:bodyPr>
          <a:lstStyle/>
          <a:p>
            <a:pPr marL="0" indent="0">
              <a:buNone/>
            </a:pPr>
            <a:r>
              <a:rPr lang="ar-IQ" dirty="0"/>
              <a:t>وهي تقوم على اساس ان كل مدينة مركزية كبيرة او صغيرة وهي المكان المركزي تقوم بخدمة اقليم يسمى الاقليم المكمل ، حيث تتبادل المدينة معه المنفعة المتمثلة في تقديم المدينة الخدمات والبضائع لسكان الاقليم وقد سماها كرستالر (الوظائف </a:t>
            </a:r>
            <a:r>
              <a:rPr lang="ar-IQ" dirty="0" smtClean="0"/>
              <a:t>المركزية </a:t>
            </a:r>
            <a:r>
              <a:rPr lang="ar-IQ" dirty="0"/>
              <a:t>) مقابل ذلك يقوم سكان الاقليم بتوفير المواد الغذائية من محاصيل زراعية ومنتجات حيوانية لسكان المدينة اذ ينقلوها من الاقليم الى سوق المدينة . وسميت بالنظرية السداسية لان كرستالر اقترح شكلا سداسيا </a:t>
            </a:r>
            <a:r>
              <a:rPr lang="ar-IQ" dirty="0" smtClean="0"/>
              <a:t>للإقليم </a:t>
            </a:r>
            <a:r>
              <a:rPr lang="ar-IQ" dirty="0"/>
              <a:t>بحيث تكون مخدومة من 6 جوانب . والسبب في ذلك ان كرستالر يجد ان المنافسة بين المدن تستند في مناطق تقاطع دوائر نفوذها ، وبما ان هذه الدوائر اما ان تترك بينها مناطق فارغة </a:t>
            </a:r>
            <a:r>
              <a:rPr lang="ar-IQ" dirty="0" smtClean="0"/>
              <a:t>لا تخدمها </a:t>
            </a:r>
            <a:r>
              <a:rPr lang="ar-IQ" dirty="0"/>
              <a:t>اي مدينة اذا تماست تلك الدوائر او انها تتقاطع فتكون المنافسة بين المدن على تلك المناطق التي تحدث عند التقاطع او تبقى بدون خدمة . </a:t>
            </a:r>
          </a:p>
          <a:p>
            <a:pPr marL="0" indent="0">
              <a:buNone/>
            </a:pPr>
            <a:r>
              <a:rPr lang="ar-IQ" dirty="0"/>
              <a:t> ومن مأخذ هذه النظرية انها اغفلت بعض الجوانب المتعلقة بالعامل الجغرافي المتعلق بطبيعة التضاريس ونوع التربة والمناخ السائد ، كما انها اهملت توزيع الموارد الطبيعية والموارد المائية والتضاريس وطرق المواصلات وكثافة السكان .</a:t>
            </a:r>
          </a:p>
          <a:p>
            <a:pPr marL="0" indent="0">
              <a:buNone/>
            </a:pPr>
            <a:endParaRPr lang="ar-IQ" dirty="0"/>
          </a:p>
        </p:txBody>
      </p:sp>
    </p:spTree>
    <p:extLst>
      <p:ext uri="{BB962C8B-B14F-4D97-AF65-F5344CB8AC3E}">
        <p14:creationId xmlns:p14="http://schemas.microsoft.com/office/powerpoint/2010/main" val="1021031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764</Words>
  <Application>Microsoft Office PowerPoint</Application>
  <PresentationFormat>عرض على الشاشة (3:4)‏</PresentationFormat>
  <Paragraphs>43</Paragraphs>
  <Slides>8</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8</vt:i4>
      </vt:variant>
    </vt:vector>
  </HeadingPairs>
  <TitlesOfParts>
    <vt:vector size="12" baseType="lpstr">
      <vt:lpstr>Arial</vt:lpstr>
      <vt:lpstr>Calibri</vt:lpstr>
      <vt:lpstr>Times New Roman</vt:lpstr>
      <vt:lpstr>نسق Office</vt:lpstr>
      <vt:lpstr>تحليل المواقع السياحية المرحلة الرابعة الدراسة المسائية</vt:lpstr>
      <vt:lpstr>المحاضرة السادسة عشر تحليل مراحل اعداد التصميم الاساس للموقع السياحي</vt:lpstr>
      <vt:lpstr>تعريف ومواصفات التصميم الأساس</vt:lpstr>
      <vt:lpstr> </vt:lpstr>
      <vt:lpstr> </vt:lpstr>
      <vt:lpstr>مراحل اعداد التصميم الاساس </vt:lpstr>
      <vt:lpstr> </vt:lpstr>
      <vt:lpstr> </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25</cp:revision>
  <dcterms:created xsi:type="dcterms:W3CDTF">2020-04-14T12:45:56Z</dcterms:created>
  <dcterms:modified xsi:type="dcterms:W3CDTF">2024-03-25T22:11:52Z</dcterms:modified>
</cp:coreProperties>
</file>