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04" r:id="rId1"/>
  </p:sldMasterIdLst>
  <p:notesMasterIdLst>
    <p:notesMasterId r:id="rId14"/>
  </p:notesMasterIdLst>
  <p:sldIdLst>
    <p:sldId id="256" r:id="rId2"/>
    <p:sldId id="266" r:id="rId3"/>
    <p:sldId id="275" r:id="rId4"/>
    <p:sldId id="267" r:id="rId5"/>
    <p:sldId id="276" r:id="rId6"/>
    <p:sldId id="268" r:id="rId7"/>
    <p:sldId id="269" r:id="rId8"/>
    <p:sldId id="279" r:id="rId9"/>
    <p:sldId id="270" r:id="rId10"/>
    <p:sldId id="277" r:id="rId11"/>
    <p:sldId id="278" r:id="rId12"/>
    <p:sldId id="281" r:id="rId1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6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8B1DE26E-089D-4678-89E5-B8B02C4CC3DF}" type="datetimeFigureOut">
              <a:rPr lang="ar-IQ" smtClean="0"/>
              <a:pPr/>
              <a:t>25/10/1443</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D6BAF2DD-DD63-4D4A-BE84-49C03E8194D1}" type="slidenum">
              <a:rPr lang="ar-IQ" smtClean="0"/>
              <a:pPr/>
              <a:t>‹#›</a:t>
            </a:fld>
            <a:endParaRPr lang="ar-IQ"/>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dirty="0"/>
          </a:p>
        </p:txBody>
      </p:sp>
      <p:sp>
        <p:nvSpPr>
          <p:cNvPr id="4" name="عنصر نائب لرقم الشريحة 3"/>
          <p:cNvSpPr>
            <a:spLocks noGrp="1"/>
          </p:cNvSpPr>
          <p:nvPr>
            <p:ph type="sldNum" sz="quarter" idx="10"/>
          </p:nvPr>
        </p:nvSpPr>
        <p:spPr/>
        <p:txBody>
          <a:bodyPr/>
          <a:lstStyle/>
          <a:p>
            <a:fld id="{D6BAF2DD-DD63-4D4A-BE84-49C03E8194D1}" type="slidenum">
              <a:rPr lang="ar-IQ" smtClean="0"/>
              <a:pPr/>
              <a:t>12</a:t>
            </a:fld>
            <a:endParaRPr lang="ar-IQ"/>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7" name="مثلث متساوي الساقين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540544" y="776288"/>
            <a:ext cx="8062912" cy="1470025"/>
          </a:xfrm>
        </p:spPr>
        <p:txBody>
          <a:bodyPr anchor="b">
            <a:normAutofit/>
          </a:bodyPr>
          <a:lstStyle>
            <a:lvl1pPr algn="r">
              <a:defRPr sz="440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1371600" y="6012656"/>
            <a:ext cx="5791200" cy="365125"/>
          </a:xfrm>
        </p:spPr>
        <p:txBody>
          <a:bodyPr tIns="0" bIns="0" anchor="t"/>
          <a:lstStyle>
            <a:lvl1pPr algn="r">
              <a:defRPr sz="1000"/>
            </a:lvl1pPr>
          </a:lstStyle>
          <a:p>
            <a:fld id="{2996716D-E159-46CB-97B5-CC534DE6B5DF}" type="datetimeFigureOut">
              <a:rPr lang="ar-IQ" smtClean="0"/>
              <a:pPr/>
              <a:t>25/10/1443</a:t>
            </a:fld>
            <a:endParaRPr lang="ar-IQ"/>
          </a:p>
        </p:txBody>
      </p:sp>
      <p:sp>
        <p:nvSpPr>
          <p:cNvPr id="17" name="عنصر نائب للتذييل 16"/>
          <p:cNvSpPr>
            <a:spLocks noGrp="1"/>
          </p:cNvSpPr>
          <p:nvPr>
            <p:ph type="ftr" sz="quarter" idx="11"/>
          </p:nvPr>
        </p:nvSpPr>
        <p:spPr>
          <a:xfrm>
            <a:off x="1371600" y="5650704"/>
            <a:ext cx="5791200" cy="365125"/>
          </a:xfrm>
        </p:spPr>
        <p:txBody>
          <a:bodyPr tIns="0" bIns="0" anchor="b"/>
          <a:lstStyle>
            <a:lvl1pPr algn="r">
              <a:defRPr sz="1100"/>
            </a:lvl1pPr>
          </a:lstStyle>
          <a:p>
            <a:endParaRPr lang="ar-IQ"/>
          </a:p>
        </p:txBody>
      </p:sp>
      <p:sp>
        <p:nvSpPr>
          <p:cNvPr id="29" name="عنصر نائب لرقم الشريحة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16FF1764-B4B6-447F-918B-58C802E760D6}"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2996716D-E159-46CB-97B5-CC534DE6B5DF}" type="datetimeFigureOut">
              <a:rPr lang="ar-IQ" smtClean="0"/>
              <a:pPr/>
              <a:t>25/10/1443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6FF1764-B4B6-447F-918B-58C802E760D6}"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381000"/>
            <a:ext cx="1905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381000"/>
            <a:ext cx="62484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2996716D-E159-46CB-97B5-CC534DE6B5DF}" type="datetimeFigureOut">
              <a:rPr lang="ar-IQ" smtClean="0"/>
              <a:pPr/>
              <a:t>25/10/1443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6FF1764-B4B6-447F-918B-58C802E760D6}"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1399032"/>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a:xfrm>
            <a:off x="457200" y="1882808"/>
            <a:ext cx="8229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4791456" y="6480048"/>
            <a:ext cx="2133600" cy="301752"/>
          </a:xfrm>
        </p:spPr>
        <p:txBody>
          <a:bodyPr/>
          <a:lstStyle/>
          <a:p>
            <a:fld id="{2996716D-E159-46CB-97B5-CC534DE6B5DF}" type="datetimeFigureOut">
              <a:rPr lang="ar-IQ" smtClean="0"/>
              <a:pPr/>
              <a:t>25/10/1443</a:t>
            </a:fld>
            <a:endParaRPr lang="ar-IQ"/>
          </a:p>
        </p:txBody>
      </p:sp>
      <p:sp>
        <p:nvSpPr>
          <p:cNvPr id="5" name="عنصر نائب للتذييل 4"/>
          <p:cNvSpPr>
            <a:spLocks noGrp="1"/>
          </p:cNvSpPr>
          <p:nvPr>
            <p:ph type="ftr" sz="quarter" idx="11"/>
          </p:nvPr>
        </p:nvSpPr>
        <p:spPr>
          <a:xfrm>
            <a:off x="457200" y="6480969"/>
            <a:ext cx="4260056" cy="300831"/>
          </a:xfrm>
        </p:spPr>
        <p:txBody>
          <a:bodyPr/>
          <a:lstStyle/>
          <a:p>
            <a:endParaRPr lang="ar-IQ"/>
          </a:p>
        </p:txBody>
      </p:sp>
      <p:sp>
        <p:nvSpPr>
          <p:cNvPr id="6" name="عنصر نائب لرقم الشريحة 5"/>
          <p:cNvSpPr>
            <a:spLocks noGrp="1"/>
          </p:cNvSpPr>
          <p:nvPr>
            <p:ph type="sldNum" sz="quarter" idx="12"/>
          </p:nvPr>
        </p:nvSpPr>
        <p:spPr/>
        <p:txBody>
          <a:bodyPr/>
          <a:lstStyle/>
          <a:p>
            <a:fld id="{16FF1764-B4B6-447F-918B-58C802E760D6}"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1"/>
      </p:bgRef>
    </p:bg>
    <p:spTree>
      <p:nvGrpSpPr>
        <p:cNvPr id="1" name=""/>
        <p:cNvGrpSpPr/>
        <p:nvPr/>
      </p:nvGrpSpPr>
      <p:grpSpPr>
        <a:xfrm>
          <a:off x="0" y="0"/>
          <a:ext cx="0" cy="0"/>
          <a:chOff x="0" y="0"/>
          <a:chExt cx="0" cy="0"/>
        </a:xfrm>
      </p:grpSpPr>
      <p:sp>
        <p:nvSpPr>
          <p:cNvPr id="9" name="مثلث قائم الزاوية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مثلث متساوي الساقين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عنصر نائب للتاريخ 3"/>
          <p:cNvSpPr>
            <a:spLocks noGrp="1"/>
          </p:cNvSpPr>
          <p:nvPr>
            <p:ph type="dt" sz="half" idx="10"/>
          </p:nvPr>
        </p:nvSpPr>
        <p:spPr>
          <a:xfrm>
            <a:off x="6955632" y="6477000"/>
            <a:ext cx="2133600" cy="304800"/>
          </a:xfrm>
        </p:spPr>
        <p:txBody>
          <a:bodyPr/>
          <a:lstStyle/>
          <a:p>
            <a:fld id="{2996716D-E159-46CB-97B5-CC534DE6B5DF}" type="datetimeFigureOut">
              <a:rPr lang="ar-IQ" smtClean="0"/>
              <a:pPr/>
              <a:t>25/10/1443</a:t>
            </a:fld>
            <a:endParaRPr lang="ar-IQ"/>
          </a:p>
        </p:txBody>
      </p:sp>
      <p:sp>
        <p:nvSpPr>
          <p:cNvPr id="5" name="عنصر نائب للتذييل 4"/>
          <p:cNvSpPr>
            <a:spLocks noGrp="1"/>
          </p:cNvSpPr>
          <p:nvPr>
            <p:ph type="ftr" sz="quarter" idx="11"/>
          </p:nvPr>
        </p:nvSpPr>
        <p:spPr>
          <a:xfrm>
            <a:off x="2619376" y="6480969"/>
            <a:ext cx="4260056" cy="300831"/>
          </a:xfrm>
        </p:spPr>
        <p:txBody>
          <a:bodyPr/>
          <a:lstStyle/>
          <a:p>
            <a:endParaRPr lang="ar-IQ"/>
          </a:p>
        </p:txBody>
      </p:sp>
      <p:sp>
        <p:nvSpPr>
          <p:cNvPr id="6" name="عنصر نائب لرقم الشريحة 5"/>
          <p:cNvSpPr>
            <a:spLocks noGrp="1"/>
          </p:cNvSpPr>
          <p:nvPr>
            <p:ph type="sldNum" sz="quarter" idx="12"/>
          </p:nvPr>
        </p:nvSpPr>
        <p:spPr>
          <a:xfrm>
            <a:off x="8451056" y="809624"/>
            <a:ext cx="502920" cy="300831"/>
          </a:xfrm>
        </p:spPr>
        <p:txBody>
          <a:bodyPr/>
          <a:lstStyle/>
          <a:p>
            <a:fld id="{16FF1764-B4B6-447F-918B-58C802E760D6}" type="slidenum">
              <a:rPr lang="ar-IQ" smtClean="0"/>
              <a:pPr/>
              <a:t>‹#›</a:t>
            </a:fld>
            <a:endParaRPr lang="ar-IQ"/>
          </a:p>
        </p:txBody>
      </p:sp>
      <p:cxnSp>
        <p:nvCxnSpPr>
          <p:cNvPr id="11" name="رابط مستقيم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رابط مستقيم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عنوان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marL="0"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4791456" y="6480969"/>
            <a:ext cx="2133600" cy="301752"/>
          </a:xfrm>
        </p:spPr>
        <p:txBody>
          <a:bodyPr/>
          <a:lstStyle/>
          <a:p>
            <a:fld id="{2996716D-E159-46CB-97B5-CC534DE6B5DF}" type="datetimeFigureOut">
              <a:rPr lang="ar-IQ" smtClean="0"/>
              <a:pPr/>
              <a:t>25/10/1443</a:t>
            </a:fld>
            <a:endParaRPr lang="ar-IQ"/>
          </a:p>
        </p:txBody>
      </p:sp>
      <p:sp>
        <p:nvSpPr>
          <p:cNvPr id="6" name="عنصر نائب للتذييل 5"/>
          <p:cNvSpPr>
            <a:spLocks noGrp="1"/>
          </p:cNvSpPr>
          <p:nvPr>
            <p:ph type="ftr" sz="quarter" idx="11"/>
          </p:nvPr>
        </p:nvSpPr>
        <p:spPr>
          <a:xfrm>
            <a:off x="457200" y="6480969"/>
            <a:ext cx="4260056" cy="301752"/>
          </a:xfrm>
        </p:spPr>
        <p:txBody>
          <a:bodyPr/>
          <a:lstStyle/>
          <a:p>
            <a:endParaRPr lang="ar-IQ"/>
          </a:p>
        </p:txBody>
      </p:sp>
      <p:sp>
        <p:nvSpPr>
          <p:cNvPr id="7" name="عنصر نائب لرقم الشريحة 6"/>
          <p:cNvSpPr>
            <a:spLocks noGrp="1"/>
          </p:cNvSpPr>
          <p:nvPr>
            <p:ph type="sldNum" sz="quarter" idx="12"/>
          </p:nvPr>
        </p:nvSpPr>
        <p:spPr>
          <a:xfrm>
            <a:off x="7589520" y="6480969"/>
            <a:ext cx="502920" cy="301752"/>
          </a:xfrm>
        </p:spPr>
        <p:txBody>
          <a:bodyPr/>
          <a:lstStyle/>
          <a:p>
            <a:fld id="{16FF1764-B4B6-447F-918B-58C802E760D6}"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a:xfrm>
            <a:off x="4791456" y="6480969"/>
            <a:ext cx="2130552" cy="301752"/>
          </a:xfrm>
        </p:spPr>
        <p:txBody>
          <a:bodyPr/>
          <a:lstStyle/>
          <a:p>
            <a:fld id="{2996716D-E159-46CB-97B5-CC534DE6B5DF}" type="datetimeFigureOut">
              <a:rPr lang="ar-IQ" smtClean="0"/>
              <a:pPr/>
              <a:t>25/10/1443</a:t>
            </a:fld>
            <a:endParaRPr lang="ar-IQ"/>
          </a:p>
        </p:txBody>
      </p:sp>
      <p:sp>
        <p:nvSpPr>
          <p:cNvPr id="8" name="عنصر نائب للتذييل 7"/>
          <p:cNvSpPr>
            <a:spLocks noGrp="1"/>
          </p:cNvSpPr>
          <p:nvPr>
            <p:ph type="ftr" sz="quarter" idx="11"/>
          </p:nvPr>
        </p:nvSpPr>
        <p:spPr>
          <a:xfrm>
            <a:off x="457200" y="6480969"/>
            <a:ext cx="4261104" cy="301752"/>
          </a:xfrm>
        </p:spPr>
        <p:txBody>
          <a:bodyPr/>
          <a:lstStyle/>
          <a:p>
            <a:endParaRPr lang="ar-IQ"/>
          </a:p>
        </p:txBody>
      </p:sp>
      <p:sp>
        <p:nvSpPr>
          <p:cNvPr id="9" name="عنصر نائب لرقم الشريحة 8"/>
          <p:cNvSpPr>
            <a:spLocks noGrp="1"/>
          </p:cNvSpPr>
          <p:nvPr>
            <p:ph type="sldNum" sz="quarter" idx="12"/>
          </p:nvPr>
        </p:nvSpPr>
        <p:spPr>
          <a:xfrm>
            <a:off x="7589520" y="6483096"/>
            <a:ext cx="502920" cy="301752"/>
          </a:xfrm>
        </p:spPr>
        <p:txBody>
          <a:bodyPr/>
          <a:lstStyle>
            <a:lvl1pPr algn="ctr">
              <a:defRPr/>
            </a:lvl1pPr>
          </a:lstStyle>
          <a:p>
            <a:fld id="{16FF1764-B4B6-447F-918B-58C802E760D6}"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b="0"/>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2996716D-E159-46CB-97B5-CC534DE6B5DF}" type="datetimeFigureOut">
              <a:rPr lang="ar-IQ" smtClean="0"/>
              <a:pPr/>
              <a:t>25/10/1443</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16FF1764-B4B6-447F-918B-58C802E760D6}"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4791456" y="6480969"/>
            <a:ext cx="2133600" cy="301752"/>
          </a:xfrm>
        </p:spPr>
        <p:txBody>
          <a:bodyPr/>
          <a:lstStyle/>
          <a:p>
            <a:fld id="{2996716D-E159-46CB-97B5-CC534DE6B5DF}" type="datetimeFigureOut">
              <a:rPr lang="ar-IQ" smtClean="0"/>
              <a:pPr/>
              <a:t>25/10/1443</a:t>
            </a:fld>
            <a:endParaRPr lang="ar-IQ"/>
          </a:p>
        </p:txBody>
      </p:sp>
      <p:sp>
        <p:nvSpPr>
          <p:cNvPr id="3" name="عنصر نائب للتذييل 2"/>
          <p:cNvSpPr>
            <a:spLocks noGrp="1"/>
          </p:cNvSpPr>
          <p:nvPr>
            <p:ph type="ftr" sz="quarter" idx="11"/>
          </p:nvPr>
        </p:nvSpPr>
        <p:spPr>
          <a:xfrm>
            <a:off x="457200" y="6481890"/>
            <a:ext cx="4260056" cy="300831"/>
          </a:xfrm>
        </p:spPr>
        <p:txBody>
          <a:bodyPr/>
          <a:lstStyle/>
          <a:p>
            <a:endParaRPr lang="ar-IQ"/>
          </a:p>
        </p:txBody>
      </p:sp>
      <p:sp>
        <p:nvSpPr>
          <p:cNvPr id="4" name="عنصر نائب لرقم الشريحة 3"/>
          <p:cNvSpPr>
            <a:spLocks noGrp="1"/>
          </p:cNvSpPr>
          <p:nvPr>
            <p:ph type="sldNum" sz="quarter" idx="12"/>
          </p:nvPr>
        </p:nvSpPr>
        <p:spPr>
          <a:xfrm>
            <a:off x="7589520" y="6480969"/>
            <a:ext cx="502920" cy="301752"/>
          </a:xfrm>
        </p:spPr>
        <p:txBody>
          <a:bodyPr/>
          <a:lstStyle/>
          <a:p>
            <a:fld id="{16FF1764-B4B6-447F-918B-58C802E760D6}"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278976" y="6556248"/>
            <a:ext cx="2133600" cy="301752"/>
          </a:xfrm>
        </p:spPr>
        <p:txBody>
          <a:bodyPr/>
          <a:lstStyle>
            <a:lvl1pPr>
              <a:defRPr sz="900"/>
            </a:lvl1pPr>
          </a:lstStyle>
          <a:p>
            <a:fld id="{2996716D-E159-46CB-97B5-CC534DE6B5DF}" type="datetimeFigureOut">
              <a:rPr lang="ar-IQ" smtClean="0"/>
              <a:pPr/>
              <a:t>25/10/1443</a:t>
            </a:fld>
            <a:endParaRPr lang="ar-IQ"/>
          </a:p>
        </p:txBody>
      </p:sp>
      <p:sp>
        <p:nvSpPr>
          <p:cNvPr id="6" name="عنصر نائب للتذييل 5"/>
          <p:cNvSpPr>
            <a:spLocks noGrp="1"/>
          </p:cNvSpPr>
          <p:nvPr>
            <p:ph type="ftr" sz="quarter" idx="11"/>
          </p:nvPr>
        </p:nvSpPr>
        <p:spPr>
          <a:xfrm>
            <a:off x="1135856" y="6556248"/>
            <a:ext cx="5143120" cy="301752"/>
          </a:xfrm>
        </p:spPr>
        <p:txBody>
          <a:bodyPr/>
          <a:lstStyle>
            <a:lvl1pPr>
              <a:defRPr sz="900"/>
            </a:lvl1pPr>
          </a:lstStyle>
          <a:p>
            <a:endParaRPr lang="ar-IQ"/>
          </a:p>
        </p:txBody>
      </p:sp>
      <p:sp>
        <p:nvSpPr>
          <p:cNvPr id="7" name="عنصر نائب لرقم الشريحة 6"/>
          <p:cNvSpPr>
            <a:spLocks noGrp="1"/>
          </p:cNvSpPr>
          <p:nvPr>
            <p:ph type="sldNum" sz="quarter" idx="12"/>
          </p:nvPr>
        </p:nvSpPr>
        <p:spPr>
          <a:xfrm>
            <a:off x="8410576" y="6556248"/>
            <a:ext cx="502920" cy="301752"/>
          </a:xfrm>
        </p:spPr>
        <p:txBody>
          <a:bodyPr/>
          <a:lstStyle>
            <a:lvl1pPr>
              <a:defRPr sz="900"/>
            </a:lvl1pPr>
          </a:lstStyle>
          <a:p>
            <a:fld id="{16FF1764-B4B6-447F-918B-58C802E760D6}"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108192" y="6556248"/>
            <a:ext cx="2103120" cy="301752"/>
          </a:xfrm>
        </p:spPr>
        <p:txBody>
          <a:bodyPr/>
          <a:lstStyle>
            <a:lvl1pPr>
              <a:defRPr sz="900"/>
            </a:lvl1pPr>
          </a:lstStyle>
          <a:p>
            <a:fld id="{2996716D-E159-46CB-97B5-CC534DE6B5DF}" type="datetimeFigureOut">
              <a:rPr lang="ar-IQ" smtClean="0"/>
              <a:pPr/>
              <a:t>25/10/1443</a:t>
            </a:fld>
            <a:endParaRPr lang="ar-IQ"/>
          </a:p>
        </p:txBody>
      </p:sp>
      <p:sp>
        <p:nvSpPr>
          <p:cNvPr id="6" name="عنصر نائب للتذييل 5"/>
          <p:cNvSpPr>
            <a:spLocks noGrp="1"/>
          </p:cNvSpPr>
          <p:nvPr>
            <p:ph type="ftr" sz="quarter" idx="11"/>
          </p:nvPr>
        </p:nvSpPr>
        <p:spPr>
          <a:xfrm>
            <a:off x="1170432" y="6557169"/>
            <a:ext cx="4948072" cy="301752"/>
          </a:xfrm>
        </p:spPr>
        <p:txBody>
          <a:bodyPr/>
          <a:lstStyle>
            <a:lvl1pPr>
              <a:defRPr sz="900"/>
            </a:lvl1pPr>
          </a:lstStyle>
          <a:p>
            <a:endParaRPr lang="ar-IQ"/>
          </a:p>
        </p:txBody>
      </p:sp>
      <p:sp>
        <p:nvSpPr>
          <p:cNvPr id="7" name="عنصر نائب لرقم الشريحة 6"/>
          <p:cNvSpPr>
            <a:spLocks noGrp="1"/>
          </p:cNvSpPr>
          <p:nvPr>
            <p:ph type="sldNum" sz="quarter" idx="12"/>
          </p:nvPr>
        </p:nvSpPr>
        <p:spPr>
          <a:xfrm>
            <a:off x="8217192" y="6556248"/>
            <a:ext cx="365760" cy="301752"/>
          </a:xfrm>
        </p:spPr>
        <p:txBody>
          <a:bodyPr/>
          <a:lstStyle>
            <a:lvl1pPr algn="ctr">
              <a:defRPr sz="900"/>
            </a:lvl1pPr>
          </a:lstStyle>
          <a:p>
            <a:fld id="{16FF1764-B4B6-447F-918B-58C802E760D6}"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مثلث قائم الزاوية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رابط مستقيم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رابط مستقيم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عنصر نائب للعنوان 21"/>
          <p:cNvSpPr>
            <a:spLocks noGrp="1"/>
          </p:cNvSpPr>
          <p:nvPr>
            <p:ph type="title"/>
          </p:nvPr>
        </p:nvSpPr>
        <p:spPr>
          <a:xfrm>
            <a:off x="457200" y="267494"/>
            <a:ext cx="8229600" cy="1399032"/>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2996716D-E159-46CB-97B5-CC534DE6B5DF}" type="datetimeFigureOut">
              <a:rPr lang="ar-IQ" smtClean="0"/>
              <a:pPr/>
              <a:t>25/10/1443</a:t>
            </a:fld>
            <a:endParaRPr lang="ar-IQ"/>
          </a:p>
        </p:txBody>
      </p:sp>
      <p:sp>
        <p:nvSpPr>
          <p:cNvPr id="3" name="عنصر نائب للتذييل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ar-IQ"/>
          </a:p>
        </p:txBody>
      </p:sp>
      <p:sp>
        <p:nvSpPr>
          <p:cNvPr id="23" name="عنصر نائب لرقم الشريحة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16FF1764-B4B6-447F-918B-58C802E760D6}" type="slidenum">
              <a:rPr lang="ar-IQ" smtClean="0"/>
              <a:pPr/>
              <a:t>‹#›</a:t>
            </a:fld>
            <a:endParaRPr lang="ar-IQ"/>
          </a:p>
        </p:txBody>
      </p:sp>
    </p:spTree>
  </p:cSld>
  <p:clrMap bg1="dk1" tx1="lt1" bg2="dk2" tx2="lt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ctrTitle"/>
          </p:nvPr>
        </p:nvSpPr>
        <p:spPr>
          <a:xfrm>
            <a:off x="533400" y="1371600"/>
            <a:ext cx="8431088" cy="4505672"/>
          </a:xfrm>
        </p:spPr>
        <p:txBody>
          <a:bodyPr>
            <a:normAutofit fontScale="90000"/>
          </a:bodyPr>
          <a:lstStyle/>
          <a:p>
            <a:pPr algn="ctr"/>
            <a:r>
              <a:rPr lang="ar-IQ" dirty="0" smtClean="0">
                <a:solidFill>
                  <a:schemeClr val="bg1">
                    <a:lumMod val="85000"/>
                    <a:lumOff val="15000"/>
                  </a:schemeClr>
                </a:solidFill>
                <a:effectLst/>
              </a:rPr>
              <a:t> </a:t>
            </a:r>
            <a:r>
              <a:rPr lang="ar-IQ"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الجامعة </a:t>
            </a:r>
            <a:r>
              <a:rPr lang="ar-IQ" sz="3600" b="1" dirty="0" err="1" smtClean="0">
                <a:solidFill>
                  <a:schemeClr val="tx1"/>
                </a:solidFill>
                <a:effectLst>
                  <a:outerShdw blurRad="38100" dist="38100" dir="2700000" algn="tl">
                    <a:srgbClr val="000000">
                      <a:alpha val="43137"/>
                    </a:srgbClr>
                  </a:outerShdw>
                </a:effectLst>
                <a:latin typeface="Arial" pitchFamily="34" charset="0"/>
                <a:cs typeface="Arial" pitchFamily="34" charset="0"/>
              </a:rPr>
              <a:t>المستنصرية</a:t>
            </a:r>
            <a:r>
              <a:rPr lang="ar-IQ"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 كلية العلوم السياحية </a:t>
            </a:r>
            <a:br>
              <a:rPr lang="ar-IQ"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br>
            <a:r>
              <a:rPr lang="ar-IQ"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قسم إدارة الفنادق </a:t>
            </a:r>
            <a:br>
              <a:rPr lang="ar-IQ"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br>
            <a:r>
              <a:rPr lang="ar-IQ"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مادة الاستثمار السياحي والتمويل لطلبة المرحلة الثالثة – قسم </a:t>
            </a:r>
            <a:r>
              <a:rPr lang="ar-IQ" sz="3600" b="1" dirty="0" err="1" smtClean="0">
                <a:solidFill>
                  <a:schemeClr val="tx1"/>
                </a:solidFill>
                <a:effectLst>
                  <a:outerShdw blurRad="38100" dist="38100" dir="2700000" algn="tl">
                    <a:srgbClr val="000000">
                      <a:alpha val="43137"/>
                    </a:srgbClr>
                  </a:outerShdw>
                </a:effectLst>
                <a:latin typeface="Arial" pitchFamily="34" charset="0"/>
                <a:cs typeface="Arial" pitchFamily="34" charset="0"/>
              </a:rPr>
              <a:t>ادارة</a:t>
            </a:r>
            <a:r>
              <a:rPr lang="ar-IQ"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الفنادق </a:t>
            </a:r>
            <a:br>
              <a:rPr lang="ar-IQ"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br>
            <a:r>
              <a:rPr lang="ar-SA"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مدرس المادة </a:t>
            </a:r>
            <a:br>
              <a:rPr lang="ar-SA"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br>
            <a:r>
              <a:rPr lang="ar-SA"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المدرس </a:t>
            </a:r>
            <a:r>
              <a:rPr lang="ar-IQ"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a:t>
            </a:r>
            <a:r>
              <a:rPr lang="ar-SA"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ar-SA"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إسراء سعد فهـد </a:t>
            </a:r>
            <a:r>
              <a:rPr lang="en-US"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n-US"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br>
            <a:r>
              <a:rPr lang="ar-IQ" sz="3200" b="1" dirty="0" err="1" smtClean="0">
                <a:solidFill>
                  <a:srgbClr val="002060"/>
                </a:solidFill>
                <a:effectLst/>
                <a:latin typeface="Arial" pitchFamily="34" charset="0"/>
                <a:cs typeface="Arial" pitchFamily="34" charset="0"/>
              </a:rPr>
              <a:t>اعزائي</a:t>
            </a:r>
            <a:r>
              <a:rPr lang="ar-IQ" sz="3200" b="1" dirty="0" smtClean="0">
                <a:solidFill>
                  <a:srgbClr val="002060"/>
                </a:solidFill>
                <a:effectLst/>
                <a:latin typeface="Arial" pitchFamily="34" charset="0"/>
                <a:cs typeface="Arial" pitchFamily="34" charset="0"/>
              </a:rPr>
              <a:t> الطلبة نبدأ معكم بمحاضرة حول موضوع </a:t>
            </a:r>
            <a:r>
              <a:rPr lang="en-US" sz="3200" b="1" dirty="0" smtClean="0">
                <a:solidFill>
                  <a:srgbClr val="002060"/>
                </a:solidFill>
                <a:effectLst/>
                <a:latin typeface="Arial" pitchFamily="34" charset="0"/>
                <a:cs typeface="Arial" pitchFamily="34" charset="0"/>
              </a:rPr>
              <a:t/>
            </a:r>
            <a:br>
              <a:rPr lang="en-US" sz="3200" b="1" dirty="0" smtClean="0">
                <a:solidFill>
                  <a:srgbClr val="002060"/>
                </a:solidFill>
                <a:effectLst/>
                <a:latin typeface="Arial" pitchFamily="34" charset="0"/>
                <a:cs typeface="Arial" pitchFamily="34" charset="0"/>
              </a:rPr>
            </a:br>
            <a:r>
              <a:rPr lang="ar-SA"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البيئة الاستثمارية</a:t>
            </a:r>
            <a:r>
              <a:rPr lang="ar-IQ"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ar-SA" sz="3600" b="1" dirty="0" err="1" smtClean="0">
                <a:solidFill>
                  <a:schemeClr val="tx1"/>
                </a:solidFill>
                <a:effectLst>
                  <a:outerShdw blurRad="38100" dist="38100" dir="2700000" algn="tl">
                    <a:srgbClr val="000000">
                      <a:alpha val="43137"/>
                    </a:srgbClr>
                  </a:outerShdw>
                </a:effectLst>
                <a:latin typeface="Arial" pitchFamily="34" charset="0"/>
                <a:cs typeface="Arial" pitchFamily="34" charset="0"/>
              </a:rPr>
              <a:t>اهداف</a:t>
            </a:r>
            <a:r>
              <a:rPr lang="ar-SA"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ومحددات</a:t>
            </a:r>
            <a:r>
              <a:rPr lang="en-US"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ar-IQ"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الاستثمار</a:t>
            </a:r>
            <a:r>
              <a:rPr lang="ar-SA"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ar-SA" sz="3600" b="1" dirty="0" err="1" smtClean="0">
                <a:solidFill>
                  <a:schemeClr val="tx1"/>
                </a:solidFill>
                <a:effectLst>
                  <a:outerShdw blurRad="38100" dist="38100" dir="2700000" algn="tl">
                    <a:srgbClr val="000000">
                      <a:alpha val="43137"/>
                    </a:srgbClr>
                  </a:outerShdw>
                </a:effectLst>
                <a:latin typeface="Arial" pitchFamily="34" charset="0"/>
                <a:cs typeface="Arial" pitchFamily="34" charset="0"/>
              </a:rPr>
              <a:t>المباديء</a:t>
            </a:r>
            <a:r>
              <a:rPr lang="en-US"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n-US"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br>
            <a:endParaRPr lang="ar-IQ" sz="36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260648"/>
            <a:ext cx="8748464" cy="6740307"/>
          </a:xfrm>
          <a:prstGeom prst="rect">
            <a:avLst/>
          </a:prstGeom>
        </p:spPr>
        <p:txBody>
          <a:bodyPr wrap="square">
            <a:spAutoFit/>
          </a:bodyPr>
          <a:lstStyle/>
          <a:p>
            <a:r>
              <a:rPr lang="ar-IQ" sz="2400" b="1" dirty="0" smtClean="0">
                <a:latin typeface="Arial" pitchFamily="34" charset="0"/>
                <a:cs typeface="Arial" pitchFamily="34" charset="0"/>
              </a:rPr>
              <a:t>ويمكن تبويب المخاطرة </a:t>
            </a:r>
            <a:r>
              <a:rPr lang="ar-IQ" sz="2400" b="1" dirty="0" err="1" smtClean="0">
                <a:latin typeface="Arial" pitchFamily="34" charset="0"/>
                <a:cs typeface="Arial" pitchFamily="34" charset="0"/>
              </a:rPr>
              <a:t>تبويبات</a:t>
            </a:r>
            <a:r>
              <a:rPr lang="ar-IQ" sz="2400" b="1" dirty="0" smtClean="0">
                <a:latin typeface="Arial" pitchFamily="34" charset="0"/>
                <a:cs typeface="Arial" pitchFamily="34" charset="0"/>
              </a:rPr>
              <a:t> مختلفة على أسس متباينة ، فحسب </a:t>
            </a:r>
            <a:r>
              <a:rPr lang="ar-IQ" sz="2400" b="1" u="sng" dirty="0" smtClean="0">
                <a:latin typeface="Arial" pitchFamily="34" charset="0"/>
                <a:cs typeface="Arial" pitchFamily="34" charset="0"/>
              </a:rPr>
              <a:t>النوع</a:t>
            </a:r>
            <a:r>
              <a:rPr lang="ar-IQ" sz="2400" b="1" dirty="0" smtClean="0">
                <a:latin typeface="Arial" pitchFamily="34" charset="0"/>
                <a:cs typeface="Arial" pitchFamily="34" charset="0"/>
              </a:rPr>
              <a:t> تبوب مخاطر الاستثمار </a:t>
            </a:r>
            <a:r>
              <a:rPr lang="ar-IQ" sz="2400" b="1" dirty="0" err="1" smtClean="0">
                <a:latin typeface="Arial" pitchFamily="34" charset="0"/>
                <a:cs typeface="Arial" pitchFamily="34" charset="0"/>
              </a:rPr>
              <a:t>الى</a:t>
            </a:r>
            <a:r>
              <a:rPr lang="ar-IQ" sz="2400" b="1" dirty="0" smtClean="0">
                <a:latin typeface="Arial" pitchFamily="34" charset="0"/>
                <a:cs typeface="Arial" pitchFamily="34" charset="0"/>
              </a:rPr>
              <a:t> مخاطرة أعمال</a:t>
            </a:r>
            <a:r>
              <a:rPr lang="en-US" sz="2400" b="1" dirty="0" smtClean="0">
                <a:latin typeface="Arial" pitchFamily="34" charset="0"/>
                <a:cs typeface="Arial" pitchFamily="34" charset="0"/>
              </a:rPr>
              <a:t>Business Risk</a:t>
            </a:r>
            <a:r>
              <a:rPr lang="ar-IQ" sz="2400" b="1" dirty="0" smtClean="0">
                <a:latin typeface="Arial" pitchFamily="34" charset="0"/>
                <a:cs typeface="Arial" pitchFamily="34" charset="0"/>
              </a:rPr>
              <a:t>، ومخاطرة مالية </a:t>
            </a:r>
            <a:r>
              <a:rPr lang="en-US" sz="2400" b="1" dirty="0" smtClean="0">
                <a:latin typeface="Arial" pitchFamily="34" charset="0"/>
                <a:cs typeface="Arial" pitchFamily="34" charset="0"/>
              </a:rPr>
              <a:t>Financial Risk</a:t>
            </a:r>
            <a:r>
              <a:rPr lang="ar-IQ" sz="2400" b="1" dirty="0" smtClean="0">
                <a:latin typeface="Arial" pitchFamily="34" charset="0"/>
                <a:cs typeface="Arial" pitchFamily="34" charset="0"/>
              </a:rPr>
              <a:t> ، ومخاطرة سيولة </a:t>
            </a:r>
            <a:r>
              <a:rPr lang="en-US" sz="2400" b="1" dirty="0" smtClean="0">
                <a:latin typeface="Arial" pitchFamily="34" charset="0"/>
                <a:cs typeface="Arial" pitchFamily="34" charset="0"/>
              </a:rPr>
              <a:t>Liquidity Risk</a:t>
            </a:r>
            <a:r>
              <a:rPr lang="ar-IQ" sz="2400" b="1" dirty="0" smtClean="0">
                <a:latin typeface="Arial" pitchFamily="34" charset="0"/>
                <a:cs typeface="Arial" pitchFamily="34" charset="0"/>
              </a:rPr>
              <a:t> . أما حسب توقيت حدوثها </a:t>
            </a:r>
            <a:r>
              <a:rPr lang="ar-IQ" sz="2400" b="1" dirty="0" err="1" smtClean="0">
                <a:latin typeface="Arial" pitchFamily="34" charset="0"/>
                <a:cs typeface="Arial" pitchFamily="34" charset="0"/>
              </a:rPr>
              <a:t>الى</a:t>
            </a:r>
            <a:r>
              <a:rPr lang="ar-IQ" sz="2400" b="1" dirty="0" smtClean="0">
                <a:latin typeface="Arial" pitchFamily="34" charset="0"/>
                <a:cs typeface="Arial" pitchFamily="34" charset="0"/>
              </a:rPr>
              <a:t> مخاطر منتظمة </a:t>
            </a:r>
            <a:r>
              <a:rPr lang="en-US" sz="2400" b="1" dirty="0" smtClean="0">
                <a:latin typeface="Arial" pitchFamily="34" charset="0"/>
                <a:cs typeface="Arial" pitchFamily="34" charset="0"/>
              </a:rPr>
              <a:t>Systematic Risks</a:t>
            </a:r>
            <a:r>
              <a:rPr lang="ar-IQ" sz="2400" b="1" dirty="0" smtClean="0">
                <a:latin typeface="Arial" pitchFamily="34" charset="0"/>
                <a:cs typeface="Arial" pitchFamily="34" charset="0"/>
              </a:rPr>
              <a:t>، ومخاطر غير منتظمة </a:t>
            </a:r>
            <a:r>
              <a:rPr lang="en-US" sz="2400" b="1" dirty="0" smtClean="0">
                <a:latin typeface="Arial" pitchFamily="34" charset="0"/>
                <a:cs typeface="Arial" pitchFamily="34" charset="0"/>
              </a:rPr>
              <a:t>Non Systematic Risks</a:t>
            </a:r>
            <a:r>
              <a:rPr lang="ar-IQ" sz="2400" b="1" dirty="0" smtClean="0">
                <a:latin typeface="Arial" pitchFamily="34" charset="0"/>
                <a:cs typeface="Arial" pitchFamily="34" charset="0"/>
              </a:rPr>
              <a:t>. أما من حيث أسبابها فتبوّب </a:t>
            </a:r>
            <a:r>
              <a:rPr lang="ar-IQ" sz="2400" b="1" dirty="0" err="1" smtClean="0">
                <a:latin typeface="Arial" pitchFamily="34" charset="0"/>
                <a:cs typeface="Arial" pitchFamily="34" charset="0"/>
              </a:rPr>
              <a:t>الى</a:t>
            </a:r>
            <a:r>
              <a:rPr lang="ar-IQ" sz="2400" b="1" dirty="0" smtClean="0">
                <a:latin typeface="Arial" pitchFamily="34" charset="0"/>
                <a:cs typeface="Arial" pitchFamily="34" charset="0"/>
              </a:rPr>
              <a:t> مخاطر سوقية </a:t>
            </a:r>
            <a:r>
              <a:rPr lang="en-US" sz="2400" b="1" dirty="0" smtClean="0">
                <a:latin typeface="Arial" pitchFamily="34" charset="0"/>
                <a:cs typeface="Arial" pitchFamily="34" charset="0"/>
              </a:rPr>
              <a:t>Market Risks</a:t>
            </a:r>
            <a:r>
              <a:rPr lang="ar-IQ" sz="2400" b="1" dirty="0" smtClean="0">
                <a:latin typeface="Arial" pitchFamily="34" charset="0"/>
                <a:cs typeface="Arial" pitchFamily="34" charset="0"/>
              </a:rPr>
              <a:t>، ومخاطر غير سوقية</a:t>
            </a:r>
            <a:r>
              <a:rPr lang="en-US" sz="2400" b="1" dirty="0" smtClean="0">
                <a:latin typeface="Arial" pitchFamily="34" charset="0"/>
                <a:cs typeface="Arial" pitchFamily="34" charset="0"/>
              </a:rPr>
              <a:t>Non Market Risks </a:t>
            </a:r>
            <a:r>
              <a:rPr lang="ar-IQ" sz="2400" b="1" dirty="0" smtClean="0">
                <a:latin typeface="Arial" pitchFamily="34" charset="0"/>
                <a:cs typeface="Arial" pitchFamily="34" charset="0"/>
              </a:rPr>
              <a:t> .</a:t>
            </a:r>
            <a:endParaRPr lang="en-US" sz="2400" b="1" dirty="0" smtClean="0">
              <a:latin typeface="Arial" pitchFamily="34" charset="0"/>
              <a:cs typeface="Arial" pitchFamily="34" charset="0"/>
            </a:endParaRPr>
          </a:p>
          <a:p>
            <a:r>
              <a:rPr lang="ar-IQ" sz="2400" b="1" dirty="0" smtClean="0">
                <a:latin typeface="Arial" pitchFamily="34" charset="0"/>
                <a:cs typeface="Arial" pitchFamily="34" charset="0"/>
              </a:rPr>
              <a:t>  وتعرف المخاطر السوقية </a:t>
            </a:r>
            <a:r>
              <a:rPr lang="ar-IQ" sz="2400" b="1" dirty="0" err="1" smtClean="0">
                <a:latin typeface="Arial" pitchFamily="34" charset="0"/>
                <a:cs typeface="Arial" pitchFamily="34" charset="0"/>
              </a:rPr>
              <a:t>او</a:t>
            </a:r>
            <a:r>
              <a:rPr lang="ar-IQ" sz="2400" b="1" dirty="0" smtClean="0">
                <a:latin typeface="Arial" pitchFamily="34" charset="0"/>
                <a:cs typeface="Arial" pitchFamily="34" charset="0"/>
              </a:rPr>
              <a:t> يطلق عليها مصطلح المخاطر العادية بأنها : المخاطر التي ترتبط أسبابها بشكل عام بظروف السوق المالي، وتنعكس آثارها على أسعار أدوات الاستثمار فيه على شكل تقلبات </a:t>
            </a:r>
            <a:r>
              <a:rPr lang="ar-IQ" sz="2400" b="1" dirty="0" err="1" smtClean="0">
                <a:latin typeface="Arial" pitchFamily="34" charset="0"/>
                <a:cs typeface="Arial" pitchFamily="34" charset="0"/>
              </a:rPr>
              <a:t>سعرية</a:t>
            </a:r>
            <a:r>
              <a:rPr lang="ar-IQ" sz="2400" b="1" dirty="0" smtClean="0">
                <a:latin typeface="Arial" pitchFamily="34" charset="0"/>
                <a:cs typeface="Arial" pitchFamily="34" charset="0"/>
              </a:rPr>
              <a:t> صعوداً وهبوطاً، ويتميز هذا النوع من المخاطر بما يلي:</a:t>
            </a:r>
            <a:endParaRPr lang="en-US" sz="2400" b="1" dirty="0" smtClean="0">
              <a:latin typeface="Arial" pitchFamily="34" charset="0"/>
              <a:cs typeface="Arial" pitchFamily="34" charset="0"/>
            </a:endParaRPr>
          </a:p>
          <a:p>
            <a:pPr lvl="0"/>
            <a:r>
              <a:rPr lang="ar-IQ" sz="2400" b="1" dirty="0" smtClean="0">
                <a:latin typeface="Arial" pitchFamily="34" charset="0"/>
                <a:cs typeface="Arial" pitchFamily="34" charset="0"/>
              </a:rPr>
              <a:t>تكون درجة المخاطرة منخفضة نسبياً.</a:t>
            </a:r>
            <a:endParaRPr lang="en-US" sz="2400" b="1" dirty="0" smtClean="0">
              <a:latin typeface="Arial" pitchFamily="34" charset="0"/>
              <a:cs typeface="Arial" pitchFamily="34" charset="0"/>
            </a:endParaRPr>
          </a:p>
          <a:p>
            <a:pPr lvl="0"/>
            <a:r>
              <a:rPr lang="ar-IQ" sz="2400" b="1" dirty="0" smtClean="0">
                <a:latin typeface="Arial" pitchFamily="34" charset="0"/>
                <a:cs typeface="Arial" pitchFamily="34" charset="0"/>
              </a:rPr>
              <a:t>تكون منتظمة في حدوثها، ويمكن حدوثها في مواسم معينة ودورات سوقية معينة.</a:t>
            </a:r>
            <a:endParaRPr lang="en-US" sz="2400" b="1" dirty="0" smtClean="0">
              <a:latin typeface="Arial" pitchFamily="34" charset="0"/>
              <a:cs typeface="Arial" pitchFamily="34" charset="0"/>
            </a:endParaRPr>
          </a:p>
          <a:p>
            <a:pPr lvl="0"/>
            <a:r>
              <a:rPr lang="ar-IQ" sz="2400" b="1" dirty="0" smtClean="0">
                <a:latin typeface="Arial" pitchFamily="34" charset="0"/>
                <a:cs typeface="Arial" pitchFamily="34" charset="0"/>
              </a:rPr>
              <a:t>لأنها مرتبطة بظروف السوق المالي بشكل عام فمن الصعب تجنبها. </a:t>
            </a:r>
            <a:endParaRPr lang="en-US" sz="2400" b="1" dirty="0" smtClean="0">
              <a:latin typeface="Arial" pitchFamily="34" charset="0"/>
              <a:cs typeface="Arial" pitchFamily="34" charset="0"/>
            </a:endParaRPr>
          </a:p>
          <a:p>
            <a:r>
              <a:rPr lang="ar-IQ" sz="2400" b="1" dirty="0" smtClean="0">
                <a:latin typeface="Arial" pitchFamily="34" charset="0"/>
                <a:cs typeface="Arial" pitchFamily="34" charset="0"/>
              </a:rPr>
              <a:t>      أما المخاطر غير السوقية والتي هي من النوع غير العادي على عكس المخاطر السوقية ، </a:t>
            </a:r>
            <a:r>
              <a:rPr lang="ar-IQ" sz="2400" b="1" dirty="0" err="1" smtClean="0">
                <a:latin typeface="Arial" pitchFamily="34" charset="0"/>
                <a:cs typeface="Arial" pitchFamily="34" charset="0"/>
              </a:rPr>
              <a:t>اذ</a:t>
            </a:r>
            <a:r>
              <a:rPr lang="ar-IQ" sz="2400" b="1" dirty="0" smtClean="0">
                <a:latin typeface="Arial" pitchFamily="34" charset="0"/>
                <a:cs typeface="Arial" pitchFamily="34" charset="0"/>
              </a:rPr>
              <a:t> </a:t>
            </a:r>
            <a:r>
              <a:rPr lang="ar-IQ" sz="2400" b="1" dirty="0" err="1" smtClean="0">
                <a:latin typeface="Arial" pitchFamily="34" charset="0"/>
                <a:cs typeface="Arial" pitchFamily="34" charset="0"/>
              </a:rPr>
              <a:t>انها</a:t>
            </a:r>
            <a:r>
              <a:rPr lang="ar-IQ" sz="2400" b="1" dirty="0" smtClean="0">
                <a:latin typeface="Arial" pitchFamily="34" charset="0"/>
                <a:cs typeface="Arial" pitchFamily="34" charset="0"/>
              </a:rPr>
              <a:t> تحدث في أوقات غير منتظمة، ولأسباب خارجة عن ظروف السوق المالي ، لذا لا يمكن التنبؤ بحدوثها، وفي حالة حدوثها تسبب آثار جسيمة على </a:t>
            </a:r>
            <a:r>
              <a:rPr lang="ar-IQ" sz="2400" b="1" dirty="0" err="1" smtClean="0">
                <a:latin typeface="Arial" pitchFamily="34" charset="0"/>
                <a:cs typeface="Arial" pitchFamily="34" charset="0"/>
              </a:rPr>
              <a:t>اسعار</a:t>
            </a:r>
            <a:r>
              <a:rPr lang="ar-IQ" sz="2400" b="1" dirty="0" smtClean="0">
                <a:latin typeface="Arial" pitchFamily="34" charset="0"/>
                <a:cs typeface="Arial" pitchFamily="34" charset="0"/>
              </a:rPr>
              <a:t> أدوات الاستثمار.</a:t>
            </a:r>
            <a:endParaRPr lang="en-US" sz="2400" b="1" dirty="0" smtClean="0">
              <a:latin typeface="Arial" pitchFamily="34" charset="0"/>
              <a:cs typeface="Arial" pitchFamily="34" charset="0"/>
            </a:endParaRPr>
          </a:p>
          <a:p>
            <a:r>
              <a:rPr lang="ar-IQ" sz="2400" b="1" dirty="0" smtClean="0">
                <a:latin typeface="Arial" pitchFamily="34" charset="0"/>
                <a:cs typeface="Arial" pitchFamily="34" charset="0"/>
              </a:rPr>
              <a:t>     </a:t>
            </a:r>
            <a:endParaRPr lang="ar-IQ"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99592" y="1028343"/>
            <a:ext cx="7416824" cy="3416320"/>
          </a:xfrm>
          <a:prstGeom prst="rect">
            <a:avLst/>
          </a:prstGeom>
        </p:spPr>
        <p:txBody>
          <a:bodyPr wrap="square">
            <a:spAutoFit/>
          </a:bodyPr>
          <a:lstStyle/>
          <a:p>
            <a:r>
              <a:rPr lang="ar-IQ" sz="2400" b="1" dirty="0" smtClean="0">
                <a:latin typeface="Arial" pitchFamily="34" charset="0"/>
                <a:cs typeface="Arial" pitchFamily="34" charset="0"/>
              </a:rPr>
              <a:t>ويطبق مبدأ توزيع </a:t>
            </a:r>
            <a:r>
              <a:rPr lang="ar-IQ" sz="2400" b="1" dirty="0" err="1" smtClean="0">
                <a:latin typeface="Arial" pitchFamily="34" charset="0"/>
                <a:cs typeface="Arial" pitchFamily="34" charset="0"/>
              </a:rPr>
              <a:t>الاخطار</a:t>
            </a:r>
            <a:r>
              <a:rPr lang="ar-IQ" sz="2400" b="1" dirty="0" smtClean="0">
                <a:latin typeface="Arial" pitchFamily="34" charset="0"/>
                <a:cs typeface="Arial" pitchFamily="34" charset="0"/>
              </a:rPr>
              <a:t> في الواقع العملي </a:t>
            </a:r>
            <a:r>
              <a:rPr lang="ar-IQ" sz="2400" b="1" dirty="0" err="1" smtClean="0">
                <a:latin typeface="Arial" pitchFamily="34" charset="0"/>
                <a:cs typeface="Arial" pitchFamily="34" charset="0"/>
              </a:rPr>
              <a:t>باتباع</a:t>
            </a:r>
            <a:r>
              <a:rPr lang="ar-IQ" sz="2400" b="1" dirty="0" smtClean="0">
                <a:latin typeface="Arial" pitchFamily="34" charset="0"/>
                <a:cs typeface="Arial" pitchFamily="34" charset="0"/>
              </a:rPr>
              <a:t> ما يعرف </a:t>
            </a:r>
            <a:r>
              <a:rPr lang="ar-IQ" sz="2400" b="1" dirty="0" err="1" smtClean="0">
                <a:latin typeface="Arial" pitchFamily="34" charset="0"/>
                <a:cs typeface="Arial" pitchFamily="34" charset="0"/>
              </a:rPr>
              <a:t>باستراتيجية</a:t>
            </a:r>
            <a:r>
              <a:rPr lang="ar-IQ" sz="2400" b="1" dirty="0" smtClean="0">
                <a:latin typeface="Arial" pitchFamily="34" charset="0"/>
                <a:cs typeface="Arial" pitchFamily="34" charset="0"/>
              </a:rPr>
              <a:t> التقسيم التناسبي للسوق، أي بتوزيع أموال المحفظة الاستثمارية بنسب مختلفة على مجالات استثمارية مختلفة، تتفاوت فيما بينها سواء من حيث معدل العائد المتوقع على الاستثمار، </a:t>
            </a:r>
            <a:r>
              <a:rPr lang="ar-IQ" sz="2400" b="1" dirty="0" err="1" smtClean="0">
                <a:latin typeface="Arial" pitchFamily="34" charset="0"/>
                <a:cs typeface="Arial" pitchFamily="34" charset="0"/>
              </a:rPr>
              <a:t>ام</a:t>
            </a:r>
            <a:r>
              <a:rPr lang="ar-IQ" sz="2400" b="1" dirty="0" smtClean="0">
                <a:latin typeface="Arial" pitchFamily="34" charset="0"/>
                <a:cs typeface="Arial" pitchFamily="34" charset="0"/>
              </a:rPr>
              <a:t> من حيث درجة المخاطرة.</a:t>
            </a:r>
            <a:endParaRPr lang="en-US" sz="2400" b="1" dirty="0" smtClean="0">
              <a:latin typeface="Arial" pitchFamily="34" charset="0"/>
              <a:cs typeface="Arial" pitchFamily="34" charset="0"/>
            </a:endParaRPr>
          </a:p>
          <a:p>
            <a:r>
              <a:rPr lang="ar-IQ" sz="2400" b="1" dirty="0" smtClean="0">
                <a:latin typeface="Arial" pitchFamily="34" charset="0"/>
                <a:cs typeface="Arial" pitchFamily="34" charset="0"/>
              </a:rPr>
              <a:t> وتعد المحفظة الاستثمارية  </a:t>
            </a:r>
            <a:r>
              <a:rPr lang="ar-SA" sz="2400" b="1" dirty="0" smtClean="0">
                <a:latin typeface="Arial" pitchFamily="34" charset="0"/>
                <a:cs typeface="Arial" pitchFamily="34" charset="0"/>
              </a:rPr>
              <a:t>أداة هامة من أدوات الاستثمار وهي </a:t>
            </a:r>
            <a:r>
              <a:rPr lang="ar-SA" sz="2400" b="1" dirty="0" err="1" smtClean="0">
                <a:latin typeface="Arial" pitchFamily="34" charset="0"/>
                <a:cs typeface="Arial" pitchFamily="34" charset="0"/>
              </a:rPr>
              <a:t>اداة</a:t>
            </a:r>
            <a:r>
              <a:rPr lang="ar-SA" sz="2400" b="1" dirty="0" smtClean="0">
                <a:latin typeface="Arial" pitchFamily="34" charset="0"/>
                <a:cs typeface="Arial" pitchFamily="34" charset="0"/>
              </a:rPr>
              <a:t>  مركبة لأنها تتألف من أصلين </a:t>
            </a:r>
            <a:r>
              <a:rPr lang="ar-SA" sz="2400" b="1" dirty="0" err="1" smtClean="0">
                <a:latin typeface="Arial" pitchFamily="34" charset="0"/>
                <a:cs typeface="Arial" pitchFamily="34" charset="0"/>
              </a:rPr>
              <a:t>او</a:t>
            </a:r>
            <a:r>
              <a:rPr lang="ar-SA" sz="2400" b="1" dirty="0" smtClean="0">
                <a:latin typeface="Arial" pitchFamily="34" charset="0"/>
                <a:cs typeface="Arial" pitchFamily="34" charset="0"/>
              </a:rPr>
              <a:t> أكثر، تختلف من حيث النوع فيمكن </a:t>
            </a:r>
            <a:r>
              <a:rPr lang="ar-SA" sz="2400" b="1" dirty="0" err="1" smtClean="0">
                <a:latin typeface="Arial" pitchFamily="34" charset="0"/>
                <a:cs typeface="Arial" pitchFamily="34" charset="0"/>
              </a:rPr>
              <a:t>ان</a:t>
            </a:r>
            <a:r>
              <a:rPr lang="ar-SA" sz="2400" b="1" dirty="0" smtClean="0">
                <a:latin typeface="Arial" pitchFamily="34" charset="0"/>
                <a:cs typeface="Arial" pitchFamily="34" charset="0"/>
              </a:rPr>
              <a:t> تحوي أصلاً حقيقياً كالعقار وأصل مالي كالسند. ومن حيث الجودة فيمكن أن تحوي أسهم عادية منخفضة السعر </a:t>
            </a:r>
            <a:r>
              <a:rPr lang="ar-SA" sz="2400" b="1" dirty="0" err="1" smtClean="0">
                <a:latin typeface="Arial" pitchFamily="34" charset="0"/>
                <a:cs typeface="Arial" pitchFamily="34" charset="0"/>
              </a:rPr>
              <a:t>الى</a:t>
            </a:r>
            <a:r>
              <a:rPr lang="ar-SA" sz="2400" b="1" dirty="0" smtClean="0">
                <a:latin typeface="Arial" pitchFamily="34" charset="0"/>
                <a:cs typeface="Arial" pitchFamily="34" charset="0"/>
              </a:rPr>
              <a:t> جانب </a:t>
            </a:r>
            <a:r>
              <a:rPr lang="ar-SA" sz="2400" b="1" dirty="0" err="1" smtClean="0">
                <a:latin typeface="Arial" pitchFamily="34" charset="0"/>
                <a:cs typeface="Arial" pitchFamily="34" charset="0"/>
              </a:rPr>
              <a:t>اسهم</a:t>
            </a:r>
            <a:r>
              <a:rPr lang="ar-SA" sz="2400" b="1" dirty="0" smtClean="0">
                <a:latin typeface="Arial" pitchFamily="34" charset="0"/>
                <a:cs typeface="Arial" pitchFamily="34" charset="0"/>
              </a:rPr>
              <a:t> ممتازة مرتفعة السعر. ويطبق المستثمر في تنويع محفظته على مبدأ توزيع </a:t>
            </a:r>
            <a:r>
              <a:rPr lang="ar-SA" sz="2400" b="1" dirty="0" err="1" smtClean="0">
                <a:latin typeface="Arial" pitchFamily="34" charset="0"/>
                <a:cs typeface="Arial" pitchFamily="34" charset="0"/>
              </a:rPr>
              <a:t>الاخطار</a:t>
            </a:r>
            <a:endParaRPr lang="en-US" sz="2400" b="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40544" y="776288"/>
            <a:ext cx="8062912" cy="2076648"/>
          </a:xfrm>
        </p:spPr>
        <p:txBody>
          <a:bodyPr>
            <a:normAutofit fontScale="90000"/>
          </a:bodyPr>
          <a:lstStyle/>
          <a:p>
            <a:r>
              <a:rPr lang="ar-IQ" b="1" dirty="0" err="1" smtClean="0">
                <a:latin typeface="Arial" pitchFamily="34" charset="0"/>
                <a:cs typeface="Arial" pitchFamily="34" charset="0"/>
              </a:rPr>
              <a:t>اعزائي</a:t>
            </a:r>
            <a:r>
              <a:rPr lang="ar-IQ" b="1" dirty="0" smtClean="0">
                <a:latin typeface="Arial" pitchFamily="34" charset="0"/>
                <a:cs typeface="Arial" pitchFamily="34" charset="0"/>
              </a:rPr>
              <a:t> الطلبة وبذلك تنتهي المحاضرة الخاصة بمادة الفصل </a:t>
            </a:r>
            <a:r>
              <a:rPr lang="ar-IQ" b="1" dirty="0" err="1" smtClean="0">
                <a:latin typeface="Arial" pitchFamily="34" charset="0"/>
                <a:cs typeface="Arial" pitchFamily="34" charset="0"/>
              </a:rPr>
              <a:t>الاول</a:t>
            </a:r>
            <a:r>
              <a:rPr lang="ar-IQ" b="1" dirty="0" smtClean="0">
                <a:latin typeface="Arial" pitchFamily="34" charset="0"/>
                <a:cs typeface="Arial" pitchFamily="34" charset="0"/>
              </a:rPr>
              <a:t> الاستثمار شكرا </a:t>
            </a:r>
            <a:r>
              <a:rPr lang="ar-IQ" b="1" dirty="0" err="1" smtClean="0">
                <a:latin typeface="Arial" pitchFamily="34" charset="0"/>
                <a:cs typeface="Arial" pitchFamily="34" charset="0"/>
              </a:rPr>
              <a:t>لاصغائكم</a:t>
            </a:r>
            <a:r>
              <a:rPr lang="ar-IQ" b="1" dirty="0" smtClean="0">
                <a:latin typeface="Arial" pitchFamily="34" charset="0"/>
                <a:cs typeface="Arial" pitchFamily="34" charset="0"/>
              </a:rPr>
              <a:t>    </a:t>
            </a:r>
            <a:endParaRPr lang="ar-IQ" b="1" dirty="0">
              <a:latin typeface="Arial" pitchFamily="34" charset="0"/>
              <a:cs typeface="Arial" pitchFamily="34" charset="0"/>
            </a:endParaRPr>
          </a:p>
        </p:txBody>
      </p:sp>
      <p:sp>
        <p:nvSpPr>
          <p:cNvPr id="3" name="عنوان فرعي 2"/>
          <p:cNvSpPr>
            <a:spLocks noGrp="1"/>
          </p:cNvSpPr>
          <p:nvPr>
            <p:ph type="subTitle" idx="1"/>
          </p:nvPr>
        </p:nvSpPr>
        <p:spPr>
          <a:xfrm>
            <a:off x="540544" y="3717032"/>
            <a:ext cx="8062912" cy="1800200"/>
          </a:xfrm>
        </p:spPr>
        <p:txBody>
          <a:bodyPr>
            <a:normAutofit/>
          </a:bodyPr>
          <a:lstStyle/>
          <a:p>
            <a:r>
              <a:rPr lang="ar-IQ" sz="2800" b="1" dirty="0" smtClean="0">
                <a:solidFill>
                  <a:srgbClr val="FFFF00"/>
                </a:solidFill>
                <a:latin typeface="Arial" pitchFamily="34" charset="0"/>
                <a:cs typeface="Arial" pitchFamily="34" charset="0"/>
              </a:rPr>
              <a:t>تم تكليفكم بواجبات دراسية </a:t>
            </a:r>
          </a:p>
          <a:p>
            <a:r>
              <a:rPr lang="ar-IQ" sz="2800" b="1" dirty="0" smtClean="0">
                <a:solidFill>
                  <a:srgbClr val="FFFF00"/>
                </a:solidFill>
                <a:latin typeface="Arial" pitchFamily="34" charset="0"/>
                <a:cs typeface="Arial" pitchFamily="34" charset="0"/>
              </a:rPr>
              <a:t>تضمنت </a:t>
            </a:r>
            <a:r>
              <a:rPr lang="ar-IQ" sz="2800" b="1" dirty="0" err="1" smtClean="0">
                <a:solidFill>
                  <a:srgbClr val="FFFF00"/>
                </a:solidFill>
                <a:latin typeface="Arial" pitchFamily="34" charset="0"/>
                <a:cs typeface="Arial" pitchFamily="34" charset="0"/>
              </a:rPr>
              <a:t>اسئلة</a:t>
            </a:r>
            <a:r>
              <a:rPr lang="ar-IQ" sz="2800" b="1" dirty="0" smtClean="0">
                <a:solidFill>
                  <a:srgbClr val="FFFF00"/>
                </a:solidFill>
                <a:latin typeface="Arial" pitchFamily="34" charset="0"/>
                <a:cs typeface="Arial" pitchFamily="34" charset="0"/>
              </a:rPr>
              <a:t> شاملة حول </a:t>
            </a:r>
          </a:p>
          <a:p>
            <a:r>
              <a:rPr lang="ar-IQ" sz="2800" b="1" dirty="0" smtClean="0">
                <a:solidFill>
                  <a:srgbClr val="FFFF00"/>
                </a:solidFill>
                <a:latin typeface="Arial" pitchFamily="34" charset="0"/>
                <a:cs typeface="Arial" pitchFamily="34" charset="0"/>
              </a:rPr>
              <a:t>مواضيع الفصل </a:t>
            </a:r>
            <a:endParaRPr lang="ar-IQ" sz="2800" b="1" dirty="0">
              <a:solidFill>
                <a:srgbClr val="FFFF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507288" cy="6063952"/>
          </a:xfrm>
        </p:spPr>
        <p:txBody>
          <a:bodyPr>
            <a:noAutofit/>
          </a:bodyPr>
          <a:lstStyle/>
          <a:p>
            <a:r>
              <a:rPr lang="ar-IQ" sz="3600" b="1" u="sng" dirty="0" smtClean="0">
                <a:solidFill>
                  <a:schemeClr val="accent2">
                    <a:lumMod val="75000"/>
                  </a:schemeClr>
                </a:solidFill>
                <a:latin typeface="Arial" pitchFamily="34" charset="0"/>
                <a:cs typeface="Arial" pitchFamily="34" charset="0"/>
              </a:rPr>
              <a:t>رابع</a:t>
            </a:r>
            <a:r>
              <a:rPr lang="ar-SA" sz="3600" b="1" u="sng" dirty="0" err="1" smtClean="0">
                <a:solidFill>
                  <a:schemeClr val="accent2">
                    <a:lumMod val="75000"/>
                  </a:schemeClr>
                </a:solidFill>
                <a:latin typeface="Arial" pitchFamily="34" charset="0"/>
                <a:cs typeface="Arial" pitchFamily="34" charset="0"/>
              </a:rPr>
              <a:t>اً</a:t>
            </a:r>
            <a:r>
              <a:rPr lang="ar-SA" sz="3600" b="1" u="sng" dirty="0" smtClean="0">
                <a:solidFill>
                  <a:schemeClr val="accent2">
                    <a:lumMod val="75000"/>
                  </a:schemeClr>
                </a:solidFill>
                <a:latin typeface="Arial" pitchFamily="34" charset="0"/>
                <a:cs typeface="Arial" pitchFamily="34" charset="0"/>
              </a:rPr>
              <a:t>:- البيئة الاستثمارية </a:t>
            </a:r>
            <a:endParaRPr lang="ar-IQ" sz="3600" b="1" u="sng" dirty="0" smtClean="0">
              <a:solidFill>
                <a:schemeClr val="accent2">
                  <a:lumMod val="75000"/>
                </a:schemeClr>
              </a:solidFill>
              <a:latin typeface="Arial" pitchFamily="34" charset="0"/>
              <a:cs typeface="Arial" pitchFamily="34" charset="0"/>
            </a:endParaRPr>
          </a:p>
          <a:p>
            <a:endParaRPr lang="ar-IQ" sz="2400" b="1" u="sng" dirty="0" smtClean="0">
              <a:latin typeface="Arial" pitchFamily="34" charset="0"/>
              <a:cs typeface="Arial" pitchFamily="34" charset="0"/>
            </a:endParaRPr>
          </a:p>
          <a:p>
            <a:pPr>
              <a:buNone/>
            </a:pPr>
            <a:r>
              <a:rPr lang="ar-SA" sz="2400" b="1" dirty="0" smtClean="0">
                <a:latin typeface="Arial" pitchFamily="34" charset="0"/>
                <a:cs typeface="Arial" pitchFamily="34" charset="0"/>
              </a:rPr>
              <a:t> </a:t>
            </a:r>
            <a:r>
              <a:rPr lang="en-US" sz="2400" b="1" dirty="0" smtClean="0">
                <a:latin typeface="Arial" pitchFamily="34" charset="0"/>
                <a:cs typeface="Arial" pitchFamily="34" charset="0"/>
              </a:rPr>
              <a:t>    </a:t>
            </a:r>
            <a:r>
              <a:rPr lang="ar-SA" sz="2400" b="1" dirty="0" smtClean="0">
                <a:latin typeface="Arial" pitchFamily="34" charset="0"/>
                <a:cs typeface="Arial" pitchFamily="34" charset="0"/>
              </a:rPr>
              <a:t>ويقصد </a:t>
            </a:r>
            <a:r>
              <a:rPr lang="ar-SA" sz="2400" b="1" dirty="0" err="1" smtClean="0">
                <a:latin typeface="Arial" pitchFamily="34" charset="0"/>
                <a:cs typeface="Arial" pitchFamily="34" charset="0"/>
              </a:rPr>
              <a:t>بها</a:t>
            </a:r>
            <a:r>
              <a:rPr lang="ar-SA" sz="2400" b="1" dirty="0" smtClean="0">
                <a:latin typeface="Arial" pitchFamily="34" charset="0"/>
                <a:cs typeface="Arial" pitchFamily="34" charset="0"/>
              </a:rPr>
              <a:t> البيئة التي تتوافر فيها جميع مستلزمات الاستثمار والتي على أساسها يتم اتخاذ القرار الاستثماري من قبل المستثمر، ويرتبط مفهوم البيئة الاستثمارية  بالمناخ الاستثماري والذي يقصد </a:t>
            </a:r>
            <a:r>
              <a:rPr lang="ar-SA" sz="2400" b="1" dirty="0" err="1" smtClean="0">
                <a:latin typeface="Arial" pitchFamily="34" charset="0"/>
                <a:cs typeface="Arial" pitchFamily="34" charset="0"/>
              </a:rPr>
              <a:t>به</a:t>
            </a:r>
            <a:r>
              <a:rPr lang="ar-SA" sz="2400" b="1" dirty="0" smtClean="0">
                <a:latin typeface="Arial" pitchFamily="34" charset="0"/>
                <a:cs typeface="Arial" pitchFamily="34" charset="0"/>
              </a:rPr>
              <a:t> مجموعة من الأطر المؤسسية والنظم الاقتصادية والسياسية والاجتماعية والقانونية المؤثرة في القرارات الاستثمارية والتي يكون تأثيرها ايجابيا أو سلبيا في المشروع الاستثماري، حيث يحتاج  الاستثمار إلى بيئة تتوفر فيها مقومات نجاح المستثمر في حسن الاختيار للفرص الاستثمارية المتاحة ، ومن ابرز هذه المقومات </a:t>
            </a:r>
            <a:endParaRPr lang="ar-IQ" sz="2400" b="1" dirty="0" smtClean="0">
              <a:latin typeface="Arial" pitchFamily="34" charset="0"/>
              <a:cs typeface="Arial" pitchFamily="34" charset="0"/>
            </a:endParaRPr>
          </a:p>
          <a:p>
            <a:pPr>
              <a:buNone/>
            </a:pPr>
            <a:r>
              <a:rPr lang="ar-IQ" sz="2400" b="1" dirty="0" smtClean="0">
                <a:latin typeface="Arial" pitchFamily="34" charset="0"/>
                <a:cs typeface="Arial" pitchFamily="34" charset="0"/>
              </a:rPr>
              <a:t>     </a:t>
            </a:r>
            <a:endParaRPr lang="en-US" sz="2400" b="1" dirty="0" smtClean="0">
              <a:latin typeface="Arial" pitchFamily="34" charset="0"/>
              <a:cs typeface="Arial" pitchFamily="34" charset="0"/>
            </a:endParaRPr>
          </a:p>
          <a:p>
            <a:pPr>
              <a:buNone/>
            </a:pPr>
            <a:r>
              <a:rPr lang="ar-SA" sz="2400" b="1" dirty="0" smtClean="0">
                <a:latin typeface="Arial" pitchFamily="34" charset="0"/>
                <a:cs typeface="Arial" pitchFamily="34" charset="0"/>
              </a:rPr>
              <a:t>.</a:t>
            </a:r>
            <a:r>
              <a:rPr lang="ar-SA" sz="2400" b="1" baseline="30000" dirty="0" smtClean="0">
                <a:latin typeface="Arial" pitchFamily="34" charset="0"/>
                <a:cs typeface="Arial" pitchFamily="34" charset="0"/>
              </a:rPr>
              <a:t> </a:t>
            </a:r>
            <a:endParaRPr lang="en-US" sz="2400" b="1" dirty="0" smtClean="0">
              <a:latin typeface="Arial" pitchFamily="34" charset="0"/>
              <a:cs typeface="Arial" pitchFamily="34" charset="0"/>
            </a:endParaRPr>
          </a:p>
          <a:p>
            <a:pPr>
              <a:buNone/>
            </a:pPr>
            <a:endParaRPr lang="ar-IQ" sz="24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260648"/>
            <a:ext cx="8640960" cy="6986528"/>
          </a:xfrm>
          <a:prstGeom prst="rect">
            <a:avLst/>
          </a:prstGeom>
        </p:spPr>
        <p:txBody>
          <a:bodyPr wrap="square">
            <a:spAutoFit/>
          </a:bodyPr>
          <a:lstStyle/>
          <a:p>
            <a:pPr>
              <a:buNone/>
            </a:pPr>
            <a:r>
              <a:rPr lang="ar-IQ" sz="3200" b="1" dirty="0" smtClean="0">
                <a:latin typeface="Arial" pitchFamily="34" charset="0"/>
                <a:cs typeface="Arial" pitchFamily="34" charset="0"/>
              </a:rPr>
              <a:t> </a:t>
            </a:r>
            <a:r>
              <a:rPr lang="ar-SA" sz="3200" b="1" dirty="0" smtClean="0">
                <a:latin typeface="Arial" pitchFamily="34" charset="0"/>
                <a:cs typeface="Arial" pitchFamily="34" charset="0"/>
              </a:rPr>
              <a:t>استقرار سياسي واقتصادي وأمني وتشريعات مالية وقانونية مشجعة تسهل عملية الاستثمار</a:t>
            </a:r>
            <a:endParaRPr lang="ar-IQ" sz="3200" b="1" dirty="0" smtClean="0">
              <a:latin typeface="Arial" pitchFamily="34" charset="0"/>
              <a:cs typeface="Arial" pitchFamily="34" charset="0"/>
            </a:endParaRPr>
          </a:p>
          <a:p>
            <a:pPr>
              <a:buNone/>
            </a:pPr>
            <a:r>
              <a:rPr lang="ar-IQ" sz="3200" b="1" dirty="0" smtClean="0">
                <a:latin typeface="Arial" pitchFamily="34" charset="0"/>
                <a:cs typeface="Arial" pitchFamily="34" charset="0"/>
              </a:rPr>
              <a:t>    </a:t>
            </a:r>
            <a:r>
              <a:rPr lang="ar-SA" sz="3200" b="1" dirty="0" smtClean="0">
                <a:latin typeface="Arial" pitchFamily="34" charset="0"/>
                <a:cs typeface="Arial" pitchFamily="34" charset="0"/>
              </a:rPr>
              <a:t> وسياسات ضريبية مشجعة تتضمن إعفاءات ضريبية لمدة معينة يتم إخضاع الدخول </a:t>
            </a:r>
            <a:r>
              <a:rPr lang="ar-SA" sz="3200" b="1" dirty="0" err="1" smtClean="0">
                <a:latin typeface="Arial" pitchFamily="34" charset="0"/>
                <a:cs typeface="Arial" pitchFamily="34" charset="0"/>
              </a:rPr>
              <a:t>المتآتية</a:t>
            </a:r>
            <a:r>
              <a:rPr lang="ar-SA" sz="3200" b="1" dirty="0" smtClean="0">
                <a:latin typeface="Arial" pitchFamily="34" charset="0"/>
                <a:cs typeface="Arial" pitchFamily="34" charset="0"/>
              </a:rPr>
              <a:t> من الاستثمار بعدها إلى الضريبة </a:t>
            </a:r>
            <a:endParaRPr lang="ar-IQ" sz="3200" b="1" dirty="0" smtClean="0">
              <a:latin typeface="Arial" pitchFamily="34" charset="0"/>
              <a:cs typeface="Arial" pitchFamily="34" charset="0"/>
            </a:endParaRPr>
          </a:p>
          <a:p>
            <a:pPr>
              <a:buNone/>
            </a:pPr>
            <a:r>
              <a:rPr lang="ar-SA" sz="3200" b="1" dirty="0" smtClean="0">
                <a:latin typeface="Arial" pitchFamily="34" charset="0"/>
                <a:cs typeface="Arial" pitchFamily="34" charset="0"/>
              </a:rPr>
              <a:t>وتوافر فرص استثمارية مناسبة في ظل اقتصاد يتسم بالرخاء والنمو الاقتصادي </a:t>
            </a:r>
            <a:endParaRPr lang="ar-IQ" sz="3200" b="1" dirty="0" smtClean="0">
              <a:latin typeface="Arial" pitchFamily="34" charset="0"/>
              <a:cs typeface="Arial" pitchFamily="34" charset="0"/>
            </a:endParaRPr>
          </a:p>
          <a:p>
            <a:pPr>
              <a:buNone/>
            </a:pPr>
            <a:r>
              <a:rPr lang="ar-SA" sz="3200" b="1" dirty="0" smtClean="0">
                <a:latin typeface="Arial" pitchFamily="34" charset="0"/>
                <a:cs typeface="Arial" pitchFamily="34" charset="0"/>
              </a:rPr>
              <a:t>ووجود </a:t>
            </a:r>
            <a:r>
              <a:rPr lang="ar-SA" sz="3200" b="1" dirty="0" err="1" smtClean="0">
                <a:latin typeface="Arial" pitchFamily="34" charset="0"/>
                <a:cs typeface="Arial" pitchFamily="34" charset="0"/>
              </a:rPr>
              <a:t>ادخارات</a:t>
            </a:r>
            <a:r>
              <a:rPr lang="ar-SA" sz="3200" b="1" dirty="0" smtClean="0">
                <a:latin typeface="Arial" pitchFamily="34" charset="0"/>
                <a:cs typeface="Arial" pitchFamily="34" charset="0"/>
              </a:rPr>
              <a:t> ووعي ادخاري واستثماري بعَد الادخار مصدر التمويل للاستثمار</a:t>
            </a:r>
            <a:endParaRPr lang="ar-IQ" sz="3200" b="1" dirty="0" smtClean="0">
              <a:latin typeface="Arial" pitchFamily="34" charset="0"/>
              <a:cs typeface="Arial" pitchFamily="34" charset="0"/>
            </a:endParaRPr>
          </a:p>
          <a:p>
            <a:pPr>
              <a:buNone/>
            </a:pPr>
            <a:r>
              <a:rPr lang="ar-SA" sz="3200" b="1" dirty="0" smtClean="0">
                <a:latin typeface="Arial" pitchFamily="34" charset="0"/>
                <a:cs typeface="Arial" pitchFamily="34" charset="0"/>
              </a:rPr>
              <a:t> ووجود </a:t>
            </a:r>
            <a:r>
              <a:rPr lang="ar-IQ" sz="3200" b="1" dirty="0" smtClean="0">
                <a:latin typeface="Arial" pitchFamily="34" charset="0"/>
                <a:cs typeface="Arial" pitchFamily="34" charset="0"/>
              </a:rPr>
              <a:t>ا</a:t>
            </a:r>
            <a:r>
              <a:rPr lang="ar-SA" sz="3200" b="1" dirty="0" smtClean="0">
                <a:latin typeface="Arial" pitchFamily="34" charset="0"/>
                <a:cs typeface="Arial" pitchFamily="34" charset="0"/>
              </a:rPr>
              <a:t>سواق مالية </a:t>
            </a:r>
            <a:r>
              <a:rPr lang="ar-SA" sz="3200" b="1" dirty="0" err="1" smtClean="0">
                <a:latin typeface="Arial" pitchFamily="34" charset="0"/>
                <a:cs typeface="Arial" pitchFamily="34" charset="0"/>
              </a:rPr>
              <a:t>كفوءة</a:t>
            </a:r>
            <a:r>
              <a:rPr lang="ar-SA" sz="3200" b="1" dirty="0" smtClean="0">
                <a:latin typeface="Arial" pitchFamily="34" charset="0"/>
                <a:cs typeface="Arial" pitchFamily="34" charset="0"/>
              </a:rPr>
              <a:t>  يسهل تداول الأوراق المالية فيها ،إضافة إلى وجود جهاز </a:t>
            </a:r>
            <a:r>
              <a:rPr lang="ar-SA" sz="3200" b="1" dirty="0" err="1" smtClean="0">
                <a:latin typeface="Arial" pitchFamily="34" charset="0"/>
                <a:cs typeface="Arial" pitchFamily="34" charset="0"/>
              </a:rPr>
              <a:t>ادراي</a:t>
            </a:r>
            <a:r>
              <a:rPr lang="ar-SA" sz="3200" b="1" dirty="0" smtClean="0">
                <a:latin typeface="Arial" pitchFamily="34" charset="0"/>
                <a:cs typeface="Arial" pitchFamily="34" charset="0"/>
              </a:rPr>
              <a:t> </a:t>
            </a:r>
            <a:r>
              <a:rPr lang="ar-SA" sz="3200" b="1" dirty="0" err="1" smtClean="0">
                <a:latin typeface="Arial" pitchFamily="34" charset="0"/>
                <a:cs typeface="Arial" pitchFamily="34" charset="0"/>
              </a:rPr>
              <a:t>كفوء</a:t>
            </a:r>
            <a:r>
              <a:rPr lang="ar-SA" sz="3200" b="1" dirty="0" smtClean="0">
                <a:latin typeface="Arial" pitchFamily="34" charset="0"/>
                <a:cs typeface="Arial" pitchFamily="34" charset="0"/>
              </a:rPr>
              <a:t> لإدارة وتنظيم الاستثمارات وجذبها </a:t>
            </a:r>
            <a:endParaRPr lang="ar-IQ" sz="3200" b="1" dirty="0" smtClean="0">
              <a:latin typeface="Arial" pitchFamily="34" charset="0"/>
              <a:cs typeface="Arial" pitchFamily="34" charset="0"/>
            </a:endParaRPr>
          </a:p>
          <a:p>
            <a:endParaRPr lang="ar-IQ" sz="3200" b="1" dirty="0" smtClean="0">
              <a:latin typeface="Arial" pitchFamily="34" charset="0"/>
              <a:cs typeface="Arial" pitchFamily="34" charset="0"/>
            </a:endParaRPr>
          </a:p>
          <a:p>
            <a:endParaRPr lang="en-US" sz="3200" b="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548680"/>
            <a:ext cx="8229600" cy="5472608"/>
          </a:xfrm>
        </p:spPr>
        <p:txBody>
          <a:bodyPr>
            <a:normAutofit fontScale="92500" lnSpcReduction="20000"/>
          </a:bodyPr>
          <a:lstStyle/>
          <a:p>
            <a:r>
              <a:rPr lang="ar-SA" sz="3900" b="1" u="sng" dirty="0" smtClean="0">
                <a:solidFill>
                  <a:schemeClr val="accent2">
                    <a:lumMod val="75000"/>
                  </a:schemeClr>
                </a:solidFill>
              </a:rPr>
              <a:t> </a:t>
            </a:r>
            <a:r>
              <a:rPr lang="ar-IQ" sz="3900" b="1" u="sng" dirty="0" smtClean="0">
                <a:solidFill>
                  <a:schemeClr val="accent2">
                    <a:lumMod val="75000"/>
                  </a:schemeClr>
                </a:solidFill>
                <a:latin typeface="Arial" pitchFamily="34" charset="0"/>
                <a:cs typeface="Arial" pitchFamily="34" charset="0"/>
              </a:rPr>
              <a:t>خامسا</a:t>
            </a:r>
            <a:r>
              <a:rPr lang="ar-SA" sz="3900" b="1" u="sng" dirty="0" smtClean="0">
                <a:solidFill>
                  <a:schemeClr val="accent2">
                    <a:lumMod val="75000"/>
                  </a:schemeClr>
                </a:solidFill>
                <a:latin typeface="Arial" pitchFamily="34" charset="0"/>
                <a:cs typeface="Arial" pitchFamily="34" charset="0"/>
              </a:rPr>
              <a:t>:- </a:t>
            </a:r>
            <a:r>
              <a:rPr lang="ar-SA" sz="3900" b="1" u="sng" dirty="0" err="1" smtClean="0">
                <a:solidFill>
                  <a:schemeClr val="accent2">
                    <a:lumMod val="75000"/>
                  </a:schemeClr>
                </a:solidFill>
                <a:latin typeface="Arial" pitchFamily="34" charset="0"/>
                <a:cs typeface="Arial" pitchFamily="34" charset="0"/>
              </a:rPr>
              <a:t>اهداف</a:t>
            </a:r>
            <a:r>
              <a:rPr lang="ar-SA" sz="3900" b="1" u="sng" dirty="0" smtClean="0">
                <a:solidFill>
                  <a:schemeClr val="accent2">
                    <a:lumMod val="75000"/>
                  </a:schemeClr>
                </a:solidFill>
                <a:latin typeface="Arial" pitchFamily="34" charset="0"/>
                <a:cs typeface="Arial" pitchFamily="34" charset="0"/>
              </a:rPr>
              <a:t> ومحددات الاستثمار</a:t>
            </a:r>
          </a:p>
          <a:p>
            <a:endParaRPr lang="en-US" b="1" dirty="0" smtClean="0">
              <a:latin typeface="Arial" pitchFamily="34" charset="0"/>
              <a:cs typeface="Arial" pitchFamily="34" charset="0"/>
            </a:endParaRPr>
          </a:p>
          <a:p>
            <a:pPr>
              <a:buNone/>
            </a:pPr>
            <a:r>
              <a:rPr lang="ar-SA" b="1" baseline="30000" dirty="0" smtClean="0">
                <a:latin typeface="Arial" pitchFamily="34" charset="0"/>
                <a:cs typeface="Arial" pitchFamily="34" charset="0"/>
              </a:rPr>
              <a:t>    </a:t>
            </a:r>
            <a:r>
              <a:rPr lang="ar-SA" b="1" dirty="0" smtClean="0">
                <a:latin typeface="Arial" pitchFamily="34" charset="0"/>
                <a:cs typeface="Arial" pitchFamily="34" charset="0"/>
              </a:rPr>
              <a:t>لقد أصبح الهدف الأساسي من الاستثمار في هذا العصر تعظيم ثروة المستثمر</a:t>
            </a:r>
            <a:r>
              <a:rPr lang="ar-SA" b="1" baseline="30000" dirty="0" smtClean="0">
                <a:latin typeface="Arial" pitchFamily="34" charset="0"/>
                <a:cs typeface="Arial" pitchFamily="34" charset="0"/>
              </a:rPr>
              <a:t> </a:t>
            </a:r>
            <a:r>
              <a:rPr lang="ar-SA" b="1" dirty="0" smtClean="0">
                <a:latin typeface="Arial" pitchFamily="34" charset="0"/>
                <a:cs typeface="Arial" pitchFamily="34" charset="0"/>
              </a:rPr>
              <a:t>في ضوء التطور الذي حصل في الفكر المالي والنظرية المالية، إذ يقع ضمن ذلك تحقيق الأرباح الذي يعد هدف تقليدي للمستثمرين، أي تحقيق اكبر عائد بأقل درجة من المخاطر وإلى إنعاش الاقتصاد وزيادة الرفاهية وتوظيف الأموال للحصول على العائد للمستثمر يحفزه على الاستمرار في مشروعه الاستثماري </a:t>
            </a:r>
            <a:r>
              <a:rPr lang="ar-SA" b="1" dirty="0" err="1" smtClean="0">
                <a:latin typeface="Arial" pitchFamily="34" charset="0"/>
                <a:cs typeface="Arial" pitchFamily="34" charset="0"/>
              </a:rPr>
              <a:t>و</a:t>
            </a:r>
            <a:r>
              <a:rPr lang="ar-SA" b="1" dirty="0" smtClean="0">
                <a:latin typeface="Arial" pitchFamily="34" charset="0"/>
                <a:cs typeface="Arial" pitchFamily="34" charset="0"/>
              </a:rPr>
              <a:t> زيادة العائد وتنميته واستمرارية الحصول على الدخل والعمل على زيادته.  وكذلك  المحافظة على قيمة رأس المال الأصلي المستثمر في المشروع (الأصول الحقيقية ) وتوفير مستوى مناسب من السيولة لضمان تغطية متطلبات العملية الإنتاجية للمشروع .وينخرط أصحاب الأعمال والشركات في الاستثمار بهدف تحقيق مردودات وافرة من  الربح ، </a:t>
            </a:r>
            <a:endParaRPr lang="ar-IQ" b="1" dirty="0" smtClean="0">
              <a:latin typeface="Arial" pitchFamily="34" charset="0"/>
              <a:cs typeface="Arial" pitchFamily="34" charset="0"/>
            </a:endParaRPr>
          </a:p>
          <a:p>
            <a:endParaRPr lang="ar-IQ" b="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9552" y="1028342"/>
            <a:ext cx="8208912" cy="4893647"/>
          </a:xfrm>
          <a:prstGeom prst="rect">
            <a:avLst/>
          </a:prstGeom>
        </p:spPr>
        <p:txBody>
          <a:bodyPr wrap="square">
            <a:spAutoFit/>
          </a:bodyPr>
          <a:lstStyle/>
          <a:p>
            <a:r>
              <a:rPr lang="ar-SA" sz="2400" b="1" dirty="0" smtClean="0">
                <a:latin typeface="Arial" pitchFamily="34" charset="0"/>
                <a:cs typeface="Arial" pitchFamily="34" charset="0"/>
              </a:rPr>
              <a:t>لذلك نجد أن أهم القوى الاقتصادية التي تحدد الاستثمار </a:t>
            </a:r>
            <a:endParaRPr lang="ar-IQ" sz="2400" b="1" dirty="0" smtClean="0">
              <a:latin typeface="Arial" pitchFamily="34" charset="0"/>
              <a:cs typeface="Arial" pitchFamily="34" charset="0"/>
            </a:endParaRPr>
          </a:p>
          <a:p>
            <a:endParaRPr lang="ar-IQ" sz="2400" b="1" dirty="0" smtClean="0">
              <a:latin typeface="Arial" pitchFamily="34" charset="0"/>
              <a:cs typeface="Arial" pitchFamily="34" charset="0"/>
            </a:endParaRPr>
          </a:p>
          <a:p>
            <a:r>
              <a:rPr lang="ar-SA" sz="2400" b="1" dirty="0" smtClean="0">
                <a:latin typeface="Arial" pitchFamily="34" charset="0"/>
                <a:cs typeface="Arial" pitchFamily="34" charset="0"/>
              </a:rPr>
              <a:t>هي الإيرادات التي يتم  جنيها من جراء ذلك الاستثمار من خلال الطلب على الناتج الذي يتم الحصول عليه من المشروع الاستثماري والتي تتأثر بصفة أساسية بأوضاع دورة النشاط الاقتصادي  ، </a:t>
            </a:r>
            <a:endParaRPr lang="ar-IQ" sz="2400" b="1" dirty="0" smtClean="0">
              <a:latin typeface="Arial" pitchFamily="34" charset="0"/>
              <a:cs typeface="Arial" pitchFamily="34" charset="0"/>
            </a:endParaRPr>
          </a:p>
          <a:p>
            <a:endParaRPr lang="ar-IQ" sz="2400" b="1" dirty="0" smtClean="0">
              <a:latin typeface="Arial" pitchFamily="34" charset="0"/>
              <a:cs typeface="Arial" pitchFamily="34" charset="0"/>
            </a:endParaRPr>
          </a:p>
          <a:p>
            <a:r>
              <a:rPr lang="ar-SA" sz="2400" b="1" dirty="0" smtClean="0">
                <a:latin typeface="Arial" pitchFamily="34" charset="0"/>
                <a:cs typeface="Arial" pitchFamily="34" charset="0"/>
              </a:rPr>
              <a:t>وتكاليف الاستثمار التي تتحدد من خلال أسعار الفائدة والسياسة الضريبية  ، </a:t>
            </a:r>
            <a:endParaRPr lang="ar-IQ" sz="2400" b="1" dirty="0" smtClean="0">
              <a:latin typeface="Arial" pitchFamily="34" charset="0"/>
              <a:cs typeface="Arial" pitchFamily="34" charset="0"/>
            </a:endParaRPr>
          </a:p>
          <a:p>
            <a:endParaRPr lang="ar-IQ" sz="2400" b="1" dirty="0" smtClean="0">
              <a:latin typeface="Arial" pitchFamily="34" charset="0"/>
              <a:cs typeface="Arial" pitchFamily="34" charset="0"/>
            </a:endParaRPr>
          </a:p>
          <a:p>
            <a:r>
              <a:rPr lang="ar-SA" sz="2400" b="1" dirty="0" smtClean="0">
                <a:latin typeface="Arial" pitchFamily="34" charset="0"/>
                <a:cs typeface="Arial" pitchFamily="34" charset="0"/>
              </a:rPr>
              <a:t>وكذلك التوقعات المستقبلية  فالاستثمار غالبا ما يكون تطلعاً للمستقبل فعندما تعتمد محددات الاستثمار على أحداث مستقبلية يصعب التنبؤ </a:t>
            </a:r>
            <a:r>
              <a:rPr lang="ar-SA" sz="2400" b="1" dirty="0" err="1" smtClean="0">
                <a:latin typeface="Arial" pitchFamily="34" charset="0"/>
                <a:cs typeface="Arial" pitchFamily="34" charset="0"/>
              </a:rPr>
              <a:t>بها</a:t>
            </a:r>
            <a:r>
              <a:rPr lang="ar-SA" sz="2400" b="1" dirty="0" smtClean="0">
                <a:latin typeface="Arial" pitchFamily="34" charset="0"/>
                <a:cs typeface="Arial" pitchFamily="34" charset="0"/>
              </a:rPr>
              <a:t>  والتي ترافق المشروع الاستثماري الذي يحاول أن يحقق إيرادات تفوق التكاليف للبقاء في السوق من جهة والتي تواجه الاقتصاد  ككل من جهة أخرى لذلك تكون من أكثر المكونات تقلبا في إجمالي الاستثمار.</a:t>
            </a:r>
            <a:endParaRPr lang="en-US" sz="2400" b="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847928"/>
          </a:xfrm>
        </p:spPr>
        <p:txBody>
          <a:bodyPr>
            <a:normAutofit/>
          </a:bodyPr>
          <a:lstStyle/>
          <a:p>
            <a:r>
              <a:rPr lang="ar-IQ" b="1" u="sng" dirty="0" smtClean="0">
                <a:solidFill>
                  <a:schemeClr val="accent2">
                    <a:lumMod val="75000"/>
                  </a:schemeClr>
                </a:solidFill>
                <a:latin typeface="Arial" pitchFamily="34" charset="0"/>
                <a:cs typeface="Arial" pitchFamily="34" charset="0"/>
              </a:rPr>
              <a:t>سادسا : مبادئ الاستثمار :-</a:t>
            </a:r>
            <a:endParaRPr lang="en-US" b="1" dirty="0" smtClean="0">
              <a:solidFill>
                <a:schemeClr val="accent2">
                  <a:lumMod val="75000"/>
                </a:schemeClr>
              </a:solidFill>
              <a:latin typeface="Arial" pitchFamily="34" charset="0"/>
              <a:cs typeface="Arial" pitchFamily="34" charset="0"/>
            </a:endParaRPr>
          </a:p>
          <a:p>
            <a:pPr>
              <a:buNone/>
            </a:pPr>
            <a:r>
              <a:rPr lang="ar-IQ" b="1" dirty="0" smtClean="0">
                <a:latin typeface="Arial" pitchFamily="34" charset="0"/>
                <a:cs typeface="Arial" pitchFamily="34" charset="0"/>
              </a:rPr>
              <a:t>    تتسم الفوائض النقدية لدى </a:t>
            </a:r>
            <a:r>
              <a:rPr lang="ar-IQ" b="1" dirty="0" err="1" smtClean="0">
                <a:latin typeface="Arial" pitchFamily="34" charset="0"/>
                <a:cs typeface="Arial" pitchFamily="34" charset="0"/>
              </a:rPr>
              <a:t>الافراد</a:t>
            </a:r>
            <a:r>
              <a:rPr lang="ar-IQ" b="1" dirty="0" smtClean="0">
                <a:latin typeface="Arial" pitchFamily="34" charset="0"/>
                <a:cs typeface="Arial" pitchFamily="34" charset="0"/>
              </a:rPr>
              <a:t> </a:t>
            </a:r>
            <a:r>
              <a:rPr lang="ar-IQ" b="1" dirty="0" err="1" smtClean="0">
                <a:latin typeface="Arial" pitchFamily="34" charset="0"/>
                <a:cs typeface="Arial" pitchFamily="34" charset="0"/>
              </a:rPr>
              <a:t>او</a:t>
            </a:r>
            <a:r>
              <a:rPr lang="ar-IQ" b="1" dirty="0" smtClean="0">
                <a:latin typeface="Arial" pitchFamily="34" charset="0"/>
                <a:cs typeface="Arial" pitchFamily="34" charset="0"/>
              </a:rPr>
              <a:t> المنظمات بسمة الندرة، لذا تتنافس على توظيف هذه الفوائض فرص استثمارية متعددة تفرض على المستثمر اختيار ما يناسبها من خلال عملية مفاضلة تأخذ بعين الاعتبار مجموعة من العوامل أهمها : معدل العائد المتوقع على الاستثمار ، درجة المخاطرة ، السيولة، تكلفة الفرصة البديلة لكل بديل من البدائل الاستثمارية المتاحة، وبذلك يتوصل المستثمر </a:t>
            </a:r>
            <a:r>
              <a:rPr lang="ar-IQ" b="1" dirty="0" err="1" smtClean="0">
                <a:latin typeface="Arial" pitchFamily="34" charset="0"/>
                <a:cs typeface="Arial" pitchFamily="34" charset="0"/>
              </a:rPr>
              <a:t>الى</a:t>
            </a:r>
            <a:r>
              <a:rPr lang="ar-IQ" b="1" dirty="0" smtClean="0">
                <a:latin typeface="Arial" pitchFamily="34" charset="0"/>
                <a:cs typeface="Arial" pitchFamily="34" charset="0"/>
              </a:rPr>
              <a:t> اتخاذ قراره الاستثماري من خلال توفر مجموعة من المبادئ المتعارف عليها في عالم الاستثمار منها:</a:t>
            </a:r>
            <a:endParaRPr lang="en-US" b="1" dirty="0" smtClean="0">
              <a:latin typeface="Arial" pitchFamily="34" charset="0"/>
              <a:cs typeface="Arial" pitchFamily="34" charset="0"/>
            </a:endParaRPr>
          </a:p>
          <a:p>
            <a:r>
              <a:rPr lang="ar-IQ" b="1" dirty="0" smtClean="0">
                <a:latin typeface="Arial" pitchFamily="34" charset="0"/>
                <a:cs typeface="Arial" pitchFamily="34" charset="0"/>
              </a:rPr>
              <a:t> </a:t>
            </a:r>
            <a:r>
              <a:rPr lang="ar-IQ" b="1" u="sng" dirty="0" smtClean="0">
                <a:latin typeface="Arial" pitchFamily="34" charset="0"/>
                <a:cs typeface="Arial" pitchFamily="34" charset="0"/>
              </a:rPr>
              <a:t>مبدأ </a:t>
            </a:r>
            <a:r>
              <a:rPr lang="ar-IQ" b="1" u="sng" dirty="0" err="1" smtClean="0">
                <a:latin typeface="Arial" pitchFamily="34" charset="0"/>
                <a:cs typeface="Arial" pitchFamily="34" charset="0"/>
              </a:rPr>
              <a:t>الاختيار</a:t>
            </a:r>
            <a:r>
              <a:rPr lang="ar-IQ" b="1" dirty="0" err="1" smtClean="0">
                <a:latin typeface="Arial" pitchFamily="34" charset="0"/>
                <a:cs typeface="Arial" pitchFamily="34" charset="0"/>
              </a:rPr>
              <a:t>و</a:t>
            </a:r>
            <a:r>
              <a:rPr lang="ar-IQ" b="1" dirty="0" smtClean="0">
                <a:latin typeface="Arial" pitchFamily="34" charset="0"/>
                <a:cs typeface="Arial" pitchFamily="34" charset="0"/>
              </a:rPr>
              <a:t> </a:t>
            </a:r>
            <a:r>
              <a:rPr lang="ar-IQ" b="1" u="sng" dirty="0" smtClean="0">
                <a:latin typeface="Arial" pitchFamily="34" charset="0"/>
                <a:cs typeface="Arial" pitchFamily="34" charset="0"/>
              </a:rPr>
              <a:t>مبدأ </a:t>
            </a:r>
            <a:r>
              <a:rPr lang="ar-IQ" b="1" u="sng" dirty="0" err="1" smtClean="0">
                <a:latin typeface="Arial" pitchFamily="34" charset="0"/>
                <a:cs typeface="Arial" pitchFamily="34" charset="0"/>
              </a:rPr>
              <a:t>المقارنة</a:t>
            </a:r>
            <a:r>
              <a:rPr lang="ar-IQ" b="1" dirty="0" err="1" smtClean="0">
                <a:latin typeface="Arial" pitchFamily="34" charset="0"/>
                <a:cs typeface="Arial" pitchFamily="34" charset="0"/>
              </a:rPr>
              <a:t>و</a:t>
            </a:r>
            <a:r>
              <a:rPr lang="ar-IQ" b="1" u="sng" dirty="0" err="1" smtClean="0">
                <a:latin typeface="Arial" pitchFamily="34" charset="0"/>
                <a:cs typeface="Arial" pitchFamily="34" charset="0"/>
              </a:rPr>
              <a:t>مبدأ</a:t>
            </a:r>
            <a:r>
              <a:rPr lang="ar-IQ" b="1" u="sng" dirty="0" smtClean="0">
                <a:latin typeface="Arial" pitchFamily="34" charset="0"/>
                <a:cs typeface="Arial" pitchFamily="34" charset="0"/>
              </a:rPr>
              <a:t> </a:t>
            </a:r>
            <a:r>
              <a:rPr lang="ar-IQ" b="1" u="sng" dirty="0" err="1" smtClean="0">
                <a:latin typeface="Arial" pitchFamily="34" charset="0"/>
                <a:cs typeface="Arial" pitchFamily="34" charset="0"/>
              </a:rPr>
              <a:t>الموضوعيةو</a:t>
            </a:r>
            <a:r>
              <a:rPr lang="ar-IQ" b="1" u="sng" dirty="0" smtClean="0">
                <a:latin typeface="Arial" pitchFamily="34" charset="0"/>
                <a:cs typeface="Arial" pitchFamily="34" charset="0"/>
              </a:rPr>
              <a:t> مبدأ الموائمة </a:t>
            </a:r>
            <a:r>
              <a:rPr lang="ar-IQ" b="1" u="sng" dirty="0" err="1" smtClean="0">
                <a:latin typeface="Arial" pitchFamily="34" charset="0"/>
                <a:cs typeface="Arial" pitchFamily="34" charset="0"/>
              </a:rPr>
              <a:t>او</a:t>
            </a:r>
            <a:r>
              <a:rPr lang="ar-IQ" b="1" u="sng" dirty="0" smtClean="0">
                <a:latin typeface="Arial" pitchFamily="34" charset="0"/>
                <a:cs typeface="Arial" pitchFamily="34" charset="0"/>
              </a:rPr>
              <a:t> </a:t>
            </a:r>
            <a:r>
              <a:rPr lang="ar-IQ" b="1" u="sng" dirty="0" err="1" smtClean="0">
                <a:latin typeface="Arial" pitchFamily="34" charset="0"/>
                <a:cs typeface="Arial" pitchFamily="34" charset="0"/>
              </a:rPr>
              <a:t>الملائمةو</a:t>
            </a:r>
            <a:r>
              <a:rPr lang="ar-IQ" sz="3200" b="1" u="sng" dirty="0" smtClean="0">
                <a:latin typeface="Arial" pitchFamily="34" charset="0"/>
                <a:cs typeface="Arial" pitchFamily="34" charset="0"/>
              </a:rPr>
              <a:t> مبدأ توزيع </a:t>
            </a:r>
            <a:r>
              <a:rPr lang="ar-IQ" sz="3200" b="1" u="sng" dirty="0" err="1" smtClean="0">
                <a:latin typeface="Arial" pitchFamily="34" charset="0"/>
                <a:cs typeface="Arial" pitchFamily="34" charset="0"/>
              </a:rPr>
              <a:t>الاخطار</a:t>
            </a:r>
            <a:r>
              <a:rPr lang="ar-IQ" sz="3200" b="1" u="sng" dirty="0" smtClean="0">
                <a:latin typeface="Arial" pitchFamily="34" charset="0"/>
                <a:cs typeface="Arial" pitchFamily="34" charset="0"/>
              </a:rPr>
              <a:t> </a:t>
            </a:r>
            <a:endParaRPr lang="ar-IQ"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847928"/>
          </a:xfrm>
        </p:spPr>
        <p:txBody>
          <a:bodyPr>
            <a:normAutofit lnSpcReduction="10000"/>
          </a:bodyPr>
          <a:lstStyle/>
          <a:p>
            <a:pPr lvl="0">
              <a:buNone/>
            </a:pPr>
            <a:r>
              <a:rPr lang="ar-IQ" b="1" u="sng" dirty="0" smtClean="0">
                <a:solidFill>
                  <a:srgbClr val="FFFF00"/>
                </a:solidFill>
                <a:latin typeface="Arial" pitchFamily="34" charset="0"/>
                <a:cs typeface="Arial" pitchFamily="34" charset="0"/>
              </a:rPr>
              <a:t>مبدأ الموائمة </a:t>
            </a:r>
            <a:r>
              <a:rPr lang="ar-IQ" b="1" u="sng" dirty="0" err="1" smtClean="0">
                <a:solidFill>
                  <a:srgbClr val="FFFF00"/>
                </a:solidFill>
                <a:latin typeface="Arial" pitchFamily="34" charset="0"/>
                <a:cs typeface="Arial" pitchFamily="34" charset="0"/>
              </a:rPr>
              <a:t>او</a:t>
            </a:r>
            <a:r>
              <a:rPr lang="ar-IQ" b="1" u="sng" dirty="0" smtClean="0">
                <a:solidFill>
                  <a:srgbClr val="FFFF00"/>
                </a:solidFill>
                <a:latin typeface="Arial" pitchFamily="34" charset="0"/>
                <a:cs typeface="Arial" pitchFamily="34" charset="0"/>
              </a:rPr>
              <a:t> الملائمة</a:t>
            </a:r>
            <a:r>
              <a:rPr lang="ar-IQ" dirty="0" smtClean="0">
                <a:latin typeface="Arial" pitchFamily="34" charset="0"/>
                <a:cs typeface="Arial" pitchFamily="34" charset="0"/>
              </a:rPr>
              <a:t>: </a:t>
            </a:r>
          </a:p>
          <a:p>
            <a:pPr lvl="0"/>
            <a:endParaRPr lang="en-US" dirty="0" smtClean="0"/>
          </a:p>
          <a:p>
            <a:pPr>
              <a:buNone/>
            </a:pPr>
            <a:r>
              <a:rPr lang="ar-IQ" dirty="0" smtClean="0">
                <a:latin typeface="Arial" pitchFamily="34" charset="0"/>
                <a:cs typeface="Arial" pitchFamily="34" charset="0"/>
              </a:rPr>
              <a:t>     يعتبر هذا المبدأ </a:t>
            </a:r>
            <a:r>
              <a:rPr lang="ar-IQ" dirty="0" err="1" smtClean="0">
                <a:latin typeface="Arial" pitchFamily="34" charset="0"/>
                <a:cs typeface="Arial" pitchFamily="34" charset="0"/>
              </a:rPr>
              <a:t>الاكثر</a:t>
            </a:r>
            <a:r>
              <a:rPr lang="ar-IQ" dirty="0" smtClean="0">
                <a:latin typeface="Arial" pitchFamily="34" charset="0"/>
                <a:cs typeface="Arial" pitchFamily="34" charset="0"/>
              </a:rPr>
              <a:t> أهمية بين مبادئ الاستثمار، ويترجمه المستثمر عملياً عندما يختار من بين مجالات </a:t>
            </a:r>
            <a:r>
              <a:rPr lang="ar-IQ" dirty="0" err="1" smtClean="0">
                <a:latin typeface="Arial" pitchFamily="34" charset="0"/>
                <a:cs typeface="Arial" pitchFamily="34" charset="0"/>
              </a:rPr>
              <a:t>وادوات</a:t>
            </a:r>
            <a:r>
              <a:rPr lang="ar-IQ" dirty="0" smtClean="0">
                <a:latin typeface="Arial" pitchFamily="34" charset="0"/>
                <a:cs typeface="Arial" pitchFamily="34" charset="0"/>
              </a:rPr>
              <a:t> الاستثمار المتاحة – المجال </a:t>
            </a:r>
            <a:r>
              <a:rPr lang="ar-IQ" dirty="0" err="1" smtClean="0">
                <a:latin typeface="Arial" pitchFamily="34" charset="0"/>
                <a:cs typeface="Arial" pitchFamily="34" charset="0"/>
              </a:rPr>
              <a:t>والاداة</a:t>
            </a:r>
            <a:r>
              <a:rPr lang="ar-IQ" dirty="0" smtClean="0">
                <a:latin typeface="Arial" pitchFamily="34" charset="0"/>
                <a:cs typeface="Arial" pitchFamily="34" charset="0"/>
              </a:rPr>
              <a:t> المناسبين لرغبته وميوله التي يحددها ما يعرف بمنحنى التفضيل ويتحدد شكله بمجموعة من العوامل أهمها : دخله، وعمره، ووظيفته وكذلك حالته الاجتماعية والصحية. ويقوم مفهوم منحنى تفضيل المستثمر على فرض </a:t>
            </a:r>
            <a:r>
              <a:rPr lang="ar-IQ" dirty="0" err="1" smtClean="0">
                <a:latin typeface="Arial" pitchFamily="34" charset="0"/>
                <a:cs typeface="Arial" pitchFamily="34" charset="0"/>
              </a:rPr>
              <a:t>ان</a:t>
            </a:r>
            <a:r>
              <a:rPr lang="ar-IQ" dirty="0" smtClean="0">
                <a:latin typeface="Arial" pitchFamily="34" charset="0"/>
                <a:cs typeface="Arial" pitchFamily="34" charset="0"/>
              </a:rPr>
              <a:t> لكل مستثمر نمط تفضيل معين يحدد درجة اهتماماته تجاه العناصر </a:t>
            </a:r>
            <a:r>
              <a:rPr lang="ar-IQ" dirty="0" err="1" smtClean="0">
                <a:latin typeface="Arial" pitchFamily="34" charset="0"/>
                <a:cs typeface="Arial" pitchFamily="34" charset="0"/>
              </a:rPr>
              <a:t>الاساسية</a:t>
            </a:r>
            <a:r>
              <a:rPr lang="ar-IQ" dirty="0" smtClean="0">
                <a:latin typeface="Arial" pitchFamily="34" charset="0"/>
                <a:cs typeface="Arial" pitchFamily="34" charset="0"/>
              </a:rPr>
              <a:t> في قرار الاستثمار وهي: معدل العائد على الاستثمار، ودرجة المخاطرة، والسيولة ... الخ. وبناء عليه تتحدد أولوية هذه العناصر لديه. </a:t>
            </a:r>
            <a:endParaRPr lang="en-US" dirty="0" smtClean="0">
              <a:latin typeface="Arial" pitchFamily="34" charset="0"/>
              <a:cs typeface="Arial" pitchFamily="34" charset="0"/>
            </a:endParaRPr>
          </a:p>
          <a:p>
            <a:pPr>
              <a:buNone/>
            </a:pPr>
            <a:r>
              <a:rPr lang="ar-IQ" dirty="0" smtClean="0"/>
              <a:t> </a:t>
            </a:r>
            <a:endParaRPr lang="en-US" dirty="0" smtClean="0"/>
          </a:p>
          <a:p>
            <a:endParaRPr lang="ar-IQ"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67544" y="1028342"/>
            <a:ext cx="8280920" cy="3785652"/>
          </a:xfrm>
          <a:prstGeom prst="rect">
            <a:avLst/>
          </a:prstGeom>
        </p:spPr>
        <p:txBody>
          <a:bodyPr wrap="square">
            <a:spAutoFit/>
          </a:bodyPr>
          <a:lstStyle/>
          <a:p>
            <a:r>
              <a:rPr lang="ar-IQ" sz="2400" b="1" dirty="0" err="1" smtClean="0">
                <a:latin typeface="Arial" pitchFamily="34" charset="0"/>
                <a:cs typeface="Arial" pitchFamily="34" charset="0"/>
              </a:rPr>
              <a:t>فاذا</a:t>
            </a:r>
            <a:r>
              <a:rPr lang="ar-IQ" sz="2400" b="1" dirty="0" smtClean="0">
                <a:latin typeface="Arial" pitchFamily="34" charset="0"/>
                <a:cs typeface="Arial" pitchFamily="34" charset="0"/>
              </a:rPr>
              <a:t> وضع المستثمر معدل العائد على رأس أولوياته فانه يفضل حينئذ استثمار </a:t>
            </a:r>
            <a:r>
              <a:rPr lang="ar-IQ" sz="2400" b="1" dirty="0" err="1" smtClean="0">
                <a:latin typeface="Arial" pitchFamily="34" charset="0"/>
                <a:cs typeface="Arial" pitchFamily="34" charset="0"/>
              </a:rPr>
              <a:t>امواله</a:t>
            </a:r>
            <a:r>
              <a:rPr lang="ar-IQ" sz="2400" b="1" dirty="0" smtClean="0">
                <a:latin typeface="Arial" pitchFamily="34" charset="0"/>
                <a:cs typeface="Arial" pitchFamily="34" charset="0"/>
              </a:rPr>
              <a:t> في شراء سندات طويلة </a:t>
            </a:r>
            <a:r>
              <a:rPr lang="ar-IQ" sz="2400" b="1" dirty="0" err="1" smtClean="0">
                <a:latin typeface="Arial" pitchFamily="34" charset="0"/>
                <a:cs typeface="Arial" pitchFamily="34" charset="0"/>
              </a:rPr>
              <a:t>الاجل</a:t>
            </a:r>
            <a:r>
              <a:rPr lang="ar-IQ" sz="2400" b="1" dirty="0" smtClean="0">
                <a:latin typeface="Arial" pitchFamily="34" charset="0"/>
                <a:cs typeface="Arial" pitchFamily="34" charset="0"/>
              </a:rPr>
              <a:t>، بينما لو وضع عامل السيولة على رأس </a:t>
            </a:r>
            <a:r>
              <a:rPr lang="ar-IQ" sz="2400" b="1" dirty="0" err="1" smtClean="0">
                <a:latin typeface="Arial" pitchFamily="34" charset="0"/>
                <a:cs typeface="Arial" pitchFamily="34" charset="0"/>
              </a:rPr>
              <a:t>الاولويات</a:t>
            </a:r>
            <a:r>
              <a:rPr lang="ar-IQ" sz="2400" b="1" dirty="0" smtClean="0">
                <a:latin typeface="Arial" pitchFamily="34" charset="0"/>
                <a:cs typeface="Arial" pitchFamily="34" charset="0"/>
              </a:rPr>
              <a:t>، فانه يفضل حينئذ استثمارها </a:t>
            </a:r>
            <a:r>
              <a:rPr lang="ar-IQ" sz="2400" b="1" dirty="0" err="1" smtClean="0">
                <a:latin typeface="Arial" pitchFamily="34" charset="0"/>
                <a:cs typeface="Arial" pitchFamily="34" charset="0"/>
              </a:rPr>
              <a:t>اما</a:t>
            </a:r>
            <a:r>
              <a:rPr lang="ar-IQ" sz="2400" b="1" dirty="0" smtClean="0">
                <a:latin typeface="Arial" pitchFamily="34" charset="0"/>
                <a:cs typeface="Arial" pitchFamily="34" charset="0"/>
              </a:rPr>
              <a:t> في سندات قصيرة </a:t>
            </a:r>
            <a:r>
              <a:rPr lang="ar-IQ" sz="2400" b="1" dirty="0" err="1" smtClean="0">
                <a:latin typeface="Arial" pitchFamily="34" charset="0"/>
                <a:cs typeface="Arial" pitchFamily="34" charset="0"/>
              </a:rPr>
              <a:t>الاجل</a:t>
            </a:r>
            <a:r>
              <a:rPr lang="ar-IQ" sz="2400" b="1" dirty="0" smtClean="0">
                <a:latin typeface="Arial" pitchFamily="34" charset="0"/>
                <a:cs typeface="Arial" pitchFamily="34" charset="0"/>
              </a:rPr>
              <a:t>، </a:t>
            </a:r>
            <a:r>
              <a:rPr lang="ar-IQ" sz="2400" b="1" dirty="0" err="1" smtClean="0">
                <a:latin typeface="Arial" pitchFamily="34" charset="0"/>
                <a:cs typeface="Arial" pitchFamily="34" charset="0"/>
              </a:rPr>
              <a:t>او</a:t>
            </a:r>
            <a:r>
              <a:rPr lang="ar-IQ" sz="2400" b="1" dirty="0" smtClean="0">
                <a:latin typeface="Arial" pitchFamily="34" charset="0"/>
                <a:cs typeface="Arial" pitchFamily="34" charset="0"/>
              </a:rPr>
              <a:t> في حساب توفير في البنك. لكن </a:t>
            </a:r>
            <a:r>
              <a:rPr lang="ar-IQ" sz="2400" b="1" dirty="0" err="1" smtClean="0">
                <a:latin typeface="Arial" pitchFamily="34" charset="0"/>
                <a:cs typeface="Arial" pitchFamily="34" charset="0"/>
              </a:rPr>
              <a:t>اذا</a:t>
            </a:r>
            <a:r>
              <a:rPr lang="ar-IQ" sz="2400" b="1" dirty="0" smtClean="0">
                <a:latin typeface="Arial" pitchFamily="34" charset="0"/>
                <a:cs typeface="Arial" pitchFamily="34" charset="0"/>
              </a:rPr>
              <a:t> كان ميل المستثمر </a:t>
            </a:r>
            <a:r>
              <a:rPr lang="ar-IQ" sz="2400" b="1" dirty="0" err="1" smtClean="0">
                <a:latin typeface="Arial" pitchFamily="34" charset="0"/>
                <a:cs typeface="Arial" pitchFamily="34" charset="0"/>
              </a:rPr>
              <a:t>الى</a:t>
            </a:r>
            <a:r>
              <a:rPr lang="ar-IQ" sz="2400" b="1" dirty="0" smtClean="0">
                <a:latin typeface="Arial" pitchFamily="34" charset="0"/>
                <a:cs typeface="Arial" pitchFamily="34" charset="0"/>
              </a:rPr>
              <a:t> تفضيل مجال استثماري معين عن مجال آخر مرتبطاً بعامل نفسي </a:t>
            </a:r>
            <a:r>
              <a:rPr lang="ar-IQ" sz="2400" b="1" dirty="0" err="1" smtClean="0">
                <a:latin typeface="Arial" pitchFamily="34" charset="0"/>
                <a:cs typeface="Arial" pitchFamily="34" charset="0"/>
              </a:rPr>
              <a:t>او</a:t>
            </a:r>
            <a:r>
              <a:rPr lang="ar-IQ" sz="2400" b="1" dirty="0" smtClean="0">
                <a:latin typeface="Arial" pitchFamily="34" charset="0"/>
                <a:cs typeface="Arial" pitchFamily="34" charset="0"/>
              </a:rPr>
              <a:t> سيكولوجي، فان ذلك لا يعني </a:t>
            </a:r>
            <a:r>
              <a:rPr lang="ar-IQ" sz="2400" b="1" dirty="0" err="1" smtClean="0">
                <a:latin typeface="Arial" pitchFamily="34" charset="0"/>
                <a:cs typeface="Arial" pitchFamily="34" charset="0"/>
              </a:rPr>
              <a:t>ان</a:t>
            </a:r>
            <a:r>
              <a:rPr lang="ar-IQ" sz="2400" b="1" dirty="0" smtClean="0">
                <a:latin typeface="Arial" pitchFamily="34" charset="0"/>
                <a:cs typeface="Arial" pitchFamily="34" charset="0"/>
              </a:rPr>
              <a:t> يترك المستثمر لهذا الميل فرصة التحكم المطلق في توجيه استثماراته، بل عليه </a:t>
            </a:r>
            <a:r>
              <a:rPr lang="ar-IQ" sz="2400" b="1" dirty="0" err="1" smtClean="0">
                <a:latin typeface="Arial" pitchFamily="34" charset="0"/>
                <a:cs typeface="Arial" pitchFamily="34" charset="0"/>
              </a:rPr>
              <a:t>ان</a:t>
            </a:r>
            <a:r>
              <a:rPr lang="ar-IQ" sz="2400" b="1" dirty="0" smtClean="0">
                <a:latin typeface="Arial" pitchFamily="34" charset="0"/>
                <a:cs typeface="Arial" pitchFamily="34" charset="0"/>
              </a:rPr>
              <a:t> يدخل عاملاً موضوعياً في عملية اتخاذ قراره الاستثماري يقوم على الموازنة بين معدل العائد المتوقع ودرجة المخاطرة المتوقعة ليصل </a:t>
            </a:r>
            <a:r>
              <a:rPr lang="ar-IQ" sz="2400" b="1" dirty="0" err="1" smtClean="0">
                <a:latin typeface="Arial" pitchFamily="34" charset="0"/>
                <a:cs typeface="Arial" pitchFamily="34" charset="0"/>
              </a:rPr>
              <a:t>الى</a:t>
            </a:r>
            <a:r>
              <a:rPr lang="ar-IQ" sz="2400" b="1" dirty="0" smtClean="0">
                <a:latin typeface="Arial" pitchFamily="34" charset="0"/>
                <a:cs typeface="Arial" pitchFamily="34" charset="0"/>
              </a:rPr>
              <a:t> تحديد ما يعرف بمعدل العائد المرجح على الاستثمار، ودرجة المخاطرة المرجحة، وعن طريقهما يتمكن من المفاضلة بين البدائل الاستثمارية. </a:t>
            </a:r>
            <a:endParaRPr lang="ar-IQ" sz="24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919936"/>
          </a:xfrm>
        </p:spPr>
        <p:txBody>
          <a:bodyPr>
            <a:normAutofit fontScale="92500" lnSpcReduction="10000"/>
          </a:bodyPr>
          <a:lstStyle/>
          <a:p>
            <a:pPr lvl="0">
              <a:buNone/>
            </a:pPr>
            <a:r>
              <a:rPr lang="ar-IQ" b="1" u="sng" dirty="0" smtClean="0">
                <a:solidFill>
                  <a:srgbClr val="FFFF00"/>
                </a:solidFill>
                <a:latin typeface="Arial" pitchFamily="34" charset="0"/>
                <a:cs typeface="Arial" pitchFamily="34" charset="0"/>
              </a:rPr>
              <a:t>مبدأ توزيع </a:t>
            </a:r>
            <a:r>
              <a:rPr lang="ar-IQ" b="1" u="sng" dirty="0" err="1" smtClean="0">
                <a:solidFill>
                  <a:srgbClr val="FFFF00"/>
                </a:solidFill>
                <a:latin typeface="Arial" pitchFamily="34" charset="0"/>
                <a:cs typeface="Arial" pitchFamily="34" charset="0"/>
              </a:rPr>
              <a:t>الاخطار</a:t>
            </a:r>
            <a:endParaRPr lang="en-US" b="1" dirty="0" smtClean="0">
              <a:solidFill>
                <a:srgbClr val="FFFF00"/>
              </a:solidFill>
              <a:latin typeface="Arial" pitchFamily="34" charset="0"/>
              <a:cs typeface="Arial" pitchFamily="34" charset="0"/>
            </a:endParaRPr>
          </a:p>
          <a:p>
            <a:pPr>
              <a:buNone/>
            </a:pPr>
            <a:r>
              <a:rPr lang="en-US" sz="2400" b="1" dirty="0" smtClean="0">
                <a:latin typeface="Arial" pitchFamily="34" charset="0"/>
                <a:cs typeface="Arial" pitchFamily="34" charset="0"/>
              </a:rPr>
              <a:t> </a:t>
            </a:r>
          </a:p>
          <a:p>
            <a:pPr>
              <a:buNone/>
            </a:pPr>
            <a:r>
              <a:rPr lang="ar-IQ" sz="2400" b="1" dirty="0" smtClean="0">
                <a:latin typeface="Arial" pitchFamily="34" charset="0"/>
                <a:cs typeface="Arial" pitchFamily="34" charset="0"/>
              </a:rPr>
              <a:t>      تعتبر المخاطرة عنصراً ملازماً للاستثمار أياً كان مجاله وذلك لصعوبة توفر شرطين مهمين معاً في عملية الاستثمار وهي:</a:t>
            </a:r>
            <a:endParaRPr lang="en-US" sz="2400" b="1" dirty="0" smtClean="0">
              <a:latin typeface="Arial" pitchFamily="34" charset="0"/>
              <a:cs typeface="Arial" pitchFamily="34" charset="0"/>
            </a:endParaRPr>
          </a:p>
          <a:p>
            <a:pPr lvl="0">
              <a:buNone/>
            </a:pPr>
            <a:r>
              <a:rPr lang="ar-IQ" sz="2400" b="1" dirty="0" smtClean="0">
                <a:latin typeface="Arial" pitchFamily="34" charset="0"/>
                <a:cs typeface="Arial" pitchFamily="34" charset="0"/>
              </a:rPr>
              <a:t>     </a:t>
            </a:r>
            <a:r>
              <a:rPr lang="ar-IQ" sz="2400" b="1" dirty="0" err="1" smtClean="0">
                <a:latin typeface="Arial" pitchFamily="34" charset="0"/>
                <a:cs typeface="Arial" pitchFamily="34" charset="0"/>
              </a:rPr>
              <a:t>ان</a:t>
            </a:r>
            <a:r>
              <a:rPr lang="ar-IQ" sz="2400" b="1" dirty="0" smtClean="0">
                <a:latin typeface="Arial" pitchFamily="34" charset="0"/>
                <a:cs typeface="Arial" pitchFamily="34" charset="0"/>
              </a:rPr>
              <a:t> تكون التدفقات النقدية المتوقعة من الاستثمار مؤكدة تماماً من حيث القيمة والكمية.</a:t>
            </a:r>
            <a:endParaRPr lang="en-US" sz="2400" b="1" dirty="0" smtClean="0">
              <a:latin typeface="Arial" pitchFamily="34" charset="0"/>
              <a:cs typeface="Arial" pitchFamily="34" charset="0"/>
            </a:endParaRPr>
          </a:p>
          <a:p>
            <a:pPr lvl="0">
              <a:buNone/>
            </a:pPr>
            <a:r>
              <a:rPr lang="ar-IQ" sz="2400" b="1" dirty="0" smtClean="0">
                <a:latin typeface="Arial" pitchFamily="34" charset="0"/>
                <a:cs typeface="Arial" pitchFamily="34" charset="0"/>
              </a:rPr>
              <a:t>     وان يكون توقيت استلام هذه التدفقات مؤكداً تماماً </a:t>
            </a:r>
            <a:r>
              <a:rPr lang="ar-IQ" sz="2400" b="1" dirty="0" err="1" smtClean="0">
                <a:latin typeface="Arial" pitchFamily="34" charset="0"/>
                <a:cs typeface="Arial" pitchFamily="34" charset="0"/>
              </a:rPr>
              <a:t>ايضاً</a:t>
            </a:r>
            <a:r>
              <a:rPr lang="ar-IQ" sz="2400" b="1" dirty="0" smtClean="0">
                <a:latin typeface="Arial" pitchFamily="34" charset="0"/>
                <a:cs typeface="Arial" pitchFamily="34" charset="0"/>
              </a:rPr>
              <a:t>.ويتفاوت المستثمرون في مدى استعدادهم لتحمل هذه المخاطرة، </a:t>
            </a:r>
            <a:r>
              <a:rPr lang="ar-IQ" sz="2400" b="1" dirty="0" err="1" smtClean="0">
                <a:latin typeface="Arial" pitchFamily="34" charset="0"/>
                <a:cs typeface="Arial" pitchFamily="34" charset="0"/>
              </a:rPr>
              <a:t>اذ</a:t>
            </a:r>
            <a:r>
              <a:rPr lang="ar-IQ" sz="2400" b="1" dirty="0" smtClean="0">
                <a:latin typeface="Arial" pitchFamily="34" charset="0"/>
                <a:cs typeface="Arial" pitchFamily="34" charset="0"/>
              </a:rPr>
              <a:t> </a:t>
            </a:r>
            <a:r>
              <a:rPr lang="ar-IQ" sz="2400" b="1" dirty="0" err="1" smtClean="0">
                <a:latin typeface="Arial" pitchFamily="34" charset="0"/>
                <a:cs typeface="Arial" pitchFamily="34" charset="0"/>
              </a:rPr>
              <a:t>ان</a:t>
            </a:r>
            <a:r>
              <a:rPr lang="ar-IQ" sz="2400" b="1" dirty="0" smtClean="0">
                <a:latin typeface="Arial" pitchFamily="34" charset="0"/>
                <a:cs typeface="Arial" pitchFamily="34" charset="0"/>
              </a:rPr>
              <a:t> مصلحة كل منهم </a:t>
            </a:r>
            <a:r>
              <a:rPr lang="ar-IQ" sz="2400" b="1" dirty="0" err="1" smtClean="0">
                <a:latin typeface="Arial" pitchFamily="34" charset="0"/>
                <a:cs typeface="Arial" pitchFamily="34" charset="0"/>
              </a:rPr>
              <a:t>ان</a:t>
            </a:r>
            <a:r>
              <a:rPr lang="ar-IQ" sz="2400" b="1" dirty="0" smtClean="0">
                <a:latin typeface="Arial" pitchFamily="34" charset="0"/>
                <a:cs typeface="Arial" pitchFamily="34" charset="0"/>
              </a:rPr>
              <a:t> يخفض درجة المخاطرة في استثماره </a:t>
            </a:r>
            <a:r>
              <a:rPr lang="ar-IQ" sz="2400" b="1" dirty="0" err="1" smtClean="0">
                <a:latin typeface="Arial" pitchFamily="34" charset="0"/>
                <a:cs typeface="Arial" pitchFamily="34" charset="0"/>
              </a:rPr>
              <a:t>الى</a:t>
            </a:r>
            <a:r>
              <a:rPr lang="ar-IQ" sz="2400" b="1" dirty="0" smtClean="0">
                <a:latin typeface="Arial" pitchFamily="34" charset="0"/>
                <a:cs typeface="Arial" pitchFamily="34" charset="0"/>
              </a:rPr>
              <a:t> حدها </a:t>
            </a:r>
            <a:r>
              <a:rPr lang="ar-IQ" sz="2400" b="1" dirty="0" err="1" smtClean="0">
                <a:latin typeface="Arial" pitchFamily="34" charset="0"/>
                <a:cs typeface="Arial" pitchFamily="34" charset="0"/>
              </a:rPr>
              <a:t>الادنى</a:t>
            </a:r>
            <a:r>
              <a:rPr lang="ar-IQ" sz="2400" b="1" dirty="0" smtClean="0">
                <a:latin typeface="Arial" pitchFamily="34" charset="0"/>
                <a:cs typeface="Arial" pitchFamily="34" charset="0"/>
              </a:rPr>
              <a:t> . وتنشأ المخاطرة عن حالة عدم التأكد المحيطة بالبيئة </a:t>
            </a:r>
            <a:r>
              <a:rPr lang="ar-IQ" sz="2400" b="1" dirty="0" err="1" smtClean="0">
                <a:latin typeface="Arial" pitchFamily="34" charset="0"/>
                <a:cs typeface="Arial" pitchFamily="34" charset="0"/>
              </a:rPr>
              <a:t>الاستثماريةللسوق</a:t>
            </a:r>
            <a:r>
              <a:rPr lang="ar-IQ" sz="2400" b="1" dirty="0" smtClean="0">
                <a:latin typeface="Arial" pitchFamily="34" charset="0"/>
                <a:cs typeface="Arial" pitchFamily="34" charset="0"/>
              </a:rPr>
              <a:t> </a:t>
            </a:r>
            <a:r>
              <a:rPr lang="ar-IQ" sz="2400" b="1" dirty="0" err="1" smtClean="0">
                <a:latin typeface="Arial" pitchFamily="34" charset="0"/>
                <a:cs typeface="Arial" pitchFamily="34" charset="0"/>
              </a:rPr>
              <a:t>او</a:t>
            </a:r>
            <a:r>
              <a:rPr lang="ar-IQ" sz="2400" b="1" dirty="0" smtClean="0">
                <a:latin typeface="Arial" pitchFamily="34" charset="0"/>
                <a:cs typeface="Arial" pitchFamily="34" charset="0"/>
              </a:rPr>
              <a:t> المناخ الاستثماري والتي تعرف على </a:t>
            </a:r>
            <a:r>
              <a:rPr lang="ar-IQ" sz="2400" b="1" dirty="0" err="1" smtClean="0">
                <a:latin typeface="Arial" pitchFamily="34" charset="0"/>
                <a:cs typeface="Arial" pitchFamily="34" charset="0"/>
              </a:rPr>
              <a:t>انها</a:t>
            </a:r>
            <a:r>
              <a:rPr lang="ar-IQ" sz="2400" b="1" dirty="0" smtClean="0">
                <a:latin typeface="Arial" pitchFamily="34" charset="0"/>
                <a:cs typeface="Arial" pitchFamily="34" charset="0"/>
              </a:rPr>
              <a:t>: مجموع العوامل التي تؤثر في فرصة وربحية الاستثمار ومخاطره ، وفي الرغبة بالقيام </a:t>
            </a:r>
            <a:r>
              <a:rPr lang="ar-IQ" sz="2400" b="1" dirty="0" err="1" smtClean="0">
                <a:latin typeface="Arial" pitchFamily="34" charset="0"/>
                <a:cs typeface="Arial" pitchFamily="34" charset="0"/>
              </a:rPr>
              <a:t>به</a:t>
            </a:r>
            <a:r>
              <a:rPr lang="ar-IQ" sz="2400" b="1" dirty="0" smtClean="0">
                <a:latin typeface="Arial" pitchFamily="34" charset="0"/>
                <a:cs typeface="Arial" pitchFamily="34" charset="0"/>
              </a:rPr>
              <a:t> وتحمل كلفته </a:t>
            </a:r>
            <a:r>
              <a:rPr lang="ar-IQ" sz="2400" b="1" dirty="0" err="1" smtClean="0">
                <a:latin typeface="Arial" pitchFamily="34" charset="0"/>
                <a:cs typeface="Arial" pitchFamily="34" charset="0"/>
              </a:rPr>
              <a:t>الى</a:t>
            </a:r>
            <a:r>
              <a:rPr lang="ar-IQ" sz="2400" b="1" dirty="0" smtClean="0">
                <a:latin typeface="Arial" pitchFamily="34" charset="0"/>
                <a:cs typeface="Arial" pitchFamily="34" charset="0"/>
              </a:rPr>
              <a:t> </a:t>
            </a:r>
            <a:r>
              <a:rPr lang="ar-IQ" sz="2400" b="1" dirty="0" err="1" smtClean="0">
                <a:latin typeface="Arial" pitchFamily="34" charset="0"/>
                <a:cs typeface="Arial" pitchFamily="34" charset="0"/>
              </a:rPr>
              <a:t>ان</a:t>
            </a:r>
            <a:r>
              <a:rPr lang="ar-IQ" sz="2400" b="1" dirty="0" smtClean="0">
                <a:latin typeface="Arial" pitchFamily="34" charset="0"/>
                <a:cs typeface="Arial" pitchFamily="34" charset="0"/>
              </a:rPr>
              <a:t> تتحقق أهدافه </a:t>
            </a:r>
            <a:r>
              <a:rPr lang="ar-IQ" sz="2400" b="1" dirty="0" err="1" smtClean="0">
                <a:latin typeface="Arial" pitchFamily="34" charset="0"/>
                <a:cs typeface="Arial" pitchFamily="34" charset="0"/>
              </a:rPr>
              <a:t>الانتاجية</a:t>
            </a:r>
            <a:r>
              <a:rPr lang="ar-IQ" sz="2400" b="1" dirty="0" smtClean="0">
                <a:latin typeface="Arial" pitchFamily="34" charset="0"/>
                <a:cs typeface="Arial" pitchFamily="34" charset="0"/>
              </a:rPr>
              <a:t> وخلق فرص العمل . وهناك عدد من العوامل المؤثرة في البيئة الاستثمارية على المستوى الاقتصادي الايجابية منها (العوامل الجاذبة للاستثمار) </a:t>
            </a:r>
            <a:r>
              <a:rPr lang="ar-IQ" sz="2400" b="1" dirty="0" err="1" smtClean="0">
                <a:latin typeface="Arial" pitchFamily="34" charset="0"/>
                <a:cs typeface="Arial" pitchFamily="34" charset="0"/>
              </a:rPr>
              <a:t>واخرى</a:t>
            </a:r>
            <a:r>
              <a:rPr lang="ar-IQ" sz="2400" b="1" dirty="0" smtClean="0">
                <a:latin typeface="Arial" pitchFamily="34" charset="0"/>
                <a:cs typeface="Arial" pitchFamily="34" charset="0"/>
              </a:rPr>
              <a:t> سلبية (العوامل الطاردة للاستثمار) تشكل بمجموعها ملامح البيئة الاستثمارية في الاقتصاد القومي والتي تم ذكرها سابقاً والمتمثلة بالاستقرار السياسي </a:t>
            </a:r>
            <a:r>
              <a:rPr lang="ar-IQ" sz="2400" b="1" dirty="0" err="1" smtClean="0">
                <a:latin typeface="Arial" pitchFamily="34" charset="0"/>
                <a:cs typeface="Arial" pitchFamily="34" charset="0"/>
              </a:rPr>
              <a:t>والامني</a:t>
            </a:r>
            <a:r>
              <a:rPr lang="ar-IQ" sz="2400" b="1" dirty="0" smtClean="0">
                <a:latin typeface="Arial" pitchFamily="34" charset="0"/>
                <a:cs typeface="Arial" pitchFamily="34" charset="0"/>
              </a:rPr>
              <a:t>.والاستقرار الاقتصادي.ومعدلات </a:t>
            </a:r>
            <a:r>
              <a:rPr lang="ar-IQ" sz="2400" b="1" dirty="0" err="1" smtClean="0">
                <a:latin typeface="Arial" pitchFamily="34" charset="0"/>
                <a:cs typeface="Arial" pitchFamily="34" charset="0"/>
              </a:rPr>
              <a:t>اسعار</a:t>
            </a:r>
            <a:r>
              <a:rPr lang="ar-IQ" sz="2400" b="1" dirty="0" smtClean="0">
                <a:latin typeface="Arial" pitchFamily="34" charset="0"/>
                <a:cs typeface="Arial" pitchFamily="34" charset="0"/>
              </a:rPr>
              <a:t> الفائدة.ومستوى الدخل القومي.ومعدلات التضخم النقدي.</a:t>
            </a:r>
            <a:r>
              <a:rPr lang="ar-IQ" sz="2400" b="1" dirty="0" err="1" smtClean="0">
                <a:latin typeface="Arial" pitchFamily="34" charset="0"/>
                <a:cs typeface="Arial" pitchFamily="34" charset="0"/>
              </a:rPr>
              <a:t>والحوكمة</a:t>
            </a:r>
            <a:r>
              <a:rPr lang="ar-IQ" sz="2400" b="1" dirty="0" smtClean="0">
                <a:latin typeface="Arial" pitchFamily="34" charset="0"/>
                <a:cs typeface="Arial" pitchFamily="34" charset="0"/>
              </a:rPr>
              <a:t> الالكترونية.والانفتاح الاقتصادي.</a:t>
            </a:r>
            <a:endParaRPr lang="en-US" sz="2400" b="1" dirty="0" smtClean="0">
              <a:latin typeface="Arial" pitchFamily="34" charset="0"/>
              <a:cs typeface="Arial" pitchFamily="34" charset="0"/>
            </a:endParaRPr>
          </a:p>
          <a:p>
            <a:endParaRPr lang="ar-IQ"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يوية">
  <a:themeElements>
    <a:clrScheme name="حيوية">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حيوية">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حيوية">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250</TotalTime>
  <Words>1021</Words>
  <Application>Microsoft Office PowerPoint</Application>
  <PresentationFormat>عرض على الشاشة (3:4)‏</PresentationFormat>
  <Paragraphs>48</Paragraphs>
  <Slides>12</Slides>
  <Notes>1</Notes>
  <HiddenSlides>0</HiddenSlides>
  <MMClips>0</MMClips>
  <ScaleCrop>false</ScaleCrop>
  <HeadingPairs>
    <vt:vector size="4" baseType="variant">
      <vt:variant>
        <vt:lpstr>سمة</vt:lpstr>
      </vt:variant>
      <vt:variant>
        <vt:i4>1</vt:i4>
      </vt:variant>
      <vt:variant>
        <vt:lpstr>عناوين الشرائح</vt:lpstr>
      </vt:variant>
      <vt:variant>
        <vt:i4>12</vt:i4>
      </vt:variant>
    </vt:vector>
  </HeadingPairs>
  <TitlesOfParts>
    <vt:vector size="13" baseType="lpstr">
      <vt:lpstr>حيوية</vt:lpstr>
      <vt:lpstr> الجامعة المستنصرية - كلية العلوم السياحية  قسم إدارة الفنادق  مادة الاستثمار السياحي والتمويل لطلبة المرحلة الثالثة – قسم ادارة الفنادق  مدرس المادة  المدرس : إسراء سعد فهـد  اعزائي الطلبة نبدأ معكم بمحاضرة حول موضوع   البيئة الاستثمارية- اهداف ومحددات الاستثمار- المباديء </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اعزائي الطلبة وبذلك تنتهي المحاضرة الخاصة بمادة الفصل الاول الاستثمار شكرا لاصغائكم    </vt:lpstr>
    </vt:vector>
  </TitlesOfParts>
  <Company>Microsoft (C)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الاول الاستثمار المفهوم والاهمية –العلاقة مع بعض المفاهيم الاقتصادية- الانواع- الاهداف والمحددات- البيئة الاستثمارية -المباديء</dc:title>
  <dc:creator>dell</dc:creator>
  <cp:lastModifiedBy>DR.Ahmed Saker 2O14</cp:lastModifiedBy>
  <cp:revision>31</cp:revision>
  <dcterms:created xsi:type="dcterms:W3CDTF">2018-11-03T17:36:14Z</dcterms:created>
  <dcterms:modified xsi:type="dcterms:W3CDTF">2022-05-26T08:39:17Z</dcterms:modified>
</cp:coreProperties>
</file>