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DAAE40E-92AB-4A37-B046-FD4DFC048E95}" type="datetimeFigureOut">
              <a:rPr lang="ar-IQ" smtClean="0"/>
              <a:t>01/08/1440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B942E54-5742-4412-A566-AB1E54987188}"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DAAE40E-92AB-4A37-B046-FD4DFC048E95}" type="datetimeFigureOut">
              <a:rPr lang="ar-IQ" smtClean="0"/>
              <a:t>01/08/1440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B942E54-5742-4412-A566-AB1E5498718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DAAE40E-92AB-4A37-B046-FD4DFC048E95}" type="datetimeFigureOut">
              <a:rPr lang="ar-IQ" smtClean="0"/>
              <a:t>01/08/1440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B942E54-5742-4412-A566-AB1E5498718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DAAE40E-92AB-4A37-B046-FD4DFC048E95}" type="datetimeFigureOut">
              <a:rPr lang="ar-IQ" smtClean="0"/>
              <a:t>01/08/1440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B942E54-5742-4412-A566-AB1E5498718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DAAE40E-92AB-4A37-B046-FD4DFC048E95}" type="datetimeFigureOut">
              <a:rPr lang="ar-IQ" smtClean="0"/>
              <a:t>01/08/1440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B942E54-5742-4412-A566-AB1E54987188}"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DAAE40E-92AB-4A37-B046-FD4DFC048E95}" type="datetimeFigureOut">
              <a:rPr lang="ar-IQ" smtClean="0"/>
              <a:t>01/08/1440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B942E54-5742-4412-A566-AB1E5498718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DAAE40E-92AB-4A37-B046-FD4DFC048E95}" type="datetimeFigureOut">
              <a:rPr lang="ar-IQ" smtClean="0"/>
              <a:t>01/08/1440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0B942E54-5742-4412-A566-AB1E54987188}"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DAAE40E-92AB-4A37-B046-FD4DFC048E95}" type="datetimeFigureOut">
              <a:rPr lang="ar-IQ" smtClean="0"/>
              <a:t>01/08/1440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0B942E54-5742-4412-A566-AB1E5498718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DAAE40E-92AB-4A37-B046-FD4DFC048E95}" type="datetimeFigureOut">
              <a:rPr lang="ar-IQ" smtClean="0"/>
              <a:t>01/08/1440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0B942E54-5742-4412-A566-AB1E5498718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DAAE40E-92AB-4A37-B046-FD4DFC048E95}" type="datetimeFigureOut">
              <a:rPr lang="ar-IQ" smtClean="0"/>
              <a:t>01/08/1440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B942E54-5742-4412-A566-AB1E54987188}"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DAAE40E-92AB-4A37-B046-FD4DFC048E95}" type="datetimeFigureOut">
              <a:rPr lang="ar-IQ" smtClean="0"/>
              <a:t>01/08/1440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B942E54-5742-4412-A566-AB1E54987188}"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DAAE40E-92AB-4A37-B046-FD4DFC048E95}" type="datetimeFigureOut">
              <a:rPr lang="ar-IQ" smtClean="0"/>
              <a:t>01/08/1440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942E54-5742-4412-A566-AB1E54987188}"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980729"/>
            <a:ext cx="7772400" cy="4248472"/>
          </a:xfrm>
        </p:spPr>
        <p:style>
          <a:lnRef idx="1">
            <a:schemeClr val="accent3"/>
          </a:lnRef>
          <a:fillRef idx="3">
            <a:schemeClr val="accent3"/>
          </a:fillRef>
          <a:effectRef idx="2">
            <a:schemeClr val="accent3"/>
          </a:effectRef>
          <a:fontRef idx="minor">
            <a:schemeClr val="lt1"/>
          </a:fontRef>
        </p:style>
        <p:txBody>
          <a:bodyPr>
            <a:normAutofit/>
          </a:bodyPr>
          <a:lstStyle/>
          <a:p>
            <a:r>
              <a:rPr lang="ar-IQ" b="1" dirty="0"/>
              <a:t>الفصل الخامس</a:t>
            </a:r>
            <a:r>
              <a:rPr lang="en-US" dirty="0"/>
              <a:t/>
            </a:r>
            <a:br>
              <a:rPr lang="en-US" dirty="0"/>
            </a:br>
            <a:r>
              <a:rPr lang="ar-IQ" b="1" dirty="0"/>
              <a:t>الاستثمار في المخزون الفندقي</a:t>
            </a:r>
            <a:r>
              <a:rPr lang="en-US" dirty="0"/>
              <a:t/>
            </a:r>
            <a:br>
              <a:rPr lang="en-US" dirty="0"/>
            </a:br>
            <a:r>
              <a:rPr lang="ar-IQ" b="1" dirty="0"/>
              <a:t>المفهوم – تكلفة الاحتفاظ بالمخزون – الفوائد - الدوافع – المخاطر</a:t>
            </a:r>
            <a:r>
              <a:rPr lang="en-US" dirty="0"/>
              <a:t/>
            </a:r>
            <a:br>
              <a:rPr lang="en-US" dirty="0"/>
            </a:b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178698"/>
          </a:xfrm>
        </p:spPr>
        <p:style>
          <a:lnRef idx="1">
            <a:schemeClr val="accent3"/>
          </a:lnRef>
          <a:fillRef idx="3">
            <a:schemeClr val="accent3"/>
          </a:fillRef>
          <a:effectRef idx="2">
            <a:schemeClr val="accent3"/>
          </a:effectRef>
          <a:fontRef idx="minor">
            <a:schemeClr val="lt1"/>
          </a:fontRef>
        </p:style>
        <p:txBody>
          <a:bodyPr>
            <a:normAutofit/>
          </a:bodyPr>
          <a:lstStyle/>
          <a:p>
            <a:pPr algn="r"/>
            <a:r>
              <a:rPr lang="ar-IQ" sz="2000" b="1" dirty="0"/>
              <a:t>1 . التأمين والحماية ضد المخاطر</a:t>
            </a:r>
            <a:r>
              <a:rPr lang="en-US" sz="2000" b="1" dirty="0"/>
              <a:t>Protection against risk </a:t>
            </a:r>
            <a:r>
              <a:rPr lang="ar-IQ" sz="2000" b="1" dirty="0"/>
              <a:t>:</a:t>
            </a:r>
            <a:r>
              <a:rPr lang="ar-IQ" sz="2000" dirty="0"/>
              <a:t> تظهر الحاجة </a:t>
            </a:r>
            <a:r>
              <a:rPr lang="ar-IQ" sz="2000" dirty="0" err="1"/>
              <a:t>الى</a:t>
            </a:r>
            <a:r>
              <a:rPr lang="ar-IQ" sz="2000" dirty="0"/>
              <a:t> الاحتفاظ بالمخزون نتيجة الطلب والعرض الموسمي واحتمالات زيادة حجم الطلب السياحي ورغبة </a:t>
            </a:r>
            <a:r>
              <a:rPr lang="ar-IQ" sz="2000" dirty="0" err="1"/>
              <a:t>ادارة</a:t>
            </a:r>
            <a:r>
              <a:rPr lang="ar-IQ" sz="2000" dirty="0"/>
              <a:t> الفندق في الاحتياط للظروف غير المتوقعة عند </a:t>
            </a:r>
            <a:r>
              <a:rPr lang="ar-IQ" sz="2000" dirty="0" err="1"/>
              <a:t>اعداد</a:t>
            </a:r>
            <a:r>
              <a:rPr lang="ar-IQ" sz="2000" dirty="0"/>
              <a:t> الخطة التشغيلية والتسويقية لأسباب منها، فمن المعروف </a:t>
            </a:r>
            <a:r>
              <a:rPr lang="ar-IQ" sz="2000" dirty="0" err="1"/>
              <a:t>ان</a:t>
            </a:r>
            <a:r>
              <a:rPr lang="ar-IQ" sz="2000" dirty="0"/>
              <a:t> الطلب يزداد على بعض المواد تبعاً للظروف المناخية </a:t>
            </a:r>
            <a:r>
              <a:rPr lang="ar-IQ" sz="2000" dirty="0" err="1"/>
              <a:t>او</a:t>
            </a:r>
            <a:r>
              <a:rPr lang="ar-IQ" sz="2000" dirty="0"/>
              <a:t> بعض فصول السنة </a:t>
            </a:r>
            <a:r>
              <a:rPr lang="ar-IQ" sz="2000" dirty="0" err="1"/>
              <a:t>او</a:t>
            </a:r>
            <a:r>
              <a:rPr lang="ar-IQ" sz="2000" dirty="0"/>
              <a:t> تبعاً للأعياد والمناسبات (موسم الذروة السياحي). وبالتالي لابد من تخزين المنتجات الجاهزة في </a:t>
            </a:r>
            <a:r>
              <a:rPr lang="ar-IQ" sz="2000" dirty="0" err="1"/>
              <a:t>اوقات</a:t>
            </a:r>
            <a:r>
              <a:rPr lang="ar-IQ" sz="2000" dirty="0"/>
              <a:t> ضعف الطلب </a:t>
            </a:r>
            <a:r>
              <a:rPr lang="ar-IQ" sz="2000" dirty="0" err="1"/>
              <a:t>الى</a:t>
            </a:r>
            <a:r>
              <a:rPr lang="ar-IQ" sz="2000" dirty="0"/>
              <a:t> حين مواسم زيادة الطلب، </a:t>
            </a:r>
            <a:r>
              <a:rPr lang="ar-IQ" sz="2000" dirty="0" err="1"/>
              <a:t>او</a:t>
            </a:r>
            <a:r>
              <a:rPr lang="ar-IQ" sz="2000" dirty="0"/>
              <a:t> احتمالات زيادة حجم الطلب الفعلي عن المتوقع نتيجة مجموعة من </a:t>
            </a:r>
            <a:r>
              <a:rPr lang="ar-IQ" sz="2000" dirty="0" err="1"/>
              <a:t>الاسباب</a:t>
            </a:r>
            <a:r>
              <a:rPr lang="ar-IQ" sz="2000" dirty="0"/>
              <a:t> منها :</a:t>
            </a:r>
            <a:r>
              <a:rPr lang="en-US" sz="2000" dirty="0"/>
              <a:t/>
            </a:r>
            <a:br>
              <a:rPr lang="en-US" sz="2000" dirty="0"/>
            </a:br>
            <a:r>
              <a:rPr lang="ar-IQ" sz="2000" dirty="0"/>
              <a:t>عدم دقة </a:t>
            </a:r>
            <a:r>
              <a:rPr lang="ar-IQ" sz="2000" dirty="0" err="1"/>
              <a:t>الاسلوب</a:t>
            </a:r>
            <a:r>
              <a:rPr lang="ar-IQ" sz="2000" dirty="0"/>
              <a:t> المستخدم في التقدير.</a:t>
            </a:r>
            <a:r>
              <a:rPr lang="en-US" sz="2000" dirty="0"/>
              <a:t/>
            </a:r>
            <a:br>
              <a:rPr lang="en-US" sz="2000" dirty="0"/>
            </a:br>
            <a:r>
              <a:rPr lang="ar-IQ" sz="2000" dirty="0"/>
              <a:t>التغير المفاجئ في </a:t>
            </a:r>
            <a:r>
              <a:rPr lang="ar-IQ" sz="2000" dirty="0" err="1"/>
              <a:t>رغباي</a:t>
            </a:r>
            <a:r>
              <a:rPr lang="ar-IQ" sz="2000" dirty="0"/>
              <a:t> الضيوف على </a:t>
            </a:r>
            <a:r>
              <a:rPr lang="ar-IQ" sz="2000" dirty="0" err="1"/>
              <a:t>اصناف</a:t>
            </a:r>
            <a:r>
              <a:rPr lang="ar-IQ" sz="2000" dirty="0"/>
              <a:t> جديدة من الخدمات.</a:t>
            </a:r>
            <a:r>
              <a:rPr lang="en-US" sz="2000" dirty="0"/>
              <a:t/>
            </a:r>
            <a:br>
              <a:rPr lang="en-US" sz="2000" dirty="0"/>
            </a:br>
            <a:r>
              <a:rPr lang="ar-IQ" sz="2000" dirty="0"/>
              <a:t>فاعلية الجهود التسويقية في جذب ضيوف جدد </a:t>
            </a:r>
            <a:r>
              <a:rPr lang="ar-IQ" sz="2000" dirty="0" err="1"/>
              <a:t>او</a:t>
            </a:r>
            <a:r>
              <a:rPr lang="ar-IQ" sz="2000" dirty="0"/>
              <a:t> فتح قاعات وصالات خدمية جديدة.</a:t>
            </a:r>
            <a:r>
              <a:rPr lang="en-US" sz="2000" dirty="0"/>
              <a:t/>
            </a:r>
            <a:br>
              <a:rPr lang="en-US" sz="2000" dirty="0"/>
            </a:br>
            <a:r>
              <a:rPr lang="ar-IQ" sz="2000" dirty="0"/>
              <a:t>تغيرات مفاجئة في </a:t>
            </a:r>
            <a:r>
              <a:rPr lang="ar-IQ" sz="2000" dirty="0" err="1"/>
              <a:t>اسعار</a:t>
            </a:r>
            <a:r>
              <a:rPr lang="ar-IQ" sz="2000" dirty="0"/>
              <a:t> </a:t>
            </a:r>
            <a:r>
              <a:rPr lang="ar-IQ" sz="2000" dirty="0" err="1"/>
              <a:t>او</a:t>
            </a:r>
            <a:r>
              <a:rPr lang="ar-IQ" sz="2000" dirty="0"/>
              <a:t> مواصفات المنتجات البديلة. </a:t>
            </a:r>
            <a:r>
              <a:rPr lang="en-US" sz="2000" dirty="0"/>
              <a:t/>
            </a:r>
            <a:br>
              <a:rPr lang="en-US" sz="2000" dirty="0"/>
            </a:br>
            <a:r>
              <a:rPr lang="ar-IQ" sz="2000" dirty="0"/>
              <a:t>2. </a:t>
            </a:r>
            <a:r>
              <a:rPr lang="ar-IQ" sz="2000" b="1" dirty="0"/>
              <a:t>احتمالات طول فترة التوريد</a:t>
            </a:r>
            <a:r>
              <a:rPr lang="en-US" sz="2000" b="1" dirty="0"/>
              <a:t>lead- time</a:t>
            </a:r>
            <a:r>
              <a:rPr lang="en-US" sz="2000" dirty="0"/>
              <a:t> </a:t>
            </a:r>
            <a:r>
              <a:rPr lang="ar-IQ" sz="2000" dirty="0"/>
              <a:t> عن المتوسطات المتوقعة لها مما يؤدي إلى تأخير وصول الغيار أو المواد الاحتياطية المطلوبة عن المواعيد المحددة لها خارج عن </a:t>
            </a:r>
            <a:r>
              <a:rPr lang="ar-IQ" sz="2000" dirty="0" err="1"/>
              <a:t>ارادة</a:t>
            </a:r>
            <a:r>
              <a:rPr lang="ar-IQ" sz="2000" dirty="0"/>
              <a:t> الفندق ، ومن </a:t>
            </a:r>
            <a:r>
              <a:rPr lang="ar-IQ" sz="2000" dirty="0" err="1"/>
              <a:t>امثلة</a:t>
            </a:r>
            <a:r>
              <a:rPr lang="ar-IQ" sz="2000" dirty="0"/>
              <a:t> ذلك حدوث عطل في وسائل النقل، اضطرابات عمالية، عقبات في </a:t>
            </a:r>
            <a:r>
              <a:rPr lang="ar-IQ" sz="2000" dirty="0" err="1"/>
              <a:t>الاخراج</a:t>
            </a:r>
            <a:r>
              <a:rPr lang="ar-IQ" sz="2000" dirty="0"/>
              <a:t> </a:t>
            </a:r>
            <a:r>
              <a:rPr lang="ar-IQ" sz="2000" dirty="0" err="1"/>
              <a:t>الكمركي</a:t>
            </a:r>
            <a:r>
              <a:rPr lang="ar-IQ" sz="2000" dirty="0"/>
              <a:t> أو التفريغ في حال الاستيراد وغيرها من </a:t>
            </a:r>
            <a:r>
              <a:rPr lang="ar-IQ" sz="2000" dirty="0" err="1"/>
              <a:t>الاسباب</a:t>
            </a:r>
            <a:r>
              <a:rPr lang="ar-IQ" sz="2000" dirty="0"/>
              <a:t> التي تؤدي </a:t>
            </a:r>
            <a:r>
              <a:rPr lang="ar-IQ" sz="2000" dirty="0" err="1"/>
              <a:t>الى</a:t>
            </a:r>
            <a:r>
              <a:rPr lang="ar-IQ" sz="2000" dirty="0"/>
              <a:t> عدم الوفاء بمواعيد التوريد المتفق عليها ، لذلك تعتبر من الدوافع المهمة للاحتفاظ بالمخزون الفندقي هم ضمان </a:t>
            </a:r>
            <a:r>
              <a:rPr lang="ar-IQ" sz="2000" dirty="0" err="1"/>
              <a:t>الامداد</a:t>
            </a:r>
            <a:r>
              <a:rPr lang="ar-IQ" sz="2000" dirty="0"/>
              <a:t> المستمر للعمليات </a:t>
            </a:r>
            <a:r>
              <a:rPr lang="ar-IQ" sz="2000" dirty="0" err="1"/>
              <a:t>الانتاجية</a:t>
            </a:r>
            <a:r>
              <a:rPr lang="ar-IQ" sz="2000" dirty="0"/>
              <a:t> . </a:t>
            </a: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890666"/>
          </a:xfrm>
        </p:spPr>
        <p:style>
          <a:lnRef idx="1">
            <a:schemeClr val="accent3"/>
          </a:lnRef>
          <a:fillRef idx="3">
            <a:schemeClr val="accent3"/>
          </a:fillRef>
          <a:effectRef idx="2">
            <a:schemeClr val="accent3"/>
          </a:effectRef>
          <a:fontRef idx="minor">
            <a:schemeClr val="lt1"/>
          </a:fontRef>
        </p:style>
        <p:txBody>
          <a:bodyPr>
            <a:normAutofit fontScale="90000"/>
          </a:bodyPr>
          <a:lstStyle/>
          <a:p>
            <a:pPr algn="r"/>
            <a:r>
              <a:rPr lang="ar-IQ" sz="2000" b="1" dirty="0"/>
              <a:t>. تحقيق </a:t>
            </a:r>
            <a:r>
              <a:rPr lang="ar-IQ" sz="2000" b="1" dirty="0" err="1"/>
              <a:t>وفورات</a:t>
            </a:r>
            <a:r>
              <a:rPr lang="ar-IQ" sz="2000" b="1" dirty="0"/>
              <a:t> اقتصادية</a:t>
            </a:r>
            <a:r>
              <a:rPr lang="en-US" sz="2000" b="1" dirty="0"/>
              <a:t>Economic Benefits </a:t>
            </a:r>
            <a:r>
              <a:rPr lang="ar-IQ" sz="2000" b="1" dirty="0"/>
              <a:t>:</a:t>
            </a:r>
            <a:r>
              <a:rPr lang="ar-IQ" sz="2000" dirty="0"/>
              <a:t> وذلك لرغبة </a:t>
            </a:r>
            <a:r>
              <a:rPr lang="ar-IQ" sz="2000" dirty="0" err="1"/>
              <a:t>ادارة</a:t>
            </a:r>
            <a:r>
              <a:rPr lang="ar-IQ" sz="2000" dirty="0"/>
              <a:t> الفندق في تحقيق بعض المنافع الاقتصادية سواء في شكل </a:t>
            </a:r>
            <a:r>
              <a:rPr lang="ar-IQ" sz="2000" dirty="0" err="1"/>
              <a:t>ارباح</a:t>
            </a:r>
            <a:r>
              <a:rPr lang="ar-IQ" sz="2000" dirty="0"/>
              <a:t> </a:t>
            </a:r>
            <a:r>
              <a:rPr lang="ar-IQ" sz="2000" dirty="0" err="1"/>
              <a:t>او</a:t>
            </a:r>
            <a:r>
              <a:rPr lang="ar-IQ" sz="2000" dirty="0"/>
              <a:t> تخفيض للتكاليف </a:t>
            </a:r>
            <a:r>
              <a:rPr lang="ar-IQ" sz="2000" dirty="0" err="1"/>
              <a:t>والاضرار</a:t>
            </a:r>
            <a:r>
              <a:rPr lang="ar-IQ" sz="2000" dirty="0"/>
              <a:t> المرتبطة بالمخزون أي تحقيق </a:t>
            </a:r>
            <a:r>
              <a:rPr lang="ar-IQ" sz="2000" dirty="0" err="1"/>
              <a:t>ارباح</a:t>
            </a:r>
            <a:r>
              <a:rPr lang="ar-IQ" sz="2000" dirty="0"/>
              <a:t> في صورة تخفيض التكاليف والإضرار المرتبطة بالمخزون، والتي تأخذ </a:t>
            </a:r>
            <a:r>
              <a:rPr lang="ar-IQ" sz="2000" dirty="0" err="1"/>
              <a:t>اشكالاتً</a:t>
            </a:r>
            <a:r>
              <a:rPr lang="ar-IQ" sz="2000" dirty="0"/>
              <a:t> منها:</a:t>
            </a:r>
            <a:r>
              <a:rPr lang="en-US" sz="2000" dirty="0"/>
              <a:t/>
            </a:r>
            <a:br>
              <a:rPr lang="en-US" sz="2000" dirty="0"/>
            </a:br>
            <a:r>
              <a:rPr lang="ar-IQ" sz="2000" b="1" dirty="0"/>
              <a:t>   -</a:t>
            </a:r>
            <a:r>
              <a:rPr lang="ar-IQ" sz="2000" dirty="0"/>
              <a:t> الاستفادة من خصم الكمية</a:t>
            </a:r>
            <a:r>
              <a:rPr lang="en-US" sz="2000" dirty="0"/>
              <a:t>Quantity Discount </a:t>
            </a:r>
            <a:r>
              <a:rPr lang="ar-IQ" sz="2000" dirty="0"/>
              <a:t> فيقوم الموردين بتخفيض </a:t>
            </a:r>
            <a:r>
              <a:rPr lang="ar-IQ" sz="2000" dirty="0" err="1"/>
              <a:t>اسعار</a:t>
            </a:r>
            <a:r>
              <a:rPr lang="ar-IQ" sz="2000" dirty="0"/>
              <a:t> البيع في حالة قيام المشتري بشراء كميات كبيرة للاستفادة من الخصم لحين الحاجة </a:t>
            </a:r>
            <a:r>
              <a:rPr lang="ar-IQ" sz="2000" dirty="0" err="1"/>
              <a:t>اليها</a:t>
            </a:r>
            <a:r>
              <a:rPr lang="ar-IQ" sz="2000" dirty="0"/>
              <a:t> مستقبلاً، مما يتطلب من </a:t>
            </a:r>
            <a:r>
              <a:rPr lang="ar-IQ" sz="2000" dirty="0" err="1"/>
              <a:t>ادارة</a:t>
            </a:r>
            <a:r>
              <a:rPr lang="ar-IQ" sz="2000" dirty="0"/>
              <a:t> الفندق الموازنة بين </a:t>
            </a:r>
            <a:r>
              <a:rPr lang="ar-IQ" sz="2000" dirty="0" err="1"/>
              <a:t>الوفورات</a:t>
            </a:r>
            <a:r>
              <a:rPr lang="ar-IQ" sz="2000" dirty="0"/>
              <a:t> الناتجة من الخصم والتكاليف التي ستتحملها </a:t>
            </a:r>
            <a:r>
              <a:rPr lang="ar-IQ" sz="2000" dirty="0" err="1"/>
              <a:t>ادارة</a:t>
            </a:r>
            <a:r>
              <a:rPr lang="ar-IQ" sz="2000" dirty="0"/>
              <a:t> الفندق مقابل الاحتفاظ بالكميات الزائدة.</a:t>
            </a:r>
            <a:r>
              <a:rPr lang="en-US" sz="2000" dirty="0"/>
              <a:t/>
            </a:r>
            <a:br>
              <a:rPr lang="en-US" sz="2000" dirty="0"/>
            </a:br>
            <a:r>
              <a:rPr lang="ar-IQ" sz="2000" b="1" dirty="0"/>
              <a:t>  -</a:t>
            </a:r>
            <a:r>
              <a:rPr lang="ar-IQ" sz="2000" dirty="0"/>
              <a:t>  الاستفادة من دافع المضاربة </a:t>
            </a:r>
            <a:r>
              <a:rPr lang="en-US" sz="2000" dirty="0"/>
              <a:t>Speculation</a:t>
            </a:r>
            <a:r>
              <a:rPr lang="ar-IQ" sz="2000" dirty="0"/>
              <a:t> وتقلبات </a:t>
            </a:r>
            <a:r>
              <a:rPr lang="ar-IQ" sz="2000" dirty="0" err="1"/>
              <a:t>الاسعار</a:t>
            </a:r>
            <a:r>
              <a:rPr lang="ar-IQ" sz="2000" dirty="0"/>
              <a:t> وبالتالي تحقيق منافع اقتصادية عن طريق الاستفادة قيام </a:t>
            </a:r>
            <a:r>
              <a:rPr lang="ar-IQ" sz="2000" dirty="0" err="1"/>
              <a:t>ادارة</a:t>
            </a:r>
            <a:r>
              <a:rPr lang="ar-IQ" sz="2000" dirty="0"/>
              <a:t> الفندق بشراء كميات معينة وبأسعار منخفضة وتخزينها بقصد استخدامها في المستقبل </a:t>
            </a:r>
            <a:r>
              <a:rPr lang="ar-IQ" sz="2000" dirty="0" err="1"/>
              <a:t>او</a:t>
            </a:r>
            <a:r>
              <a:rPr lang="ar-IQ" sz="2000" dirty="0"/>
              <a:t> تخفيض </a:t>
            </a:r>
            <a:r>
              <a:rPr lang="ar-IQ" sz="2000" dirty="0" err="1"/>
              <a:t>اسعار</a:t>
            </a:r>
            <a:r>
              <a:rPr lang="ar-IQ" sz="2000" dirty="0"/>
              <a:t> البيع في حالة شراء كميات كبيرة.</a:t>
            </a:r>
            <a:r>
              <a:rPr lang="en-US" sz="2000" dirty="0"/>
              <a:t/>
            </a:r>
            <a:br>
              <a:rPr lang="en-US" sz="2000" dirty="0"/>
            </a:br>
            <a:r>
              <a:rPr lang="ar-IQ" sz="2000" b="1" dirty="0"/>
              <a:t>  -</a:t>
            </a:r>
            <a:r>
              <a:rPr lang="ar-IQ" sz="2000" dirty="0"/>
              <a:t> الاستفادة من </a:t>
            </a:r>
            <a:r>
              <a:rPr lang="ar-IQ" sz="2000" dirty="0" err="1"/>
              <a:t>وفورات</a:t>
            </a:r>
            <a:r>
              <a:rPr lang="ar-IQ" sz="2000" dirty="0"/>
              <a:t> تحسن مستوى الجودة</a:t>
            </a:r>
            <a:r>
              <a:rPr lang="en-US" sz="2000" dirty="0"/>
              <a:t>Quality Improvement </a:t>
            </a:r>
            <a:r>
              <a:rPr lang="ar-IQ" sz="2000" dirty="0"/>
              <a:t> </a:t>
            </a:r>
            <a:r>
              <a:rPr lang="ar-IQ" sz="2000" dirty="0" err="1"/>
              <a:t>اذ</a:t>
            </a:r>
            <a:r>
              <a:rPr lang="ar-IQ" sz="2000" dirty="0"/>
              <a:t> يعتبر التخزين جزءاً من العملية </a:t>
            </a:r>
            <a:r>
              <a:rPr lang="ar-IQ" sz="2000" dirty="0" err="1"/>
              <a:t>الانتاجية</a:t>
            </a:r>
            <a:r>
              <a:rPr lang="ar-IQ" sz="2000" dirty="0"/>
              <a:t>، ويؤدي </a:t>
            </a:r>
            <a:r>
              <a:rPr lang="ar-IQ" sz="2000" dirty="0" err="1"/>
              <a:t>الى</a:t>
            </a:r>
            <a:r>
              <a:rPr lang="ar-IQ" sz="2000" dirty="0"/>
              <a:t> إكساب </a:t>
            </a:r>
            <a:r>
              <a:rPr lang="ar-IQ" sz="2000" dirty="0" err="1"/>
              <a:t>الاصناف</a:t>
            </a:r>
            <a:r>
              <a:rPr lang="ar-IQ" sz="2000" dirty="0"/>
              <a:t> المخزونة قيمة ومنفعة أكبر عما </a:t>
            </a:r>
            <a:r>
              <a:rPr lang="ar-IQ" sz="2000" dirty="0" err="1"/>
              <a:t>اذا</a:t>
            </a:r>
            <a:r>
              <a:rPr lang="ar-IQ" sz="2000" dirty="0"/>
              <a:t> بيعت فور </a:t>
            </a:r>
            <a:r>
              <a:rPr lang="ar-IQ" sz="2000" dirty="0" err="1"/>
              <a:t>انتاجها</a:t>
            </a:r>
            <a:r>
              <a:rPr lang="ar-IQ" sz="2000" dirty="0"/>
              <a:t> </a:t>
            </a:r>
            <a:r>
              <a:rPr lang="ar-IQ" sz="2000" dirty="0" err="1"/>
              <a:t>كالأجبان</a:t>
            </a:r>
            <a:r>
              <a:rPr lang="ar-IQ" sz="2000" dirty="0"/>
              <a:t> وغيرها. </a:t>
            </a:r>
            <a:r>
              <a:rPr lang="en-US" sz="2000" dirty="0"/>
              <a:t/>
            </a:r>
            <a:br>
              <a:rPr lang="en-US" sz="2000" dirty="0"/>
            </a:br>
            <a:r>
              <a:rPr lang="ar-IQ" sz="2000" b="1" dirty="0"/>
              <a:t>4. الاستقرار والاستمرار</a:t>
            </a:r>
            <a:r>
              <a:rPr lang="en-US" sz="2000" b="1" dirty="0"/>
              <a:t>Stability and Continuity</a:t>
            </a:r>
            <a:r>
              <a:rPr lang="ar-IQ" sz="2000" b="1" dirty="0"/>
              <a:t>:</a:t>
            </a:r>
            <a:r>
              <a:rPr lang="ar-IQ" sz="2000" dirty="0"/>
              <a:t> تسعى </a:t>
            </a:r>
            <a:r>
              <a:rPr lang="ar-IQ" sz="2000" dirty="0" err="1"/>
              <a:t>ادارة</a:t>
            </a:r>
            <a:r>
              <a:rPr lang="ar-IQ" sz="2000" dirty="0"/>
              <a:t> الفندق </a:t>
            </a:r>
            <a:r>
              <a:rPr lang="ar-IQ" sz="2000" dirty="0" err="1"/>
              <a:t>الى</a:t>
            </a:r>
            <a:r>
              <a:rPr lang="ar-IQ" sz="2000" dirty="0"/>
              <a:t> استثمار </a:t>
            </a:r>
            <a:r>
              <a:rPr lang="ar-IQ" sz="2000" dirty="0" err="1"/>
              <a:t>اقصى</a:t>
            </a:r>
            <a:r>
              <a:rPr lang="ar-IQ" sz="2000" dirty="0"/>
              <a:t> الطاقات </a:t>
            </a:r>
            <a:r>
              <a:rPr lang="ar-IQ" sz="2000" dirty="0" err="1"/>
              <a:t>الانتاجية</a:t>
            </a:r>
            <a:r>
              <a:rPr lang="ar-IQ" sz="2000" dirty="0"/>
              <a:t> المتاحة لديها بأكبر كفاءة ممكنة وتحقيق نوع من الثبات والاستقرار النسبي في نوعية ودرجة خدماتها وذلك عن طريق الاحتفاظ بكميات مناسبة تحت التشغيل وتوفير المواد اللازمة لمقابلة التوسعات المستقبلية لحين الحاجة </a:t>
            </a:r>
            <a:r>
              <a:rPr lang="ar-IQ" sz="2000" dirty="0" err="1"/>
              <a:t>اليها</a:t>
            </a:r>
            <a:r>
              <a:rPr lang="ar-IQ" sz="2000" dirty="0"/>
              <a:t>. ومن جهة </a:t>
            </a:r>
            <a:r>
              <a:rPr lang="ar-IQ" sz="2000" dirty="0" err="1"/>
              <a:t>اخرى</a:t>
            </a:r>
            <a:r>
              <a:rPr lang="ar-IQ" sz="2000" dirty="0"/>
              <a:t> الاستمرار بتحسين مستوى خدمة ضيوف الفندق وكسب ثقتهم عن طريق السرعة في مواجهة التغيرات في طلباتهم دون تأخير أو </a:t>
            </a:r>
            <a:r>
              <a:rPr lang="ar-IQ" sz="2000" dirty="0" err="1"/>
              <a:t>ارباك</a:t>
            </a:r>
            <a:r>
              <a:rPr lang="ar-IQ" sz="2000" dirty="0"/>
              <a:t>. </a:t>
            </a:r>
            <a:r>
              <a:rPr lang="en-US" sz="2000" dirty="0"/>
              <a:t/>
            </a:r>
            <a:br>
              <a:rPr lang="en-US" sz="2000" dirty="0"/>
            </a:br>
            <a:endParaRPr lang="ar-IQ"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22714"/>
          </a:xfrm>
        </p:spPr>
        <p:style>
          <a:lnRef idx="1">
            <a:schemeClr val="accent3"/>
          </a:lnRef>
          <a:fillRef idx="3">
            <a:schemeClr val="accent3"/>
          </a:fillRef>
          <a:effectRef idx="2">
            <a:schemeClr val="accent3"/>
          </a:effectRef>
          <a:fontRef idx="minor">
            <a:schemeClr val="lt1"/>
          </a:fontRef>
        </p:style>
        <p:txBody>
          <a:bodyPr>
            <a:normAutofit fontScale="90000"/>
          </a:bodyPr>
          <a:lstStyle/>
          <a:p>
            <a:pPr algn="r"/>
            <a:r>
              <a:rPr lang="ar-IQ" sz="2000" b="1" u="sng" dirty="0"/>
              <a:t>خامسا : مخاطر وسلبيات الاستثمار في المخزون الفندقي </a:t>
            </a:r>
            <a:r>
              <a:rPr lang="ar-IQ" sz="2000" u="sng" dirty="0"/>
              <a:t> </a:t>
            </a:r>
            <a:r>
              <a:rPr lang="en-US" sz="2000" dirty="0"/>
              <a:t/>
            </a:r>
            <a:br>
              <a:rPr lang="en-US" sz="2000" dirty="0"/>
            </a:br>
            <a:r>
              <a:rPr lang="ar-IQ" sz="2000" dirty="0"/>
              <a:t>     تعتبر مخاطر الاستثمار في المخزون الفندقي عملية سير في الاتجاه المعاكس تقع على </a:t>
            </a:r>
            <a:r>
              <a:rPr lang="ar-IQ" sz="2000" dirty="0" err="1"/>
              <a:t>اعباءها</a:t>
            </a:r>
            <a:r>
              <a:rPr lang="ar-IQ" sz="2000" dirty="0"/>
              <a:t> على كاهل </a:t>
            </a:r>
            <a:r>
              <a:rPr lang="ar-IQ" sz="2000" dirty="0" err="1"/>
              <a:t>ادارة</a:t>
            </a:r>
            <a:r>
              <a:rPr lang="ar-IQ" sz="2000" dirty="0"/>
              <a:t> الفندق وتكبدها تكاليف </a:t>
            </a:r>
            <a:r>
              <a:rPr lang="ar-IQ" sz="2000" dirty="0" err="1"/>
              <a:t>اضافية</a:t>
            </a:r>
            <a:r>
              <a:rPr lang="ar-IQ" sz="2000" dirty="0"/>
              <a:t> تتمثل بما يأتي:</a:t>
            </a:r>
            <a:r>
              <a:rPr lang="en-US" sz="2000" dirty="0"/>
              <a:t/>
            </a:r>
            <a:br>
              <a:rPr lang="en-US" sz="2000" dirty="0"/>
            </a:br>
            <a:r>
              <a:rPr lang="ar-IQ" sz="2000" b="1" dirty="0"/>
              <a:t>1 .</a:t>
            </a:r>
            <a:r>
              <a:rPr lang="ar-IQ" sz="2000" dirty="0"/>
              <a:t> </a:t>
            </a:r>
            <a:r>
              <a:rPr lang="ar-IQ" sz="2000" b="1" dirty="0"/>
              <a:t>التلف أو عدم الصلاحية</a:t>
            </a:r>
            <a:r>
              <a:rPr lang="en-US" sz="2000" b="1" dirty="0"/>
              <a:t>Deterioration</a:t>
            </a:r>
            <a:r>
              <a:rPr lang="en-US" sz="2000" dirty="0"/>
              <a:t> </a:t>
            </a:r>
            <a:r>
              <a:rPr lang="ar-IQ" sz="2000" dirty="0"/>
              <a:t> : ويحدث التلف </a:t>
            </a:r>
            <a:r>
              <a:rPr lang="ar-IQ" sz="2000" dirty="0" err="1"/>
              <a:t>او</a:t>
            </a:r>
            <a:r>
              <a:rPr lang="ar-IQ" sz="2000" dirty="0"/>
              <a:t> عدم صلاحية المواد المخزونة نتيجة طول فترة التخزين لبعض </a:t>
            </a:r>
            <a:r>
              <a:rPr lang="ar-IQ" sz="2000" dirty="0" err="1"/>
              <a:t>الاصناف</a:t>
            </a:r>
            <a:r>
              <a:rPr lang="ar-IQ" sz="2000" dirty="0"/>
              <a:t> أو </a:t>
            </a:r>
            <a:r>
              <a:rPr lang="ar-IQ" sz="2000" dirty="0" err="1"/>
              <a:t>اتباع</a:t>
            </a:r>
            <a:r>
              <a:rPr lang="ar-IQ" sz="2000" dirty="0"/>
              <a:t> </a:t>
            </a:r>
            <a:r>
              <a:rPr lang="ar-IQ" sz="2000" dirty="0" err="1"/>
              <a:t>اسلوب</a:t>
            </a:r>
            <a:r>
              <a:rPr lang="ar-IQ" sz="2000" dirty="0"/>
              <a:t> خاطئ في صرف تلك </a:t>
            </a:r>
            <a:r>
              <a:rPr lang="ar-IQ" sz="2000" dirty="0" err="1"/>
              <a:t>الاصناف</a:t>
            </a:r>
            <a:r>
              <a:rPr lang="ar-IQ" sz="2000" dirty="0"/>
              <a:t> لعد مراعاة أوقات ورودها </a:t>
            </a:r>
            <a:r>
              <a:rPr lang="ar-IQ" sz="2000" dirty="0" err="1"/>
              <a:t>او</a:t>
            </a:r>
            <a:r>
              <a:rPr lang="ar-IQ" sz="2000" dirty="0"/>
              <a:t> </a:t>
            </a:r>
            <a:r>
              <a:rPr lang="ar-IQ" sz="2000" dirty="0" err="1"/>
              <a:t>انتاجها</a:t>
            </a:r>
            <a:r>
              <a:rPr lang="ar-IQ" sz="2000" dirty="0"/>
              <a:t> ، وقد تتحمل </a:t>
            </a:r>
            <a:r>
              <a:rPr lang="ar-IQ" sz="2000" dirty="0" err="1"/>
              <a:t>ادارة</a:t>
            </a:r>
            <a:r>
              <a:rPr lang="ar-IQ" sz="2000" dirty="0"/>
              <a:t> الفندق تكاليف تلك </a:t>
            </a:r>
            <a:r>
              <a:rPr lang="ar-IQ" sz="2000" dirty="0" err="1"/>
              <a:t>الاصناف</a:t>
            </a:r>
            <a:r>
              <a:rPr lang="ar-IQ" sz="2000" dirty="0"/>
              <a:t> بالكامل </a:t>
            </a:r>
            <a:r>
              <a:rPr lang="ar-IQ" sz="2000" dirty="0" err="1"/>
              <a:t>او</a:t>
            </a:r>
            <a:r>
              <a:rPr lang="ar-IQ" sz="2000" dirty="0"/>
              <a:t> جزء منها </a:t>
            </a:r>
            <a:r>
              <a:rPr lang="ar-IQ" sz="2000" dirty="0" err="1"/>
              <a:t>اذا</a:t>
            </a:r>
            <a:r>
              <a:rPr lang="ar-IQ" sz="2000" dirty="0"/>
              <a:t> أمكن </a:t>
            </a:r>
            <a:r>
              <a:rPr lang="ar-IQ" sz="2000" dirty="0" err="1"/>
              <a:t>اعادة</a:t>
            </a:r>
            <a:r>
              <a:rPr lang="ar-IQ" sz="2000" dirty="0"/>
              <a:t> تشغيلها. </a:t>
            </a:r>
            <a:r>
              <a:rPr lang="en-US" sz="2000" dirty="0"/>
              <a:t/>
            </a:r>
            <a:br>
              <a:rPr lang="en-US" sz="2000" dirty="0"/>
            </a:br>
            <a:r>
              <a:rPr lang="ar-IQ" sz="2000" b="1" dirty="0"/>
              <a:t>2 .</a:t>
            </a:r>
            <a:r>
              <a:rPr lang="ar-IQ" sz="2000" dirty="0"/>
              <a:t> </a:t>
            </a:r>
            <a:r>
              <a:rPr lang="ar-IQ" sz="2000" b="1" dirty="0"/>
              <a:t>السرقة أو الفقد</a:t>
            </a:r>
            <a:r>
              <a:rPr lang="en-US" sz="2000" b="1" dirty="0"/>
              <a:t>Pilferage or Spoilage  </a:t>
            </a:r>
            <a:r>
              <a:rPr lang="ar-IQ" sz="2000" dirty="0"/>
              <a:t>: </a:t>
            </a:r>
            <a:r>
              <a:rPr lang="ar-IQ" sz="2000" dirty="0" err="1"/>
              <a:t>اضافة</a:t>
            </a:r>
            <a:r>
              <a:rPr lang="ar-IQ" sz="2000" dirty="0"/>
              <a:t> </a:t>
            </a:r>
            <a:r>
              <a:rPr lang="ar-IQ" sz="2000" dirty="0" err="1"/>
              <a:t>الى</a:t>
            </a:r>
            <a:r>
              <a:rPr lang="ar-IQ" sz="2000" dirty="0"/>
              <a:t> الخسائر المالية الناتجة عن سرقة بعض </a:t>
            </a:r>
            <a:r>
              <a:rPr lang="ar-IQ" sz="2000" dirty="0" err="1"/>
              <a:t>الاصناف</a:t>
            </a:r>
            <a:r>
              <a:rPr lang="ar-IQ" sz="2000" dirty="0"/>
              <a:t> </a:t>
            </a:r>
            <a:r>
              <a:rPr lang="ar-IQ" sz="2000" dirty="0" err="1"/>
              <a:t>او</a:t>
            </a:r>
            <a:r>
              <a:rPr lang="ar-IQ" sz="2000" dirty="0"/>
              <a:t> فقدان البعض الآخر سواء </a:t>
            </a:r>
            <a:r>
              <a:rPr lang="ar-IQ" sz="2000" dirty="0" err="1"/>
              <a:t>اثناء</a:t>
            </a:r>
            <a:r>
              <a:rPr lang="ar-IQ" sz="2000" dirty="0"/>
              <a:t> عمليات النقل أو التخزين بما يكلف الفندق من خسائر مالية عند تعويض </a:t>
            </a:r>
            <a:r>
              <a:rPr lang="ar-IQ" sz="2000" dirty="0" err="1"/>
              <a:t>الاصناف</a:t>
            </a:r>
            <a:r>
              <a:rPr lang="ar-IQ" sz="2000" dirty="0"/>
              <a:t> المفقودة وما قد يترتب عليها من نفاذ المخزون وفقدان ثقة ضيوف الفندق. </a:t>
            </a:r>
            <a:r>
              <a:rPr lang="en-US" sz="2000" dirty="0"/>
              <a:t/>
            </a:r>
            <a:br>
              <a:rPr lang="en-US" sz="2000" dirty="0"/>
            </a:br>
            <a:r>
              <a:rPr lang="ar-IQ" sz="2000" b="1" dirty="0"/>
              <a:t>3 .</a:t>
            </a:r>
            <a:r>
              <a:rPr lang="ar-IQ" sz="2000" dirty="0"/>
              <a:t> </a:t>
            </a:r>
            <a:r>
              <a:rPr lang="ar-IQ" sz="2000" b="1" dirty="0"/>
              <a:t>تغيرات </a:t>
            </a:r>
            <a:r>
              <a:rPr lang="ar-IQ" sz="2000" b="1" dirty="0" err="1"/>
              <a:t>الاسعار</a:t>
            </a:r>
            <a:r>
              <a:rPr lang="ar-IQ" sz="2000" b="1" dirty="0"/>
              <a:t>  </a:t>
            </a:r>
            <a:r>
              <a:rPr lang="en-US" sz="2000" b="1" dirty="0"/>
              <a:t>Price Change </a:t>
            </a:r>
            <a:r>
              <a:rPr lang="ar-IQ" sz="2000" dirty="0"/>
              <a:t>: فأسعار السلع سلاح ذو حدين، فإذا كان ارتفاع </a:t>
            </a:r>
            <a:r>
              <a:rPr lang="ar-IQ" sz="2000" dirty="0" err="1"/>
              <a:t>الاسعار</a:t>
            </a:r>
            <a:r>
              <a:rPr lang="ar-IQ" sz="2000" dirty="0"/>
              <a:t> يحقق لإدارة الفندق بعض </a:t>
            </a:r>
            <a:r>
              <a:rPr lang="ar-IQ" sz="2000" dirty="0" err="1"/>
              <a:t>الوفورات</a:t>
            </a:r>
            <a:r>
              <a:rPr lang="ar-IQ" sz="2000" dirty="0"/>
              <a:t> الاقتصادية من الاحتفاظ بالمخزون ، فان انخفاض هذه </a:t>
            </a:r>
            <a:r>
              <a:rPr lang="ar-IQ" sz="2000" dirty="0" err="1"/>
              <a:t>الاسعار</a:t>
            </a:r>
            <a:r>
              <a:rPr lang="ar-IQ" sz="2000" dirty="0"/>
              <a:t> سوف يلحق بإدارة الفندق بعض الخسائر المالية. </a:t>
            </a:r>
            <a:r>
              <a:rPr lang="en-US" sz="2000" dirty="0"/>
              <a:t/>
            </a:r>
            <a:br>
              <a:rPr lang="en-US" sz="2000" dirty="0"/>
            </a:br>
            <a:r>
              <a:rPr lang="ar-IQ" sz="2000" b="1" dirty="0"/>
              <a:t>4 .</a:t>
            </a:r>
            <a:r>
              <a:rPr lang="ar-IQ" sz="2000" dirty="0"/>
              <a:t> </a:t>
            </a:r>
            <a:r>
              <a:rPr lang="ar-IQ" sz="2000" b="1" dirty="0"/>
              <a:t>خدمة المخزون والتكاليف المرتبطة بالاستثمار فيه</a:t>
            </a:r>
            <a:r>
              <a:rPr lang="ar-IQ" sz="2000" dirty="0"/>
              <a:t> : تشمل مخاطر الخدمة والاستثمار بالمخزون بأقل أو </a:t>
            </a:r>
            <a:r>
              <a:rPr lang="ar-IQ" sz="2000" dirty="0" err="1"/>
              <a:t>اكثر</a:t>
            </a:r>
            <a:r>
              <a:rPr lang="ar-IQ" sz="2000" dirty="0"/>
              <a:t> من القدر المناسب بالآتي:</a:t>
            </a:r>
            <a:r>
              <a:rPr lang="en-US" sz="2000" dirty="0"/>
              <a:t/>
            </a:r>
            <a:br>
              <a:rPr lang="en-US" sz="2000" dirty="0"/>
            </a:br>
            <a:r>
              <a:rPr lang="ar-IQ" sz="2000" dirty="0"/>
              <a:t>زيادة المساحة المخصصة للتخزين.</a:t>
            </a:r>
            <a:r>
              <a:rPr lang="en-US" sz="2000" dirty="0"/>
              <a:t/>
            </a:r>
            <a:br>
              <a:rPr lang="en-US" sz="2000" dirty="0"/>
            </a:br>
            <a:r>
              <a:rPr lang="ar-IQ" sz="2000" dirty="0"/>
              <a:t>زيادة أعمال المناولة والنقل.</a:t>
            </a:r>
            <a:r>
              <a:rPr lang="en-US" sz="2000" dirty="0"/>
              <a:t/>
            </a:r>
            <a:br>
              <a:rPr lang="en-US" sz="2000" dirty="0"/>
            </a:br>
            <a:r>
              <a:rPr lang="ar-IQ" sz="2000" dirty="0"/>
              <a:t>زيادة في المعدات </a:t>
            </a:r>
            <a:r>
              <a:rPr lang="ar-IQ" sz="2000" dirty="0" err="1"/>
              <a:t>والافراد</a:t>
            </a:r>
            <a:r>
              <a:rPr lang="ar-IQ" sz="2000" dirty="0"/>
              <a:t> المطلوبين للمخازن.</a:t>
            </a:r>
            <a:r>
              <a:rPr lang="en-US" sz="2000" dirty="0"/>
              <a:t/>
            </a:r>
            <a:br>
              <a:rPr lang="en-US" sz="2000" dirty="0"/>
            </a:br>
            <a:r>
              <a:rPr lang="ar-IQ" sz="2000" dirty="0"/>
              <a:t>زيادة في </a:t>
            </a:r>
            <a:r>
              <a:rPr lang="ar-IQ" sz="2000" dirty="0" err="1"/>
              <a:t>اعمال</a:t>
            </a:r>
            <a:r>
              <a:rPr lang="ar-IQ" sz="2000" dirty="0"/>
              <a:t> </a:t>
            </a:r>
            <a:r>
              <a:rPr lang="ar-IQ" sz="2000" dirty="0" err="1"/>
              <a:t>الاحصاء</a:t>
            </a:r>
            <a:r>
              <a:rPr lang="ar-IQ" sz="2000" dirty="0"/>
              <a:t> </a:t>
            </a:r>
            <a:r>
              <a:rPr lang="ar-IQ" sz="2000" dirty="0" err="1"/>
              <a:t>المخزني</a:t>
            </a:r>
            <a:r>
              <a:rPr lang="ar-IQ" sz="2000" dirty="0"/>
              <a:t> والمراجعة والحصر.</a:t>
            </a:r>
            <a:r>
              <a:rPr lang="en-US" sz="2000" dirty="0"/>
              <a:t/>
            </a:r>
            <a:br>
              <a:rPr lang="en-US" sz="2000" dirty="0"/>
            </a:br>
            <a:r>
              <a:rPr lang="ar-IQ" sz="2000" dirty="0"/>
              <a:t>زيادة في الوقت والتكلفة.</a:t>
            </a:r>
            <a:r>
              <a:rPr lang="en-US" sz="2000" dirty="0"/>
              <a:t/>
            </a:r>
            <a:br>
              <a:rPr lang="en-US" sz="2000" dirty="0"/>
            </a:br>
            <a:r>
              <a:rPr lang="ar-IQ" sz="2000" dirty="0"/>
              <a:t>  </a:t>
            </a:r>
            <a:r>
              <a:rPr lang="en-US" sz="2000" dirty="0"/>
              <a:t/>
            </a:r>
            <a:br>
              <a:rPr lang="en-US" sz="2000" dirty="0"/>
            </a:br>
            <a:endParaRPr lang="ar-IQ"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034682"/>
          </a:xfrm>
        </p:spPr>
        <p:style>
          <a:lnRef idx="1">
            <a:schemeClr val="accent3"/>
          </a:lnRef>
          <a:fillRef idx="3">
            <a:schemeClr val="accent3"/>
          </a:fillRef>
          <a:effectRef idx="2">
            <a:schemeClr val="accent3"/>
          </a:effectRef>
          <a:fontRef idx="minor">
            <a:schemeClr val="lt1"/>
          </a:fontRef>
        </p:style>
        <p:txBody>
          <a:bodyPr>
            <a:noAutofit/>
          </a:bodyPr>
          <a:lstStyle/>
          <a:p>
            <a:r>
              <a:rPr lang="ar-IQ" sz="3200" b="1" u="sng" dirty="0" err="1"/>
              <a:t>اولا</a:t>
            </a:r>
            <a:r>
              <a:rPr lang="ar-IQ" sz="3200" b="1" u="sng" dirty="0"/>
              <a:t> : مفهوم المخزون الفندقي والاستثمار فيه</a:t>
            </a:r>
            <a:r>
              <a:rPr lang="ar-IQ" sz="3200" u="sng" dirty="0"/>
              <a:t> </a:t>
            </a:r>
            <a:r>
              <a:rPr lang="en-US" sz="3200" dirty="0"/>
              <a:t/>
            </a:r>
            <a:br>
              <a:rPr lang="en-US" sz="3200" dirty="0"/>
            </a:br>
            <a:r>
              <a:rPr lang="ar-IQ" sz="3200" dirty="0"/>
              <a:t>يمثل المخزون الفندقي</a:t>
            </a:r>
            <a:r>
              <a:rPr lang="en-US" sz="3200" dirty="0"/>
              <a:t>Hotel Inventory </a:t>
            </a:r>
            <a:r>
              <a:rPr lang="ar-IQ" sz="3200" dirty="0"/>
              <a:t> عنصراً أساسياً من عناصر الأصول في أي فندق، ويشمل لفظ المخزون الفندقي أي مورد أو سلعة غير مستغلة تحتفظ </a:t>
            </a:r>
            <a:r>
              <a:rPr lang="ar-IQ" sz="3200" dirty="0" err="1"/>
              <a:t>بها</a:t>
            </a:r>
            <a:r>
              <a:rPr lang="ar-IQ" sz="3200" dirty="0"/>
              <a:t> </a:t>
            </a:r>
            <a:r>
              <a:rPr lang="ar-IQ" sz="3200" dirty="0" err="1"/>
              <a:t>ادارة</a:t>
            </a:r>
            <a:r>
              <a:rPr lang="ar-IQ" sz="3200" dirty="0"/>
              <a:t> الفندق </a:t>
            </a:r>
            <a:r>
              <a:rPr lang="ar-IQ" sz="3200" dirty="0" err="1"/>
              <a:t>لإستخدامها</a:t>
            </a:r>
            <a:r>
              <a:rPr lang="ar-IQ" sz="3200" dirty="0"/>
              <a:t> مستقبلاً أو عند الحاجة </a:t>
            </a:r>
            <a:r>
              <a:rPr lang="ar-IQ" sz="3200" dirty="0" err="1"/>
              <a:t>اليها</a:t>
            </a:r>
            <a:r>
              <a:rPr lang="ar-IQ" sz="3200" dirty="0"/>
              <a:t>، أي جميع الموارد مؤجلة الاستخدام لحين الحاجة </a:t>
            </a:r>
            <a:r>
              <a:rPr lang="ar-IQ" sz="3200" dirty="0" err="1"/>
              <a:t>اليها</a:t>
            </a:r>
            <a:r>
              <a:rPr lang="ar-IQ" sz="3200" dirty="0"/>
              <a:t>، بما في ذلك قطع الغيار والمواد الاحتياطية المختلفة من الآلات والمعدات التي تحتاجها تجهيزات المطبخ </a:t>
            </a:r>
            <a:r>
              <a:rPr lang="ar-IQ" sz="3200" dirty="0" err="1"/>
              <a:t>او</a:t>
            </a:r>
            <a:r>
              <a:rPr lang="ar-IQ" sz="3200" dirty="0"/>
              <a:t> غرف الفندق ومصادر الطاقة وغيرها من الموارد التي يحتاجها تشغيل الفندق. وتوجد في الفنادق السياحية عدداً من المخازن منها الرئيسية كمخازن العدد الاحتياطية لنظام التدفئة والتبريد وتأثيث الفندق ومنها الثانوية كتلك المتعلقة بقسم </a:t>
            </a:r>
            <a:r>
              <a:rPr lang="ar-IQ" sz="3200" dirty="0" err="1"/>
              <a:t>الاطعمة</a:t>
            </a:r>
            <a:r>
              <a:rPr lang="ar-IQ" sz="3200" dirty="0"/>
              <a:t> والمشروبات ومخازن الطوابق في الفندق.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026570"/>
          </a:xfrm>
        </p:spPr>
        <p:style>
          <a:lnRef idx="1">
            <a:schemeClr val="accent3"/>
          </a:lnRef>
          <a:fillRef idx="3">
            <a:schemeClr val="accent3"/>
          </a:fillRef>
          <a:effectRef idx="2">
            <a:schemeClr val="accent3"/>
          </a:effectRef>
          <a:fontRef idx="minor">
            <a:schemeClr val="lt1"/>
          </a:fontRef>
        </p:style>
        <p:txBody>
          <a:bodyPr>
            <a:noAutofit/>
          </a:bodyPr>
          <a:lstStyle/>
          <a:p>
            <a:r>
              <a:rPr lang="ar-IQ" sz="3600" dirty="0"/>
              <a:t>ويعرف المخزون الفندقي على انه : حجم المواد </a:t>
            </a:r>
            <a:r>
              <a:rPr lang="ar-IQ" sz="3600" dirty="0" err="1"/>
              <a:t>الاولية</a:t>
            </a:r>
            <a:r>
              <a:rPr lang="ar-IQ" sz="3600" dirty="0"/>
              <a:t> وقطع الغيار التي تحتفظ </a:t>
            </a:r>
            <a:r>
              <a:rPr lang="ar-IQ" sz="3600" dirty="0" err="1"/>
              <a:t>بها</a:t>
            </a:r>
            <a:r>
              <a:rPr lang="ar-IQ" sz="3600" dirty="0"/>
              <a:t> </a:t>
            </a:r>
            <a:r>
              <a:rPr lang="ar-IQ" sz="3600" dirty="0" err="1"/>
              <a:t>ادارة</a:t>
            </a:r>
            <a:r>
              <a:rPr lang="ar-IQ" sz="3600" dirty="0"/>
              <a:t> الفندق بقصد الاستفادة منها في الخطة التشغيلية ، </a:t>
            </a:r>
            <a:r>
              <a:rPr lang="ar-IQ" sz="3600" dirty="0" err="1"/>
              <a:t>اي</a:t>
            </a:r>
            <a:r>
              <a:rPr lang="ar-IQ" sz="3600" dirty="0"/>
              <a:t> </a:t>
            </a:r>
            <a:r>
              <a:rPr lang="ar-IQ" sz="3600" dirty="0" err="1"/>
              <a:t>ان</a:t>
            </a:r>
            <a:r>
              <a:rPr lang="ar-IQ" sz="3600" dirty="0"/>
              <a:t> المخزون عبارة عن أصل من أصول الفندق ممثلاً في </a:t>
            </a:r>
            <a:r>
              <a:rPr lang="ar-IQ" sz="3600" dirty="0" err="1"/>
              <a:t>الاصناف</a:t>
            </a:r>
            <a:r>
              <a:rPr lang="ar-IQ" sz="3600" dirty="0"/>
              <a:t> الملموسة التي تحتويها مخازن ومستودعات الفندق وغيرها من أماكن الحفظ والتبريد وتجهيزات المطبخ ووحدات الخدمات وغيرها من الموارد التي يحتاجها تشغيل الفندق.</a:t>
            </a:r>
            <a:r>
              <a:rPr lang="en-US" sz="3600" dirty="0"/>
              <a:t/>
            </a:r>
            <a:br>
              <a:rPr lang="en-US" sz="3600" dirty="0"/>
            </a:br>
            <a:endParaRPr lang="ar-IQ"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94722"/>
          </a:xfrm>
        </p:spPr>
        <p:style>
          <a:lnRef idx="1">
            <a:schemeClr val="accent3"/>
          </a:lnRef>
          <a:fillRef idx="3">
            <a:schemeClr val="accent3"/>
          </a:fillRef>
          <a:effectRef idx="2">
            <a:schemeClr val="accent3"/>
          </a:effectRef>
          <a:fontRef idx="minor">
            <a:schemeClr val="lt1"/>
          </a:fontRef>
        </p:style>
        <p:txBody>
          <a:bodyPr>
            <a:normAutofit/>
          </a:bodyPr>
          <a:lstStyle/>
          <a:p>
            <a:pPr algn="r"/>
            <a:r>
              <a:rPr lang="ar-IQ" sz="2400" dirty="0"/>
              <a:t>وبالنظر للطبيعة الموسمية الواضحة التي يعاني منها القطاع السياحي فقد انعكست هذه الحقيقة على الاستثمار في المخزون حيث تسعى </a:t>
            </a:r>
            <a:r>
              <a:rPr lang="ar-IQ" sz="2400" dirty="0" err="1"/>
              <a:t>ادارة</a:t>
            </a:r>
            <a:r>
              <a:rPr lang="ar-IQ" sz="2400" dirty="0"/>
              <a:t> بعض الفنادق إلى رسم حد أعلى من مستوى المخزون لديها لكي يواكب الطلب السياحي المتوقع فمثلاً يمكن لقسم </a:t>
            </a:r>
            <a:r>
              <a:rPr lang="ar-IQ" sz="2400" dirty="0" err="1"/>
              <a:t>الاطعمة</a:t>
            </a:r>
            <a:r>
              <a:rPr lang="ar-IQ" sz="2400" dirty="0"/>
              <a:t> تلبية مستويات الطلب المختلفة عند وجود مخزون احتياطي كافي الأمر الذي يشجع </a:t>
            </a:r>
            <a:r>
              <a:rPr lang="ar-IQ" sz="2400" dirty="0" err="1"/>
              <a:t>ادارة</a:t>
            </a:r>
            <a:r>
              <a:rPr lang="ar-IQ" sz="2400" dirty="0"/>
              <a:t> الفندق </a:t>
            </a:r>
            <a:r>
              <a:rPr lang="ar-IQ" sz="2400" dirty="0" err="1"/>
              <a:t>اتباع</a:t>
            </a:r>
            <a:r>
              <a:rPr lang="ar-IQ" sz="2400" dirty="0"/>
              <a:t> سياسة الاحتفاظ بمستوى الحجم </a:t>
            </a:r>
            <a:r>
              <a:rPr lang="ar-IQ" sz="2400" dirty="0" err="1"/>
              <a:t>الامثل</a:t>
            </a:r>
            <a:r>
              <a:rPr lang="ar-IQ" sz="2400" dirty="0"/>
              <a:t> للمخزون بحيث يتحقق مبدأ التوازن بين تكلفة الاحتفاظ بالمخزون وبين تكاليف </a:t>
            </a:r>
            <a:r>
              <a:rPr lang="ar-IQ" sz="2400" dirty="0" err="1"/>
              <a:t>الفروقات</a:t>
            </a:r>
            <a:r>
              <a:rPr lang="ar-IQ" sz="2400" dirty="0"/>
              <a:t> </a:t>
            </a:r>
            <a:r>
              <a:rPr lang="ar-IQ" sz="2400" dirty="0" err="1"/>
              <a:t>السعرية</a:t>
            </a:r>
            <a:r>
              <a:rPr lang="ar-IQ" sz="2400" dirty="0"/>
              <a:t> لهذه السلع المخزونة في حالة شرائها من السوق مباشرة وفي موسم ذروة </a:t>
            </a:r>
            <a:r>
              <a:rPr lang="ar-IQ" sz="2400" dirty="0" err="1"/>
              <a:t>الاسعار</a:t>
            </a:r>
            <a:r>
              <a:rPr lang="ar-IQ" sz="2400" dirty="0"/>
              <a:t>. </a:t>
            </a:r>
            <a:r>
              <a:rPr lang="en-US" sz="2400" dirty="0"/>
              <a:t/>
            </a:r>
            <a:br>
              <a:rPr lang="en-US" sz="2400" dirty="0"/>
            </a:br>
            <a:r>
              <a:rPr lang="ar-IQ" sz="2400" dirty="0"/>
              <a:t>يمثل المخزون عنصراً مهماً في أي فندق ومن الطبيعي أن تختلف تلك الأهمية من فندق لأخر (حسب تصنيف ودرجة الفندق) بل وفي الفندق الواحد من فترة لأخرى، وذلك وفقاً لمجموعة من العوامل من </a:t>
            </a:r>
            <a:r>
              <a:rPr lang="ar-IQ" sz="2400" dirty="0" err="1"/>
              <a:t>اهمها</a:t>
            </a:r>
            <a:r>
              <a:rPr lang="ar-IQ" sz="2400" dirty="0"/>
              <a:t> :</a:t>
            </a:r>
            <a:r>
              <a:rPr lang="en-US" sz="2400" dirty="0"/>
              <a:t/>
            </a:r>
            <a:br>
              <a:rPr lang="en-US" sz="2400" dirty="0"/>
            </a:br>
            <a:r>
              <a:rPr lang="ar-IQ" sz="2400" dirty="0"/>
              <a:t>طبيعة الخدمات والأنشطة الفندقية.</a:t>
            </a:r>
            <a:r>
              <a:rPr lang="en-US" sz="2400" dirty="0"/>
              <a:t/>
            </a:r>
            <a:br>
              <a:rPr lang="en-US" sz="2400" dirty="0"/>
            </a:br>
            <a:r>
              <a:rPr lang="ar-IQ" sz="2400" dirty="0"/>
              <a:t>حجم العمليات.</a:t>
            </a:r>
            <a:r>
              <a:rPr lang="en-US" sz="2400" dirty="0"/>
              <a:t/>
            </a:r>
            <a:br>
              <a:rPr lang="en-US" sz="2400" dirty="0"/>
            </a:br>
            <a:r>
              <a:rPr lang="ar-IQ" sz="2400" dirty="0"/>
              <a:t>درجة الاستقرار في نسبة </a:t>
            </a:r>
            <a:r>
              <a:rPr lang="ar-IQ" sz="2400" dirty="0" err="1"/>
              <a:t>الاشغال</a:t>
            </a:r>
            <a:r>
              <a:rPr lang="ar-IQ" sz="2400" dirty="0"/>
              <a:t> الفندقي.</a:t>
            </a:r>
            <a:r>
              <a:rPr lang="en-US" sz="2400" dirty="0"/>
              <a:t/>
            </a:r>
            <a:br>
              <a:rPr lang="en-US" sz="2400" dirty="0"/>
            </a:br>
            <a:r>
              <a:rPr lang="ar-IQ" sz="2400" dirty="0"/>
              <a:t>حجم </a:t>
            </a:r>
            <a:r>
              <a:rPr lang="ar-IQ" sz="2400" dirty="0" err="1"/>
              <a:t>الاموال</a:t>
            </a:r>
            <a:r>
              <a:rPr lang="ar-IQ" sz="2400" dirty="0"/>
              <a:t> المتاحة للفندق في المخزون.</a:t>
            </a:r>
            <a:r>
              <a:rPr lang="en-US" sz="2400" dirty="0"/>
              <a:t/>
            </a:r>
            <a:br>
              <a:rPr lang="en-US" sz="2400" dirty="0"/>
            </a:br>
            <a:r>
              <a:rPr lang="ar-IQ" sz="2400" dirty="0"/>
              <a:t>التوقعات المستقبلية مرتبطة بالمواد التي يستخدمها الفندق بجميع </a:t>
            </a:r>
            <a:r>
              <a:rPr lang="ar-IQ" sz="2400" dirty="0" err="1"/>
              <a:t>اقسامه</a:t>
            </a:r>
            <a:r>
              <a:rPr lang="ar-IQ" sz="2400" dirty="0"/>
              <a:t> التشغيلية.</a:t>
            </a:r>
            <a:r>
              <a:rPr lang="en-US" sz="2400" dirty="0"/>
              <a:t/>
            </a:r>
            <a:br>
              <a:rPr lang="en-US" sz="2400" dirty="0"/>
            </a:br>
            <a:r>
              <a:rPr lang="ar-IQ" sz="2400" dirty="0"/>
              <a:t>درجة الاستقرار في </a:t>
            </a:r>
            <a:r>
              <a:rPr lang="ar-IQ" sz="2400" dirty="0" err="1"/>
              <a:t>الاسواق</a:t>
            </a:r>
            <a:r>
              <a:rPr lang="ar-IQ" sz="2400" dirty="0"/>
              <a:t> التي ترد منها أو توزع فيها تلك المواد.</a:t>
            </a:r>
            <a:r>
              <a:rPr lang="en-US" sz="2400" dirty="0"/>
              <a:t/>
            </a:r>
            <a:br>
              <a:rPr lang="en-US" sz="2400" dirty="0"/>
            </a:br>
            <a:endParaRPr lang="ar-IQ"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50706"/>
          </a:xfrm>
        </p:spPr>
        <p:style>
          <a:lnRef idx="1">
            <a:schemeClr val="accent3"/>
          </a:lnRef>
          <a:fillRef idx="3">
            <a:schemeClr val="accent3"/>
          </a:fillRef>
          <a:effectRef idx="2">
            <a:schemeClr val="accent3"/>
          </a:effectRef>
          <a:fontRef idx="minor">
            <a:schemeClr val="lt1"/>
          </a:fontRef>
        </p:style>
        <p:txBody>
          <a:bodyPr>
            <a:normAutofit/>
          </a:bodyPr>
          <a:lstStyle/>
          <a:p>
            <a:pPr algn="r"/>
            <a:r>
              <a:rPr lang="ar-IQ" sz="2000" dirty="0"/>
              <a:t> </a:t>
            </a:r>
            <a:r>
              <a:rPr lang="ar-IQ" sz="2400" dirty="0"/>
              <a:t>ويمكن اعتبار الاستثمار في المخزون الفندقي من </a:t>
            </a:r>
            <a:r>
              <a:rPr lang="ar-IQ" sz="2400" dirty="0" err="1"/>
              <a:t>اكثر</a:t>
            </a:r>
            <a:r>
              <a:rPr lang="ar-IQ" sz="2400" dirty="0"/>
              <a:t> </a:t>
            </a:r>
            <a:r>
              <a:rPr lang="ar-IQ" sz="2400" dirty="0" err="1"/>
              <a:t>انواع</a:t>
            </a:r>
            <a:r>
              <a:rPr lang="ar-IQ" sz="2400" dirty="0"/>
              <a:t> الاستثمار حاجة إلى المتابعة والتغيير، فالتغيير في المخزون السلعي قد يختلف من سنة إلى </a:t>
            </a:r>
            <a:r>
              <a:rPr lang="ar-IQ" sz="2400" dirty="0" err="1"/>
              <a:t>اخرى</a:t>
            </a:r>
            <a:r>
              <a:rPr lang="ar-IQ" sz="2400" dirty="0"/>
              <a:t>، ومن المعلوم أن المنشآت الفندقية عادة ما تحتفظ بمخزون سلعي يتوافق مع حاجتها لصيانة وتحديث الغرف والمطابخ حيث لابد من توفر نفس نوعية </a:t>
            </a:r>
            <a:r>
              <a:rPr lang="ar-IQ" sz="2400" dirty="0" err="1"/>
              <a:t>اثاث</a:t>
            </a:r>
            <a:r>
              <a:rPr lang="ar-IQ" sz="2400" dirty="0"/>
              <a:t> الغرف من ستائر أو </a:t>
            </a:r>
            <a:r>
              <a:rPr lang="ar-IQ" sz="2400" dirty="0" err="1"/>
              <a:t>اسرة</a:t>
            </a:r>
            <a:r>
              <a:rPr lang="ar-IQ" sz="2400" dirty="0"/>
              <a:t> خاصة في فنادق الدرجة الممتازة أو فنادق الخمسة نجوم التي تتصف بتوحيد نوعية وشكل </a:t>
            </a:r>
            <a:r>
              <a:rPr lang="ar-IQ" sz="2400" dirty="0" err="1"/>
              <a:t>الاثاث</a:t>
            </a:r>
            <a:r>
              <a:rPr lang="ar-IQ" sz="2400" dirty="0"/>
              <a:t> حيث أن أي تغيير </a:t>
            </a:r>
            <a:r>
              <a:rPr lang="ar-IQ" sz="2400" dirty="0" err="1"/>
              <a:t>بها</a:t>
            </a:r>
            <a:r>
              <a:rPr lang="ar-IQ" sz="2400" dirty="0"/>
              <a:t> وبشكل عشوائي قد ينعكس على سمعة بل حتى درجة تصنيف الفندق، أما على مستوى المواد الاحتياطية فيمكن أن نجد </a:t>
            </a:r>
            <a:r>
              <a:rPr lang="ar-IQ" sz="2400" dirty="0" err="1"/>
              <a:t>انواع</a:t>
            </a:r>
            <a:r>
              <a:rPr lang="ar-IQ" sz="2400" dirty="0"/>
              <a:t> مختلفة من السلع التي يمكن أن تتسبب بخسارة الفندق بمبالغ ضخمة في حالة عدم توفرها كأدوات </a:t>
            </a:r>
            <a:r>
              <a:rPr lang="ar-IQ" sz="2400" dirty="0" err="1"/>
              <a:t>مكائن</a:t>
            </a:r>
            <a:r>
              <a:rPr lang="ar-IQ" sz="2400" dirty="0"/>
              <a:t> التبريد أو التجميد المعدة لحفظ </a:t>
            </a:r>
            <a:r>
              <a:rPr lang="ar-IQ" sz="2400" dirty="0" err="1"/>
              <a:t>اصناف</a:t>
            </a:r>
            <a:r>
              <a:rPr lang="ar-IQ" sz="2400" dirty="0"/>
              <a:t> من اللحوم بمختلف </a:t>
            </a:r>
            <a:r>
              <a:rPr lang="ar-IQ" sz="2400" dirty="0" err="1"/>
              <a:t>انواعها</a:t>
            </a:r>
            <a:r>
              <a:rPr lang="ar-IQ" sz="2400" dirty="0"/>
              <a:t>. وبصورة عامة ينخفض هذا المخزون نتيجة ازدياد المبيعات ويتراكم في مخازن الفنادق في حالة انخفاض المبيعات. </a:t>
            </a:r>
            <a:r>
              <a:rPr lang="en-US" sz="2400" dirty="0"/>
              <a:t/>
            </a:r>
            <a:br>
              <a:rPr lang="en-US" sz="2400" dirty="0"/>
            </a:br>
            <a:r>
              <a:rPr lang="ar-IQ" sz="2400" dirty="0"/>
              <a:t>أن الاستثمار في المخزون الفندقي غالباً ما يتم عن قصد بغرض وفاء </a:t>
            </a:r>
            <a:r>
              <a:rPr lang="ar-IQ" sz="2400" dirty="0" err="1"/>
              <a:t>ادارة</a:t>
            </a:r>
            <a:r>
              <a:rPr lang="ar-IQ" sz="2400" dirty="0"/>
              <a:t> الفندق لأية تقلبات في الطلب أو في مستويات </a:t>
            </a:r>
            <a:r>
              <a:rPr lang="ar-IQ" sz="2400" dirty="0" err="1"/>
              <a:t>الاشغال</a:t>
            </a:r>
            <a:r>
              <a:rPr lang="ar-IQ" sz="2400" dirty="0"/>
              <a:t> الحالية والمستقبلية. وغالباً ما تكون التكلفة المترتبة على توفر السلع والمواد الاحتياطية التي تتطلبها عملية التطوير والصيانة اقل من التكلفة الناتجة في حالة عدم الوفاء بالطلب المتوقع، ولذلك فأن العديد من الفنادق تخطط </a:t>
            </a:r>
            <a:r>
              <a:rPr lang="ar-IQ" sz="2400" dirty="0" err="1"/>
              <a:t>انتاجها</a:t>
            </a:r>
            <a:r>
              <a:rPr lang="ar-IQ" sz="2400" dirty="0"/>
              <a:t> على </a:t>
            </a:r>
            <a:r>
              <a:rPr lang="ar-IQ" sz="2400" dirty="0" err="1"/>
              <a:t>اساس</a:t>
            </a:r>
            <a:r>
              <a:rPr lang="ar-IQ" sz="2400" dirty="0"/>
              <a:t> توقعاتها عن الطلب</a:t>
            </a:r>
            <a:r>
              <a:rPr lang="ar-IQ" sz="2000"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6858000"/>
          </a:xfrm>
        </p:spPr>
        <p:style>
          <a:lnRef idx="1">
            <a:schemeClr val="accent3"/>
          </a:lnRef>
          <a:fillRef idx="3">
            <a:schemeClr val="accent3"/>
          </a:fillRef>
          <a:effectRef idx="2">
            <a:schemeClr val="accent3"/>
          </a:effectRef>
          <a:fontRef idx="minor">
            <a:schemeClr val="lt1"/>
          </a:fontRef>
        </p:style>
        <p:txBody>
          <a:bodyPr>
            <a:noAutofit/>
          </a:bodyPr>
          <a:lstStyle/>
          <a:p>
            <a:pPr algn="r"/>
            <a:r>
              <a:rPr lang="ar-IQ" sz="2000" b="1" u="sng" dirty="0"/>
              <a:t>ثانيا : تكلفة الاحتفاظ بالمخزون الفندقي </a:t>
            </a:r>
            <a:r>
              <a:rPr lang="ar-IQ" sz="2000" u="sng" dirty="0"/>
              <a:t> </a:t>
            </a:r>
            <a:r>
              <a:rPr lang="en-US" sz="2000" dirty="0"/>
              <a:t/>
            </a:r>
            <a:br>
              <a:rPr lang="en-US" sz="2000" dirty="0"/>
            </a:br>
            <a:r>
              <a:rPr lang="ar-IQ" sz="2000" dirty="0"/>
              <a:t>إن الكثير من الفنادق ترسم سياسة الاحتفاظ بحد أدنى من مستوى المخزون، وان لهذه السياسة تكاليفها من أجل تحقيق توازن بين تكلفة الاحتفاظ بالمخزون من جهة وبين تكاليف تعديل خطط التشغيل بما يتناسب وتغيرات الطلب. </a:t>
            </a:r>
            <a:r>
              <a:rPr lang="en-US" sz="2000" dirty="0"/>
              <a:t/>
            </a:r>
            <a:br>
              <a:rPr lang="en-US" sz="2000" dirty="0"/>
            </a:br>
            <a:r>
              <a:rPr lang="ar-IQ" sz="2000" dirty="0"/>
              <a:t>وتكلفة الاحتفاظ بالمخزون</a:t>
            </a:r>
            <a:r>
              <a:rPr lang="en-US" sz="2000" dirty="0"/>
              <a:t>Cost of Holding Inventory</a:t>
            </a:r>
            <a:r>
              <a:rPr lang="en-US" sz="2000" b="1" dirty="0"/>
              <a:t> </a:t>
            </a:r>
            <a:r>
              <a:rPr lang="ar-IQ" sz="2000" b="1" dirty="0"/>
              <a:t>:</a:t>
            </a:r>
            <a:r>
              <a:rPr lang="ar-IQ" sz="2000" dirty="0"/>
              <a:t> هي النفقات التي تتحملها المؤسسة في حال احتفاظها بالمخزون السلعي مثل تكلفة التخزين، التأمين، تكلفة رأس المال المستثمر في المخزون. </a:t>
            </a:r>
            <a:r>
              <a:rPr lang="en-US" sz="2000" dirty="0"/>
              <a:t/>
            </a:r>
            <a:br>
              <a:rPr lang="en-US" sz="2000" dirty="0"/>
            </a:br>
            <a:r>
              <a:rPr lang="ar-IQ" sz="2000" dirty="0"/>
              <a:t>ويتكون الاحتفاظ بالمخزون السلعي من عدة عناصر أهمها: </a:t>
            </a:r>
            <a:r>
              <a:rPr lang="en-US" sz="2000" dirty="0"/>
              <a:t/>
            </a:r>
            <a:br>
              <a:rPr lang="en-US" sz="2000" dirty="0"/>
            </a:br>
            <a:r>
              <a:rPr lang="ar-IQ" sz="2000" b="1" dirty="0"/>
              <a:t>تكلفة رأس المال </a:t>
            </a:r>
            <a:r>
              <a:rPr lang="en-US" sz="2000" b="1" dirty="0"/>
              <a:t>Cost of Capital</a:t>
            </a:r>
            <a:r>
              <a:rPr lang="ar-IQ" sz="2000" b="1" dirty="0"/>
              <a:t>:</a:t>
            </a:r>
            <a:r>
              <a:rPr lang="ar-IQ" sz="2000" dirty="0"/>
              <a:t> وهي التكلفة الرئيسية للمخزون وتتمثل في تكلفة الفرصة البديلة للأموال التي تدفعها </a:t>
            </a:r>
            <a:r>
              <a:rPr lang="ar-IQ" sz="2000" dirty="0" err="1"/>
              <a:t>ادارة</a:t>
            </a:r>
            <a:r>
              <a:rPr lang="ar-IQ" sz="2000" dirty="0"/>
              <a:t> الفندق كثمن لشراء المواد </a:t>
            </a:r>
            <a:r>
              <a:rPr lang="ar-IQ" sz="2000" dirty="0" err="1"/>
              <a:t>الاولية</a:t>
            </a:r>
            <a:r>
              <a:rPr lang="ar-IQ" sz="2000" dirty="0"/>
              <a:t> وغيرها، وتعتبر من التكاليف المتغيرة التي تتأثر بالكمية المطلوبة. </a:t>
            </a:r>
            <a:r>
              <a:rPr lang="en-US" sz="2000" dirty="0" smtClean="0"/>
              <a:t/>
            </a:r>
            <a:br>
              <a:rPr lang="en-US" sz="2000" dirty="0" smtClean="0"/>
            </a:br>
            <a:r>
              <a:rPr lang="ar-IQ" sz="2000" b="1" dirty="0"/>
              <a:t>تكلفة طلب المخزون </a:t>
            </a:r>
            <a:r>
              <a:rPr lang="en-US" sz="2000" b="1" dirty="0"/>
              <a:t>Ordering Cost</a:t>
            </a:r>
            <a:r>
              <a:rPr lang="ar-IQ" sz="2000" b="1" dirty="0"/>
              <a:t>:</a:t>
            </a:r>
            <a:r>
              <a:rPr lang="ar-IQ" sz="2000" dirty="0"/>
              <a:t> وهي من التكاليف المتغيرة المخصصة لشراء المخزون والاحتفاظ </a:t>
            </a:r>
            <a:r>
              <a:rPr lang="ar-IQ" sz="2000" dirty="0" err="1"/>
              <a:t>به</a:t>
            </a:r>
            <a:r>
              <a:rPr lang="ar-IQ" sz="2000" dirty="0"/>
              <a:t> على أساس التوقع في التغيير الذي يحصل في نسب </a:t>
            </a:r>
            <a:r>
              <a:rPr lang="ar-IQ" sz="2000" dirty="0" err="1"/>
              <a:t>الاشغال</a:t>
            </a:r>
            <a:r>
              <a:rPr lang="ar-IQ" sz="2000" dirty="0"/>
              <a:t> الفندقي المستقبلية . ويشمل هذا النوع من التكلفة </a:t>
            </a:r>
            <a:r>
              <a:rPr lang="ar-IQ" sz="2000" dirty="0" err="1"/>
              <a:t>مايأتي</a:t>
            </a:r>
            <a:r>
              <a:rPr lang="ar-IQ" sz="2000" dirty="0"/>
              <a:t>: </a:t>
            </a:r>
            <a:r>
              <a:rPr lang="en-US" sz="2000" dirty="0" smtClean="0"/>
              <a:t/>
            </a:r>
            <a:br>
              <a:rPr lang="en-US" sz="2000" dirty="0" smtClean="0"/>
            </a:br>
            <a:r>
              <a:rPr lang="ar-IQ" sz="2000" dirty="0"/>
              <a:t>تكلفة تحضير طلبات الشراء. </a:t>
            </a:r>
            <a:r>
              <a:rPr lang="en-US" sz="2000" dirty="0"/>
              <a:t/>
            </a:r>
            <a:br>
              <a:rPr lang="en-US" sz="2000" dirty="0"/>
            </a:br>
            <a:r>
              <a:rPr lang="ar-IQ" sz="2000" dirty="0"/>
              <a:t>تكلفة استلام المخزون والتأكد من الكمية والنوعية والتسجيل والنقل. </a:t>
            </a:r>
            <a:r>
              <a:rPr lang="en-US" sz="2000" dirty="0"/>
              <a:t/>
            </a:r>
            <a:br>
              <a:rPr lang="en-US" sz="2000" dirty="0"/>
            </a:br>
            <a:r>
              <a:rPr lang="ar-IQ" sz="2000" dirty="0"/>
              <a:t>تكلفة خدمة المخزون ويشمل ( الضرائب وإيجار المخازن وصيانتها، التأمين على المخزون ضد الحريق والسرقة، تلف المخزون وأجور العمال من نقل وتسجيل </a:t>
            </a:r>
            <a:r>
              <a:rPr lang="ar-IQ" sz="2000" dirty="0" err="1"/>
              <a:t>وامساك</a:t>
            </a:r>
            <a:r>
              <a:rPr lang="ar-IQ" sz="2000" dirty="0"/>
              <a:t> الدفاتر وغيرها). </a:t>
            </a:r>
            <a:r>
              <a:rPr lang="en-US" sz="2000" dirty="0"/>
              <a:t/>
            </a:r>
            <a:br>
              <a:rPr lang="en-US" sz="2000" dirty="0"/>
            </a:br>
            <a:endParaRPr lang="ar-IQ"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106690"/>
          </a:xfrm>
        </p:spPr>
        <p:style>
          <a:lnRef idx="1">
            <a:schemeClr val="accent3"/>
          </a:lnRef>
          <a:fillRef idx="3">
            <a:schemeClr val="accent3"/>
          </a:fillRef>
          <a:effectRef idx="2">
            <a:schemeClr val="accent3"/>
          </a:effectRef>
          <a:fontRef idx="minor">
            <a:schemeClr val="lt1"/>
          </a:fontRef>
        </p:style>
        <p:txBody>
          <a:bodyPr>
            <a:normAutofit/>
          </a:bodyPr>
          <a:lstStyle/>
          <a:p>
            <a:r>
              <a:rPr lang="ar-IQ" sz="2000" b="1" u="sng" dirty="0"/>
              <a:t>ثالثا : فوائد الاحتفاظ بالمخزون الفندقي </a:t>
            </a:r>
            <a:r>
              <a:rPr lang="ar-IQ" sz="2000" u="sng" dirty="0"/>
              <a:t> </a:t>
            </a:r>
            <a:r>
              <a:rPr lang="en-US" sz="2000" dirty="0"/>
              <a:t/>
            </a:r>
            <a:br>
              <a:rPr lang="en-US" sz="2000" dirty="0"/>
            </a:br>
            <a:r>
              <a:rPr lang="ar-IQ" sz="2000" dirty="0"/>
              <a:t>تساوي فوائد الاحتفاظ بالمخزون الفندقي </a:t>
            </a:r>
            <a:r>
              <a:rPr lang="en-US" sz="2000" dirty="0"/>
              <a:t>Benefits of Holding Inventory</a:t>
            </a:r>
            <a:r>
              <a:rPr lang="ar-IQ" sz="2000" dirty="0"/>
              <a:t> للوظائف التي يقدمها المخزون السلعي للفندق، حيث يؤدي المخزون وظائف هامة تخدم عمليات </a:t>
            </a:r>
            <a:r>
              <a:rPr lang="ar-IQ" sz="2000" dirty="0" err="1"/>
              <a:t>الانتاج</a:t>
            </a:r>
            <a:r>
              <a:rPr lang="ar-IQ" sz="2000" dirty="0"/>
              <a:t> والمبيعات. وأهم وظيفة للمخزون هي تمكين الفندق من السير في عمليات الخدمة والإنتاج دون توقف. وتقسم الفوائد </a:t>
            </a:r>
            <a:r>
              <a:rPr lang="ar-IQ" sz="2000" dirty="0" err="1"/>
              <a:t>الى</a:t>
            </a:r>
            <a:r>
              <a:rPr lang="ar-IQ" sz="2000" dirty="0"/>
              <a:t> :</a:t>
            </a:r>
            <a:r>
              <a:rPr lang="en-US" sz="2000" dirty="0"/>
              <a:t/>
            </a:r>
            <a:br>
              <a:rPr lang="en-US" sz="2000" dirty="0"/>
            </a:br>
            <a:r>
              <a:rPr lang="ar-IQ" sz="2000" b="1" dirty="0"/>
              <a:t>1 . فوائد في عمليات الشراء</a:t>
            </a:r>
            <a:r>
              <a:rPr lang="en-US" sz="2000" b="1" dirty="0"/>
              <a:t>Benefits in Purchasing  </a:t>
            </a:r>
            <a:r>
              <a:rPr lang="en-US" sz="2000" dirty="0"/>
              <a:t/>
            </a:r>
            <a:br>
              <a:rPr lang="en-US" sz="2000" dirty="0"/>
            </a:br>
            <a:r>
              <a:rPr lang="ar-IQ" sz="2000" b="1" dirty="0"/>
              <a:t>2 . فوائد في علية </a:t>
            </a:r>
            <a:r>
              <a:rPr lang="ar-IQ" sz="2000" b="1" dirty="0" err="1"/>
              <a:t>الانتاج</a:t>
            </a:r>
            <a:r>
              <a:rPr lang="ar-IQ" sz="2000" b="1" dirty="0"/>
              <a:t> </a:t>
            </a:r>
            <a:r>
              <a:rPr lang="en-US" sz="2000" b="1" dirty="0"/>
              <a:t>Benefits in Production  </a:t>
            </a:r>
            <a:r>
              <a:rPr lang="en-US" sz="2000" dirty="0"/>
              <a:t/>
            </a:r>
            <a:br>
              <a:rPr lang="en-US" sz="2000" dirty="0"/>
            </a:br>
            <a:r>
              <a:rPr lang="ar-IQ" sz="2000" b="1" dirty="0"/>
              <a:t>3 . فوائد في عملية البيع</a:t>
            </a:r>
            <a:r>
              <a:rPr lang="en-US" sz="2000" b="1" dirty="0"/>
              <a:t> Benefits in Sales  </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50706"/>
          </a:xfrm>
        </p:spPr>
        <p:style>
          <a:lnRef idx="1">
            <a:schemeClr val="accent3"/>
          </a:lnRef>
          <a:fillRef idx="3">
            <a:schemeClr val="accent3"/>
          </a:fillRef>
          <a:effectRef idx="2">
            <a:schemeClr val="accent3"/>
          </a:effectRef>
          <a:fontRef idx="minor">
            <a:schemeClr val="lt1"/>
          </a:fontRef>
        </p:style>
        <p:txBody>
          <a:bodyPr>
            <a:normAutofit fontScale="90000"/>
          </a:bodyPr>
          <a:lstStyle/>
          <a:p>
            <a:pPr algn="r"/>
            <a:r>
              <a:rPr lang="ar-IQ" sz="2000" b="1" dirty="0"/>
              <a:t>1 . فوائد في عمليات الشراء</a:t>
            </a:r>
            <a:r>
              <a:rPr lang="en-US" sz="2000" b="1" dirty="0"/>
              <a:t>Benefits in Purchasing </a:t>
            </a:r>
            <a:r>
              <a:rPr lang="ar-IQ" sz="2000" b="1" dirty="0"/>
              <a:t> : </a:t>
            </a:r>
            <a:r>
              <a:rPr lang="ar-IQ" sz="2000" dirty="0" err="1"/>
              <a:t>ان</a:t>
            </a:r>
            <a:r>
              <a:rPr lang="ar-IQ" sz="2000" dirty="0"/>
              <a:t> لعملية الفصل بين الكمية </a:t>
            </a:r>
            <a:r>
              <a:rPr lang="ar-IQ" sz="2000" dirty="0" err="1"/>
              <a:t>المشتراة</a:t>
            </a:r>
            <a:r>
              <a:rPr lang="ar-IQ" sz="2000" dirty="0"/>
              <a:t> من المواد </a:t>
            </a:r>
            <a:r>
              <a:rPr lang="ar-IQ" sz="2000" dirty="0" err="1"/>
              <a:t>الاولية</a:t>
            </a:r>
            <a:r>
              <a:rPr lang="ar-IQ" sz="2000" dirty="0"/>
              <a:t> والكمية المنتجة تعود على الفندق بعدة فوائد منها :</a:t>
            </a:r>
            <a:r>
              <a:rPr lang="en-US" sz="2000" dirty="0"/>
              <a:t/>
            </a:r>
            <a:br>
              <a:rPr lang="en-US" sz="2000" dirty="0"/>
            </a:br>
            <a:r>
              <a:rPr lang="ar-IQ" sz="2000" dirty="0"/>
              <a:t>تستطيع </a:t>
            </a:r>
            <a:r>
              <a:rPr lang="ar-IQ" sz="2000" dirty="0" err="1"/>
              <a:t>ادارة</a:t>
            </a:r>
            <a:r>
              <a:rPr lang="ar-IQ" sz="2000" dirty="0"/>
              <a:t> الفندق شراء كميات كبيرة نفوق الكمية المستخدمة في </a:t>
            </a:r>
            <a:r>
              <a:rPr lang="ar-IQ" sz="2000" dirty="0" err="1"/>
              <a:t>انتاج</a:t>
            </a:r>
            <a:r>
              <a:rPr lang="ar-IQ" sz="2000" dirty="0"/>
              <a:t> </a:t>
            </a:r>
            <a:r>
              <a:rPr lang="ar-IQ" sz="2000" dirty="0" err="1"/>
              <a:t>الاطعمة</a:t>
            </a:r>
            <a:r>
              <a:rPr lang="ar-IQ" sz="2000" dirty="0"/>
              <a:t> والمشروبات أو حتى الكمية المباعة ، مما يتيح لإدارة الفندق الانتفاع بالخصم المسموح </a:t>
            </a:r>
            <a:r>
              <a:rPr lang="ar-IQ" sz="2000" dirty="0" err="1"/>
              <a:t>به</a:t>
            </a:r>
            <a:r>
              <a:rPr lang="ar-IQ" sz="2000" dirty="0"/>
              <a:t> والذي يمنحه الموردون على شراء كميات كبيرة من السلع، </a:t>
            </a:r>
            <a:r>
              <a:rPr lang="ar-IQ" sz="2000" dirty="0" err="1"/>
              <a:t>اضافة</a:t>
            </a:r>
            <a:r>
              <a:rPr lang="ar-IQ" sz="2000" dirty="0"/>
              <a:t> </a:t>
            </a:r>
            <a:r>
              <a:rPr lang="ar-IQ" sz="2000" dirty="0" err="1"/>
              <a:t>الى</a:t>
            </a:r>
            <a:r>
              <a:rPr lang="ar-IQ" sz="2000" dirty="0"/>
              <a:t> خفض تكاليف الاحتفاظ بالمخزون لتقليل من عدد مرات الشراء.</a:t>
            </a:r>
            <a:r>
              <a:rPr lang="en-US" sz="2000" dirty="0"/>
              <a:t/>
            </a:r>
            <a:br>
              <a:rPr lang="en-US" sz="2000" dirty="0"/>
            </a:br>
            <a:r>
              <a:rPr lang="ar-IQ" sz="2000" dirty="0"/>
              <a:t>تستطيع </a:t>
            </a:r>
            <a:r>
              <a:rPr lang="ar-IQ" sz="2000" dirty="0" err="1"/>
              <a:t>ادارة</a:t>
            </a:r>
            <a:r>
              <a:rPr lang="ar-IQ" sz="2000" dirty="0"/>
              <a:t> الفندق شراء المواد </a:t>
            </a:r>
            <a:r>
              <a:rPr lang="ar-IQ" sz="2000" dirty="0" err="1"/>
              <a:t>الاولية</a:t>
            </a:r>
            <a:r>
              <a:rPr lang="ar-IQ" sz="2000" dirty="0"/>
              <a:t> الداخلة في </a:t>
            </a:r>
            <a:r>
              <a:rPr lang="ar-IQ" sz="2000" dirty="0" err="1"/>
              <a:t>انتاج</a:t>
            </a:r>
            <a:r>
              <a:rPr lang="ar-IQ" sz="2000" dirty="0"/>
              <a:t> </a:t>
            </a:r>
            <a:r>
              <a:rPr lang="ar-IQ" sz="2000" dirty="0" err="1"/>
              <a:t>الاطعمة</a:t>
            </a:r>
            <a:r>
              <a:rPr lang="ar-IQ" sz="2000" dirty="0"/>
              <a:t> في موسم </a:t>
            </a:r>
            <a:r>
              <a:rPr lang="ar-IQ" sz="2000" dirty="0" err="1"/>
              <a:t>انتاجها</a:t>
            </a:r>
            <a:r>
              <a:rPr lang="ar-IQ" sz="2000" dirty="0"/>
              <a:t> وليس في موسم </a:t>
            </a:r>
            <a:r>
              <a:rPr lang="ar-IQ" sz="2000" dirty="0" err="1"/>
              <a:t>الشحة</a:t>
            </a:r>
            <a:r>
              <a:rPr lang="ar-IQ" sz="2000" dirty="0"/>
              <a:t> في المعروض  منها، أي قبل ارتفاع </a:t>
            </a:r>
            <a:r>
              <a:rPr lang="ar-IQ" sz="2000" dirty="0" err="1"/>
              <a:t>اسعارها</a:t>
            </a:r>
            <a:r>
              <a:rPr lang="ar-IQ" sz="2000" dirty="0"/>
              <a:t>.</a:t>
            </a:r>
            <a:r>
              <a:rPr lang="en-US" sz="2000" dirty="0"/>
              <a:t/>
            </a:r>
            <a:br>
              <a:rPr lang="en-US" sz="2000" dirty="0"/>
            </a:br>
            <a:r>
              <a:rPr lang="ar-IQ" sz="2000" b="1" dirty="0"/>
              <a:t>2 . فوائد في عملية </a:t>
            </a:r>
            <a:r>
              <a:rPr lang="ar-IQ" sz="2000" b="1" dirty="0" err="1"/>
              <a:t>الانتاج</a:t>
            </a:r>
            <a:r>
              <a:rPr lang="ar-IQ" sz="2000" b="1" dirty="0"/>
              <a:t> </a:t>
            </a:r>
            <a:r>
              <a:rPr lang="en-US" sz="2000" b="1" dirty="0"/>
              <a:t>Benefits in Production  </a:t>
            </a:r>
            <a:r>
              <a:rPr lang="en-US" sz="2000" dirty="0"/>
              <a:t/>
            </a:r>
            <a:br>
              <a:rPr lang="en-US" sz="2000" dirty="0"/>
            </a:br>
            <a:r>
              <a:rPr lang="ar-IQ" sz="2000" dirty="0"/>
              <a:t>          </a:t>
            </a:r>
            <a:r>
              <a:rPr lang="ar-IQ" sz="2000" dirty="0" err="1"/>
              <a:t>ان</a:t>
            </a:r>
            <a:r>
              <a:rPr lang="ar-IQ" sz="2000" dirty="0"/>
              <a:t> لأهمية الطبيعة الموسمية لصناعة الفنادق، يجعل من </a:t>
            </a:r>
            <a:r>
              <a:rPr lang="ar-IQ" sz="2000" dirty="0" err="1"/>
              <a:t>ادارة</a:t>
            </a:r>
            <a:r>
              <a:rPr lang="ar-IQ" sz="2000" dirty="0"/>
              <a:t> الفندق الاحتفاظ بكمية من المخزون، فإن ذلك يعني تمكنها من </a:t>
            </a:r>
            <a:r>
              <a:rPr lang="ar-IQ" sz="2000" dirty="0" err="1"/>
              <a:t>انتاج</a:t>
            </a:r>
            <a:r>
              <a:rPr lang="ar-IQ" sz="2000" dirty="0"/>
              <a:t> كمية تزيد أو تقل عن الكمية المباعة. وفي هذه الحالة تكون المبيعات عالية في فترة تصل فيها نسبة </a:t>
            </a:r>
            <a:r>
              <a:rPr lang="ar-IQ" sz="2000" dirty="0" err="1"/>
              <a:t>الاشغال</a:t>
            </a:r>
            <a:r>
              <a:rPr lang="ar-IQ" sz="2000" dirty="0"/>
              <a:t> الفندقي </a:t>
            </a:r>
            <a:r>
              <a:rPr lang="ar-IQ" sz="2000" dirty="0" err="1"/>
              <a:t>الى</a:t>
            </a:r>
            <a:r>
              <a:rPr lang="ar-IQ" sz="2000" dirty="0"/>
              <a:t> ذروتها، ثم تنحدر </a:t>
            </a:r>
            <a:r>
              <a:rPr lang="ar-IQ" sz="2000" dirty="0" err="1"/>
              <a:t>الى</a:t>
            </a:r>
            <a:r>
              <a:rPr lang="ar-IQ" sz="2000" dirty="0"/>
              <a:t> أدنى مستوياتها في موسم الكساد السياحي.</a:t>
            </a:r>
            <a:r>
              <a:rPr lang="en-US" sz="2000" dirty="0"/>
              <a:t/>
            </a:r>
            <a:br>
              <a:rPr lang="en-US" sz="2000" dirty="0"/>
            </a:br>
            <a:r>
              <a:rPr lang="ar-IQ" sz="2000" b="1" dirty="0"/>
              <a:t>3 . فوائد في عملية البيع</a:t>
            </a:r>
            <a:r>
              <a:rPr lang="en-US" sz="2000" b="1" dirty="0"/>
              <a:t> Benefits in Sales  </a:t>
            </a:r>
            <a:r>
              <a:rPr lang="en-US" sz="2000" dirty="0"/>
              <a:t/>
            </a:r>
            <a:br>
              <a:rPr lang="en-US" sz="2000" dirty="0"/>
            </a:br>
            <a:r>
              <a:rPr lang="ar-IQ" sz="2000" dirty="0"/>
              <a:t>         يؤدي الاحتفاظ بالمخزون الفندقي </a:t>
            </a:r>
            <a:r>
              <a:rPr lang="ar-IQ" sz="2000" dirty="0" err="1"/>
              <a:t>الى</a:t>
            </a:r>
            <a:r>
              <a:rPr lang="ar-IQ" sz="2000" dirty="0"/>
              <a:t> تمكين </a:t>
            </a:r>
            <a:r>
              <a:rPr lang="ar-IQ" sz="2000" dirty="0" err="1"/>
              <a:t>ادارة</a:t>
            </a:r>
            <a:r>
              <a:rPr lang="ar-IQ" sz="2000" dirty="0"/>
              <a:t> الفنادق السيطرة على أي تذبذب في نسب </a:t>
            </a:r>
            <a:r>
              <a:rPr lang="ar-IQ" sz="2000" dirty="0" err="1"/>
              <a:t>الاشغال</a:t>
            </a:r>
            <a:r>
              <a:rPr lang="ar-IQ" sz="2000" dirty="0"/>
              <a:t> الفندقي، فان الغرفة الفندقية التي لم تأثث لا يمكن تهيئتها بشكل متكامل لا تعرض للبيع ، والغرفة التي لا تباع هي خسارة للفندق حتى وان تم بيعها في اليوم التالي مما يؤدي </a:t>
            </a:r>
            <a:r>
              <a:rPr lang="ar-IQ" sz="2000" dirty="0" err="1"/>
              <a:t>الى</a:t>
            </a:r>
            <a:r>
              <a:rPr lang="ar-IQ" sz="2000" dirty="0"/>
              <a:t> عدم تمكن </a:t>
            </a:r>
            <a:r>
              <a:rPr lang="ar-IQ" sz="2000" dirty="0" err="1"/>
              <a:t>ادارة</a:t>
            </a:r>
            <a:r>
              <a:rPr lang="ar-IQ" sz="2000" dirty="0"/>
              <a:t> الفندق من تلبية الزيادة في نسبة </a:t>
            </a:r>
            <a:r>
              <a:rPr lang="ar-IQ" sz="2000" dirty="0" err="1"/>
              <a:t>الاشغال</a:t>
            </a:r>
            <a:r>
              <a:rPr lang="ar-IQ" sz="2000" dirty="0"/>
              <a:t> الفندقي وبشكل سريع، وبعكسه سوف تستطيع سد النقص الحاصل دون تأخير. وفي هذه الحالة يقوم المخزون بتغطية الفجوة الزمنية الحاصلة بين عملية الخدمة وعملية البيع. كما </a:t>
            </a:r>
            <a:r>
              <a:rPr lang="ar-IQ" sz="2000" dirty="0" err="1"/>
              <a:t>ان</a:t>
            </a:r>
            <a:r>
              <a:rPr lang="ar-IQ" sz="2000" dirty="0"/>
              <a:t> عملية تلبية طلبات الضيوف بسرعة يعطي لإدارة الفندق ميزة تنافسية </a:t>
            </a:r>
            <a:r>
              <a:rPr lang="ar-IQ" sz="2000" dirty="0" err="1"/>
              <a:t>والا</a:t>
            </a:r>
            <a:r>
              <a:rPr lang="ar-IQ" sz="2000" dirty="0"/>
              <a:t> سيتحول الضيوف </a:t>
            </a:r>
            <a:r>
              <a:rPr lang="ar-IQ" sz="2000" dirty="0" err="1"/>
              <a:t>الى</a:t>
            </a:r>
            <a:r>
              <a:rPr lang="ar-IQ" sz="2000" dirty="0"/>
              <a:t> فنادق </a:t>
            </a:r>
            <a:r>
              <a:rPr lang="ar-IQ" sz="2000" dirty="0" err="1"/>
              <a:t>اخرى</a:t>
            </a:r>
            <a:r>
              <a:rPr lang="ar-IQ" sz="2000" dirty="0"/>
              <a:t>، وتتعرض </a:t>
            </a:r>
            <a:r>
              <a:rPr lang="ar-IQ" sz="2000" dirty="0" err="1"/>
              <a:t>ادارة</a:t>
            </a:r>
            <a:r>
              <a:rPr lang="ar-IQ" sz="2000" dirty="0"/>
              <a:t> الفندق </a:t>
            </a:r>
            <a:r>
              <a:rPr lang="ar-IQ" sz="2000" dirty="0" err="1"/>
              <a:t>الى</a:t>
            </a:r>
            <a:r>
              <a:rPr lang="ar-IQ" sz="2000" dirty="0"/>
              <a:t> خسارة . </a:t>
            </a:r>
            <a:r>
              <a:rPr lang="en-US" sz="2000" dirty="0"/>
              <a:t/>
            </a:r>
            <a:br>
              <a:rPr lang="en-US" sz="2000" dirty="0"/>
            </a:br>
            <a:r>
              <a:rPr lang="ar-IQ" sz="2000" b="1" dirty="0"/>
              <a:t> </a:t>
            </a:r>
            <a:r>
              <a:rPr lang="en-US" sz="2000" dirty="0"/>
              <a:t/>
            </a:r>
            <a:br>
              <a:rPr lang="en-US" sz="2000" dirty="0"/>
            </a:br>
            <a:r>
              <a:rPr lang="ar-IQ" sz="2000" b="1" dirty="0"/>
              <a:t> </a:t>
            </a: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098578"/>
          </a:xfrm>
        </p:spPr>
        <p:style>
          <a:lnRef idx="1">
            <a:schemeClr val="accent3"/>
          </a:lnRef>
          <a:fillRef idx="3">
            <a:schemeClr val="accent3"/>
          </a:fillRef>
          <a:effectRef idx="2">
            <a:schemeClr val="accent3"/>
          </a:effectRef>
          <a:fontRef idx="minor">
            <a:schemeClr val="lt1"/>
          </a:fontRef>
        </p:style>
        <p:txBody>
          <a:bodyPr>
            <a:normAutofit/>
          </a:bodyPr>
          <a:lstStyle/>
          <a:p>
            <a:pPr algn="r"/>
            <a:r>
              <a:rPr lang="ar-IQ" sz="2700" b="1" u="sng" dirty="0"/>
              <a:t>رابعا : دوافع الاحتفاظ بالمخزون الفندقي </a:t>
            </a:r>
            <a:r>
              <a:rPr lang="ar-IQ" sz="2700" u="sng" dirty="0"/>
              <a:t> </a:t>
            </a:r>
            <a:r>
              <a:rPr lang="en-US" sz="2700" dirty="0"/>
              <a:t/>
            </a:r>
            <a:br>
              <a:rPr lang="en-US" sz="2700" dirty="0"/>
            </a:br>
            <a:r>
              <a:rPr lang="ar-IQ" sz="2700" dirty="0"/>
              <a:t>على الرغم من تفاوت </a:t>
            </a:r>
            <a:r>
              <a:rPr lang="ar-IQ" sz="2700" dirty="0" err="1"/>
              <a:t>الاهمية</a:t>
            </a:r>
            <a:r>
              <a:rPr lang="ar-IQ" sz="2700" dirty="0"/>
              <a:t> النسبية لأسباب الاحتفاظ بالمخزون من فندق لآخر ومن صنف سلعي أو غذائي لآخر، فان الدوافع وراء الاحتفاظ بالمخزون يمكن أن تكون ذات طبيعة </a:t>
            </a:r>
            <a:r>
              <a:rPr lang="ar-IQ" sz="2700" dirty="0" err="1"/>
              <a:t>انتاجية</a:t>
            </a:r>
            <a:r>
              <a:rPr lang="ar-IQ" sz="2700" dirty="0"/>
              <a:t>، </a:t>
            </a:r>
            <a:r>
              <a:rPr lang="ar-IQ" sz="2700" dirty="0" err="1"/>
              <a:t>او</a:t>
            </a:r>
            <a:r>
              <a:rPr lang="ar-IQ" sz="2700" dirty="0"/>
              <a:t> تسويقية ، </a:t>
            </a:r>
            <a:r>
              <a:rPr lang="ar-IQ" sz="2700" dirty="0" err="1"/>
              <a:t>او</a:t>
            </a:r>
            <a:r>
              <a:rPr lang="ar-IQ" sz="2700" dirty="0"/>
              <a:t> اقتصادية ، فيمكن </a:t>
            </a:r>
            <a:r>
              <a:rPr lang="ar-IQ" sz="2700" dirty="0" err="1"/>
              <a:t>اجمالها</a:t>
            </a:r>
            <a:r>
              <a:rPr lang="ar-IQ" sz="2700" dirty="0"/>
              <a:t> في أربع مجموعات رئيسية هي: </a:t>
            </a:r>
            <a:r>
              <a:rPr lang="en-US" dirty="0"/>
              <a:t/>
            </a:r>
            <a:br>
              <a:rPr lang="en-US" dirty="0"/>
            </a:br>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485</Words>
  <Application>Microsoft Office PowerPoint</Application>
  <PresentationFormat>عرض على الشاشة (3:4)‏</PresentationFormat>
  <Paragraphs>12</Paragraphs>
  <Slides>12</Slides>
  <Notes>0</Notes>
  <HiddenSlides>0</HiddenSlides>
  <MMClips>0</MMClips>
  <ScaleCrop>false</ScaleCrop>
  <HeadingPairs>
    <vt:vector size="4" baseType="variant">
      <vt:variant>
        <vt:lpstr>سمة</vt:lpstr>
      </vt:variant>
      <vt:variant>
        <vt:i4>1</vt:i4>
      </vt:variant>
      <vt:variant>
        <vt:lpstr>عناوين الشرائح</vt:lpstr>
      </vt:variant>
      <vt:variant>
        <vt:i4>12</vt:i4>
      </vt:variant>
    </vt:vector>
  </HeadingPairs>
  <TitlesOfParts>
    <vt:vector size="13" baseType="lpstr">
      <vt:lpstr>سمة Office</vt:lpstr>
      <vt:lpstr>الفصل الخامس الاستثمار في المخزون الفندقي المفهوم – تكلفة الاحتفاظ بالمخزون – الفوائد - الدوافع – المخاطر </vt:lpstr>
      <vt:lpstr>اولا : مفهوم المخزون الفندقي والاستثمار فيه  يمثل المخزون الفندقيHotel Inventory  عنصراً أساسياً من عناصر الأصول في أي فندق، ويشمل لفظ المخزون الفندقي أي مورد أو سلعة غير مستغلة تحتفظ بها ادارة الفندق لإستخدامها مستقبلاً أو عند الحاجة اليها، أي جميع الموارد مؤجلة الاستخدام لحين الحاجة اليها، بما في ذلك قطع الغيار والمواد الاحتياطية المختلفة من الآلات والمعدات التي تحتاجها تجهيزات المطبخ او غرف الفندق ومصادر الطاقة وغيرها من الموارد التي يحتاجها تشغيل الفندق. وتوجد في الفنادق السياحية عدداً من المخازن منها الرئيسية كمخازن العدد الاحتياطية لنظام التدفئة والتبريد وتأثيث الفندق ومنها الثانوية كتلك المتعلقة بقسم الاطعمة والمشروبات ومخازن الطوابق في الفندق.</vt:lpstr>
      <vt:lpstr>ويعرف المخزون الفندقي على انه : حجم المواد الاولية وقطع الغيار التي تحتفظ بها ادارة الفندق بقصد الاستفادة منها في الخطة التشغيلية ، اي ان المخزون عبارة عن أصل من أصول الفندق ممثلاً في الاصناف الملموسة التي تحتويها مخازن ومستودعات الفندق وغيرها من أماكن الحفظ والتبريد وتجهيزات المطبخ ووحدات الخدمات وغيرها من الموارد التي يحتاجها تشغيل الفندق. </vt:lpstr>
      <vt:lpstr>وبالنظر للطبيعة الموسمية الواضحة التي يعاني منها القطاع السياحي فقد انعكست هذه الحقيقة على الاستثمار في المخزون حيث تسعى ادارة بعض الفنادق إلى رسم حد أعلى من مستوى المخزون لديها لكي يواكب الطلب السياحي المتوقع فمثلاً يمكن لقسم الاطعمة تلبية مستويات الطلب المختلفة عند وجود مخزون احتياطي كافي الأمر الذي يشجع ادارة الفندق اتباع سياسة الاحتفاظ بمستوى الحجم الامثل للمخزون بحيث يتحقق مبدأ التوازن بين تكلفة الاحتفاظ بالمخزون وبين تكاليف الفروقات السعرية لهذه السلع المخزونة في حالة شرائها من السوق مباشرة وفي موسم ذروة الاسعار.  يمثل المخزون عنصراً مهماً في أي فندق ومن الطبيعي أن تختلف تلك الأهمية من فندق لأخر (حسب تصنيف ودرجة الفندق) بل وفي الفندق الواحد من فترة لأخرى، وذلك وفقاً لمجموعة من العوامل من اهمها : طبيعة الخدمات والأنشطة الفندقية. حجم العمليات. درجة الاستقرار في نسبة الاشغال الفندقي. حجم الاموال المتاحة للفندق في المخزون. التوقعات المستقبلية مرتبطة بالمواد التي يستخدمها الفندق بجميع اقسامه التشغيلية. درجة الاستقرار في الاسواق التي ترد منها أو توزع فيها تلك المواد. </vt:lpstr>
      <vt:lpstr> ويمكن اعتبار الاستثمار في المخزون الفندقي من اكثر انواع الاستثمار حاجة إلى المتابعة والتغيير، فالتغيير في المخزون السلعي قد يختلف من سنة إلى اخرى، ومن المعلوم أن المنشآت الفندقية عادة ما تحتفظ بمخزون سلعي يتوافق مع حاجتها لصيانة وتحديث الغرف والمطابخ حيث لابد من توفر نفس نوعية اثاث الغرف من ستائر أو اسرة خاصة في فنادق الدرجة الممتازة أو فنادق الخمسة نجوم التي تتصف بتوحيد نوعية وشكل الاثاث حيث أن أي تغيير بها وبشكل عشوائي قد ينعكس على سمعة بل حتى درجة تصنيف الفندق، أما على مستوى المواد الاحتياطية فيمكن أن نجد انواع مختلفة من السلع التي يمكن أن تتسبب بخسارة الفندق بمبالغ ضخمة في حالة عدم توفرها كأدوات مكائن التبريد أو التجميد المعدة لحفظ اصناف من اللحوم بمختلف انواعها. وبصورة عامة ينخفض هذا المخزون نتيجة ازدياد المبيعات ويتراكم في مخازن الفنادق في حالة انخفاض المبيعات.  أن الاستثمار في المخزون الفندقي غالباً ما يتم عن قصد بغرض وفاء ادارة الفندق لأية تقلبات في الطلب أو في مستويات الاشغال الحالية والمستقبلية. وغالباً ما تكون التكلفة المترتبة على توفر السلع والمواد الاحتياطية التي تتطلبها عملية التطوير والصيانة اقل من التكلفة الناتجة في حالة عدم الوفاء بالطلب المتوقع، ولذلك فأن العديد من الفنادق تخطط انتاجها على اساس توقعاتها عن الطلب. </vt:lpstr>
      <vt:lpstr>ثانيا : تكلفة الاحتفاظ بالمخزون الفندقي   إن الكثير من الفنادق ترسم سياسة الاحتفاظ بحد أدنى من مستوى المخزون، وان لهذه السياسة تكاليفها من أجل تحقيق توازن بين تكلفة الاحتفاظ بالمخزون من جهة وبين تكاليف تعديل خطط التشغيل بما يتناسب وتغيرات الطلب.  وتكلفة الاحتفاظ بالمخزونCost of Holding Inventory : هي النفقات التي تتحملها المؤسسة في حال احتفاظها بالمخزون السلعي مثل تكلفة التخزين، التأمين، تكلفة رأس المال المستثمر في المخزون.  ويتكون الاحتفاظ بالمخزون السلعي من عدة عناصر أهمها:  تكلفة رأس المال Cost of Capital: وهي التكلفة الرئيسية للمخزون وتتمثل في تكلفة الفرصة البديلة للأموال التي تدفعها ادارة الفندق كثمن لشراء المواد الاولية وغيرها، وتعتبر من التكاليف المتغيرة التي تتأثر بالكمية المطلوبة.  تكلفة طلب المخزون Ordering Cost: وهي من التكاليف المتغيرة المخصصة لشراء المخزون والاحتفاظ به على أساس التوقع في التغيير الذي يحصل في نسب الاشغال الفندقي المستقبلية . ويشمل هذا النوع من التكلفة مايأتي:  تكلفة تحضير طلبات الشراء.  تكلفة استلام المخزون والتأكد من الكمية والنوعية والتسجيل والنقل.  تكلفة خدمة المخزون ويشمل ( الضرائب وإيجار المخازن وصيانتها، التأمين على المخزون ضد الحريق والسرقة، تلف المخزون وأجور العمال من نقل وتسجيل وامساك الدفاتر وغيرها).  </vt:lpstr>
      <vt:lpstr>ثالثا : فوائد الاحتفاظ بالمخزون الفندقي   تساوي فوائد الاحتفاظ بالمخزون الفندقي Benefits of Holding Inventory للوظائف التي يقدمها المخزون السلعي للفندق، حيث يؤدي المخزون وظائف هامة تخدم عمليات الانتاج والمبيعات. وأهم وظيفة للمخزون هي تمكين الفندق من السير في عمليات الخدمة والإنتاج دون توقف. وتقسم الفوائد الى : 1 . فوائد في عمليات الشراءBenefits in Purchasing   2 . فوائد في علية الانتاج Benefits in Production   3 . فوائد في عملية البيع Benefits in Sales  </vt:lpstr>
      <vt:lpstr>1 . فوائد في عمليات الشراءBenefits in Purchasing  : ان لعملية الفصل بين الكمية المشتراة من المواد الاولية والكمية المنتجة تعود على الفندق بعدة فوائد منها : تستطيع ادارة الفندق شراء كميات كبيرة نفوق الكمية المستخدمة في انتاج الاطعمة والمشروبات أو حتى الكمية المباعة ، مما يتيح لإدارة الفندق الانتفاع بالخصم المسموح به والذي يمنحه الموردون على شراء كميات كبيرة من السلع، اضافة الى خفض تكاليف الاحتفاظ بالمخزون لتقليل من عدد مرات الشراء. تستطيع ادارة الفندق شراء المواد الاولية الداخلة في انتاج الاطعمة في موسم انتاجها وليس في موسم الشحة في المعروض  منها، أي قبل ارتفاع اسعارها. 2 . فوائد في عملية الانتاج Benefits in Production             ان لأهمية الطبيعة الموسمية لصناعة الفنادق، يجعل من ادارة الفندق الاحتفاظ بكمية من المخزون، فإن ذلك يعني تمكنها من انتاج كمية تزيد أو تقل عن الكمية المباعة. وفي هذه الحالة تكون المبيعات عالية في فترة تصل فيها نسبة الاشغال الفندقي الى ذروتها، ثم تنحدر الى أدنى مستوياتها في موسم الكساد السياحي. 3 . فوائد في عملية البيع Benefits in Sales            يؤدي الاحتفاظ بالمخزون الفندقي الى تمكين ادارة الفنادق السيطرة على أي تذبذب في نسب الاشغال الفندقي، فان الغرفة الفندقية التي لم تأثث لا يمكن تهيئتها بشكل متكامل لا تعرض للبيع ، والغرفة التي لا تباع هي خسارة للفندق حتى وان تم بيعها في اليوم التالي مما يؤدي الى عدم تمكن ادارة الفندق من تلبية الزيادة في نسبة الاشغال الفندقي وبشكل سريع، وبعكسه سوف تستطيع سد النقص الحاصل دون تأخير. وفي هذه الحالة يقوم المخزون بتغطية الفجوة الزمنية الحاصلة بين عملية الخدمة وعملية البيع. كما ان عملية تلبية طلبات الضيوف بسرعة يعطي لإدارة الفندق ميزة تنافسية والا سيتحول الضيوف الى فنادق اخرى، وتتعرض ادارة الفندق الى خسارة .     </vt:lpstr>
      <vt:lpstr>رابعا : دوافع الاحتفاظ بالمخزون الفندقي   على الرغم من تفاوت الاهمية النسبية لأسباب الاحتفاظ بالمخزون من فندق لآخر ومن صنف سلعي أو غذائي لآخر، فان الدوافع وراء الاحتفاظ بالمخزون يمكن أن تكون ذات طبيعة انتاجية، او تسويقية ، او اقتصادية ، فيمكن اجمالها في أربع مجموعات رئيسية هي:  </vt:lpstr>
      <vt:lpstr>1 . التأمين والحماية ضد المخاطرProtection against risk : تظهر الحاجة الى الاحتفاظ بالمخزون نتيجة الطلب والعرض الموسمي واحتمالات زيادة حجم الطلب السياحي ورغبة ادارة الفندق في الاحتياط للظروف غير المتوقعة عند اعداد الخطة التشغيلية والتسويقية لأسباب منها، فمن المعروف ان الطلب يزداد على بعض المواد تبعاً للظروف المناخية او بعض فصول السنة او تبعاً للأعياد والمناسبات (موسم الذروة السياحي). وبالتالي لابد من تخزين المنتجات الجاهزة في اوقات ضعف الطلب الى حين مواسم زيادة الطلب، او احتمالات زيادة حجم الطلب الفعلي عن المتوقع نتيجة مجموعة من الاسباب منها : عدم دقة الاسلوب المستخدم في التقدير. التغير المفاجئ في رغباي الضيوف على اصناف جديدة من الخدمات. فاعلية الجهود التسويقية في جذب ضيوف جدد او فتح قاعات وصالات خدمية جديدة. تغيرات مفاجئة في اسعار او مواصفات المنتجات البديلة.  2. احتمالات طول فترة التوريدlead- time  عن المتوسطات المتوقعة لها مما يؤدي إلى تأخير وصول الغيار أو المواد الاحتياطية المطلوبة عن المواعيد المحددة لها خارج عن ارادة الفندق ، ومن امثلة ذلك حدوث عطل في وسائل النقل، اضطرابات عمالية، عقبات في الاخراج الكمركي أو التفريغ في حال الاستيراد وغيرها من الاسباب التي تؤدي الى عدم الوفاء بمواعيد التوريد المتفق عليها ، لذلك تعتبر من الدوافع المهمة للاحتفاظ بالمخزون الفندقي هم ضمان الامداد المستمر للعمليات الانتاجية . </vt:lpstr>
      <vt:lpstr>. تحقيق وفورات اقتصاديةEconomic Benefits : وذلك لرغبة ادارة الفندق في تحقيق بعض المنافع الاقتصادية سواء في شكل ارباح او تخفيض للتكاليف والاضرار المرتبطة بالمخزون أي تحقيق ارباح في صورة تخفيض التكاليف والإضرار المرتبطة بالمخزون، والتي تأخذ اشكالاتً منها:    - الاستفادة من خصم الكميةQuantity Discount  فيقوم الموردين بتخفيض اسعار البيع في حالة قيام المشتري بشراء كميات كبيرة للاستفادة من الخصم لحين الحاجة اليها مستقبلاً، مما يتطلب من ادارة الفندق الموازنة بين الوفورات الناتجة من الخصم والتكاليف التي ستتحملها ادارة الفندق مقابل الاحتفاظ بالكميات الزائدة.   -  الاستفادة من دافع المضاربة Speculation وتقلبات الاسعار وبالتالي تحقيق منافع اقتصادية عن طريق الاستفادة قيام ادارة الفندق بشراء كميات معينة وبأسعار منخفضة وتخزينها بقصد استخدامها في المستقبل او تخفيض اسعار البيع في حالة شراء كميات كبيرة.   - الاستفادة من وفورات تحسن مستوى الجودةQuality Improvement  اذ يعتبر التخزين جزءاً من العملية الانتاجية، ويؤدي الى إكساب الاصناف المخزونة قيمة ومنفعة أكبر عما اذا بيعت فور انتاجها كالأجبان وغيرها.  4. الاستقرار والاستمرارStability and Continuity: تسعى ادارة الفندق الى استثمار اقصى الطاقات الانتاجية المتاحة لديها بأكبر كفاءة ممكنة وتحقيق نوع من الثبات والاستقرار النسبي في نوعية ودرجة خدماتها وذلك عن طريق الاحتفاظ بكميات مناسبة تحت التشغيل وتوفير المواد اللازمة لمقابلة التوسعات المستقبلية لحين الحاجة اليها. ومن جهة اخرى الاستمرار بتحسين مستوى خدمة ضيوف الفندق وكسب ثقتهم عن طريق السرعة في مواجهة التغيرات في طلباتهم دون تأخير أو ارباك.  </vt:lpstr>
      <vt:lpstr>خامسا : مخاطر وسلبيات الاستثمار في المخزون الفندقي        تعتبر مخاطر الاستثمار في المخزون الفندقي عملية سير في الاتجاه المعاكس تقع على اعباءها على كاهل ادارة الفندق وتكبدها تكاليف اضافية تتمثل بما يأتي: 1 . التلف أو عدم الصلاحيةDeterioration  : ويحدث التلف او عدم صلاحية المواد المخزونة نتيجة طول فترة التخزين لبعض الاصناف أو اتباع اسلوب خاطئ في صرف تلك الاصناف لعد مراعاة أوقات ورودها او انتاجها ، وقد تتحمل ادارة الفندق تكاليف تلك الاصناف بالكامل او جزء منها اذا أمكن اعادة تشغيلها.  2 . السرقة أو الفقدPilferage or Spoilage  : اضافة الى الخسائر المالية الناتجة عن سرقة بعض الاصناف او فقدان البعض الآخر سواء اثناء عمليات النقل أو التخزين بما يكلف الفندق من خسائر مالية عند تعويض الاصناف المفقودة وما قد يترتب عليها من نفاذ المخزون وفقدان ثقة ضيوف الفندق.  3 . تغيرات الاسعار  Price Change : فأسعار السلع سلاح ذو حدين، فإذا كان ارتفاع الاسعار يحقق لإدارة الفندق بعض الوفورات الاقتصادية من الاحتفاظ بالمخزون ، فان انخفاض هذه الاسعار سوف يلحق بإدارة الفندق بعض الخسائر المالية.  4 . خدمة المخزون والتكاليف المرتبطة بالاستثمار فيه : تشمل مخاطر الخدمة والاستثمار بالمخزون بأقل أو اكثر من القدر المناسب بالآتي: زيادة المساحة المخصصة للتخزين. زيادة أعمال المناولة والنقل. زيادة في المعدات والافراد المطلوبين للمخازن. زيادة في اعمال الاحصاء المخزني والمراجعة والحصر. زيادة في الوقت والتكلفة.    </vt:lpstr>
    </vt:vector>
  </TitlesOfParts>
  <Company>SACC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الخامس الاستثمار في المخزون الفندقي المفهوم – تكلفة الاحتفاظ بالمخزون – الفوائد - الدوافع – المخاطر</dc:title>
  <dc:creator>sad</dc:creator>
  <cp:lastModifiedBy>sad</cp:lastModifiedBy>
  <cp:revision>3</cp:revision>
  <dcterms:created xsi:type="dcterms:W3CDTF">2019-04-06T18:33:55Z</dcterms:created>
  <dcterms:modified xsi:type="dcterms:W3CDTF">2019-04-06T18:59:26Z</dcterms:modified>
</cp:coreProperties>
</file>