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36353-859D-48C9-896B-87096796850A}" type="datetimeFigureOut">
              <a:rPr lang="ar-IQ" smtClean="0"/>
              <a:pPr/>
              <a:t>22/08/1441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628E0-24AF-46A9-B9D5-A364792269E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الجامعة </a:t>
            </a:r>
            <a:r>
              <a:rPr lang="ar-IQ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المستنصرية</a:t>
            </a:r>
            <a: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كلية العلوم السياحية </a:t>
            </a:r>
            <a:b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قسم إدارة الفنادق </a:t>
            </a:r>
            <a:b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مادة الاقتصاد السياحي الجزء </a:t>
            </a:r>
            <a:r>
              <a:rPr lang="ar-IQ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الاول</a:t>
            </a:r>
            <a: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نظريات الاقتصاد الجزئي واستخدامها في الاقتصاد السياحي </a:t>
            </a:r>
            <a:br>
              <a:rPr lang="ar-IQ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4000" b="1" dirty="0" smtClean="0">
                <a:solidFill>
                  <a:srgbClr val="00B050"/>
                </a:solidFill>
                <a:latin typeface="Arial" pitchFamily="34" charset="0"/>
              </a:rPr>
              <a:t>مدرس المادة </a:t>
            </a:r>
            <a:br>
              <a:rPr lang="ar-SA" sz="4000" b="1" dirty="0" smtClean="0">
                <a:solidFill>
                  <a:srgbClr val="00B050"/>
                </a:solidFill>
                <a:latin typeface="Arial" pitchFamily="34" charset="0"/>
              </a:rPr>
            </a:br>
            <a:r>
              <a:rPr lang="ar-SA" sz="4000" b="1" dirty="0" smtClean="0">
                <a:solidFill>
                  <a:srgbClr val="00B050"/>
                </a:solidFill>
                <a:latin typeface="Arial" pitchFamily="34" charset="0"/>
              </a:rPr>
              <a:t>المدرس المساعد </a:t>
            </a:r>
            <a:r>
              <a:rPr lang="ar-IQ" sz="4000" b="1" dirty="0" smtClean="0">
                <a:solidFill>
                  <a:srgbClr val="00B050"/>
                </a:solidFill>
                <a:latin typeface="Arial" pitchFamily="34" charset="0"/>
              </a:rPr>
              <a:t>:</a:t>
            </a:r>
            <a:r>
              <a:rPr lang="ar-SA" sz="4000" b="1" dirty="0" smtClean="0">
                <a:solidFill>
                  <a:srgbClr val="00B050"/>
                </a:solidFill>
                <a:latin typeface="Arial" pitchFamily="34" charset="0"/>
              </a:rPr>
              <a:t> إسراء سعد فهـد</a:t>
            </a:r>
            <a:r>
              <a:rPr lang="en-US" b="1" dirty="0" smtClean="0">
                <a:solidFill>
                  <a:srgbClr val="00B050"/>
                </a:solidFill>
              </a:rPr>
              <a:t/>
            </a:r>
            <a:br>
              <a:rPr lang="en-US" b="1" dirty="0" smtClean="0">
                <a:solidFill>
                  <a:srgbClr val="00B05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b="1" dirty="0">
                <a:solidFill>
                  <a:schemeClr val="tx1"/>
                </a:solidFill>
              </a:rPr>
              <a:t>أعزائي طلبة المستوى </a:t>
            </a:r>
            <a:r>
              <a:rPr lang="ar-IQ" b="1" dirty="0" err="1">
                <a:solidFill>
                  <a:schemeClr val="tx1"/>
                </a:solidFill>
              </a:rPr>
              <a:t>الاول</a:t>
            </a:r>
            <a:r>
              <a:rPr lang="ar-IQ" b="1" dirty="0">
                <a:solidFill>
                  <a:schemeClr val="tx1"/>
                </a:solidFill>
              </a:rPr>
              <a:t> نظام المقررات  مادة الاقتصاد السياحي الجزء </a:t>
            </a:r>
            <a:r>
              <a:rPr lang="ar-IQ" b="1" dirty="0" err="1">
                <a:solidFill>
                  <a:schemeClr val="tx1"/>
                </a:solidFill>
              </a:rPr>
              <a:t>الاول</a:t>
            </a:r>
            <a:r>
              <a:rPr lang="ar-IQ" b="1" dirty="0">
                <a:solidFill>
                  <a:schemeClr val="tx1"/>
                </a:solidFill>
              </a:rPr>
              <a:t> :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IQ" b="1" dirty="0">
                <a:solidFill>
                  <a:schemeClr val="tx1"/>
                </a:solidFill>
              </a:rPr>
              <a:t>السلام عليكم ورحمة الله وبركاته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ar-IQ" b="1" dirty="0">
                <a:solidFill>
                  <a:schemeClr val="tx1"/>
                </a:solidFill>
              </a:rPr>
              <a:t>نبدأ معكم </a:t>
            </a:r>
            <a:r>
              <a:rPr lang="ar-IQ" b="1" dirty="0" smtClean="0">
                <a:solidFill>
                  <a:schemeClr val="tx1"/>
                </a:solidFill>
              </a:rPr>
              <a:t>بعرض محاضرة حول موضوع المفهوم الاقتصادي للطلب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r>
              <a:rPr lang="ar-IQ" b="1" dirty="0" smtClean="0">
                <a:solidFill>
                  <a:schemeClr val="tx1"/>
                </a:solidFill>
              </a:rPr>
              <a:t>و</a:t>
            </a:r>
            <a:r>
              <a:rPr lang="ar-SA" b="1" dirty="0" smtClean="0">
                <a:solidFill>
                  <a:schemeClr val="tx1"/>
                </a:solidFill>
              </a:rPr>
              <a:t>جدول ومنحنى الطلب وقانون الطلب </a:t>
            </a:r>
            <a:endParaRPr lang="en-US" b="1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980728"/>
            <a:ext cx="7772400" cy="5616623"/>
          </a:xfrm>
        </p:spPr>
        <p:txBody>
          <a:bodyPr>
            <a:noAutofit/>
          </a:bodyPr>
          <a:lstStyle/>
          <a:p>
            <a:pPr algn="just"/>
            <a:r>
              <a:rPr lang="ar-IQ" sz="2800" b="1" u="sng" dirty="0">
                <a:solidFill>
                  <a:schemeClr val="tx1"/>
                </a:solidFill>
              </a:rPr>
              <a:t>المبحث </a:t>
            </a:r>
            <a:r>
              <a:rPr lang="ar-IQ" sz="2800" b="1" u="sng" dirty="0" err="1">
                <a:solidFill>
                  <a:schemeClr val="tx1"/>
                </a:solidFill>
              </a:rPr>
              <a:t>الاول</a:t>
            </a:r>
            <a:r>
              <a:rPr lang="ar-IQ" sz="2800" b="1" u="sng" dirty="0">
                <a:solidFill>
                  <a:schemeClr val="tx1"/>
                </a:solidFill>
              </a:rPr>
              <a:t> : الطلب  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ar-IQ" sz="2800" b="1" dirty="0">
                <a:solidFill>
                  <a:schemeClr val="tx1"/>
                </a:solidFill>
              </a:rPr>
              <a:t> 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ar-IQ" sz="2800" b="1" u="sng" dirty="0" err="1">
                <a:solidFill>
                  <a:schemeClr val="tx1"/>
                </a:solidFill>
              </a:rPr>
              <a:t>اولا</a:t>
            </a:r>
            <a:r>
              <a:rPr lang="ar-IQ" sz="2800" b="1" u="sng" dirty="0">
                <a:solidFill>
                  <a:schemeClr val="tx1"/>
                </a:solidFill>
              </a:rPr>
              <a:t>: المفهوم الاقتصادي للطلب 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ar-SA" sz="2800" dirty="0">
                <a:solidFill>
                  <a:schemeClr val="tx1"/>
                </a:solidFill>
              </a:rPr>
              <a:t>         يعرف علماء الاقتصاد طلب الفرد المستهلك بأنه (الرغبة في الحصول على سلعة </a:t>
            </a:r>
            <a:r>
              <a:rPr lang="ar-SA" sz="2800" dirty="0" err="1">
                <a:solidFill>
                  <a:schemeClr val="tx1"/>
                </a:solidFill>
              </a:rPr>
              <a:t>او</a:t>
            </a:r>
            <a:r>
              <a:rPr lang="ar-SA" sz="2800" dirty="0">
                <a:solidFill>
                  <a:schemeClr val="tx1"/>
                </a:solidFill>
              </a:rPr>
              <a:t> خدمة مصحوبة بالقدرة على دفع ثمنها ) فالرغبة وحدها غير كافية لتحديد الطلب </a:t>
            </a:r>
            <a:r>
              <a:rPr lang="ar-SA" sz="2800" dirty="0" err="1">
                <a:solidFill>
                  <a:schemeClr val="tx1"/>
                </a:solidFill>
              </a:rPr>
              <a:t>وانما</a:t>
            </a:r>
            <a:r>
              <a:rPr lang="ar-SA" sz="2800" dirty="0">
                <a:solidFill>
                  <a:schemeClr val="tx1"/>
                </a:solidFill>
              </a:rPr>
              <a:t> يجب </a:t>
            </a:r>
            <a:r>
              <a:rPr lang="ar-SA" sz="2800" dirty="0" err="1">
                <a:solidFill>
                  <a:schemeClr val="tx1"/>
                </a:solidFill>
              </a:rPr>
              <a:t>ان</a:t>
            </a:r>
            <a:r>
              <a:rPr lang="ar-SA" sz="2800" dirty="0">
                <a:solidFill>
                  <a:schemeClr val="tx1"/>
                </a:solidFill>
              </a:rPr>
              <a:t> تقترن تلك الرغبة بقدرة الفرد على تسديد ثمن تلك السلعة </a:t>
            </a:r>
            <a:r>
              <a:rPr lang="ar-SA" sz="2800" dirty="0" err="1">
                <a:solidFill>
                  <a:schemeClr val="tx1"/>
                </a:solidFill>
              </a:rPr>
              <a:t>او</a:t>
            </a:r>
            <a:r>
              <a:rPr lang="ar-SA" sz="2800" dirty="0">
                <a:solidFill>
                  <a:schemeClr val="tx1"/>
                </a:solidFill>
              </a:rPr>
              <a:t> الخدمة والتي يوفرها دخله ليكتمل مفهوم الطلب </a:t>
            </a:r>
            <a:r>
              <a:rPr lang="ar-SA" sz="2800" dirty="0" err="1">
                <a:solidFill>
                  <a:schemeClr val="tx1"/>
                </a:solidFill>
              </a:rPr>
              <a:t>اذن</a:t>
            </a:r>
            <a:r>
              <a:rPr lang="ar-SA" sz="2800" dirty="0">
                <a:solidFill>
                  <a:schemeClr val="tx1"/>
                </a:solidFill>
              </a:rPr>
              <a:t> الطلب يبين رغبة  الفرد المستهلك في شراء المنتج  أي الكميات من السلع والخدمات المختلفة المطلوبة داخل الاقتصاد ، </a:t>
            </a:r>
            <a:r>
              <a:rPr lang="ar-SA" sz="2800" dirty="0" err="1">
                <a:solidFill>
                  <a:schemeClr val="tx1"/>
                </a:solidFill>
              </a:rPr>
              <a:t>اما</a:t>
            </a:r>
            <a:r>
              <a:rPr lang="ar-SA" sz="2800" dirty="0">
                <a:solidFill>
                  <a:schemeClr val="tx1"/>
                </a:solidFill>
              </a:rPr>
              <a:t> الطلب الكلي يبين ما يطلبه جميع </a:t>
            </a:r>
            <a:r>
              <a:rPr lang="ar-SA" sz="2800" dirty="0" err="1">
                <a:solidFill>
                  <a:schemeClr val="tx1"/>
                </a:solidFill>
              </a:rPr>
              <a:t>الافراد</a:t>
            </a:r>
            <a:r>
              <a:rPr lang="ar-SA" sz="2800" dirty="0">
                <a:solidFill>
                  <a:schemeClr val="tx1"/>
                </a:solidFill>
              </a:rPr>
              <a:t> من السلع والخدمات المختلفة المطلوبة داخل الاقتصاد.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endParaRPr lang="ar-IQ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1772817"/>
            <a:ext cx="7772400" cy="2634084"/>
          </a:xfrm>
        </p:spPr>
        <p:txBody>
          <a:bodyPr>
            <a:normAutofit fontScale="85000" lnSpcReduction="10000"/>
          </a:bodyPr>
          <a:lstStyle/>
          <a:p>
            <a:endParaRPr lang="ar-IQ" b="1" u="sng" dirty="0" smtClean="0"/>
          </a:p>
          <a:p>
            <a:r>
              <a:rPr lang="ar-SA" sz="2800" b="1" u="sng" dirty="0" smtClean="0">
                <a:solidFill>
                  <a:schemeClr val="tx1"/>
                </a:solidFill>
              </a:rPr>
              <a:t>ثانيا</a:t>
            </a:r>
            <a:r>
              <a:rPr lang="ar-SA" sz="2800" b="1" u="sng" dirty="0">
                <a:solidFill>
                  <a:schemeClr val="tx1"/>
                </a:solidFill>
              </a:rPr>
              <a:t>:   جدول ومنحنى الطلب وقانون الطلب 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ar-SA" sz="2800" dirty="0">
                <a:solidFill>
                  <a:schemeClr val="tx1"/>
                </a:solidFill>
              </a:rPr>
              <a:t> لتوضيح منحنى الطلب وقانون الطلب </a:t>
            </a:r>
            <a:r>
              <a:rPr lang="ar-SA" sz="2800" baseline="30000" dirty="0">
                <a:solidFill>
                  <a:schemeClr val="tx1"/>
                </a:solidFill>
              </a:rPr>
              <a:t> </a:t>
            </a:r>
            <a:r>
              <a:rPr lang="ar-IQ" sz="2800" dirty="0">
                <a:solidFill>
                  <a:schemeClr val="tx1"/>
                </a:solidFill>
              </a:rPr>
              <a:t>يتضمن الجدول </a:t>
            </a:r>
            <a:r>
              <a:rPr lang="ar-IQ" sz="2800" dirty="0" err="1">
                <a:solidFill>
                  <a:schemeClr val="tx1"/>
                </a:solidFill>
              </a:rPr>
              <a:t>الاتي</a:t>
            </a:r>
            <a:r>
              <a:rPr lang="ar-IQ" sz="2800" dirty="0">
                <a:solidFill>
                  <a:schemeClr val="tx1"/>
                </a:solidFill>
              </a:rPr>
              <a:t>  بيانات رقمية عن الكميات المطلوبة من قبل احد </a:t>
            </a:r>
            <a:r>
              <a:rPr lang="ar-IQ" sz="2800" dirty="0" err="1">
                <a:solidFill>
                  <a:schemeClr val="tx1"/>
                </a:solidFill>
              </a:rPr>
              <a:t>الافراد</a:t>
            </a:r>
            <a:r>
              <a:rPr lang="ar-IQ" sz="2800" dirty="0">
                <a:solidFill>
                  <a:schemeClr val="tx1"/>
                </a:solidFill>
              </a:rPr>
              <a:t> المستهلكين لسلعة اعتيادية (مواد الغذائية </a:t>
            </a:r>
            <a:r>
              <a:rPr lang="ar-IQ" sz="2800" dirty="0" err="1">
                <a:solidFill>
                  <a:schemeClr val="tx1"/>
                </a:solidFill>
              </a:rPr>
              <a:t>او</a:t>
            </a:r>
            <a:r>
              <a:rPr lang="ar-IQ" sz="2800" dirty="0">
                <a:solidFill>
                  <a:schemeClr val="tx1"/>
                </a:solidFill>
              </a:rPr>
              <a:t> ملابس على سبيل المثال ) وذلك في ظل </a:t>
            </a:r>
            <a:r>
              <a:rPr lang="ar-IQ" sz="2800" dirty="0" err="1">
                <a:solidFill>
                  <a:schemeClr val="tx1"/>
                </a:solidFill>
              </a:rPr>
              <a:t>اسعار</a:t>
            </a:r>
            <a:r>
              <a:rPr lang="ar-IQ" sz="2800" dirty="0">
                <a:solidFill>
                  <a:schemeClr val="tx1"/>
                </a:solidFill>
              </a:rPr>
              <a:t> مختلفة لتلك السلعة  .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>
                <a:solidFill>
                  <a:schemeClr val="tx1"/>
                </a:solidFill>
              </a:rPr>
              <a:t> 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ar-IQ" sz="2800" dirty="0">
                <a:solidFill>
                  <a:schemeClr val="tx1"/>
                </a:solidFill>
              </a:rPr>
              <a:t> </a:t>
            </a:r>
            <a:endParaRPr lang="en-US" sz="2800" dirty="0">
              <a:solidFill>
                <a:schemeClr val="tx1"/>
              </a:solidFill>
            </a:endParaRPr>
          </a:p>
          <a:p>
            <a:endParaRPr lang="ar-IQ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763688" y="3933056"/>
          <a:ext cx="6096000" cy="12618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السعر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الكمية المطلوبة 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US" sz="24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2826543"/>
          </a:xfrm>
        </p:spPr>
        <p:txBody>
          <a:bodyPr>
            <a:noAutofit/>
          </a:bodyPr>
          <a:lstStyle/>
          <a:p>
            <a:r>
              <a:rPr lang="ar-IQ" sz="2400" dirty="0" err="1" smtClean="0">
                <a:solidFill>
                  <a:schemeClr val="tx1"/>
                </a:solidFill>
              </a:rPr>
              <a:t>الان</a:t>
            </a:r>
            <a:r>
              <a:rPr lang="ar-IQ" sz="2400" dirty="0" smtClean="0">
                <a:solidFill>
                  <a:schemeClr val="tx1"/>
                </a:solidFill>
              </a:rPr>
              <a:t> سنقوم  بتمثيل </a:t>
            </a:r>
            <a:r>
              <a:rPr lang="ar-IQ" sz="2400" dirty="0">
                <a:solidFill>
                  <a:schemeClr val="tx1"/>
                </a:solidFill>
              </a:rPr>
              <a:t>البيانات </a:t>
            </a:r>
            <a:r>
              <a:rPr lang="ar-IQ" sz="2400" dirty="0" smtClean="0">
                <a:solidFill>
                  <a:schemeClr val="tx1"/>
                </a:solidFill>
              </a:rPr>
              <a:t>التي ثبتت في الجدول  </a:t>
            </a:r>
            <a:r>
              <a:rPr lang="ar-IQ" sz="2400" dirty="0">
                <a:solidFill>
                  <a:schemeClr val="tx1"/>
                </a:solidFill>
              </a:rPr>
              <a:t>ضمن </a:t>
            </a:r>
            <a:r>
              <a:rPr lang="ar-IQ" sz="2400" dirty="0" smtClean="0">
                <a:solidFill>
                  <a:schemeClr val="tx1"/>
                </a:solidFill>
              </a:rPr>
              <a:t>شكل بياني </a:t>
            </a:r>
          </a:p>
          <a:p>
            <a:r>
              <a:rPr lang="ar-IQ" sz="2400" dirty="0" smtClean="0">
                <a:solidFill>
                  <a:schemeClr val="tx1"/>
                </a:solidFill>
              </a:rPr>
              <a:t>وذلك </a:t>
            </a:r>
            <a:r>
              <a:rPr lang="ar-IQ" sz="2400" dirty="0">
                <a:solidFill>
                  <a:schemeClr val="tx1"/>
                </a:solidFill>
              </a:rPr>
              <a:t>بتمثيل الكمية المطلوبة من تلك السلعة على المحور السيني </a:t>
            </a:r>
            <a:endParaRPr lang="ar-IQ" sz="2400" dirty="0" smtClean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وسعرها </a:t>
            </a:r>
            <a:r>
              <a:rPr lang="ar-IQ" sz="2400" dirty="0">
                <a:solidFill>
                  <a:schemeClr val="tx1"/>
                </a:solidFill>
              </a:rPr>
              <a:t>على المحور الصادي كما في الشكل </a:t>
            </a:r>
            <a:r>
              <a:rPr lang="ar-IQ" sz="2400" dirty="0" smtClean="0">
                <a:solidFill>
                  <a:schemeClr val="tx1"/>
                </a:solidFill>
              </a:rPr>
              <a:t>التالي</a:t>
            </a:r>
          </a:p>
          <a:p>
            <a:r>
              <a:rPr lang="ar-IQ" sz="2400" dirty="0" smtClean="0">
                <a:solidFill>
                  <a:schemeClr val="tx1"/>
                </a:solidFill>
              </a:rPr>
              <a:t>سنحصل </a:t>
            </a:r>
            <a:r>
              <a:rPr lang="ar-IQ" sz="2400" dirty="0">
                <a:solidFill>
                  <a:schemeClr val="tx1"/>
                </a:solidFill>
              </a:rPr>
              <a:t>على منحى </a:t>
            </a:r>
            <a:r>
              <a:rPr lang="ar-IQ" sz="2400" dirty="0" smtClean="0">
                <a:solidFill>
                  <a:schemeClr val="tx1"/>
                </a:solidFill>
              </a:rPr>
              <a:t>الطلب</a:t>
            </a: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الذي هو عبارة عن منحنى ينحدر من </a:t>
            </a:r>
            <a:r>
              <a:rPr lang="ar-IQ" sz="2400" dirty="0" err="1">
                <a:solidFill>
                  <a:schemeClr val="tx1"/>
                </a:solidFill>
              </a:rPr>
              <a:t>اعلى</a:t>
            </a:r>
            <a:r>
              <a:rPr lang="ar-IQ" sz="2400" dirty="0">
                <a:solidFill>
                  <a:schemeClr val="tx1"/>
                </a:solidFill>
              </a:rPr>
              <a:t> اليسار </a:t>
            </a:r>
            <a:r>
              <a:rPr lang="ar-IQ" sz="2400" dirty="0" err="1">
                <a:solidFill>
                  <a:schemeClr val="tx1"/>
                </a:solidFill>
              </a:rPr>
              <a:t>الى</a:t>
            </a:r>
            <a:r>
              <a:rPr lang="ar-IQ" sz="2400" dirty="0">
                <a:solidFill>
                  <a:schemeClr val="tx1"/>
                </a:solidFill>
              </a:rPr>
              <a:t> </a:t>
            </a:r>
            <a:r>
              <a:rPr lang="ar-IQ" sz="2400" dirty="0" err="1">
                <a:solidFill>
                  <a:schemeClr val="tx1"/>
                </a:solidFill>
              </a:rPr>
              <a:t>اسفل</a:t>
            </a:r>
            <a:r>
              <a:rPr lang="ar-IQ" sz="2400" dirty="0">
                <a:solidFill>
                  <a:schemeClr val="tx1"/>
                </a:solidFill>
              </a:rPr>
              <a:t> اليمين ليوضح لنا العلاقة بين الكمية المطلوبة وسعرها </a:t>
            </a:r>
            <a:endParaRPr lang="ar-IQ" sz="2400" dirty="0" smtClean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حيث نلاحظ </a:t>
            </a:r>
            <a:r>
              <a:rPr lang="ar-IQ" sz="2400" dirty="0" err="1">
                <a:solidFill>
                  <a:schemeClr val="tx1"/>
                </a:solidFill>
              </a:rPr>
              <a:t>اننا</a:t>
            </a:r>
            <a:r>
              <a:rPr lang="ar-IQ" sz="2400" dirty="0">
                <a:solidFill>
                  <a:schemeClr val="tx1"/>
                </a:solidFill>
              </a:rPr>
              <a:t> كلما انتقلنا في الجدول </a:t>
            </a:r>
            <a:r>
              <a:rPr lang="ar-IQ" sz="2400" dirty="0" err="1">
                <a:solidFill>
                  <a:schemeClr val="tx1"/>
                </a:solidFill>
              </a:rPr>
              <a:t>الى</a:t>
            </a:r>
            <a:r>
              <a:rPr lang="ar-IQ" sz="2400" dirty="0">
                <a:solidFill>
                  <a:schemeClr val="tx1"/>
                </a:solidFill>
              </a:rPr>
              <a:t> اليسار فأن الكميات المطلوبة من تلك السلعة تنخفض مع ارتفاع سعرها </a:t>
            </a:r>
            <a:endParaRPr lang="ar-IQ" sz="2400" dirty="0" smtClean="0">
              <a:solidFill>
                <a:schemeClr val="tx1"/>
              </a:solidFill>
            </a:endParaRPr>
          </a:p>
          <a:p>
            <a:r>
              <a:rPr lang="ar-IQ" sz="2400" dirty="0" smtClean="0">
                <a:solidFill>
                  <a:schemeClr val="tx1"/>
                </a:solidFill>
              </a:rPr>
              <a:t>والعكس </a:t>
            </a:r>
            <a:r>
              <a:rPr lang="ar-IQ" sz="2400" dirty="0">
                <a:solidFill>
                  <a:schemeClr val="tx1"/>
                </a:solidFill>
              </a:rPr>
              <a:t>هو الصحيح كلما انتقلنا في الجدول </a:t>
            </a:r>
            <a:r>
              <a:rPr lang="ar-IQ" sz="2400" dirty="0" err="1">
                <a:solidFill>
                  <a:schemeClr val="tx1"/>
                </a:solidFill>
              </a:rPr>
              <a:t>الى</a:t>
            </a:r>
            <a:r>
              <a:rPr lang="ar-IQ" sz="2400" dirty="0">
                <a:solidFill>
                  <a:schemeClr val="tx1"/>
                </a:solidFill>
              </a:rPr>
              <a:t> اليمين تزداد الكميات المطلوبة من تلك السلعة مع انخفاض </a:t>
            </a:r>
            <a:r>
              <a:rPr lang="ar-IQ" sz="2400" dirty="0" smtClean="0">
                <a:solidFill>
                  <a:schemeClr val="tx1"/>
                </a:solidFill>
              </a:rPr>
              <a:t>سعرها</a:t>
            </a:r>
          </a:p>
          <a:p>
            <a:r>
              <a:rPr lang="ar-IQ" sz="2400" dirty="0" smtClean="0">
                <a:solidFill>
                  <a:schemeClr val="tx1"/>
                </a:solidFill>
              </a:rPr>
              <a:t> </a:t>
            </a:r>
            <a:r>
              <a:rPr lang="ar-IQ" sz="2400" dirty="0">
                <a:solidFill>
                  <a:schemeClr val="tx1"/>
                </a:solidFill>
              </a:rPr>
              <a:t>ومن ذلك يمكن </a:t>
            </a:r>
            <a:r>
              <a:rPr lang="ar-IQ" sz="2400" dirty="0" err="1">
                <a:solidFill>
                  <a:schemeClr val="tx1"/>
                </a:solidFill>
              </a:rPr>
              <a:t>ان</a:t>
            </a:r>
            <a:r>
              <a:rPr lang="ar-IQ" sz="2400" dirty="0">
                <a:solidFill>
                  <a:schemeClr val="tx1"/>
                </a:solidFill>
              </a:rPr>
              <a:t> نتوصل </a:t>
            </a:r>
            <a:r>
              <a:rPr lang="ar-IQ" sz="2400" dirty="0" err="1">
                <a:solidFill>
                  <a:schemeClr val="tx1"/>
                </a:solidFill>
              </a:rPr>
              <a:t>الى</a:t>
            </a:r>
            <a:r>
              <a:rPr lang="ar-IQ" sz="2400" dirty="0">
                <a:solidFill>
                  <a:schemeClr val="tx1"/>
                </a:solidFill>
              </a:rPr>
              <a:t> </a:t>
            </a:r>
            <a:r>
              <a:rPr lang="ar-IQ" sz="2400" dirty="0" err="1">
                <a:solidFill>
                  <a:schemeClr val="tx1"/>
                </a:solidFill>
              </a:rPr>
              <a:t>ان</a:t>
            </a:r>
            <a:r>
              <a:rPr lang="ar-IQ" sz="2400" dirty="0">
                <a:solidFill>
                  <a:schemeClr val="tx1"/>
                </a:solidFill>
              </a:rPr>
              <a:t> (العلاقة بين الكمية المطلوبة من سلعة اعتيادية وسعرها هي علاقة عكسية ) وهذا ما يعرف بقانون الطلب </a:t>
            </a:r>
            <a:endParaRPr lang="en-US" sz="2400" dirty="0">
              <a:solidFill>
                <a:schemeClr val="tx1"/>
              </a:solidFill>
            </a:endParaRPr>
          </a:p>
          <a:p>
            <a:endParaRPr lang="ar-IQ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043608" y="188640"/>
          <a:ext cx="7056782" cy="5783580"/>
        </p:xfrm>
        <a:graphic>
          <a:graphicData uri="http://schemas.openxmlformats.org/drawingml/2006/table">
            <a:tbl>
              <a:tblPr rtl="1"/>
              <a:tblGrid>
                <a:gridCol w="1759022"/>
                <a:gridCol w="517359"/>
                <a:gridCol w="517359"/>
                <a:gridCol w="517359"/>
                <a:gridCol w="517359"/>
                <a:gridCol w="517359"/>
                <a:gridCol w="455277"/>
                <a:gridCol w="455277"/>
                <a:gridCol w="475971"/>
                <a:gridCol w="662220"/>
                <a:gridCol w="662220"/>
              </a:tblGrid>
              <a:tr h="365154">
                <a:tc rowSpan="12"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الشكل (1) يوضح منحنى الطلب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b="1" baseline="30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 smtClean="0"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ar-SA" sz="1800" b="1" baseline="30000" dirty="0" smtClean="0">
                          <a:latin typeface="Calibri"/>
                          <a:ea typeface="Calibri"/>
                          <a:cs typeface="Times New Roman"/>
                        </a:rPr>
                        <a:t>الكمية </a:t>
                      </a: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المطلوبة </a:t>
                      </a:r>
                      <a:r>
                        <a:rPr lang="en-US" sz="1800" b="1" baseline="30000" dirty="0">
                          <a:latin typeface="Times New Roman"/>
                          <a:ea typeface="Calibri"/>
                          <a:cs typeface="Arial"/>
                        </a:rPr>
                        <a:t>QD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السعر </a:t>
                      </a:r>
                      <a:r>
                        <a:rPr lang="en-US" sz="1800" b="1" baseline="30000">
                          <a:latin typeface="Times New Roman"/>
                          <a:ea typeface="Calibri"/>
                          <a:cs typeface="Arial"/>
                        </a:rPr>
                        <a:t>P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900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800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baseline="30000">
                          <a:latin typeface="Calibri"/>
                          <a:ea typeface="Calibri"/>
                          <a:cs typeface="Times New Roman"/>
                        </a:rPr>
                        <a:t>منحنى الطلب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 dirty="0"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 baseline="300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15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baseline="300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1763688" y="1412776"/>
            <a:ext cx="1944216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H="1">
            <a:off x="3347864" y="2132856"/>
            <a:ext cx="4320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6300192" y="587727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flipV="1">
            <a:off x="1691680" y="18864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458618"/>
          </a:xfrm>
        </p:spPr>
        <p:txBody>
          <a:bodyPr>
            <a:normAutofit/>
          </a:bodyPr>
          <a:lstStyle/>
          <a:p>
            <a:r>
              <a:rPr lang="ar-IQ" b="1" dirty="0" err="1" smtClean="0">
                <a:latin typeface="Arial" pitchFamily="34" charset="0"/>
                <a:cs typeface="Arial" pitchFamily="34" charset="0"/>
              </a:rPr>
              <a:t>اعزائي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الطلبة وبذلك تنتهي المحاضرة شكرا </a:t>
            </a:r>
            <a:r>
              <a:rPr lang="ar-IQ" b="1" dirty="0" err="1" smtClean="0">
                <a:latin typeface="Arial" pitchFamily="34" charset="0"/>
                <a:cs typeface="Arial" pitchFamily="34" charset="0"/>
              </a:rPr>
              <a:t>لاصغائكم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b="1" dirty="0" smtClean="0">
                <a:latin typeface="Arial" pitchFamily="34" charset="0"/>
                <a:cs typeface="Arial" pitchFamily="34" charset="0"/>
              </a:rPr>
            </a:br>
            <a:r>
              <a:rPr lang="ar-IQ" dirty="0" smtClean="0">
                <a:latin typeface="Arial" pitchFamily="34" charset="0"/>
                <a:cs typeface="Arial" pitchFamily="34" charset="0"/>
              </a:rPr>
              <a:t>يرجى منكم </a:t>
            </a:r>
            <a:r>
              <a:rPr lang="ar-IQ" dirty="0" err="1" smtClean="0">
                <a:latin typeface="Arial" pitchFamily="34" charset="0"/>
                <a:cs typeface="Arial" pitchFamily="34" charset="0"/>
              </a:rPr>
              <a:t>الاجابة</a:t>
            </a:r>
            <a:r>
              <a:rPr lang="ar-IQ" dirty="0" smtClean="0">
                <a:latin typeface="Arial" pitchFamily="34" charset="0"/>
                <a:cs typeface="Arial" pitchFamily="34" charset="0"/>
              </a:rPr>
              <a:t> عن </a:t>
            </a:r>
            <a:r>
              <a:rPr lang="ar-IQ" dirty="0" err="1" smtClean="0">
                <a:latin typeface="Arial" pitchFamily="34" charset="0"/>
                <a:cs typeface="Arial" pitchFamily="34" charset="0"/>
              </a:rPr>
              <a:t>الاسئلة</a:t>
            </a:r>
            <a:r>
              <a:rPr lang="ar-IQ" dirty="0" smtClean="0">
                <a:latin typeface="Arial" pitchFamily="34" charset="0"/>
                <a:cs typeface="Arial" pitchFamily="34" charset="0"/>
              </a:rPr>
              <a:t> التالية: </a:t>
            </a:r>
            <a:br>
              <a:rPr lang="ar-IQ" dirty="0" smtClean="0">
                <a:latin typeface="Arial" pitchFamily="34" charset="0"/>
                <a:cs typeface="Arial" pitchFamily="34" charset="0"/>
              </a:rPr>
            </a:br>
            <a:r>
              <a:rPr lang="ar-IQ" dirty="0" smtClean="0">
                <a:latin typeface="Arial" pitchFamily="34" charset="0"/>
                <a:cs typeface="Arial" pitchFamily="34" charset="0"/>
              </a:rPr>
              <a:t>س1/ وضح المفهوم الاقتصادي للطلب ؟</a:t>
            </a:r>
            <a:br>
              <a:rPr lang="ar-IQ" dirty="0" smtClean="0">
                <a:latin typeface="Arial" pitchFamily="34" charset="0"/>
                <a:cs typeface="Arial" pitchFamily="34" charset="0"/>
              </a:rPr>
            </a:br>
            <a:r>
              <a:rPr lang="ar-IQ" dirty="0" smtClean="0">
                <a:latin typeface="Arial" pitchFamily="34" charset="0"/>
                <a:cs typeface="Arial" pitchFamily="34" charset="0"/>
              </a:rPr>
              <a:t>س2/ عرف </a:t>
            </a:r>
            <a:r>
              <a:rPr lang="ar-IQ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dirty="0" smtClean="0">
                <a:latin typeface="Arial" pitchFamily="34" charset="0"/>
                <a:cs typeface="Arial" pitchFamily="34" charset="0"/>
              </a:rPr>
              <a:t>  جدول الطلب – منحنى الطلب – قانون الطلب ؟</a:t>
            </a:r>
            <a:br>
              <a:rPr lang="ar-IQ" dirty="0" smtClean="0">
                <a:latin typeface="Arial" pitchFamily="34" charset="0"/>
                <a:cs typeface="Arial" pitchFamily="34" charset="0"/>
              </a:rPr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260</Words>
  <Application>Microsoft Office PowerPoint</Application>
  <PresentationFormat>عرض على الشاشة (3:4)‏</PresentationFormat>
  <Paragraphs>81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الجامعة المستنصرية - كلية العلوم السياحية  قسم إدارة الفنادق  مادة الاقتصاد السياحي الجزء الاول نظريات الاقتصاد الجزئي واستخدامها في الاقتصاد السياحي  مدرس المادة  المدرس المساعد : إسراء سعد فهـد </vt:lpstr>
      <vt:lpstr>الشريحة 2</vt:lpstr>
      <vt:lpstr>الشريحة 3</vt:lpstr>
      <vt:lpstr>الشريحة 4</vt:lpstr>
      <vt:lpstr>الشريحة 5</vt:lpstr>
      <vt:lpstr>اعزائي الطلبة وبذلك تنتهي المحاضرة شكرا لاصغائكم  يرجى منكم الاجابة عن الاسئلة التالية:  س1/ وضح المفهوم الاقتصادي للطلب ؟ س2/ عرف الاتي  جدول الطلب – منحنى الطلب – قانون الطلب ؟ 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- كلية العلوم السياحية  قسم إدارة الفنادق  مادة الاقتصاد السياحي الجزء الاول</dc:title>
  <dc:creator>user</dc:creator>
  <cp:lastModifiedBy>user</cp:lastModifiedBy>
  <cp:revision>14</cp:revision>
  <dcterms:created xsi:type="dcterms:W3CDTF">2020-04-14T19:43:30Z</dcterms:created>
  <dcterms:modified xsi:type="dcterms:W3CDTF">2020-04-15T09:54:44Z</dcterms:modified>
</cp:coreProperties>
</file>