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3" r:id="rId4"/>
    <p:sldId id="284" r:id="rId5"/>
    <p:sldId id="285" r:id="rId6"/>
    <p:sldId id="286" r:id="rId7"/>
    <p:sldId id="287" r:id="rId8"/>
    <p:sldId id="288" r:id="rId9"/>
    <p:sldId id="289"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90" r:id="rId33"/>
    <p:sldId id="293" r:id="rId34"/>
    <p:sldId id="291" r:id="rId35"/>
    <p:sldId id="294" r:id="rId36"/>
    <p:sldId id="295" r:id="rId37"/>
    <p:sldId id="296" r:id="rId38"/>
    <p:sldId id="297" r:id="rId39"/>
    <p:sldId id="298" r:id="rId40"/>
    <p:sldId id="299" r:id="rId41"/>
    <p:sldId id="300" r:id="rId42"/>
    <p:sldId id="301" r:id="rId43"/>
    <p:sldId id="302" r:id="rId44"/>
    <p:sldId id="316" r:id="rId45"/>
    <p:sldId id="324" r:id="rId46"/>
    <p:sldId id="303" r:id="rId47"/>
    <p:sldId id="304" r:id="rId48"/>
    <p:sldId id="323" r:id="rId49"/>
    <p:sldId id="317" r:id="rId50"/>
    <p:sldId id="305" r:id="rId51"/>
    <p:sldId id="318" r:id="rId52"/>
    <p:sldId id="306" r:id="rId53"/>
    <p:sldId id="307" r:id="rId54"/>
    <p:sldId id="308" r:id="rId55"/>
    <p:sldId id="319" r:id="rId56"/>
    <p:sldId id="309" r:id="rId57"/>
    <p:sldId id="320" r:id="rId58"/>
    <p:sldId id="310" r:id="rId59"/>
    <p:sldId id="311" r:id="rId60"/>
    <p:sldId id="312" r:id="rId61"/>
    <p:sldId id="313" r:id="rId62"/>
    <p:sldId id="314" r:id="rId63"/>
    <p:sldId id="315" r:id="rId64"/>
    <p:sldId id="322" r:id="rId65"/>
    <p:sldId id="32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Clinical Toxicology</a:t>
            </a:r>
            <a:endParaRPr lang="en-US" b="1" dirty="0"/>
          </a:p>
        </p:txBody>
      </p:sp>
      <p:sp>
        <p:nvSpPr>
          <p:cNvPr id="3" name="Subtitle 2"/>
          <p:cNvSpPr>
            <a:spLocks noGrp="1"/>
          </p:cNvSpPr>
          <p:nvPr>
            <p:ph type="subTitle" idx="1"/>
          </p:nvPr>
        </p:nvSpPr>
        <p:spPr>
          <a:xfrm>
            <a:off x="990600" y="3886200"/>
            <a:ext cx="7467600" cy="1752600"/>
          </a:xfrm>
        </p:spPr>
        <p:txBody>
          <a:bodyPr/>
          <a:lstStyle/>
          <a:p>
            <a:r>
              <a:rPr lang="en-US" b="1" dirty="0" smtClean="0"/>
              <a:t>Asst. Prof. Dr. Ghaith Ali Jasim</a:t>
            </a:r>
          </a:p>
          <a:p>
            <a:r>
              <a:rPr lang="en-US" b="1" dirty="0" smtClean="0"/>
              <a:t>PhD Pharmacology</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Toxicology</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development of medical toxicology as a medical subspecialty and the important role of poison control centers began shortly after World War II.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a:bodyPr>
          <a:lstStyle/>
          <a:p>
            <a:r>
              <a:rPr lang="en-US" dirty="0" smtClean="0"/>
              <a:t>As new challenges and opportunities arise in the 21 century, two new </a:t>
            </a:r>
            <a:r>
              <a:rPr lang="en-US" dirty="0" err="1" smtClean="0"/>
              <a:t>toxicologic</a:t>
            </a:r>
            <a:r>
              <a:rPr lang="en-US" dirty="0" smtClean="0"/>
              <a:t> disciplines have emerged: </a:t>
            </a:r>
            <a:r>
              <a:rPr lang="en-US" dirty="0" err="1" smtClean="0"/>
              <a:t>toxicogenomics</a:t>
            </a:r>
            <a:r>
              <a:rPr lang="en-US" dirty="0" smtClean="0"/>
              <a:t> and </a:t>
            </a:r>
            <a:r>
              <a:rPr lang="en-US" dirty="0" err="1" smtClean="0"/>
              <a:t>nanotoxicology</a:t>
            </a:r>
            <a:r>
              <a:rPr lang="en-US" dirty="0" smtClean="0"/>
              <a:t>.</a:t>
            </a:r>
          </a:p>
          <a:p>
            <a:r>
              <a:rPr lang="en-US" dirty="0" err="1" smtClean="0"/>
              <a:t>Toxicogenomics</a:t>
            </a:r>
            <a:r>
              <a:rPr lang="en-US" dirty="0" smtClean="0"/>
              <a:t> combines toxicology with genomics dealing with how genes and proteins respond to toxic substances.</a:t>
            </a:r>
          </a:p>
          <a:p>
            <a:r>
              <a:rPr lang="en-US" dirty="0" err="1" smtClean="0"/>
              <a:t>Nanotoxicology</a:t>
            </a:r>
            <a:r>
              <a:rPr lang="en-US" dirty="0" smtClean="0"/>
              <a:t> refers to the toxicology of engineered tiny particles, usually smaller than 100 nm. Given the extremely small size of </a:t>
            </a:r>
            <a:r>
              <a:rPr lang="en-US" dirty="0" err="1" smtClean="0"/>
              <a:t>nanoparticles</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INITIAL EVALUATION OF THE PATIENT: </a:t>
            </a:r>
            <a:br>
              <a:rPr lang="en-US" sz="3200" dirty="0" smtClean="0"/>
            </a:br>
            <a:r>
              <a:rPr lang="en-US" sz="3200" dirty="0" smtClean="0"/>
              <a:t>VITAL SIGNS AND TOXIC SYNDROMES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pulse rate, respiratory rate, and temperature were incorporated into the bedside chart and called </a:t>
            </a:r>
            <a:r>
              <a:rPr lang="en-US" b="1" dirty="0" smtClean="0"/>
              <a:t>“</a:t>
            </a:r>
            <a:r>
              <a:rPr lang="en-US" b="1" dirty="0" err="1" smtClean="0"/>
              <a:t>vitalsigns</a:t>
            </a:r>
            <a:r>
              <a:rPr lang="en-US" b="1" dirty="0" smtClean="0"/>
              <a:t>”. </a:t>
            </a:r>
          </a:p>
          <a:p>
            <a:r>
              <a:rPr lang="en-US" dirty="0" smtClean="0"/>
              <a:t>It was not until the early part of the 20th century, that blood pressure determination also became routine. Additional components of the standard emergency assessment, such as oxygen saturation</a:t>
            </a:r>
          </a:p>
          <a:p>
            <a:r>
              <a:rPr lang="en-US" dirty="0" smtClean="0"/>
              <a:t>By pulse </a:t>
            </a:r>
            <a:r>
              <a:rPr lang="en-US" dirty="0" err="1" smtClean="0"/>
              <a:t>oximetry</a:t>
            </a:r>
            <a:r>
              <a:rPr lang="en-US" dirty="0" smtClean="0"/>
              <a:t>, capillary blood glucose, and pain severity, are now also beginning to be considered </a:t>
            </a:r>
            <a:r>
              <a:rPr lang="en-US" b="1" dirty="0" smtClean="0"/>
              <a:t>vital signs</a:t>
            </a:r>
            <a:r>
              <a:rPr lang="en-US" dirty="0" smtClean="0"/>
              <a:t>.</a:t>
            </a:r>
            <a:endParaRPr lang="en-US" dirty="0"/>
          </a:p>
        </p:txBody>
      </p:sp>
      <p:pic>
        <p:nvPicPr>
          <p:cNvPr id="4" name="Picture 3" descr="images.jpg"/>
          <p:cNvPicPr>
            <a:picLocks noChangeAspect="1"/>
          </p:cNvPicPr>
          <p:nvPr/>
        </p:nvPicPr>
        <p:blipFill>
          <a:blip r:embed="rId2"/>
          <a:stretch>
            <a:fillRect/>
          </a:stretch>
        </p:blipFill>
        <p:spPr>
          <a:xfrm>
            <a:off x="5143500" y="5715000"/>
            <a:ext cx="40005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signs</a:t>
            </a:r>
            <a:endParaRPr lang="en-US" dirty="0"/>
          </a:p>
        </p:txBody>
      </p:sp>
      <p:sp>
        <p:nvSpPr>
          <p:cNvPr id="3" name="Content Placeholder 2"/>
          <p:cNvSpPr>
            <a:spLocks noGrp="1"/>
          </p:cNvSpPr>
          <p:nvPr>
            <p:ph idx="1"/>
          </p:nvPr>
        </p:nvSpPr>
        <p:spPr/>
        <p:txBody>
          <a:bodyPr>
            <a:normAutofit fontScale="92500"/>
          </a:bodyPr>
          <a:lstStyle/>
          <a:p>
            <a:r>
              <a:rPr lang="en-US" dirty="0" smtClean="0"/>
              <a:t>In the practice of medical toxicology, vital signs play an important role beyond assessing and monitoring the overall status of a patient, as they frequently provide valuable physiologic clues to the </a:t>
            </a:r>
            <a:r>
              <a:rPr lang="en-US" dirty="0" err="1" smtClean="0"/>
              <a:t>toxicologic</a:t>
            </a:r>
            <a:r>
              <a:rPr lang="en-US" dirty="0" smtClean="0"/>
              <a:t> etiology and severity of an illness.</a:t>
            </a:r>
          </a:p>
          <a:p>
            <a:r>
              <a:rPr lang="en-US" dirty="0" smtClean="0"/>
              <a:t>The vital signs also are a valuable parameter, which are used to assess and monitor a patient’s response to supportive treatment and antidotal therapy. </a:t>
            </a:r>
          </a:p>
          <a:p>
            <a:endParaRPr lang="en-US" dirty="0"/>
          </a:p>
        </p:txBody>
      </p:sp>
      <p:pic>
        <p:nvPicPr>
          <p:cNvPr id="4" name="Picture 3" descr="index.jpg"/>
          <p:cNvPicPr>
            <a:picLocks noChangeAspect="1"/>
          </p:cNvPicPr>
          <p:nvPr/>
        </p:nvPicPr>
        <p:blipFill>
          <a:blip r:embed="rId2"/>
          <a:stretch>
            <a:fillRect/>
          </a:stretch>
        </p:blipFill>
        <p:spPr>
          <a:xfrm>
            <a:off x="6781800" y="0"/>
            <a:ext cx="2362200" cy="1687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sz="half" idx="1"/>
          </p:nvPr>
        </p:nvSpPr>
        <p:spPr>
          <a:xfrm>
            <a:off x="457200" y="838200"/>
            <a:ext cx="4038600" cy="5287963"/>
          </a:xfrm>
        </p:spPr>
        <p:txBody>
          <a:bodyPr>
            <a:normAutofit/>
          </a:bodyPr>
          <a:lstStyle/>
          <a:p>
            <a:r>
              <a:rPr lang="en-US" dirty="0" smtClean="0"/>
              <a:t>the normal vital signs for various age groups. </a:t>
            </a:r>
          </a:p>
          <a:p>
            <a:r>
              <a:rPr lang="en-US" dirty="0" smtClean="0"/>
              <a:t>Only a complete assessment of a patient can determine whether or not a particular vital sign is truly clinically normal.</a:t>
            </a:r>
            <a:endParaRPr lang="en-US" dirty="0"/>
          </a:p>
        </p:txBody>
      </p:sp>
      <p:pic>
        <p:nvPicPr>
          <p:cNvPr id="7" name="Content Placeholder 6" descr="Untitled.jpg"/>
          <p:cNvPicPr>
            <a:picLocks noGrp="1" noChangeAspect="1"/>
          </p:cNvPicPr>
          <p:nvPr>
            <p:ph sz="half" idx="2"/>
          </p:nvPr>
        </p:nvPicPr>
        <p:blipFill>
          <a:blip r:embed="rId2"/>
          <a:stretch>
            <a:fillRect/>
          </a:stretch>
        </p:blipFill>
        <p:spPr>
          <a:xfrm>
            <a:off x="4648200" y="990600"/>
            <a:ext cx="4038600" cy="438340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a:bodyPr>
          <a:lstStyle/>
          <a:p>
            <a:r>
              <a:rPr lang="en-US" dirty="0" smtClean="0"/>
              <a:t>Many </a:t>
            </a:r>
            <a:r>
              <a:rPr lang="en-US" dirty="0" err="1" smtClean="0"/>
              <a:t>xenobiotics</a:t>
            </a:r>
            <a:r>
              <a:rPr lang="en-US" dirty="0" smtClean="0"/>
              <a:t> affect the autonomic nervous system, which affects the vital signs via the sympathetic pathway, the parasympathetic pathway, or both. </a:t>
            </a:r>
          </a:p>
          <a:p>
            <a:pPr>
              <a:buNone/>
            </a:pPr>
            <a:endParaRPr lang="en-US" dirty="0" smtClean="0"/>
          </a:p>
          <a:p>
            <a:r>
              <a:rPr lang="en-US" dirty="0" smtClean="0"/>
              <a:t>Careful attention to both the initial and repeated determinations of vital signs is of extreme importance in identifying a pattern of changes suggesting a particular </a:t>
            </a:r>
            <a:r>
              <a:rPr lang="en-US" dirty="0" err="1" smtClean="0"/>
              <a:t>xenobiotic</a:t>
            </a:r>
            <a:r>
              <a:rPr lang="en-US" dirty="0" smtClean="0"/>
              <a:t> or group of </a:t>
            </a:r>
            <a:r>
              <a:rPr lang="en-US" dirty="0" err="1" smtClean="0"/>
              <a:t>xenobiotics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457200" y="609600"/>
            <a:ext cx="4343400" cy="5516563"/>
          </a:xfrm>
        </p:spPr>
        <p:txBody>
          <a:bodyPr>
            <a:normAutofit lnSpcReduction="10000"/>
          </a:bodyPr>
          <a:lstStyle/>
          <a:p>
            <a:r>
              <a:rPr lang="en-US" dirty="0" smtClean="0"/>
              <a:t>The value of </a:t>
            </a:r>
            <a:r>
              <a:rPr lang="en-US" u="sng" dirty="0" smtClean="0"/>
              <a:t>serial monitoring of the vital signs </a:t>
            </a:r>
            <a:r>
              <a:rPr lang="en-US" dirty="0" smtClean="0"/>
              <a:t>is demonstrated for example by the patient who presents with an </a:t>
            </a:r>
            <a:r>
              <a:rPr lang="en-US" dirty="0" err="1" smtClean="0"/>
              <a:t>anticholinergic</a:t>
            </a:r>
            <a:r>
              <a:rPr lang="en-US" dirty="0" smtClean="0"/>
              <a:t> over dose who is then given the antidote, </a:t>
            </a:r>
            <a:r>
              <a:rPr lang="en-US" dirty="0" err="1" smtClean="0"/>
              <a:t>physostigmine</a:t>
            </a:r>
            <a:r>
              <a:rPr lang="en-US" dirty="0" smtClean="0"/>
              <a:t>. In this situation,</a:t>
            </a:r>
          </a:p>
          <a:p>
            <a:r>
              <a:rPr lang="en-US" dirty="0" smtClean="0"/>
              <a:t>it is important to recognize when tachycardia becomes </a:t>
            </a:r>
            <a:r>
              <a:rPr lang="en-US" dirty="0" err="1" smtClean="0"/>
              <a:t>bradycardia</a:t>
            </a:r>
            <a:endParaRPr lang="en-US" dirty="0"/>
          </a:p>
        </p:txBody>
      </p:sp>
      <p:pic>
        <p:nvPicPr>
          <p:cNvPr id="5" name="Content Placeholder 4" descr="Kloss-and-Bruce-Anticholinergic.png"/>
          <p:cNvPicPr>
            <a:picLocks noGrp="1" noChangeAspect="1"/>
          </p:cNvPicPr>
          <p:nvPr>
            <p:ph sz="half" idx="2"/>
          </p:nvPr>
        </p:nvPicPr>
        <p:blipFill>
          <a:blip r:embed="rId2"/>
          <a:stretch>
            <a:fillRect/>
          </a:stretch>
        </p:blipFill>
        <p:spPr>
          <a:xfrm>
            <a:off x="5142375" y="609600"/>
            <a:ext cx="3717859" cy="55165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638800"/>
          </a:xfrm>
        </p:spPr>
        <p:txBody>
          <a:bodyPr>
            <a:normAutofit fontScale="85000" lnSpcReduction="20000"/>
          </a:bodyPr>
          <a:lstStyle/>
          <a:p>
            <a:pPr algn="just"/>
            <a:r>
              <a:rPr lang="en-US" dirty="0" smtClean="0"/>
              <a:t>Similarly, consider the course of a patient who has </a:t>
            </a:r>
            <a:r>
              <a:rPr lang="en-US" dirty="0" err="1" smtClean="0"/>
              <a:t>opioid</a:t>
            </a:r>
            <a:r>
              <a:rPr lang="en-US" dirty="0" smtClean="0"/>
              <a:t>-induced </a:t>
            </a:r>
            <a:r>
              <a:rPr lang="en-US" dirty="0" err="1" smtClean="0"/>
              <a:t>bradypnea</a:t>
            </a:r>
            <a:r>
              <a:rPr lang="en-US" dirty="0" smtClean="0"/>
              <a:t> (a decreased rate of breathing) and then develops </a:t>
            </a:r>
            <a:r>
              <a:rPr lang="en-US" dirty="0" err="1" smtClean="0"/>
              <a:t>tachypnea</a:t>
            </a:r>
            <a:r>
              <a:rPr lang="en-US" dirty="0" smtClean="0"/>
              <a:t> (an increased rate of breathing) after the administration of the </a:t>
            </a:r>
            <a:r>
              <a:rPr lang="en-US" dirty="0" err="1" smtClean="0"/>
              <a:t>opioid</a:t>
            </a:r>
            <a:r>
              <a:rPr lang="en-US" dirty="0" smtClean="0"/>
              <a:t> antagonist </a:t>
            </a:r>
            <a:r>
              <a:rPr lang="en-US" dirty="0" err="1" smtClean="0"/>
              <a:t>naloxone</a:t>
            </a:r>
            <a:r>
              <a:rPr lang="en-US" dirty="0" smtClean="0"/>
              <a:t>. </a:t>
            </a:r>
          </a:p>
          <a:p>
            <a:pPr algn="just"/>
            <a:r>
              <a:rPr lang="en-US" dirty="0" smtClean="0"/>
              <a:t>The analysis becomes exceedingly complicated when that patient may have been exposed to two or more substances, such as an </a:t>
            </a:r>
            <a:r>
              <a:rPr lang="en-US" dirty="0" err="1" smtClean="0"/>
              <a:t>opioid</a:t>
            </a:r>
            <a:r>
              <a:rPr lang="en-US" dirty="0" smtClean="0"/>
              <a:t> combined with cocaine. In this situation, the effects of cocaine may be “unmasked” by the </a:t>
            </a:r>
            <a:r>
              <a:rPr lang="en-US" dirty="0" err="1" smtClean="0"/>
              <a:t>naloxone</a:t>
            </a:r>
            <a:r>
              <a:rPr lang="en-US" dirty="0" smtClean="0"/>
              <a:t> used to counteract the  </a:t>
            </a:r>
            <a:r>
              <a:rPr lang="en-US" dirty="0" err="1" smtClean="0"/>
              <a:t>opioid</a:t>
            </a:r>
            <a:r>
              <a:rPr lang="en-US" dirty="0" smtClean="0"/>
              <a:t>, and the clinician must then be forced to differentiate </a:t>
            </a:r>
            <a:r>
              <a:rPr lang="en-US" dirty="0" err="1" smtClean="0"/>
              <a:t>naloxone</a:t>
            </a:r>
            <a:r>
              <a:rPr lang="en-US" dirty="0" smtClean="0"/>
              <a:t> induced </a:t>
            </a:r>
            <a:r>
              <a:rPr lang="en-US" dirty="0" err="1" smtClean="0"/>
              <a:t>opioid</a:t>
            </a:r>
            <a:r>
              <a:rPr lang="en-US" dirty="0" smtClean="0"/>
              <a:t> withdrawal from cocaine toxicity. </a:t>
            </a:r>
          </a:p>
          <a:p>
            <a:pPr algn="just"/>
            <a:r>
              <a:rPr lang="en-US" dirty="0" smtClean="0"/>
              <a:t>The assessment starts by analyzing diverse information, including vital signs, history, and physical examination.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lide_17.jpg"/>
          <p:cNvPicPr>
            <a:picLocks noGrp="1" noChangeAspect="1"/>
          </p:cNvPicPr>
          <p:nvPr>
            <p:ph idx="1"/>
          </p:nvPr>
        </p:nvPicPr>
        <p:blipFill>
          <a:blip r:embed="rId2"/>
          <a:stretch>
            <a:fillRect/>
          </a:stretch>
        </p:blipFill>
        <p:spPr>
          <a:xfrm>
            <a:off x="744166" y="1371600"/>
            <a:ext cx="7655668" cy="435442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Toxidromes</a:t>
            </a:r>
            <a:endParaRPr lang="en-US" dirty="0"/>
          </a:p>
        </p:txBody>
      </p:sp>
      <p:sp>
        <p:nvSpPr>
          <p:cNvPr id="3" name="Content Placeholder 2"/>
          <p:cNvSpPr>
            <a:spLocks noGrp="1"/>
          </p:cNvSpPr>
          <p:nvPr>
            <p:ph idx="1"/>
          </p:nvPr>
        </p:nvSpPr>
        <p:spPr/>
        <p:txBody>
          <a:bodyPr>
            <a:normAutofit/>
          </a:bodyPr>
          <a:lstStyle/>
          <a:p>
            <a:pPr>
              <a:buNone/>
            </a:pPr>
            <a:r>
              <a:rPr lang="en-US" dirty="0" smtClean="0"/>
              <a:t>from the words  toxic syndromes  to describe the groups of signs and symptoms that consistently result from particular toxins.</a:t>
            </a:r>
          </a:p>
          <a:p>
            <a:pPr>
              <a:buNone/>
            </a:pPr>
            <a:r>
              <a:rPr lang="en-US" dirty="0" smtClean="0"/>
              <a:t> </a:t>
            </a:r>
          </a:p>
          <a:p>
            <a:pPr>
              <a:buNone/>
            </a:pPr>
            <a:r>
              <a:rPr lang="en-US" dirty="0" smtClean="0"/>
              <a:t>These syndromes are usually best described by a combination of the vital signs and clinically apparent end-organ manifestations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Reference…</a:t>
            </a:r>
            <a:endParaRPr lang="en-US" dirty="0"/>
          </a:p>
        </p:txBody>
      </p:sp>
      <p:sp>
        <p:nvSpPr>
          <p:cNvPr id="4" name="Content Placeholder 3"/>
          <p:cNvSpPr>
            <a:spLocks noGrp="1"/>
          </p:cNvSpPr>
          <p:nvPr>
            <p:ph sz="half" idx="2"/>
          </p:nvPr>
        </p:nvSpPr>
        <p:spPr/>
        <p:txBody>
          <a:bodyPr>
            <a:normAutofit/>
          </a:bodyPr>
          <a:lstStyle/>
          <a:p>
            <a:pPr algn="ctr">
              <a:buNone/>
            </a:pPr>
            <a:endParaRPr lang="en-US" sz="3200" b="1" dirty="0" smtClean="0"/>
          </a:p>
          <a:p>
            <a:pPr algn="ctr">
              <a:buNone/>
            </a:pPr>
            <a:r>
              <a:rPr lang="en-US" sz="3200" b="1" dirty="0" err="1" smtClean="0"/>
              <a:t>Goldfrank’s</a:t>
            </a:r>
            <a:r>
              <a:rPr lang="en-US" sz="3200" b="1" dirty="0" smtClean="0"/>
              <a:t> </a:t>
            </a:r>
            <a:r>
              <a:rPr lang="en-US" sz="3200" b="1" dirty="0" err="1" smtClean="0"/>
              <a:t>Toxicologic</a:t>
            </a:r>
            <a:r>
              <a:rPr lang="en-US" sz="3200" b="1" dirty="0" smtClean="0"/>
              <a:t> Emergencies</a:t>
            </a:r>
          </a:p>
          <a:p>
            <a:pPr algn="ctr">
              <a:buNone/>
            </a:pPr>
            <a:endParaRPr lang="en-US" sz="3200" b="1" dirty="0" smtClean="0"/>
          </a:p>
          <a:p>
            <a:pPr algn="ctr">
              <a:buNone/>
            </a:pPr>
            <a:r>
              <a:rPr lang="en-US" sz="3200" b="1" dirty="0" smtClean="0"/>
              <a:t>NINTH EDITION</a:t>
            </a:r>
            <a:endParaRPr lang="en-US" sz="3200" b="1" dirty="0"/>
          </a:p>
        </p:txBody>
      </p:sp>
      <p:pic>
        <p:nvPicPr>
          <p:cNvPr id="10" name="Content Placeholder 9" descr="511aYFQh4mL._SX258_BO1,204,203,200_.jpg"/>
          <p:cNvPicPr>
            <a:picLocks noGrp="1" noChangeAspect="1"/>
          </p:cNvPicPr>
          <p:nvPr>
            <p:ph sz="half" idx="1"/>
          </p:nvPr>
        </p:nvPicPr>
        <p:blipFill>
          <a:blip r:embed="rId2"/>
          <a:stretch>
            <a:fillRect/>
          </a:stretch>
        </p:blipFill>
        <p:spPr>
          <a:xfrm>
            <a:off x="1238250" y="2296319"/>
            <a:ext cx="2476500" cy="3133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Untitled1.jpg"/>
          <p:cNvPicPr>
            <a:picLocks noGrp="1" noChangeAspect="1"/>
          </p:cNvPicPr>
          <p:nvPr>
            <p:ph idx="1"/>
          </p:nvPr>
        </p:nvPicPr>
        <p:blipFill>
          <a:blip r:embed="rId2"/>
          <a:stretch>
            <a:fillRect/>
          </a:stretch>
        </p:blipFill>
        <p:spPr>
          <a:xfrm>
            <a:off x="0" y="334645"/>
            <a:ext cx="9144000" cy="61447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228600"/>
            <a:ext cx="8229600" cy="6172200"/>
          </a:xfrm>
        </p:spPr>
        <p:txBody>
          <a:bodyPr>
            <a:normAutofit/>
          </a:bodyPr>
          <a:lstStyle/>
          <a:p>
            <a:pPr algn="just"/>
            <a:r>
              <a:rPr lang="en-US" dirty="0" smtClean="0"/>
              <a:t>In some instances, an unexpected combination of findings may be particularly helpful in identifying a </a:t>
            </a:r>
            <a:r>
              <a:rPr lang="en-US" dirty="0" err="1" smtClean="0"/>
              <a:t>xenobiotic</a:t>
            </a:r>
            <a:r>
              <a:rPr lang="en-US" dirty="0" smtClean="0"/>
              <a:t> or a combination of </a:t>
            </a:r>
            <a:r>
              <a:rPr lang="en-US" dirty="0" err="1" smtClean="0"/>
              <a:t>xenobiotics</a:t>
            </a:r>
            <a:r>
              <a:rPr lang="en-US" dirty="0" smtClean="0"/>
              <a:t>. </a:t>
            </a:r>
          </a:p>
          <a:p>
            <a:pPr algn="just"/>
            <a:r>
              <a:rPr lang="en-US" dirty="0" smtClean="0"/>
              <a:t>For example, a dissociation between such typically paired changes as an increase in pulse with a decrease in blood pressure (cyclic antidepressants or </a:t>
            </a:r>
            <a:r>
              <a:rPr lang="en-US" dirty="0" err="1" smtClean="0"/>
              <a:t>phenothiazines</a:t>
            </a:r>
            <a:r>
              <a:rPr lang="en-US" dirty="0" smtClean="0"/>
              <a:t>), </a:t>
            </a:r>
          </a:p>
          <a:p>
            <a:pPr algn="just"/>
            <a:r>
              <a:rPr lang="en-US" dirty="0" smtClean="0"/>
              <a:t>or the presentation of a decrease in pulse with an increase in blood pressure (ergot alkaloids) may be extremely helpful in diagnosing a toxic etiology.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 pressure</a:t>
            </a:r>
            <a:endParaRPr lang="en-US" dirty="0"/>
          </a:p>
        </p:txBody>
      </p:sp>
      <p:sp>
        <p:nvSpPr>
          <p:cNvPr id="3" name="Content Placeholder 2"/>
          <p:cNvSpPr>
            <a:spLocks noGrp="1"/>
          </p:cNvSpPr>
          <p:nvPr>
            <p:ph idx="1"/>
          </p:nvPr>
        </p:nvSpPr>
        <p:spPr>
          <a:xfrm>
            <a:off x="457200" y="1828800"/>
            <a:ext cx="8229600" cy="4572000"/>
          </a:xfrm>
        </p:spPr>
        <p:txBody>
          <a:bodyPr>
            <a:normAutofit/>
          </a:bodyPr>
          <a:lstStyle/>
          <a:p>
            <a:pPr>
              <a:buNone/>
            </a:pPr>
            <a:r>
              <a:rPr lang="en-US" dirty="0" err="1" smtClean="0"/>
              <a:t>Xenobiotics</a:t>
            </a:r>
            <a:r>
              <a:rPr lang="en-US" dirty="0" smtClean="0"/>
              <a:t> cause hypotension by four major mechanisms: “4D’s”</a:t>
            </a:r>
          </a:p>
          <a:p>
            <a:pPr>
              <a:buNone/>
            </a:pPr>
            <a:r>
              <a:rPr lang="en-US" dirty="0" smtClean="0"/>
              <a:t>- Decreased peripheral vascular resistance,</a:t>
            </a:r>
          </a:p>
          <a:p>
            <a:pPr>
              <a:buNone/>
            </a:pPr>
            <a:r>
              <a:rPr lang="en-US" dirty="0" smtClean="0"/>
              <a:t>- Decreased myocardial contractility,</a:t>
            </a:r>
          </a:p>
          <a:p>
            <a:pPr>
              <a:buNone/>
            </a:pPr>
            <a:r>
              <a:rPr lang="en-US" dirty="0" smtClean="0"/>
              <a:t>- </a:t>
            </a:r>
            <a:r>
              <a:rPr lang="en-US" dirty="0" err="1" smtClean="0"/>
              <a:t>Dysrhythmias</a:t>
            </a:r>
            <a:r>
              <a:rPr lang="en-US" dirty="0" smtClean="0"/>
              <a:t>, and </a:t>
            </a:r>
          </a:p>
          <a:p>
            <a:pPr>
              <a:buNone/>
            </a:pPr>
            <a:r>
              <a:rPr lang="en-US" dirty="0" smtClean="0"/>
              <a:t>- Depletion of intravascular volume.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lnSpcReduction="10000"/>
          </a:bodyPr>
          <a:lstStyle/>
          <a:p>
            <a:r>
              <a:rPr lang="en-US" dirty="0" smtClean="0"/>
              <a:t>Many </a:t>
            </a:r>
            <a:r>
              <a:rPr lang="en-US" dirty="0" err="1" smtClean="0"/>
              <a:t>xenobiotics</a:t>
            </a:r>
            <a:r>
              <a:rPr lang="en-US" dirty="0" smtClean="0"/>
              <a:t> can initially cause orthostatic hypotension without marked supine hypotension, and any </a:t>
            </a:r>
            <a:r>
              <a:rPr lang="en-US" dirty="0" err="1" smtClean="0"/>
              <a:t>xenobiotic</a:t>
            </a:r>
            <a:r>
              <a:rPr lang="en-US" dirty="0" smtClean="0"/>
              <a:t> that affects autonomic control of the heart or peripheral capacitance vessels may lead to orthostatic hypotension.</a:t>
            </a:r>
          </a:p>
          <a:p>
            <a:endParaRPr lang="en-US" dirty="0"/>
          </a:p>
        </p:txBody>
      </p:sp>
      <p:pic>
        <p:nvPicPr>
          <p:cNvPr id="8" name="Content Placeholder 7" descr="index11.jpg"/>
          <p:cNvPicPr>
            <a:picLocks noGrp="1" noChangeAspect="1"/>
          </p:cNvPicPr>
          <p:nvPr>
            <p:ph sz="half" idx="2"/>
          </p:nvPr>
        </p:nvPicPr>
        <p:blipFill>
          <a:blip r:embed="rId2"/>
          <a:stretch>
            <a:fillRect/>
          </a:stretch>
        </p:blipFill>
        <p:spPr>
          <a:xfrm>
            <a:off x="4572000" y="1600200"/>
            <a:ext cx="4953000" cy="423960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pPr algn="just"/>
            <a:r>
              <a:rPr lang="en-US" dirty="0" smtClean="0"/>
              <a:t>Hypertension from </a:t>
            </a:r>
            <a:r>
              <a:rPr lang="en-US" dirty="0" err="1" smtClean="0"/>
              <a:t>xenobiotics</a:t>
            </a:r>
            <a:r>
              <a:rPr lang="en-US" dirty="0" smtClean="0"/>
              <a:t> may be caused by:</a:t>
            </a:r>
          </a:p>
          <a:p>
            <a:pPr algn="just">
              <a:buNone/>
            </a:pPr>
            <a:endParaRPr lang="en-US" dirty="0" smtClean="0"/>
          </a:p>
          <a:p>
            <a:pPr algn="just">
              <a:buFontTx/>
              <a:buChar char="-"/>
            </a:pPr>
            <a:r>
              <a:rPr lang="en-US" dirty="0" smtClean="0"/>
              <a:t>CNS sympathetic over-activity, increased myocardial contractility or increased peripheral vascular resistance, or a combination of these.</a:t>
            </a:r>
          </a:p>
          <a:p>
            <a:pPr algn="just">
              <a:buFontTx/>
              <a:buChar char="-"/>
            </a:pPr>
            <a:r>
              <a:rPr lang="en-US" dirty="0" smtClean="0"/>
              <a:t>Blood pressure and pulse rate may vary significantly as a result of changes in receptor responsiveness, degree of physical fitness, and degree of atherosclerosis. </a:t>
            </a:r>
          </a:p>
          <a:p>
            <a:pPr algn="just">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lgn="just">
              <a:buNone/>
            </a:pPr>
            <a:r>
              <a:rPr lang="en-US" dirty="0" smtClean="0"/>
              <a:t>Changing patterns of blood pressure often assist in the diagnostic evaluation: </a:t>
            </a:r>
          </a:p>
          <a:p>
            <a:pPr algn="just">
              <a:buNone/>
            </a:pPr>
            <a:r>
              <a:rPr lang="en-US" dirty="0" smtClean="0"/>
              <a:t>Ex. overdose with a monoamine </a:t>
            </a:r>
            <a:r>
              <a:rPr lang="en-US" dirty="0" err="1" smtClean="0"/>
              <a:t>oxidase</a:t>
            </a:r>
            <a:r>
              <a:rPr lang="en-US" dirty="0" smtClean="0"/>
              <a:t> inhibitor (MAOI) characteristically causes an initial normal blood pressure, to be followed by hypertension, which, in turn, may be followed abruptly by severe hypotension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rate</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Pulse rate is the net result of a balance between sympathetic (adrenergic) and parasympathetic (</a:t>
            </a:r>
            <a:r>
              <a:rPr lang="en-US" dirty="0" err="1" smtClean="0"/>
              <a:t>muscarinic</a:t>
            </a:r>
            <a:r>
              <a:rPr lang="en-US" dirty="0" smtClean="0"/>
              <a:t> and nicotinic) tone,</a:t>
            </a:r>
          </a:p>
          <a:p>
            <a:r>
              <a:rPr lang="en-US" dirty="0" smtClean="0"/>
              <a:t>many </a:t>
            </a:r>
            <a:r>
              <a:rPr lang="en-US" dirty="0" err="1" smtClean="0"/>
              <a:t>xenobiotics</a:t>
            </a:r>
            <a:r>
              <a:rPr lang="en-US" dirty="0" smtClean="0"/>
              <a:t> that exert therapeutic or toxic effects or cause pain syndromes, hyperthermia, or volume depletion also affect the pulse rate. </a:t>
            </a:r>
          </a:p>
          <a:p>
            <a:r>
              <a:rPr lang="en-US" dirty="0" smtClean="0"/>
              <a:t>With respect to temperature, there is a direct correlation between pulse rate and temperature in that pulse rate increases approximately 8beats/min for each 1.8°F (1°C) elevation in temperature.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762000"/>
            <a:ext cx="8229600" cy="5364163"/>
          </a:xfrm>
        </p:spPr>
        <p:txBody>
          <a:bodyPr>
            <a:normAutofit fontScale="85000" lnSpcReduction="20000"/>
          </a:bodyPr>
          <a:lstStyle/>
          <a:p>
            <a:pPr>
              <a:buNone/>
            </a:pPr>
            <a:r>
              <a:rPr lang="en-US" b="1" i="1" dirty="0" smtClean="0"/>
              <a:t>**The principle that no single vital sign abnormality can definitively establish a </a:t>
            </a:r>
            <a:r>
              <a:rPr lang="en-US" b="1" i="1" dirty="0" err="1" smtClean="0"/>
              <a:t>toxicologic</a:t>
            </a:r>
            <a:r>
              <a:rPr lang="en-US" b="1" i="1" dirty="0" smtClean="0"/>
              <a:t> diagnosis. </a:t>
            </a:r>
          </a:p>
          <a:p>
            <a:pPr algn="just">
              <a:buNone/>
            </a:pPr>
            <a:r>
              <a:rPr lang="en-US" dirty="0" smtClean="0"/>
              <a:t>In trying to differentiate between a </a:t>
            </a:r>
            <a:r>
              <a:rPr lang="en-US" dirty="0" err="1" smtClean="0"/>
              <a:t>sympathomimetic</a:t>
            </a:r>
            <a:r>
              <a:rPr lang="en-US" dirty="0" smtClean="0"/>
              <a:t> and </a:t>
            </a:r>
            <a:r>
              <a:rPr lang="en-US" dirty="0" err="1" smtClean="0"/>
              <a:t>anticholinergic</a:t>
            </a:r>
            <a:r>
              <a:rPr lang="en-US" dirty="0" smtClean="0"/>
              <a:t> toxic syndrome, it should be understood that although </a:t>
            </a:r>
            <a:r>
              <a:rPr lang="en-US" b="1" dirty="0" smtClean="0"/>
              <a:t>tachycardia</a:t>
            </a:r>
            <a:r>
              <a:rPr lang="en-US" dirty="0" smtClean="0"/>
              <a:t> commonly results from both </a:t>
            </a:r>
            <a:r>
              <a:rPr lang="en-US" dirty="0" err="1" smtClean="0"/>
              <a:t>sympathomimetic</a:t>
            </a:r>
            <a:r>
              <a:rPr lang="en-US" dirty="0" smtClean="0"/>
              <a:t> and </a:t>
            </a:r>
            <a:r>
              <a:rPr lang="en-US" dirty="0" err="1" smtClean="0"/>
              <a:t>anticholinergic</a:t>
            </a:r>
            <a:r>
              <a:rPr lang="en-US" dirty="0" smtClean="0"/>
              <a:t> </a:t>
            </a:r>
            <a:r>
              <a:rPr lang="en-US" dirty="0" err="1" smtClean="0"/>
              <a:t>xenobiotics</a:t>
            </a:r>
            <a:r>
              <a:rPr lang="en-US" dirty="0" smtClean="0"/>
              <a:t>: </a:t>
            </a:r>
          </a:p>
          <a:p>
            <a:pPr algn="just"/>
            <a:endParaRPr lang="en-US" dirty="0" smtClean="0"/>
          </a:p>
          <a:p>
            <a:pPr algn="just"/>
            <a:r>
              <a:rPr lang="en-US" dirty="0" smtClean="0"/>
              <a:t>When tachycardia is accompanied by diaphoresis (increase sweating) or increased bowel sounds, adrenergic toxicity is suggested,</a:t>
            </a:r>
          </a:p>
          <a:p>
            <a:pPr algn="just"/>
            <a:r>
              <a:rPr lang="en-US" dirty="0" smtClean="0"/>
              <a:t>But when tachycardia is accompanied by decreased sweating, absent bowel sounds, and urinary retention, </a:t>
            </a:r>
            <a:r>
              <a:rPr lang="en-US" dirty="0" err="1" smtClean="0"/>
              <a:t>anticholinergic</a:t>
            </a:r>
            <a:r>
              <a:rPr lang="en-US" dirty="0" smtClean="0"/>
              <a:t> toxicity is likely</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p:txBody>
          <a:bodyPr>
            <a:normAutofit/>
          </a:bodyPr>
          <a:lstStyle/>
          <a:p>
            <a:r>
              <a:rPr lang="en-US" dirty="0" smtClean="0"/>
              <a:t>“normal” respiratory rates are 16 to 24 breaths/ min in adults with more rapid rates that are inversely related to age in children. </a:t>
            </a:r>
          </a:p>
          <a:p>
            <a:r>
              <a:rPr lang="en-US" dirty="0" smtClean="0"/>
              <a:t> The term  hyperventilation  may mean </a:t>
            </a:r>
            <a:r>
              <a:rPr lang="en-US" dirty="0" err="1" smtClean="0"/>
              <a:t>tachypnea</a:t>
            </a:r>
            <a:r>
              <a:rPr lang="en-US" dirty="0" smtClean="0"/>
              <a:t> (an increase in </a:t>
            </a:r>
            <a:r>
              <a:rPr lang="en-US" dirty="0" err="1" smtClean="0"/>
              <a:t>ventilatory</a:t>
            </a:r>
            <a:r>
              <a:rPr lang="en-US" dirty="0" smtClean="0"/>
              <a:t> rate), </a:t>
            </a:r>
            <a:r>
              <a:rPr lang="en-US" dirty="0" err="1" smtClean="0"/>
              <a:t>hyperpnea</a:t>
            </a:r>
            <a:r>
              <a:rPr lang="en-US" dirty="0" smtClean="0"/>
              <a:t> (an increase in tidal volume), or both.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dirty="0" smtClean="0"/>
              <a:t>Hyperventilation may result from the direct effect of a CNS stimulant, such as the direct effect of </a:t>
            </a:r>
            <a:r>
              <a:rPr lang="en-US" dirty="0" err="1" smtClean="0"/>
              <a:t>salicylates</a:t>
            </a:r>
            <a:r>
              <a:rPr lang="en-US" dirty="0" smtClean="0"/>
              <a:t>, on the brainstem. However,</a:t>
            </a:r>
          </a:p>
          <a:p>
            <a:r>
              <a:rPr lang="en-US" dirty="0" err="1" smtClean="0"/>
              <a:t>Salicylate</a:t>
            </a:r>
            <a:r>
              <a:rPr lang="en-US" dirty="0" smtClean="0"/>
              <a:t> poisoning characteristically produces hyperventilation by </a:t>
            </a:r>
            <a:r>
              <a:rPr lang="en-US" dirty="0" err="1" smtClean="0"/>
              <a:t>tachypnea</a:t>
            </a:r>
            <a:r>
              <a:rPr lang="en-US" dirty="0" smtClean="0"/>
              <a:t>,</a:t>
            </a:r>
          </a:p>
          <a:p>
            <a:r>
              <a:rPr lang="en-US" dirty="0" smtClean="0"/>
              <a:t>but it also produces </a:t>
            </a:r>
            <a:r>
              <a:rPr lang="en-US" dirty="0" err="1" smtClean="0"/>
              <a:t>hyperpnea</a:t>
            </a:r>
            <a:r>
              <a:rPr lang="en-US" dirty="0" smtClean="0"/>
              <a:t>, with or without </a:t>
            </a:r>
            <a:r>
              <a:rPr lang="en-US" dirty="0" err="1" smtClean="0"/>
              <a:t>tachypnea</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pPr algn="just"/>
            <a:r>
              <a:rPr lang="en-US" u="sng" dirty="0" smtClean="0">
                <a:solidFill>
                  <a:srgbClr val="00B0F0"/>
                </a:solidFill>
              </a:rPr>
              <a:t>Toxicology</a:t>
            </a:r>
            <a:r>
              <a:rPr lang="en-US" dirty="0" smtClean="0"/>
              <a:t> is the science of poison and its effects in living organisms. There are several divisions of toxicology, one of which is clinical toxicology. </a:t>
            </a:r>
          </a:p>
          <a:p>
            <a:pPr algn="just"/>
            <a:endParaRPr lang="en-US" dirty="0" smtClean="0"/>
          </a:p>
          <a:p>
            <a:pPr algn="just"/>
            <a:r>
              <a:rPr lang="en-US" u="sng" dirty="0" smtClean="0">
                <a:solidFill>
                  <a:srgbClr val="FF0000"/>
                </a:solidFill>
              </a:rPr>
              <a:t>Clinical toxicology </a:t>
            </a:r>
            <a:r>
              <a:rPr lang="en-US" dirty="0" smtClean="0"/>
              <a:t>is the study of the toxic or adverse effects of agents, such as drugs and chemicals, in the body. Most of these agents are usually given to individuals in order to give relief for symptoms or to treat and prevent diseases.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dirty="0" smtClean="0"/>
              <a:t>Pulmonary injury from any source, including aspiration of gastric contents, may lead to hypoxemia with a resultant </a:t>
            </a:r>
            <a:r>
              <a:rPr lang="en-US" dirty="0" err="1" smtClean="0"/>
              <a:t>tachypnea</a:t>
            </a:r>
            <a:r>
              <a:rPr lang="en-US" dirty="0" smtClean="0"/>
              <a:t>. </a:t>
            </a:r>
          </a:p>
          <a:p>
            <a:r>
              <a:rPr lang="en-US" dirty="0" smtClean="0"/>
              <a:t>Later, </a:t>
            </a:r>
            <a:r>
              <a:rPr lang="en-US" dirty="0" err="1" smtClean="0"/>
              <a:t>tachypnea</a:t>
            </a:r>
            <a:r>
              <a:rPr lang="en-US" dirty="0" smtClean="0"/>
              <a:t> may change to </a:t>
            </a:r>
            <a:r>
              <a:rPr lang="en-US" dirty="0" err="1" smtClean="0"/>
              <a:t>bradypnea</a:t>
            </a:r>
            <a:r>
              <a:rPr lang="en-US" dirty="0" smtClean="0"/>
              <a:t>, </a:t>
            </a:r>
            <a:r>
              <a:rPr lang="en-US" dirty="0" err="1" smtClean="0"/>
              <a:t>hypopnea</a:t>
            </a:r>
            <a:r>
              <a:rPr lang="en-US" dirty="0" smtClean="0"/>
              <a:t> (shallow breathing), or both.</a:t>
            </a:r>
          </a:p>
          <a:p>
            <a:r>
              <a:rPr lang="en-US" dirty="0" err="1" smtClean="0"/>
              <a:t>Bradypnea</a:t>
            </a:r>
            <a:r>
              <a:rPr lang="en-US" dirty="0" smtClean="0"/>
              <a:t> may occur when a CNS depressant acts on the brainstem.</a:t>
            </a:r>
          </a:p>
          <a:p>
            <a:r>
              <a:rPr lang="en-US" dirty="0" smtClean="0"/>
              <a:t>A progression from fast to slow breathing may also occur in a patient exposed to increasing concentrations of cyanide or carbon monoxide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normAutofit/>
          </a:bodyPr>
          <a:lstStyle/>
          <a:p>
            <a:pPr>
              <a:buNone/>
            </a:pPr>
            <a:r>
              <a:rPr lang="en-US" dirty="0" smtClean="0"/>
              <a:t>Temperature evaluation and control are critical.</a:t>
            </a:r>
          </a:p>
          <a:p>
            <a:r>
              <a:rPr lang="en-US" dirty="0" smtClean="0"/>
              <a:t>The core temperature or deep internal temperature (T) is relatively stable (98.6° ± 1.08°F; 37° ± 0.6°C) under normal physiologic circumstances.</a:t>
            </a:r>
          </a:p>
          <a:p>
            <a:r>
              <a:rPr lang="en-US" dirty="0" smtClean="0"/>
              <a:t>Hypothermia (T &lt;95°F; &lt;35°C)</a:t>
            </a:r>
          </a:p>
          <a:p>
            <a:r>
              <a:rPr lang="en-US" dirty="0" smtClean="0"/>
              <a:t>Hyperthermia (T &gt;100.4°F; &gt;38°C)</a:t>
            </a:r>
          </a:p>
          <a:p>
            <a:endParaRPr lang="en-US" dirty="0"/>
          </a:p>
        </p:txBody>
      </p:sp>
      <p:pic>
        <p:nvPicPr>
          <p:cNvPr id="4" name="Picture 3" descr="index1111.jpg"/>
          <p:cNvPicPr>
            <a:picLocks noChangeAspect="1"/>
          </p:cNvPicPr>
          <p:nvPr/>
        </p:nvPicPr>
        <p:blipFill>
          <a:blip r:embed="rId2"/>
          <a:stretch>
            <a:fillRect/>
          </a:stretch>
        </p:blipFill>
        <p:spPr>
          <a:xfrm>
            <a:off x="2666999" y="5410200"/>
            <a:ext cx="4456509"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lgn="just"/>
            <a:r>
              <a:rPr lang="en-US" dirty="0" smtClean="0"/>
              <a:t>Life-threatening hyperthermia (T &gt;106°F; &gt;41.1°C) from any cause may lead to extensive </a:t>
            </a:r>
            <a:r>
              <a:rPr lang="en-US" dirty="0" err="1" smtClean="0"/>
              <a:t>rhabdomyolysis</a:t>
            </a:r>
            <a:r>
              <a:rPr lang="en-US" dirty="0" smtClean="0"/>
              <a:t>, </a:t>
            </a:r>
            <a:r>
              <a:rPr lang="en-US" dirty="0" err="1" smtClean="0"/>
              <a:t>myoglobinuric</a:t>
            </a:r>
            <a:r>
              <a:rPr lang="en-US" dirty="0" smtClean="0"/>
              <a:t> renal failure, and direct liver and brain injury and must therefore be identified and corrected  immediately.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Hypothermia is probably less of an immediate threat to life than hyperthermia, but it requires rapid appreciation, accurate diagnosis, and skilled management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lstStyle/>
          <a:p>
            <a:pPr algn="just"/>
            <a:r>
              <a:rPr lang="en-US" dirty="0" smtClean="0"/>
              <a:t>Hypothermia impairs the metabolism of many </a:t>
            </a:r>
            <a:r>
              <a:rPr lang="en-US" dirty="0" err="1" smtClean="0"/>
              <a:t>xenobiotics</a:t>
            </a:r>
            <a:r>
              <a:rPr lang="en-US" dirty="0" smtClean="0"/>
              <a:t>, leading to unpredictable delayed </a:t>
            </a:r>
            <a:r>
              <a:rPr lang="en-US" dirty="0" err="1" smtClean="0"/>
              <a:t>toxicologic</a:t>
            </a:r>
            <a:r>
              <a:rPr lang="en-US" dirty="0" smtClean="0"/>
              <a:t> effects when the patient is warmed. </a:t>
            </a:r>
          </a:p>
          <a:p>
            <a:pPr algn="just"/>
            <a:r>
              <a:rPr lang="en-US" dirty="0" smtClean="0"/>
              <a:t>Many </a:t>
            </a:r>
            <a:r>
              <a:rPr lang="en-US" dirty="0" err="1" smtClean="0"/>
              <a:t>xenobiotics</a:t>
            </a:r>
            <a:r>
              <a:rPr lang="en-US" dirty="0" smtClean="0"/>
              <a:t> that lead to an alteration of metal status place patients at great risk for becoming hypothermic from exposure to cold climates.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PRINCIPLES OF MANAGING THE ACUTELY POISONED OR OVERDOSED PATIENT</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en-US" dirty="0" smtClean="0"/>
              <a:t>Medical toxicologists and information specialists have used a clinical approach to poisoned or overdosed patients  that emphasizes treating the patient rather than treating the poison.</a:t>
            </a:r>
          </a:p>
          <a:p>
            <a:pPr algn="just"/>
            <a:r>
              <a:rPr lang="en-US" dirty="0" smtClean="0"/>
              <a:t>The clinician must always be prepared to administer a specific antidote immediately in instances when nothing else will save a patient, all poisoned or overdosed patients will benefit from an organized, rapid clinical management plan.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5943600"/>
          </a:xfrm>
        </p:spPr>
        <p:txBody>
          <a:bodyPr>
            <a:normAutofit fontScale="92500" lnSpcReduction="10000"/>
          </a:bodyPr>
          <a:lstStyle/>
          <a:p>
            <a:pPr algn="just"/>
            <a:r>
              <a:rPr lang="en-US" dirty="0" smtClean="0"/>
              <a:t>most medical toxicologists began to advocate a standardized approach to a comatose “coma” and possibly overdosed adult patient, typically by:</a:t>
            </a:r>
          </a:p>
          <a:p>
            <a:pPr algn="just">
              <a:buFontTx/>
              <a:buChar char="-"/>
            </a:pPr>
            <a:r>
              <a:rPr lang="en-US" dirty="0" smtClean="0"/>
              <a:t>intravenous (IV) Administration of 50 </a:t>
            </a:r>
            <a:r>
              <a:rPr lang="en-US" dirty="0" err="1" smtClean="0"/>
              <a:t>mL</a:t>
            </a:r>
            <a:r>
              <a:rPr lang="en-US" dirty="0" smtClean="0"/>
              <a:t> of DW, </a:t>
            </a:r>
          </a:p>
          <a:p>
            <a:pPr algn="just">
              <a:buFontTx/>
              <a:buChar char="-"/>
            </a:pPr>
            <a:r>
              <a:rPr lang="en-US" dirty="0" smtClean="0"/>
              <a:t>100 mg of thiamine and </a:t>
            </a:r>
          </a:p>
          <a:p>
            <a:pPr algn="just">
              <a:buFontTx/>
              <a:buChar char="-"/>
            </a:pPr>
            <a:r>
              <a:rPr lang="en-US" dirty="0" smtClean="0"/>
              <a:t>2 mg of </a:t>
            </a:r>
            <a:r>
              <a:rPr lang="en-US" dirty="0" err="1" smtClean="0"/>
              <a:t>naloxone</a:t>
            </a:r>
            <a:r>
              <a:rPr lang="en-US" dirty="0" smtClean="0"/>
              <a:t> </a:t>
            </a:r>
          </a:p>
          <a:p>
            <a:pPr algn="just">
              <a:buFontTx/>
              <a:buChar char="-"/>
            </a:pPr>
            <a:r>
              <a:rPr lang="en-US" dirty="0" smtClean="0"/>
              <a:t>along with 100% oxygen at high flow rates. </a:t>
            </a:r>
          </a:p>
          <a:p>
            <a:pPr algn="just">
              <a:buFontTx/>
              <a:buChar char="-"/>
            </a:pPr>
            <a:endParaRPr lang="en-US" dirty="0" smtClean="0"/>
          </a:p>
          <a:p>
            <a:pPr algn="just">
              <a:buNone/>
            </a:pPr>
            <a:r>
              <a:rPr lang="en-US" dirty="0" smtClean="0"/>
              <a:t>The rationale for this approach was to compensate for the previously idiosyncratic style of overdose management encountered in different healthcare settings.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It was not unusual then to discover from a laboratory chemistry report more than 1 hour after a supposedly overdosed comatose patient, that the initial blood glucose was 30 or 40 mg/dl… a critical delay in the management of unsuspected and consequently untreated hypoglycemic coma.</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 </a:t>
            </a:r>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algn="just"/>
            <a:r>
              <a:rPr lang="en-US" dirty="0" smtClean="0"/>
              <a:t>Today, however, with the widespread availability of accurate rapid bedside testing for capillary glucose and pulse </a:t>
            </a:r>
            <a:r>
              <a:rPr lang="en-US" dirty="0" err="1" smtClean="0"/>
              <a:t>oximetry</a:t>
            </a:r>
            <a:r>
              <a:rPr lang="en-US" dirty="0" smtClean="0"/>
              <a:t> for oxygen saturation, coupled with a much greater appreciation by all physicians of what needs to be done for each suspected overdose patient, clinicians can safely provide a more rational, individualized approach to determine the need for, and in some instances more precise amounts of, dextrose, thiamine, </a:t>
            </a:r>
            <a:r>
              <a:rPr lang="en-US" dirty="0" err="1" smtClean="0"/>
              <a:t>naloxone</a:t>
            </a:r>
            <a:r>
              <a:rPr lang="en-US" dirty="0" smtClean="0"/>
              <a:t>, and oxygen.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867400"/>
          </a:xfrm>
        </p:spPr>
        <p:txBody>
          <a:bodyPr>
            <a:normAutofit/>
          </a:bodyPr>
          <a:lstStyle/>
          <a:p>
            <a:pPr algn="just"/>
            <a:r>
              <a:rPr lang="en-US" dirty="0" smtClean="0"/>
              <a:t>The American Academy of Pediatricians (AAP) all but entirely abandoned its recommendations for the use of syrup of ipecac in the home. </a:t>
            </a:r>
          </a:p>
          <a:p>
            <a:pPr algn="just"/>
            <a:r>
              <a:rPr lang="en-US" dirty="0" smtClean="0"/>
              <a:t>The efficacy of </a:t>
            </a:r>
            <a:r>
              <a:rPr lang="en-US" dirty="0" err="1" smtClean="0"/>
              <a:t>orogastric</a:t>
            </a:r>
            <a:r>
              <a:rPr lang="en-US" dirty="0" smtClean="0"/>
              <a:t> </a:t>
            </a:r>
            <a:r>
              <a:rPr lang="en-US" dirty="0" err="1" smtClean="0"/>
              <a:t>lavage</a:t>
            </a:r>
            <a:r>
              <a:rPr lang="en-US" dirty="0" smtClean="0"/>
              <a:t>, even when indicated by the nature or type of ingestion, is limited by the amount of time elapsed since the ingestion. The value of whole-bowel irrigation (WBI) with polyethylene glycol electrolyte solution (PEG-ELS) appears to be much more specific and limited.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Clinical toxicology is focused on the diseases associated with short-term and long-term exposure to various toxic chemicals. It typically coincides with other sciences such as biochemistry, pharmacology, and pathology. </a:t>
            </a:r>
          </a:p>
          <a:p>
            <a:pPr algn="just">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pPr algn="just"/>
            <a:r>
              <a:rPr lang="en-US" dirty="0" smtClean="0"/>
              <a:t>Similarly, interventions to eliminate absorbed </a:t>
            </a:r>
            <a:r>
              <a:rPr lang="en-US" dirty="0" err="1" smtClean="0"/>
              <a:t>xenobiotics</a:t>
            </a:r>
            <a:r>
              <a:rPr lang="en-US" dirty="0" smtClean="0"/>
              <a:t> from the body are now much more narrowly defined or, in some cases, abandoned.</a:t>
            </a:r>
          </a:p>
          <a:p>
            <a:pPr algn="just"/>
            <a:r>
              <a:rPr lang="en-US" dirty="0" smtClean="0"/>
              <a:t>Multiple-dose activated charcoal (MDAC) is useful for select but not all </a:t>
            </a:r>
            <a:r>
              <a:rPr lang="en-US" dirty="0" err="1" smtClean="0"/>
              <a:t>xenobiotics</a:t>
            </a:r>
            <a:r>
              <a:rPr lang="en-US" dirty="0" smtClean="0"/>
              <a:t>. </a:t>
            </a:r>
          </a:p>
          <a:p>
            <a:pPr algn="just"/>
            <a:r>
              <a:rPr lang="en-US" dirty="0" smtClean="0"/>
              <a:t>Ion trapping in the urine is only beneficial, achievable, and relatively safe when the urine can be maximally alkalinized after a significant </a:t>
            </a:r>
            <a:r>
              <a:rPr lang="en-US" dirty="0" err="1" smtClean="0"/>
              <a:t>salicylate</a:t>
            </a:r>
            <a:r>
              <a:rPr lang="en-US" dirty="0" smtClean="0"/>
              <a:t>, </a:t>
            </a:r>
            <a:r>
              <a:rPr lang="en-US" dirty="0" err="1" smtClean="0"/>
              <a:t>phenobarbital</a:t>
            </a:r>
            <a:r>
              <a:rPr lang="en-US" dirty="0" smtClean="0"/>
              <a:t>, or </a:t>
            </a:r>
            <a:r>
              <a:rPr lang="en-US" dirty="0" err="1" smtClean="0"/>
              <a:t>chlorpropamide</a:t>
            </a:r>
            <a:r>
              <a:rPr lang="en-US" dirty="0" smtClean="0"/>
              <a:t> poisoning. </a:t>
            </a:r>
          </a:p>
          <a:p>
            <a:pPr algn="just"/>
            <a:r>
              <a:rPr lang="en-US" dirty="0" smtClean="0"/>
              <a:t>Finally, the roles of </a:t>
            </a:r>
            <a:r>
              <a:rPr lang="en-US" dirty="0" err="1" smtClean="0"/>
              <a:t>hemodialysis</a:t>
            </a:r>
            <a:r>
              <a:rPr lang="en-US" dirty="0" smtClean="0"/>
              <a:t>, </a:t>
            </a:r>
            <a:r>
              <a:rPr lang="en-US" dirty="0" err="1" smtClean="0"/>
              <a:t>hemoperfusion</a:t>
            </a:r>
            <a:r>
              <a:rPr lang="en-US" dirty="0" smtClean="0"/>
              <a:t>, and other extracorporeal  techniques are now much more specifically defined.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MANAGING ACUTELY POISONED OR OVERDOSED PATIENTS</a:t>
            </a:r>
            <a:endParaRPr lang="en-US" dirty="0"/>
          </a:p>
        </p:txBody>
      </p:sp>
      <p:sp>
        <p:nvSpPr>
          <p:cNvPr id="3" name="Content Placeholder 2"/>
          <p:cNvSpPr>
            <a:spLocks noGrp="1"/>
          </p:cNvSpPr>
          <p:nvPr>
            <p:ph idx="1"/>
          </p:nvPr>
        </p:nvSpPr>
        <p:spPr/>
        <p:txBody>
          <a:bodyPr>
            <a:normAutofit lnSpcReduction="10000"/>
          </a:bodyPr>
          <a:lstStyle/>
          <a:p>
            <a:r>
              <a:rPr lang="en-US" dirty="0" smtClean="0"/>
              <a:t>If all of the circumstances involving a poisoned </a:t>
            </a:r>
            <a:r>
              <a:rPr lang="en-US" smtClean="0"/>
              <a:t>patient is </a:t>
            </a:r>
            <a:r>
              <a:rPr lang="en-US" dirty="0" smtClean="0"/>
              <a:t>known. </a:t>
            </a:r>
          </a:p>
          <a:p>
            <a:pPr>
              <a:buFontTx/>
              <a:buChar char="-"/>
            </a:pPr>
            <a:r>
              <a:rPr lang="en-US" dirty="0" smtClean="0"/>
              <a:t>The history may be incomplete, unreliable, or unobtainable; </a:t>
            </a:r>
          </a:p>
          <a:p>
            <a:pPr>
              <a:buFontTx/>
              <a:buChar char="-"/>
            </a:pPr>
            <a:r>
              <a:rPr lang="en-US" dirty="0" smtClean="0"/>
              <a:t>multiple </a:t>
            </a:r>
            <a:r>
              <a:rPr lang="en-US" dirty="0" err="1" smtClean="0"/>
              <a:t>xenobiotics</a:t>
            </a:r>
            <a:r>
              <a:rPr lang="en-US" dirty="0" smtClean="0"/>
              <a:t> may be involved; and even when a </a:t>
            </a:r>
            <a:r>
              <a:rPr lang="en-US" dirty="0" err="1" smtClean="0"/>
              <a:t>xenobiotic</a:t>
            </a:r>
            <a:r>
              <a:rPr lang="en-US" dirty="0" smtClean="0"/>
              <a:t> etiology is identified, it may not be easy to determine whether the  problem is an overdose, an allergic or a drug– drug interaction.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It is sometimes difficult or impossible to differentiate between adverse effects of a correct dose of medication and the consequences of an unintentional overdose.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INITIAL MANAGEMENT OF PATIENTS WITH A SUSPECTED EXPOSURE</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dirty="0" smtClean="0"/>
              <a:t>*Similar to the management of any seriously compromised patient, the clinical approach to the patient potentially exposed to a </a:t>
            </a:r>
            <a:r>
              <a:rPr lang="en-US" dirty="0" err="1" smtClean="0"/>
              <a:t>xenobiotic</a:t>
            </a:r>
            <a:r>
              <a:rPr lang="en-US" dirty="0" smtClean="0"/>
              <a:t> begins with:</a:t>
            </a:r>
          </a:p>
          <a:p>
            <a:pPr algn="just"/>
            <a:r>
              <a:rPr lang="en-US" dirty="0" smtClean="0"/>
              <a:t> Recognition and treatment of life-threatening conditions, including airway compromise, breathing difficulties, and Circulatory problems such as hemodynamic instability and serious </a:t>
            </a:r>
            <a:r>
              <a:rPr lang="en-US" dirty="0" err="1" smtClean="0"/>
              <a:t>dysrhythmias</a:t>
            </a:r>
            <a:r>
              <a:rPr lang="en-US"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After the </a:t>
            </a:r>
            <a:r>
              <a:rPr lang="en-US" b="1" dirty="0" smtClean="0"/>
              <a:t>“ABCs” </a:t>
            </a:r>
            <a:r>
              <a:rPr lang="en-US" dirty="0" smtClean="0"/>
              <a:t>(</a:t>
            </a:r>
            <a:r>
              <a:rPr lang="en-US" b="1" dirty="0" smtClean="0"/>
              <a:t>a</a:t>
            </a:r>
            <a:r>
              <a:rPr lang="en-US" dirty="0" smtClean="0"/>
              <a:t>irway, </a:t>
            </a:r>
            <a:r>
              <a:rPr lang="en-US" b="1" dirty="0" smtClean="0"/>
              <a:t>b</a:t>
            </a:r>
            <a:r>
              <a:rPr lang="en-US" dirty="0" smtClean="0"/>
              <a:t>reathing, and </a:t>
            </a:r>
            <a:r>
              <a:rPr lang="en-US" b="1" dirty="0" smtClean="0"/>
              <a:t>c</a:t>
            </a:r>
            <a:r>
              <a:rPr lang="en-US" dirty="0" smtClean="0"/>
              <a:t>irculation) have been addressed, the patient’s level of consciousness should be assessed because this helps determine the techniques to be used for Further management of the exposure.</a:t>
            </a:r>
          </a:p>
          <a:p>
            <a:pPr algn="just"/>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After the </a:t>
            </a:r>
            <a:r>
              <a:rPr lang="en-US" b="1" dirty="0" smtClean="0"/>
              <a:t>“ABCs” </a:t>
            </a:r>
            <a:r>
              <a:rPr lang="en-US" dirty="0" smtClean="0"/>
              <a:t>(</a:t>
            </a:r>
            <a:r>
              <a:rPr lang="en-US" b="1" dirty="0" smtClean="0">
                <a:solidFill>
                  <a:srgbClr val="FF0000"/>
                </a:solidFill>
              </a:rPr>
              <a:t>a</a:t>
            </a:r>
            <a:r>
              <a:rPr lang="en-US" dirty="0" smtClean="0"/>
              <a:t>irway, </a:t>
            </a:r>
            <a:r>
              <a:rPr lang="en-US" b="1" dirty="0" smtClean="0">
                <a:solidFill>
                  <a:srgbClr val="FF0000"/>
                </a:solidFill>
              </a:rPr>
              <a:t>b</a:t>
            </a:r>
            <a:r>
              <a:rPr lang="en-US" dirty="0" smtClean="0"/>
              <a:t>reathing, and </a:t>
            </a:r>
            <a:r>
              <a:rPr lang="en-US" b="1" dirty="0" smtClean="0">
                <a:solidFill>
                  <a:srgbClr val="FF0000"/>
                </a:solidFill>
              </a:rPr>
              <a:t>c</a:t>
            </a:r>
            <a:r>
              <a:rPr lang="en-US" dirty="0" smtClean="0"/>
              <a:t>irculation) have been addressed, the patient’s level of consciousness should be assessed because this helps determine the techniques to be used for Further management of the exposure.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49497279556.png"/>
          <p:cNvPicPr>
            <a:picLocks noChangeAspect="1"/>
          </p:cNvPicPr>
          <p:nvPr/>
        </p:nvPicPr>
        <p:blipFill>
          <a:blip r:embed="rId2"/>
          <a:stretch>
            <a:fillRect/>
          </a:stretch>
        </p:blipFill>
        <p:spPr>
          <a:xfrm>
            <a:off x="6248400" y="5012896"/>
            <a:ext cx="2895600" cy="1845103"/>
          </a:xfrm>
          <a:prstGeom prst="rect">
            <a:avLst/>
          </a:prstGeom>
        </p:spPr>
      </p:pic>
      <p:sp>
        <p:nvSpPr>
          <p:cNvPr id="2" name="Title 1"/>
          <p:cNvSpPr>
            <a:spLocks noGrp="1"/>
          </p:cNvSpPr>
          <p:nvPr>
            <p:ph type="title"/>
          </p:nvPr>
        </p:nvSpPr>
        <p:spPr/>
        <p:txBody>
          <a:bodyPr>
            <a:normAutofit fontScale="90000"/>
          </a:bodyPr>
          <a:lstStyle/>
          <a:p>
            <a:r>
              <a:rPr lang="en-US" b="1" dirty="0" smtClean="0"/>
              <a:t>MANAGEMENT OF PATIENTS WITH ALTERED MENTAL STATUS </a:t>
            </a:r>
            <a:endParaRPr lang="en-US" dirty="0"/>
          </a:p>
        </p:txBody>
      </p:sp>
      <p:sp>
        <p:nvSpPr>
          <p:cNvPr id="3" name="Content Placeholder 2"/>
          <p:cNvSpPr>
            <a:spLocks noGrp="1"/>
          </p:cNvSpPr>
          <p:nvPr>
            <p:ph idx="1"/>
          </p:nvPr>
        </p:nvSpPr>
        <p:spPr/>
        <p:txBody>
          <a:bodyPr>
            <a:normAutofit/>
          </a:bodyPr>
          <a:lstStyle/>
          <a:p>
            <a:pPr algn="just"/>
            <a:r>
              <a:rPr lang="en-US" dirty="0" smtClean="0"/>
              <a:t>Altered mental status (</a:t>
            </a:r>
            <a:r>
              <a:rPr lang="en-US" dirty="0" smtClean="0">
                <a:solidFill>
                  <a:srgbClr val="FF0000"/>
                </a:solidFill>
              </a:rPr>
              <a:t>AMS</a:t>
            </a:r>
            <a:r>
              <a:rPr lang="en-US" dirty="0" smtClean="0"/>
              <a:t>) is defined as the deviation of a patient’s </a:t>
            </a:r>
            <a:r>
              <a:rPr lang="en-US" dirty="0" err="1" smtClean="0"/>
              <a:t>sensorium</a:t>
            </a:r>
            <a:r>
              <a:rPr lang="en-US" dirty="0" smtClean="0"/>
              <a:t> from normal. Although it is commonly construed as a depression in the patient’s level of consciousness, a patient with agitation, delirium, psychosis, and other deviations from normal is also considered to have an </a:t>
            </a:r>
            <a:r>
              <a:rPr lang="en-US" b="1" dirty="0" smtClean="0"/>
              <a:t>AMS</a:t>
            </a:r>
            <a:endParaRPr lang="en-US" b="1" dirty="0"/>
          </a:p>
        </p:txBody>
      </p:sp>
      <p:pic>
        <p:nvPicPr>
          <p:cNvPr id="5" name="Picture 4" descr="the_shining.jpg"/>
          <p:cNvPicPr>
            <a:picLocks noChangeAspect="1"/>
          </p:cNvPicPr>
          <p:nvPr/>
        </p:nvPicPr>
        <p:blipFill>
          <a:blip r:embed="rId3"/>
          <a:stretch>
            <a:fillRect/>
          </a:stretch>
        </p:blipFill>
        <p:spPr>
          <a:xfrm>
            <a:off x="0" y="5086350"/>
            <a:ext cx="3296093" cy="1771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143000"/>
            <a:ext cx="8229600" cy="5257800"/>
          </a:xfrm>
        </p:spPr>
        <p:txBody>
          <a:bodyPr>
            <a:normAutofit/>
          </a:bodyPr>
          <a:lstStyle/>
          <a:p>
            <a:pPr algn="just"/>
            <a:r>
              <a:rPr lang="en-US" dirty="0" smtClean="0"/>
              <a:t>After airway patency is established or secured, an initial bedside assessment should be made regarding the adequacy of breathing. If it is not possible to assess the depth and rate of ventilation, then at least the presence or absence of regular breathing should be determined.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dotracheal_tube_colored.png"/>
          <p:cNvPicPr>
            <a:picLocks noChangeAspect="1"/>
          </p:cNvPicPr>
          <p:nvPr/>
        </p:nvPicPr>
        <p:blipFill>
          <a:blip r:embed="rId2" cstate="print"/>
          <a:stretch>
            <a:fillRect/>
          </a:stretch>
        </p:blipFill>
        <p:spPr>
          <a:xfrm>
            <a:off x="5638800" y="4745320"/>
            <a:ext cx="3505200" cy="2112680"/>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a:r>
              <a:rPr lang="en-US" dirty="0" smtClean="0"/>
              <a:t>Any irregular or slow breathing pattern should be considered a possible sign of the incipient apnea, requiring ventilation with 100% oxygen by bag–valve–mask followed as soon as possible by </a:t>
            </a:r>
            <a:r>
              <a:rPr lang="en-US" dirty="0" err="1" smtClean="0"/>
              <a:t>endotracheal</a:t>
            </a:r>
            <a:r>
              <a:rPr lang="en-US" dirty="0" smtClean="0"/>
              <a:t> intubation and mechanical </a:t>
            </a:r>
            <a:r>
              <a:rPr lang="en-US" dirty="0" err="1" smtClean="0"/>
              <a:t>ventila-tion</a:t>
            </a:r>
            <a:r>
              <a:rPr lang="en-US" dirty="0" smtClean="0"/>
              <a:t>. </a:t>
            </a:r>
          </a:p>
          <a:p>
            <a:pPr algn="just"/>
            <a:r>
              <a:rPr lang="en-US" dirty="0" err="1" smtClean="0"/>
              <a:t>Endotracheal</a:t>
            </a:r>
            <a:r>
              <a:rPr lang="en-US" dirty="0" smtClean="0"/>
              <a:t> intubation may be indicated for some cases of coma resulting from a toxic exposure to ensure and maintain control of the airway and to enable safe performance of procedures to prevent GI absorption or eliminate previously absorbed </a:t>
            </a:r>
            <a:r>
              <a:rPr lang="en-US" dirty="0" err="1" smtClean="0"/>
              <a:t>xenobiotics</a:t>
            </a:r>
            <a:r>
              <a:rPr lang="en-US" dirty="0" smtClean="0"/>
              <a:t>.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held_pulse_oximeter.jpg"/>
          <p:cNvPicPr>
            <a:picLocks noChangeAspect="1"/>
          </p:cNvPicPr>
          <p:nvPr/>
        </p:nvPicPr>
        <p:blipFill>
          <a:blip r:embed="rId2"/>
          <a:stretch>
            <a:fillRect/>
          </a:stretch>
        </p:blipFill>
        <p:spPr>
          <a:xfrm>
            <a:off x="5029200" y="3238500"/>
            <a:ext cx="3810000" cy="36195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Pulse </a:t>
            </a:r>
            <a:r>
              <a:rPr lang="en-US" dirty="0" err="1" smtClean="0"/>
              <a:t>oximetry</a:t>
            </a:r>
            <a:r>
              <a:rPr lang="en-US" dirty="0" smtClean="0"/>
              <a:t> to determine Oxygen saturation has made arterial blood gas (ABG) analysis less of an immediate priority, pulse </a:t>
            </a:r>
            <a:r>
              <a:rPr lang="en-US" dirty="0" err="1" smtClean="0"/>
              <a:t>oximetry</a:t>
            </a:r>
            <a:r>
              <a:rPr lang="en-US" dirty="0" smtClean="0"/>
              <a:t> has not eliminated the importance of blood gas analysis entirely.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lnSpcReduction="10000"/>
          </a:bodyPr>
          <a:lstStyle/>
          <a:p>
            <a:r>
              <a:rPr lang="en-US" dirty="0" smtClean="0"/>
              <a:t>Individuals who specialize in clinical toxicology are referred to as clinical </a:t>
            </a:r>
            <a:r>
              <a:rPr lang="en-US" b="1" dirty="0" smtClean="0"/>
              <a:t>toxicologists</a:t>
            </a:r>
            <a:r>
              <a:rPr lang="en-US" dirty="0" smtClean="0"/>
              <a:t>. </a:t>
            </a:r>
          </a:p>
          <a:p>
            <a:endParaRPr lang="en-US" dirty="0" smtClean="0"/>
          </a:p>
          <a:p>
            <a:r>
              <a:rPr lang="en-US" dirty="0" smtClean="0"/>
              <a:t>Their work focuses around the </a:t>
            </a:r>
            <a:r>
              <a:rPr lang="en-US" b="1" i="1" dirty="0" smtClean="0"/>
              <a:t>identification, diagnosis, and treatment</a:t>
            </a:r>
            <a:r>
              <a:rPr lang="en-US" i="1" dirty="0" smtClean="0"/>
              <a:t> </a:t>
            </a:r>
            <a:r>
              <a:rPr lang="en-US" dirty="0" smtClean="0"/>
              <a:t>of conditions resulting from exposure to harmful agents. </a:t>
            </a:r>
          </a:p>
          <a:p>
            <a:endParaRPr lang="en-US" dirty="0" smtClean="0"/>
          </a:p>
          <a:p>
            <a:r>
              <a:rPr lang="en-US" dirty="0" smtClean="0"/>
              <a:t>They usually study the toxic effects of various drugs in the body, and are also concerned with the treatment and prevention of drug toxicity in the population.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gn="just"/>
            <a:r>
              <a:rPr lang="en-US" dirty="0" smtClean="0"/>
              <a:t>In addition, </a:t>
            </a:r>
            <a:r>
              <a:rPr lang="en-US" dirty="0" err="1" smtClean="0"/>
              <a:t>carboxyhemoglobin</a:t>
            </a:r>
            <a:r>
              <a:rPr lang="en-US" dirty="0" smtClean="0"/>
              <a:t> determinations are now available by point of care testing and both </a:t>
            </a:r>
            <a:r>
              <a:rPr lang="en-US" dirty="0" err="1" smtClean="0"/>
              <a:t>carboxy</a:t>
            </a:r>
            <a:r>
              <a:rPr lang="en-US" dirty="0" smtClean="0"/>
              <a:t>-hemoglobin and </a:t>
            </a:r>
            <a:r>
              <a:rPr lang="en-US" dirty="0" err="1" smtClean="0"/>
              <a:t>methemoglobin</a:t>
            </a:r>
            <a:r>
              <a:rPr lang="en-US" dirty="0" smtClean="0"/>
              <a:t> may be determined on venous or arterial blood specimens. </a:t>
            </a:r>
          </a:p>
          <a:p>
            <a:pPr algn="just">
              <a:buNone/>
            </a:pPr>
            <a:endParaRPr lang="en-US" dirty="0" smtClean="0"/>
          </a:p>
          <a:p>
            <a:pPr algn="just">
              <a:buNone/>
            </a:pPr>
            <a:r>
              <a:rPr lang="en-US" dirty="0" smtClean="0"/>
              <a:t>*In every patient with an AMS, a bedside rapid capillary glucose concentration should be obtained as soon as possible.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strength, rate, and regularity of the pulse should be evaluated, the blood pressure determined, and a rectal temperature obtained. </a:t>
            </a:r>
          </a:p>
          <a:p>
            <a:endParaRPr lang="en-US" dirty="0"/>
          </a:p>
        </p:txBody>
      </p:sp>
      <p:pic>
        <p:nvPicPr>
          <p:cNvPr id="4" name="Picture 3" descr="96614671.jpg"/>
          <p:cNvPicPr>
            <a:picLocks noChangeAspect="1"/>
          </p:cNvPicPr>
          <p:nvPr/>
        </p:nvPicPr>
        <p:blipFill>
          <a:blip r:embed="rId2"/>
          <a:stretch>
            <a:fillRect/>
          </a:stretch>
        </p:blipFill>
        <p:spPr>
          <a:xfrm>
            <a:off x="2590800" y="3581399"/>
            <a:ext cx="4038600" cy="3097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6019800"/>
          </a:xfrm>
        </p:spPr>
        <p:txBody>
          <a:bodyPr>
            <a:normAutofit/>
          </a:bodyPr>
          <a:lstStyle/>
          <a:p>
            <a:pPr algn="just">
              <a:buNone/>
            </a:pPr>
            <a:r>
              <a:rPr lang="en-US" dirty="0" smtClean="0"/>
              <a:t>Electrocardiogram (ECG) and continuous rhythm monitoring are essential. Monitoring will alert the clinician </a:t>
            </a:r>
            <a:r>
              <a:rPr lang="en-US" dirty="0" err="1" smtClean="0"/>
              <a:t>dysrhythmias</a:t>
            </a:r>
            <a:r>
              <a:rPr lang="en-US" dirty="0" smtClean="0"/>
              <a:t> that are related to toxic exposures either directly or indirectly via hypoxemia or electrolyte imbalance. For example, </a:t>
            </a:r>
          </a:p>
          <a:p>
            <a:pPr algn="just">
              <a:buNone/>
            </a:pPr>
            <a:r>
              <a:rPr lang="en-US" dirty="0" smtClean="0"/>
              <a:t>ECG demonstrating QRS widening and a right axis deviation might indicate a life-threatening exposure to a cyclic antidepressant or another </a:t>
            </a:r>
            <a:r>
              <a:rPr lang="en-US" dirty="0" err="1" smtClean="0"/>
              <a:t>xenobiotic</a:t>
            </a:r>
            <a:r>
              <a:rPr lang="en-US" dirty="0" smtClean="0"/>
              <a:t> with sodium channel–blocking properties. </a:t>
            </a:r>
          </a:p>
          <a:p>
            <a:pPr>
              <a:buNone/>
            </a:pPr>
            <a:endParaRPr lang="en-US" dirty="0" smtClean="0"/>
          </a:p>
        </p:txBody>
      </p:sp>
      <p:pic>
        <p:nvPicPr>
          <p:cNvPr id="5" name="Picture 4" descr="Schematic-diagram-of-normal-sinus-rhythm-for-a-human-heart-as-seen-on-ECG-Wikipedia-free-to-use.png"/>
          <p:cNvPicPr>
            <a:picLocks noChangeAspect="1"/>
          </p:cNvPicPr>
          <p:nvPr/>
        </p:nvPicPr>
        <p:blipFill>
          <a:blip r:embed="rId2" cstate="print"/>
          <a:stretch>
            <a:fillRect/>
          </a:stretch>
        </p:blipFill>
        <p:spPr>
          <a:xfrm>
            <a:off x="3048000" y="5502860"/>
            <a:ext cx="1344385" cy="1355140"/>
          </a:xfrm>
          <a:prstGeom prst="rect">
            <a:avLst/>
          </a:prstGeom>
        </p:spPr>
      </p:pic>
      <p:pic>
        <p:nvPicPr>
          <p:cNvPr id="6" name="Picture 5" descr="me2922475-ekg-animation-heartbeat-hd-a0168.jpg"/>
          <p:cNvPicPr>
            <a:picLocks noChangeAspect="1"/>
          </p:cNvPicPr>
          <p:nvPr/>
        </p:nvPicPr>
        <p:blipFill>
          <a:blip r:embed="rId3" cstate="print"/>
          <a:stretch>
            <a:fillRect/>
          </a:stretch>
        </p:blipFill>
        <p:spPr>
          <a:xfrm>
            <a:off x="6629400" y="5700712"/>
            <a:ext cx="2057400" cy="1157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lstStyle/>
          <a:p>
            <a:pPr algn="just"/>
            <a:r>
              <a:rPr lang="en-US" dirty="0" smtClean="0"/>
              <a:t>In these cases, the physician can anticipate such serious </a:t>
            </a:r>
            <a:r>
              <a:rPr lang="en-US" dirty="0" err="1" smtClean="0"/>
              <a:t>sequelae</a:t>
            </a:r>
            <a:r>
              <a:rPr lang="en-US" dirty="0" smtClean="0"/>
              <a:t> as ventricular </a:t>
            </a:r>
            <a:r>
              <a:rPr lang="en-US" dirty="0" err="1" smtClean="0"/>
              <a:t>tachydysrhythmias</a:t>
            </a:r>
            <a:r>
              <a:rPr lang="en-US" dirty="0" smtClean="0"/>
              <a:t>, seizures, and cardiac arrest and consider Both the early use of specific treatment (antidotes).</a:t>
            </a:r>
          </a:p>
          <a:p>
            <a:pPr algn="just"/>
            <a:r>
              <a:rPr lang="en-US" dirty="0" smtClean="0"/>
              <a:t>such as IV sodium bicarbonate, and avoidance of medications, such as </a:t>
            </a:r>
            <a:r>
              <a:rPr lang="en-US" dirty="0" err="1" smtClean="0"/>
              <a:t>procainamide</a:t>
            </a:r>
            <a:r>
              <a:rPr lang="en-US" dirty="0" smtClean="0"/>
              <a:t> and Other class IA and IC </a:t>
            </a:r>
            <a:r>
              <a:rPr lang="en-US" dirty="0" err="1" smtClean="0"/>
              <a:t>antidysrhythmics</a:t>
            </a:r>
            <a:r>
              <a:rPr lang="en-US" dirty="0" smtClean="0"/>
              <a:t>, which could exacerbate the situation.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lgn="just"/>
            <a:r>
              <a:rPr lang="en-US" dirty="0" smtClean="0"/>
              <a:t>Extremes of core body temperature must be addressed early in the evaluation and treatment of a comatose patient. Life-threatening hyperthermia (temperature &gt;105°F; &gt;40.5°C) is usually appreciated when the patient is touched (although the widespread use of gloves as part Of universal precautions has made this less apparent than previously).</a:t>
            </a:r>
          </a:p>
        </p:txBody>
      </p:sp>
      <p:pic>
        <p:nvPicPr>
          <p:cNvPr id="4" name="Picture 3" descr="index1111.jpg"/>
          <p:cNvPicPr>
            <a:picLocks noChangeAspect="1"/>
          </p:cNvPicPr>
          <p:nvPr/>
        </p:nvPicPr>
        <p:blipFill>
          <a:blip r:embed="rId2"/>
          <a:stretch>
            <a:fillRect/>
          </a:stretch>
        </p:blipFill>
        <p:spPr>
          <a:xfrm>
            <a:off x="2811066" y="4800600"/>
            <a:ext cx="6332934"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Most individuals with severe hyperthermia, regardless of the etiology, should have their temperatures immediately reduced to about 101.5°F (38.7°C) by sedation if they are agitated or displaying muscle rigidity and by ice water immersion.</a:t>
            </a:r>
          </a:p>
          <a:p>
            <a:endParaRPr lang="en-US" dirty="0"/>
          </a:p>
        </p:txBody>
      </p:sp>
      <p:pic>
        <p:nvPicPr>
          <p:cNvPr id="4" name="Picture 3" descr="Nursing Interventions for Dengue Fever - Hyperthermia.jpg"/>
          <p:cNvPicPr>
            <a:picLocks noChangeAspect="1"/>
          </p:cNvPicPr>
          <p:nvPr/>
        </p:nvPicPr>
        <p:blipFill>
          <a:blip r:embed="rId2"/>
          <a:stretch>
            <a:fillRect/>
          </a:stretch>
        </p:blipFill>
        <p:spPr>
          <a:xfrm>
            <a:off x="5410200" y="4057650"/>
            <a:ext cx="3733800" cy="2800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lgn="just"/>
            <a:r>
              <a:rPr lang="en-US" dirty="0" smtClean="0"/>
              <a:t>Hypothermia is probably easier to miss than hyperthermia, especially in northern regions during the winter months, when most arriving patients feel cold to the touch.</a:t>
            </a:r>
          </a:p>
        </p:txBody>
      </p:sp>
      <p:pic>
        <p:nvPicPr>
          <p:cNvPr id="4" name="Picture 3" descr="fig3.jpg"/>
          <p:cNvPicPr>
            <a:picLocks noChangeAspect="1"/>
          </p:cNvPicPr>
          <p:nvPr/>
        </p:nvPicPr>
        <p:blipFill>
          <a:blip r:embed="rId2"/>
          <a:stretch>
            <a:fillRect/>
          </a:stretch>
        </p:blipFill>
        <p:spPr>
          <a:xfrm>
            <a:off x="3000375" y="2676525"/>
            <a:ext cx="6143625" cy="4181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Early recognition of hypothermia, helps to avoid administering </a:t>
            </a:r>
            <a:r>
              <a:rPr lang="en-US" dirty="0" err="1" smtClean="0"/>
              <a:t>avariety</a:t>
            </a:r>
            <a:r>
              <a:rPr lang="en-US" dirty="0" smtClean="0"/>
              <a:t> of medications that may be ineffective until the patient becomes relatively </a:t>
            </a:r>
            <a:r>
              <a:rPr lang="en-US" dirty="0" err="1" smtClean="0"/>
              <a:t>euthermic</a:t>
            </a:r>
            <a:r>
              <a:rPr lang="en-US" dirty="0" smtClean="0"/>
              <a:t>, which may cause iatrogenic toxicity as a result of a sudden response to </a:t>
            </a:r>
            <a:r>
              <a:rPr lang="en-US" dirty="0" err="1" smtClean="0"/>
              <a:t>xenobiotics</a:t>
            </a:r>
            <a:r>
              <a:rPr lang="en-US" dirty="0" smtClean="0"/>
              <a:t> previously administered.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For a </a:t>
            </a:r>
            <a:r>
              <a:rPr lang="en-US" dirty="0" err="1" smtClean="0"/>
              <a:t>hypotensive</a:t>
            </a:r>
            <a:r>
              <a:rPr lang="en-US" dirty="0" smtClean="0"/>
              <a:t> patient with clear lungs and an unknown over dose, a fluid challenge with IV 0.9% sodium chloride or lactated Ringer’s solution may be started. If the patient remains </a:t>
            </a:r>
            <a:r>
              <a:rPr lang="en-US" dirty="0" err="1" smtClean="0"/>
              <a:t>hypotensive</a:t>
            </a:r>
            <a:r>
              <a:rPr lang="en-US" dirty="0" smtClean="0"/>
              <a:t> or cannot tolerate fluids, a </a:t>
            </a:r>
            <a:r>
              <a:rPr lang="en-US" dirty="0" err="1" smtClean="0"/>
              <a:t>vasopressor</a:t>
            </a:r>
            <a:r>
              <a:rPr lang="en-US" dirty="0" smtClean="0"/>
              <a:t> or an </a:t>
            </a:r>
            <a:r>
              <a:rPr lang="en-US" dirty="0" err="1" smtClean="0"/>
              <a:t>inotropic</a:t>
            </a:r>
            <a:r>
              <a:rPr lang="en-US" dirty="0" smtClean="0"/>
              <a:t> agent may be indicated, and may more invasive monitoring.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a:r>
              <a:rPr lang="en-US" dirty="0" smtClean="0"/>
              <a:t>At the time that the IV catheter is inserted, blood samples for glucose, electrolytes, blood urea nitrogen (BUN), a complete blood count (CBC), and any indicated </a:t>
            </a:r>
            <a:r>
              <a:rPr lang="en-US" dirty="0" err="1" smtClean="0"/>
              <a:t>toxicologic</a:t>
            </a:r>
            <a:r>
              <a:rPr lang="en-US" dirty="0" smtClean="0"/>
              <a:t> analysis can be obtained.</a:t>
            </a:r>
          </a:p>
          <a:p>
            <a:pPr algn="just"/>
            <a:r>
              <a:rPr lang="en-US" dirty="0" smtClean="0"/>
              <a:t>A pregnancy test should be obtained in any woman with childbearing potential. </a:t>
            </a:r>
          </a:p>
          <a:p>
            <a:pPr algn="just"/>
            <a:r>
              <a:rPr lang="en-US" dirty="0" smtClean="0"/>
              <a:t>If the patient has an AMS, there may be a temptation to send blood and urine specimens to identify any central nervous system (CNS) depressants or so-called drugs of abuse along with other medications.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fontScale="92500" lnSpcReduction="10000"/>
          </a:bodyPr>
          <a:lstStyle/>
          <a:p>
            <a:pPr>
              <a:buNone/>
            </a:pPr>
            <a:r>
              <a:rPr lang="en-US" b="1" i="1" dirty="0" smtClean="0"/>
              <a:t>Several factors can influence the toxic effect of a certain substance</a:t>
            </a:r>
            <a:r>
              <a:rPr lang="en-US" dirty="0" smtClean="0"/>
              <a:t>. </a:t>
            </a:r>
          </a:p>
          <a:p>
            <a:r>
              <a:rPr lang="en-US" dirty="0" smtClean="0"/>
              <a:t>One is the amount or dose of drug administered. Most chemicals, including water and oxygen, are often harmful to the body when taken in large doses. </a:t>
            </a:r>
          </a:p>
          <a:p>
            <a:r>
              <a:rPr lang="en-US" dirty="0" smtClean="0"/>
              <a:t>Another factor is the route by which a person was exposed. A person can be exposed to various substances through ingestion, inhalation, and skin penetration. </a:t>
            </a:r>
          </a:p>
          <a:p>
            <a:r>
              <a:rPr lang="en-US" dirty="0" smtClean="0"/>
              <a:t>The duration of exposure is also a vital factor in the effect of toxic substances in the body.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Fractures-can-Result-from-Grand-Mal-Seizure-man-under-grand-mal-seizure.jpg"/>
          <p:cNvPicPr>
            <a:picLocks noChangeAspect="1"/>
          </p:cNvPicPr>
          <p:nvPr/>
        </p:nvPicPr>
        <p:blipFill>
          <a:blip r:embed="rId2"/>
          <a:stretch>
            <a:fillRect/>
          </a:stretch>
        </p:blipFill>
        <p:spPr>
          <a:xfrm>
            <a:off x="6667500" y="4714875"/>
            <a:ext cx="2476500" cy="2143125"/>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533400" y="533400"/>
            <a:ext cx="8229600" cy="5668963"/>
          </a:xfrm>
        </p:spPr>
        <p:txBody>
          <a:bodyPr>
            <a:normAutofit/>
          </a:bodyPr>
          <a:lstStyle/>
          <a:p>
            <a:pPr algn="just"/>
            <a:r>
              <a:rPr lang="en-US" dirty="0" err="1" smtClean="0"/>
              <a:t>Xenobiotic</a:t>
            </a:r>
            <a:r>
              <a:rPr lang="en-US" dirty="0" smtClean="0"/>
              <a:t>-related seizures may broadly be divided into three categories: </a:t>
            </a:r>
          </a:p>
          <a:p>
            <a:pPr algn="just">
              <a:buNone/>
            </a:pPr>
            <a:r>
              <a:rPr lang="en-US" dirty="0" smtClean="0"/>
              <a:t>(1) those that respond to standard anticonvulsant treatment  (typically using a benzodiazepine); </a:t>
            </a:r>
          </a:p>
          <a:p>
            <a:pPr algn="just">
              <a:buNone/>
            </a:pPr>
            <a:r>
              <a:rPr lang="en-US" dirty="0" smtClean="0"/>
              <a:t>(2) those that either require specific antidotes to control seizure activity or that do not respond consistently to standard anticonvulsant treatment, such as </a:t>
            </a:r>
            <a:r>
              <a:rPr lang="en-US" dirty="0" err="1" smtClean="0"/>
              <a:t>isoniazid</a:t>
            </a:r>
            <a:r>
              <a:rPr lang="en-US" dirty="0" smtClean="0"/>
              <a:t>-induced seizures requiring pyridoxine administration;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Three-Phases-of-Grand-Mal-Seizures.jpg"/>
          <p:cNvPicPr>
            <a:picLocks noChangeAspect="1"/>
          </p:cNvPicPr>
          <p:nvPr/>
        </p:nvPicPr>
        <p:blipFill>
          <a:blip r:embed="rId2"/>
          <a:stretch>
            <a:fillRect/>
          </a:stretch>
        </p:blipFill>
        <p:spPr>
          <a:xfrm>
            <a:off x="5334000" y="4053840"/>
            <a:ext cx="3505200" cy="280416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smtClean="0"/>
              <a:t>(3) those that may appear to respond to initial treatment with cessation of tonic–</a:t>
            </a:r>
            <a:r>
              <a:rPr lang="en-US" sz="2800" dirty="0" err="1" smtClean="0"/>
              <a:t>clonic</a:t>
            </a:r>
            <a:r>
              <a:rPr lang="en-US" sz="2800" dirty="0" smtClean="0"/>
              <a:t> activity but that leave the patient exposed to the underlying, unidentified toxin or to continued electrical seizure activity in the brain, as is the case with carbon monoxide poisoning and hypoglycemia.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Within the first 5 minutes of managing a patient with an AMS,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smtClean="0"/>
              <a:t>High-flow oxygen (8–10 L/min) to treat a variety of </a:t>
            </a:r>
            <a:r>
              <a:rPr lang="en-US" dirty="0" err="1" smtClean="0"/>
              <a:t>xenobiotic</a:t>
            </a:r>
            <a:r>
              <a:rPr lang="en-US" dirty="0" smtClean="0"/>
              <a:t> induced hypoxic conditions </a:t>
            </a:r>
          </a:p>
          <a:p>
            <a:pPr marL="514350" indent="-514350">
              <a:buAutoNum type="arabicPeriod"/>
            </a:pPr>
            <a:r>
              <a:rPr lang="en-US" dirty="0" smtClean="0"/>
              <a:t>Hypertonic dextrose: 0.5–1.0 g/kg of DW for an adult or a more dilute dextrose solution for a child; the dextrose is administered as an IV bolus to diagnose and treat or exclude hypoglycemia  </a:t>
            </a:r>
          </a:p>
          <a:p>
            <a:pPr marL="514350" indent="-514350">
              <a:buAutoNum type="arabicPeriod"/>
            </a:pPr>
            <a:r>
              <a:rPr lang="en-US" dirty="0" smtClean="0"/>
              <a:t>Thiamine (100 mg IV for an adult; usually unnecessary for a child) to prevent or treat </a:t>
            </a:r>
            <a:r>
              <a:rPr lang="en-US" dirty="0" err="1" smtClean="0"/>
              <a:t>Wernicke</a:t>
            </a:r>
            <a:r>
              <a:rPr lang="en-US" dirty="0" smtClean="0"/>
              <a:t> encephalopathy . </a:t>
            </a:r>
          </a:p>
          <a:p>
            <a:pPr marL="514350" indent="-514350">
              <a:buAutoNum type="arabicPeriod"/>
            </a:pPr>
            <a:r>
              <a:rPr lang="en-US" dirty="0" err="1" smtClean="0"/>
              <a:t>Naloxone</a:t>
            </a:r>
            <a:r>
              <a:rPr lang="en-US" dirty="0" smtClean="0"/>
              <a:t> (0.05 mg IV with upward titration) for an adult or child with </a:t>
            </a:r>
            <a:r>
              <a:rPr lang="en-US" dirty="0" err="1" smtClean="0"/>
              <a:t>opioid</a:t>
            </a:r>
            <a:r>
              <a:rPr lang="en-US" dirty="0" smtClean="0"/>
              <a:t>-induced respiratory compromise.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PATIENTS WITH</a:t>
            </a:r>
            <a:br>
              <a:rPr lang="en-US" dirty="0" smtClean="0"/>
            </a:br>
            <a:r>
              <a:rPr lang="en-US" dirty="0" smtClean="0"/>
              <a:t>NONTOXIC EXPOSURES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The following general guidelines for considering an exposure nontoxic or minimally toxic will assist clinical decision making: </a:t>
            </a:r>
          </a:p>
          <a:p>
            <a:pPr>
              <a:buNone/>
            </a:pPr>
            <a:r>
              <a:rPr lang="en-US" dirty="0" smtClean="0"/>
              <a:t>1.    Identification of the product and its ingredients is possible. </a:t>
            </a:r>
          </a:p>
          <a:p>
            <a:pPr>
              <a:buNone/>
            </a:pPr>
            <a:r>
              <a:rPr lang="en-US" dirty="0" smtClean="0"/>
              <a:t>2.   None of the US Consumer Product Safety Commission “signal  words” (CAUTION, WARNING, or DANGER) appear on the product label.</a:t>
            </a:r>
          </a:p>
          <a:p>
            <a:pPr>
              <a:buNone/>
            </a:pPr>
            <a:r>
              <a:rPr lang="en-US" dirty="0" smtClean="0"/>
              <a:t>3.  The history permits the route(s) of exposure to be determined.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en-US" dirty="0" smtClean="0"/>
              <a:t>4.  The history permits a reliable approximation of the maximum  quantity involved with the exposure. </a:t>
            </a:r>
          </a:p>
          <a:p>
            <a:pPr>
              <a:buNone/>
            </a:pPr>
            <a:r>
              <a:rPr lang="en-US" dirty="0" smtClean="0"/>
              <a:t>5.  Based on the available medical literature and clinical experience, the potential effects related to the exposure are expected to be at most benign and self-limited and do not require referral to a clinician.     </a:t>
            </a:r>
          </a:p>
          <a:p>
            <a:pPr>
              <a:buNone/>
            </a:pPr>
            <a:r>
              <a:rPr lang="en-US" dirty="0" smtClean="0"/>
              <a:t>6.  The patient is asymptomatic or has developed the expected benign self-limited toxicity.</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 be continued…..</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There are high numbers of hospital admissions per year related to poisoning. The most common drugs that resulted in poisoning are </a:t>
            </a:r>
            <a:r>
              <a:rPr lang="en-US" dirty="0" err="1" smtClean="0"/>
              <a:t>paracetamol</a:t>
            </a:r>
            <a:r>
              <a:rPr lang="en-US" dirty="0" smtClean="0"/>
              <a:t>, </a:t>
            </a:r>
            <a:r>
              <a:rPr lang="en-US" dirty="0" err="1" smtClean="0"/>
              <a:t>salicylate</a:t>
            </a:r>
            <a:r>
              <a:rPr lang="en-US" dirty="0" smtClean="0"/>
              <a:t>, </a:t>
            </a:r>
            <a:r>
              <a:rPr lang="en-US" dirty="0" err="1" smtClean="0"/>
              <a:t>tricyclic</a:t>
            </a:r>
            <a:r>
              <a:rPr lang="en-US" dirty="0" smtClean="0"/>
              <a:t> antidepressant, and </a:t>
            </a:r>
            <a:r>
              <a:rPr lang="en-US" dirty="0" err="1" smtClean="0"/>
              <a:t>phenothiazine</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en-US" dirty="0" smtClean="0"/>
              <a:t>Clinical toxicology scope is the determination of factors that usually lead to drug overdoses and poisoning. </a:t>
            </a:r>
          </a:p>
          <a:p>
            <a:r>
              <a:rPr lang="en-US" dirty="0" smtClean="0"/>
              <a:t>These factors include: </a:t>
            </a:r>
          </a:p>
          <a:p>
            <a:r>
              <a:rPr lang="en-US" dirty="0" smtClean="0"/>
              <a:t>patient's incorrectly using prescribed drugs, </a:t>
            </a:r>
          </a:p>
          <a:p>
            <a:r>
              <a:rPr lang="en-US" dirty="0" smtClean="0"/>
              <a:t>overprescribing of drugs, </a:t>
            </a:r>
          </a:p>
          <a:p>
            <a:r>
              <a:rPr lang="en-US" dirty="0" smtClean="0"/>
              <a:t>and inattention to drug warnings. </a:t>
            </a:r>
          </a:p>
          <a:p>
            <a:pPr>
              <a:buNone/>
            </a:pPr>
            <a:r>
              <a:rPr lang="en-US" dirty="0" smtClean="0"/>
              <a:t>Drugs may also interact with other drugs the patient is also taking. </a:t>
            </a:r>
          </a:p>
          <a:p>
            <a:pPr>
              <a:buNone/>
            </a:pPr>
            <a:r>
              <a:rPr lang="en-US" dirty="0" smtClean="0"/>
              <a:t>Allergic reactions can also happen in predisposed individuals.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762000"/>
            <a:ext cx="8229600" cy="5364163"/>
          </a:xfrm>
        </p:spPr>
        <p:txBody>
          <a:bodyPr/>
          <a:lstStyle/>
          <a:p>
            <a:pPr algn="just"/>
            <a:r>
              <a:rPr lang="en-US" dirty="0" smtClean="0"/>
              <a:t>Drug-related emergencies often require laboratory work to identify the drug that caused the poisoning. </a:t>
            </a:r>
          </a:p>
          <a:p>
            <a:pPr algn="just"/>
            <a:r>
              <a:rPr lang="en-US" dirty="0" smtClean="0"/>
              <a:t>Blood is usually extracted from the patient to test for the measurements of arterial blood gases, urea, electrolytes, and glucose, among many others. </a:t>
            </a:r>
          </a:p>
          <a:p>
            <a:pPr algn="just"/>
            <a:r>
              <a:rPr lang="en-US" dirty="0" smtClean="0"/>
              <a:t>A urine test is also frequently performed.</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3500</Words>
  <Application>Microsoft Office PowerPoint</Application>
  <PresentationFormat>On-screen Show (4:3)</PresentationFormat>
  <Paragraphs>209</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Clinical Toxicology</vt:lpstr>
      <vt:lpstr>Your Reference…</vt:lpstr>
      <vt:lpstr> </vt:lpstr>
      <vt:lpstr>Slide 4</vt:lpstr>
      <vt:lpstr> </vt:lpstr>
      <vt:lpstr> </vt:lpstr>
      <vt:lpstr>Slide 7</vt:lpstr>
      <vt:lpstr> </vt:lpstr>
      <vt:lpstr> </vt:lpstr>
      <vt:lpstr>Medical Toxicology</vt:lpstr>
      <vt:lpstr> </vt:lpstr>
      <vt:lpstr>INITIAL EVALUATION OF THE PATIENT:  VITAL SIGNS AND TOXIC SYNDROMES</vt:lpstr>
      <vt:lpstr>Vital signs</vt:lpstr>
      <vt:lpstr> </vt:lpstr>
      <vt:lpstr> </vt:lpstr>
      <vt:lpstr> </vt:lpstr>
      <vt:lpstr> </vt:lpstr>
      <vt:lpstr> </vt:lpstr>
      <vt:lpstr>Toxidromes</vt:lpstr>
      <vt:lpstr> </vt:lpstr>
      <vt:lpstr> </vt:lpstr>
      <vt:lpstr>Blood pressure</vt:lpstr>
      <vt:lpstr>Slide 23</vt:lpstr>
      <vt:lpstr> </vt:lpstr>
      <vt:lpstr> </vt:lpstr>
      <vt:lpstr>Pulse rate</vt:lpstr>
      <vt:lpstr> </vt:lpstr>
      <vt:lpstr>Respiration</vt:lpstr>
      <vt:lpstr> </vt:lpstr>
      <vt:lpstr> </vt:lpstr>
      <vt:lpstr>Temperature</vt:lpstr>
      <vt:lpstr> </vt:lpstr>
      <vt:lpstr> </vt:lpstr>
      <vt:lpstr> </vt:lpstr>
      <vt:lpstr>PRINCIPLES OF MANAGING THE ACUTELY POISONED OR OVERDOSED PATIENT</vt:lpstr>
      <vt:lpstr> </vt:lpstr>
      <vt:lpstr>Slide 37</vt:lpstr>
      <vt:lpstr> </vt:lpstr>
      <vt:lpstr> </vt:lpstr>
      <vt:lpstr>  </vt:lpstr>
      <vt:lpstr>MANAGING ACUTELY POISONED OR OVERDOSED PATIENTS</vt:lpstr>
      <vt:lpstr>Slide 42</vt:lpstr>
      <vt:lpstr>INITIAL MANAGEMENT OF PATIENTS WITH A SUSPECTED EXPOSURE</vt:lpstr>
      <vt:lpstr>Slide 44</vt:lpstr>
      <vt:lpstr>Slide 45</vt:lpstr>
      <vt:lpstr>MANAGEMENT OF PATIENTS WITH ALTERED MENTAL STATUS </vt:lpstr>
      <vt:lpstr> </vt:lpstr>
      <vt:lpstr> </vt:lpstr>
      <vt:lpstr>Slide 49</vt:lpstr>
      <vt:lpstr> </vt:lpstr>
      <vt:lpstr>Slide 51</vt:lpstr>
      <vt:lpstr> </vt:lpstr>
      <vt:lpstr> </vt:lpstr>
      <vt:lpstr> </vt:lpstr>
      <vt:lpstr> </vt:lpstr>
      <vt:lpstr>  </vt:lpstr>
      <vt:lpstr> </vt:lpstr>
      <vt:lpstr> </vt:lpstr>
      <vt:lpstr>  </vt:lpstr>
      <vt:lpstr> </vt:lpstr>
      <vt:lpstr>Slide 61</vt:lpstr>
      <vt:lpstr> Within the first 5 minutes of managing a patient with an AMS,</vt:lpstr>
      <vt:lpstr>IDENTIFYING PATIENTS WITH NONTOXIC EXPOSURES </vt:lpstr>
      <vt:lpstr> </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Toxicology</dc:title>
  <dc:creator>Ghaith</dc:creator>
  <cp:lastModifiedBy>Ghaith</cp:lastModifiedBy>
  <cp:revision>80</cp:revision>
  <dcterms:created xsi:type="dcterms:W3CDTF">2006-08-16T00:00:00Z</dcterms:created>
  <dcterms:modified xsi:type="dcterms:W3CDTF">2016-11-21T10:08:31Z</dcterms:modified>
</cp:coreProperties>
</file>