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58" r:id="rId5"/>
    <p:sldId id="259" r:id="rId6"/>
    <p:sldId id="291" r:id="rId7"/>
    <p:sldId id="293" r:id="rId8"/>
    <p:sldId id="298" r:id="rId9"/>
    <p:sldId id="294" r:id="rId10"/>
    <p:sldId id="261" r:id="rId11"/>
    <p:sldId id="262" r:id="rId12"/>
    <p:sldId id="263" r:id="rId13"/>
    <p:sldId id="286" r:id="rId14"/>
    <p:sldId id="264" r:id="rId15"/>
    <p:sldId id="299" r:id="rId16"/>
    <p:sldId id="300" r:id="rId17"/>
    <p:sldId id="265" r:id="rId18"/>
    <p:sldId id="287" r:id="rId19"/>
    <p:sldId id="266" r:id="rId20"/>
    <p:sldId id="267" r:id="rId21"/>
    <p:sldId id="301" r:id="rId22"/>
    <p:sldId id="268" r:id="rId23"/>
    <p:sldId id="295" r:id="rId24"/>
    <p:sldId id="296" r:id="rId25"/>
    <p:sldId id="271" r:id="rId26"/>
    <p:sldId id="283" r:id="rId27"/>
    <p:sldId id="297" r:id="rId28"/>
    <p:sldId id="282" r:id="rId29"/>
    <p:sldId id="272" r:id="rId30"/>
    <p:sldId id="273" r:id="rId31"/>
    <p:sldId id="288" r:id="rId32"/>
    <p:sldId id="284" r:id="rId33"/>
    <p:sldId id="289" r:id="rId34"/>
    <p:sldId id="274" r:id="rId35"/>
    <p:sldId id="275" r:id="rId36"/>
    <p:sldId id="276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haith\Desktop\general%20toxicology\opioids\100001854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OPIOIDS TOXICITY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Asst.Prof</a:t>
            </a:r>
            <a:r>
              <a:rPr lang="en-US" dirty="0" smtClean="0"/>
              <a:t>. Dr. Ghaith Ali Jasim</a:t>
            </a:r>
          </a:p>
          <a:p>
            <a:r>
              <a:rPr lang="en-US" dirty="0" smtClean="0"/>
              <a:t>PhD Pharmacology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of Administration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Oral, </a:t>
            </a:r>
            <a:r>
              <a:rPr lang="en-US" dirty="0" err="1" smtClean="0"/>
              <a:t>parenteral</a:t>
            </a:r>
            <a:r>
              <a:rPr lang="en-US" dirty="0" smtClean="0"/>
              <a:t>, nasal, rectal, </a:t>
            </a:r>
            <a:r>
              <a:rPr lang="en-US" dirty="0" err="1" smtClean="0"/>
              <a:t>transdermal</a:t>
            </a:r>
            <a:r>
              <a:rPr lang="en-US" dirty="0" smtClean="0"/>
              <a:t> depending upon the lipid solubility.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Heroin is usually abused through IV and S/C routes, but also absorbed after nasal administration because it is lipid soluble.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Opioid</a:t>
            </a:r>
            <a:r>
              <a:rPr lang="en-US" dirty="0" smtClean="0"/>
              <a:t> toxicity is less pronounced but more prolonged with ingestion than with </a:t>
            </a:r>
            <a:r>
              <a:rPr lang="en-US" dirty="0" err="1" smtClean="0"/>
              <a:t>parenteral</a:t>
            </a:r>
            <a:r>
              <a:rPr lang="en-US" dirty="0" smtClean="0"/>
              <a:t> administration. </a:t>
            </a:r>
          </a:p>
          <a:p>
            <a:r>
              <a:rPr lang="en-US" dirty="0" smtClean="0"/>
              <a:t>Absorption of </a:t>
            </a:r>
            <a:r>
              <a:rPr lang="en-US" dirty="0" err="1" smtClean="0"/>
              <a:t>opioids</a:t>
            </a:r>
            <a:r>
              <a:rPr lang="en-US" dirty="0" smtClean="0"/>
              <a:t> after ingestion occurs in the small intestine. However, because of delayed gastric emptying, absorption and clinical effects of toxicity may be prolonged after overdose.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/>
            <a:r>
              <a:rPr lang="en-US" dirty="0" smtClean="0"/>
              <a:t>All </a:t>
            </a:r>
            <a:r>
              <a:rPr lang="en-US" dirty="0" err="1" smtClean="0"/>
              <a:t>opioids</a:t>
            </a:r>
            <a:r>
              <a:rPr lang="en-US" dirty="0" smtClean="0"/>
              <a:t> undergo hepatic metabolism (first-pass hepatic metabolism) and renal elimination, and variations in hepatic and renal function are important because metabolite activity may contribute to clinical effects and toxicity. </a:t>
            </a:r>
            <a:endParaRPr lang="en-US" dirty="0"/>
          </a:p>
        </p:txBody>
      </p:sp>
      <p:pic>
        <p:nvPicPr>
          <p:cNvPr id="4" name="Picture 3" descr="cm.drug.fig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4114800"/>
            <a:ext cx="4882058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opioid_metabolism1_small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9574"/>
          </a:xfrm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Opioid</a:t>
            </a:r>
            <a:r>
              <a:rPr lang="en-US" dirty="0" smtClean="0"/>
              <a:t>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Nervous System: </a:t>
            </a:r>
          </a:p>
          <a:p>
            <a:pPr>
              <a:buNone/>
            </a:pPr>
            <a:r>
              <a:rPr lang="en-US" dirty="0" smtClean="0"/>
              <a:t>-Direct CNS depression </a:t>
            </a:r>
          </a:p>
          <a:p>
            <a:pPr>
              <a:buNone/>
            </a:pPr>
            <a:r>
              <a:rPr lang="en-US" dirty="0" smtClean="0"/>
              <a:t>-Respiratory depression – hypoxia </a:t>
            </a:r>
          </a:p>
          <a:p>
            <a:pPr>
              <a:buNone/>
            </a:pPr>
            <a:r>
              <a:rPr lang="en-US" dirty="0" smtClean="0"/>
              <a:t>-Seizures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Hypertonicity</a:t>
            </a:r>
            <a:r>
              <a:rPr lang="en-US" dirty="0" smtClean="0"/>
              <a:t> 	   </a:t>
            </a:r>
            <a:r>
              <a:rPr lang="en-US" dirty="0" err="1" smtClean="0"/>
              <a:t>Mepiridine</a:t>
            </a:r>
            <a:r>
              <a:rPr lang="en-US" dirty="0" smtClean="0"/>
              <a:t> &amp; </a:t>
            </a:r>
            <a:r>
              <a:rPr lang="en-US" dirty="0" err="1" smtClean="0"/>
              <a:t>propoxyphene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Myoclonus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Dysphoria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-Psychosis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2133600" y="2667000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Opioid</a:t>
            </a:r>
            <a:r>
              <a:rPr lang="en-US" dirty="0" smtClean="0"/>
              <a:t>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Spongiform </a:t>
            </a:r>
            <a:r>
              <a:rPr lang="en-US" dirty="0" err="1" smtClean="0"/>
              <a:t>leuko</a:t>
            </a:r>
            <a:r>
              <a:rPr lang="en-US" dirty="0" smtClean="0"/>
              <a:t>-encephalopathy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Heroin preparation on </a:t>
            </a:r>
            <a:r>
              <a:rPr lang="en-US" dirty="0" err="1" smtClean="0"/>
              <a:t>aluminium</a:t>
            </a:r>
            <a:r>
              <a:rPr lang="en-US" dirty="0" smtClean="0"/>
              <a:t> foil – ‘chasing the dragon’ </a:t>
            </a:r>
          </a:p>
          <a:p>
            <a:pPr>
              <a:buNone/>
            </a:pPr>
            <a:r>
              <a:rPr lang="en-US" dirty="0" smtClean="0"/>
              <a:t>-Serotonin syndrome - </a:t>
            </a:r>
            <a:r>
              <a:rPr lang="en-US" dirty="0" err="1" smtClean="0"/>
              <a:t>Meperidine</a:t>
            </a:r>
            <a:r>
              <a:rPr lang="en-US" dirty="0" smtClean="0"/>
              <a:t>, methadone, </a:t>
            </a:r>
            <a:r>
              <a:rPr lang="en-US" dirty="0" err="1" smtClean="0"/>
              <a:t>tramadol</a:t>
            </a:r>
            <a:r>
              <a:rPr lang="en-US" dirty="0" smtClean="0"/>
              <a:t> - clinical triad of mental status changes, autonomic instability, and neuromuscular changes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creen-Shot-2016-05-14-at-19.13.58-300x44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-36830"/>
            <a:ext cx="6477000" cy="6894830"/>
          </a:xfrm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Opioid</a:t>
            </a:r>
            <a:r>
              <a:rPr lang="en-US" dirty="0" smtClean="0"/>
              <a:t>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Respiratory System -Decrease respiratory rate and tidal volume -</a:t>
            </a:r>
            <a:r>
              <a:rPr lang="en-US" dirty="0" err="1" smtClean="0"/>
              <a:t>Bronchospasm</a:t>
            </a:r>
            <a:r>
              <a:rPr lang="en-US" dirty="0" smtClean="0"/>
              <a:t> (rare but severe)</a:t>
            </a:r>
          </a:p>
          <a:p>
            <a:r>
              <a:rPr lang="en-US" dirty="0" smtClean="0"/>
              <a:t>Ophthalmologic -Stimulation of μ- receptors in the </a:t>
            </a:r>
            <a:r>
              <a:rPr lang="en-US" dirty="0" err="1" smtClean="0"/>
              <a:t>Edinger-Westphal</a:t>
            </a:r>
            <a:r>
              <a:rPr lang="en-US" dirty="0" smtClean="0"/>
              <a:t> nuclei of the third nerve usually results in </a:t>
            </a:r>
            <a:r>
              <a:rPr lang="en-US" dirty="0" err="1" smtClean="0"/>
              <a:t>miosis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Opioid</a:t>
            </a:r>
            <a:r>
              <a:rPr lang="en-US" dirty="0" smtClean="0"/>
              <a:t>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Otologic</a:t>
            </a:r>
            <a:r>
              <a:rPr lang="en-US" dirty="0" smtClean="0"/>
              <a:t> -</a:t>
            </a:r>
            <a:r>
              <a:rPr lang="en-US" dirty="0" err="1" smtClean="0"/>
              <a:t>Sensorineural</a:t>
            </a:r>
            <a:r>
              <a:rPr lang="en-US" dirty="0" smtClean="0"/>
              <a:t> hearing loss </a:t>
            </a:r>
          </a:p>
          <a:p>
            <a:r>
              <a:rPr lang="en-US" dirty="0" smtClean="0"/>
              <a:t>Cardiovascular system -Hypotension and </a:t>
            </a:r>
            <a:r>
              <a:rPr lang="en-US" dirty="0" err="1" smtClean="0"/>
              <a:t>bradycardia</a:t>
            </a:r>
            <a:r>
              <a:rPr lang="en-US" dirty="0" smtClean="0"/>
              <a:t> -</a:t>
            </a:r>
            <a:r>
              <a:rPr lang="en-US" dirty="0" err="1" smtClean="0"/>
              <a:t>Propoxyphene</a:t>
            </a:r>
            <a:r>
              <a:rPr lang="en-US" dirty="0" smtClean="0"/>
              <a:t> – Na+ channel blocker – acts as Class A </a:t>
            </a:r>
            <a:r>
              <a:rPr lang="en-US" dirty="0" err="1" smtClean="0"/>
              <a:t>antiarrhythmic</a:t>
            </a:r>
            <a:r>
              <a:rPr lang="en-US" dirty="0" smtClean="0"/>
              <a:t> agent – prolong QRS complex -Methadone – QT prolongation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Opioid</a:t>
            </a:r>
            <a:r>
              <a:rPr lang="en-US" dirty="0" smtClean="0"/>
              <a:t>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Gastrointestinal system -Nausea and vomiting -Delayed gastric emptying – may lead to </a:t>
            </a:r>
            <a:r>
              <a:rPr lang="en-US" dirty="0" err="1" smtClean="0"/>
              <a:t>Ileus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Other systems: </a:t>
            </a:r>
          </a:p>
          <a:p>
            <a:pPr>
              <a:buNone/>
            </a:pPr>
            <a:r>
              <a:rPr lang="en-US" dirty="0" smtClean="0"/>
              <a:t>-Urinary retention from urethral sphincter spasm and decreased </a:t>
            </a:r>
            <a:r>
              <a:rPr lang="en-US" dirty="0" err="1" smtClean="0"/>
              <a:t>detrusor</a:t>
            </a:r>
            <a:r>
              <a:rPr lang="en-US" dirty="0" smtClean="0"/>
              <a:t> tone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Pruritus</a:t>
            </a:r>
            <a:r>
              <a:rPr lang="en-US" dirty="0" smtClean="0"/>
              <a:t>, flushing, and </a:t>
            </a:r>
            <a:r>
              <a:rPr lang="en-US" dirty="0" err="1" smtClean="0"/>
              <a:t>urticarial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-Hypoglycemia </a:t>
            </a:r>
          </a:p>
          <a:p>
            <a:pPr>
              <a:buNone/>
            </a:pPr>
            <a:r>
              <a:rPr lang="en-US" dirty="0" smtClean="0"/>
              <a:t>-Hypothermia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OPIATES: Alkaloid found as a natural product in </a:t>
            </a:r>
            <a:r>
              <a:rPr lang="en-US" i="1" dirty="0" err="1" smtClean="0"/>
              <a:t>Papaver</a:t>
            </a:r>
            <a:r>
              <a:rPr lang="en-US" i="1" dirty="0" smtClean="0"/>
              <a:t> </a:t>
            </a:r>
            <a:r>
              <a:rPr lang="en-US" i="1" dirty="0" err="1" smtClean="0"/>
              <a:t>somniferum</a:t>
            </a:r>
            <a:r>
              <a:rPr lang="en-US" dirty="0" smtClean="0"/>
              <a:t> (Poppy</a:t>
            </a:r>
            <a:r>
              <a:rPr lang="en-US" dirty="0" smtClean="0"/>
              <a:t>), un-ripened seed pods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3" descr="index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150" y="3048000"/>
            <a:ext cx="2609850" cy="1752600"/>
          </a:xfrm>
          <a:prstGeom prst="rect">
            <a:avLst/>
          </a:prstGeom>
        </p:spPr>
      </p:pic>
      <p:pic>
        <p:nvPicPr>
          <p:cNvPr id="5" name="Picture 4" descr="indef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24200"/>
            <a:ext cx="2466975" cy="1847850"/>
          </a:xfrm>
          <a:prstGeom prst="rect">
            <a:avLst/>
          </a:prstGeom>
        </p:spPr>
      </p:pic>
      <p:pic>
        <p:nvPicPr>
          <p:cNvPr id="6" name="Picture 5" descr="74ab9b4aa7262738fecf85c858fefff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1901723"/>
            <a:ext cx="3771900" cy="4956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Diagnosis History and physical examination , ECG ,Chest X-ray ,Urine </a:t>
            </a:r>
            <a:r>
              <a:rPr lang="en-US" dirty="0" err="1" smtClean="0"/>
              <a:t>tox</a:t>
            </a:r>
            <a:r>
              <a:rPr lang="en-US" dirty="0" smtClean="0"/>
              <a:t> screen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screen-pan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048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image.ph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04800"/>
            <a:ext cx="9149718" cy="6096000"/>
          </a:xfrm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IV Fluids </a:t>
            </a:r>
          </a:p>
          <a:p>
            <a:r>
              <a:rPr lang="en-US" dirty="0" smtClean="0"/>
              <a:t>Single-dose activated charcoal, 1 gram/kg PO, should be administered if the </a:t>
            </a:r>
            <a:r>
              <a:rPr lang="en-US" dirty="0" err="1" smtClean="0"/>
              <a:t>opioid</a:t>
            </a:r>
            <a:r>
              <a:rPr lang="en-US" dirty="0" smtClean="0"/>
              <a:t> ingestion occurred within the hour. </a:t>
            </a:r>
          </a:p>
          <a:p>
            <a:r>
              <a:rPr lang="en-US" dirty="0" err="1" smtClean="0"/>
              <a:t>Naloxone</a:t>
            </a:r>
            <a:r>
              <a:rPr lang="en-US" dirty="0" smtClean="0"/>
              <a:t> is a pure competitive antagonist at all </a:t>
            </a:r>
            <a:r>
              <a:rPr lang="en-US" dirty="0" err="1" smtClean="0"/>
              <a:t>opioid</a:t>
            </a:r>
            <a:r>
              <a:rPr lang="en-US" dirty="0" smtClean="0"/>
              <a:t> receptors, with particular affinity for μ-receptors, therefore fully reverses all the effects of </a:t>
            </a:r>
            <a:r>
              <a:rPr lang="en-US" dirty="0" err="1" smtClean="0"/>
              <a:t>opioid</a:t>
            </a:r>
            <a:r>
              <a:rPr lang="en-US" dirty="0" smtClean="0"/>
              <a:t>. </a:t>
            </a:r>
            <a:r>
              <a:rPr lang="en-US" dirty="0" smtClean="0"/>
              <a:t>Onset </a:t>
            </a:r>
            <a:r>
              <a:rPr lang="en-US" dirty="0" smtClean="0"/>
              <a:t>– 1-2 min, duration – 30-90 min. </a:t>
            </a:r>
          </a:p>
          <a:p>
            <a:r>
              <a:rPr lang="en-US" dirty="0" err="1" smtClean="0"/>
              <a:t>Nalmefene</a:t>
            </a:r>
            <a:r>
              <a:rPr lang="en-US" dirty="0" smtClean="0"/>
              <a:t> - </a:t>
            </a:r>
            <a:r>
              <a:rPr lang="en-US" dirty="0" err="1" smtClean="0"/>
              <a:t>opioid</a:t>
            </a:r>
            <a:r>
              <a:rPr lang="en-US" dirty="0" smtClean="0"/>
              <a:t> antagonist with a long half-life (8-11 hours) and duration of clinical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37FF0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143"/>
            <a:ext cx="8001000" cy="6850857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upfig01-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62000"/>
            <a:ext cx="9157586" cy="56388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Opioid</a:t>
            </a:r>
            <a:r>
              <a:rPr lang="en-US" dirty="0" smtClean="0"/>
              <a:t> 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Down-regulation </a:t>
            </a:r>
            <a:r>
              <a:rPr lang="en-US" dirty="0" smtClean="0"/>
              <a:t>of </a:t>
            </a:r>
            <a:r>
              <a:rPr lang="en-US" dirty="0" err="1" smtClean="0"/>
              <a:t>opioid</a:t>
            </a:r>
            <a:r>
              <a:rPr lang="en-US" dirty="0" smtClean="0"/>
              <a:t> receptors occurs with long-term use of </a:t>
            </a:r>
            <a:r>
              <a:rPr lang="en-US" dirty="0" err="1" smtClean="0"/>
              <a:t>opioids</a:t>
            </a:r>
            <a:r>
              <a:rPr lang="en-US" dirty="0" smtClean="0"/>
              <a:t>. Abrupt cessation of </a:t>
            </a:r>
            <a:r>
              <a:rPr lang="en-US" dirty="0" err="1" smtClean="0"/>
              <a:t>opioid</a:t>
            </a:r>
            <a:r>
              <a:rPr lang="en-US" dirty="0" smtClean="0"/>
              <a:t> use does not allow time for </a:t>
            </a:r>
            <a:r>
              <a:rPr lang="en-US" dirty="0" smtClean="0"/>
              <a:t>up-regulation </a:t>
            </a:r>
            <a:r>
              <a:rPr lang="en-US" dirty="0" smtClean="0"/>
              <a:t>of receptors and results in increased neuronal firing and the </a:t>
            </a:r>
            <a:r>
              <a:rPr lang="en-US" dirty="0" err="1" smtClean="0"/>
              <a:t>opioid</a:t>
            </a:r>
            <a:r>
              <a:rPr lang="en-US" dirty="0" smtClean="0"/>
              <a:t> withdrawal syndrome.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opiate-withdrawal-timeline.png.pagespeed.ce.9zoZ2E-usH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1000"/>
            <a:ext cx="9201150" cy="5257800"/>
          </a:xfrm>
        </p:spPr>
      </p:pic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inde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85686" cy="52578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Content Placeholder 3" descr="opioids-toxicity-14-655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3962399"/>
          </a:xfrm>
        </p:spPr>
      </p:pic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Methadone - a long-acting </a:t>
            </a:r>
            <a:r>
              <a:rPr lang="en-US" dirty="0" err="1" smtClean="0"/>
              <a:t>opioid</a:t>
            </a:r>
            <a:r>
              <a:rPr lang="en-US" dirty="0" smtClean="0"/>
              <a:t>, provides </a:t>
            </a:r>
            <a:r>
              <a:rPr lang="en-US" dirty="0" err="1" smtClean="0"/>
              <a:t>opioid</a:t>
            </a:r>
            <a:r>
              <a:rPr lang="en-US" dirty="0" smtClean="0"/>
              <a:t> replacement to treat or to prevent withdrawal - 20 mg orally or 10 mg IM, onset – 30-60 min </a:t>
            </a:r>
          </a:p>
          <a:p>
            <a:pPr>
              <a:buNone/>
            </a:pPr>
            <a:r>
              <a:rPr lang="en-US" dirty="0" err="1" smtClean="0"/>
              <a:t>Clonidine</a:t>
            </a:r>
            <a:r>
              <a:rPr lang="en-US" dirty="0" smtClean="0"/>
              <a:t> (central alpha2-agonist) - 0.1 mg orally, repeated every </a:t>
            </a:r>
            <a:r>
              <a:rPr lang="en-US" dirty="0" smtClean="0"/>
              <a:t>30-60min</a:t>
            </a:r>
          </a:p>
          <a:p>
            <a:pPr>
              <a:buNone/>
            </a:pPr>
            <a:r>
              <a:rPr lang="en-US" dirty="0" err="1" smtClean="0"/>
              <a:t>Buprenorphine</a:t>
            </a:r>
            <a:r>
              <a:rPr lang="en-US" dirty="0" smtClean="0"/>
              <a:t> (partial agonist)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NARCOTIC: Broader group of agents and is predominantly used by law enforcement to designate a variety of controlled substances with </a:t>
            </a:r>
            <a:r>
              <a:rPr lang="en-US" b="1" dirty="0" smtClean="0"/>
              <a:t>abuse or </a:t>
            </a:r>
            <a:r>
              <a:rPr lang="en-US" b="1" dirty="0" smtClean="0"/>
              <a:t>addictive </a:t>
            </a:r>
            <a:r>
              <a:rPr lang="en-US" dirty="0" smtClean="0"/>
              <a:t>effect, It also </a:t>
            </a:r>
            <a:r>
              <a:rPr lang="en-US" dirty="0" smtClean="0"/>
              <a:t>induces sleep.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OPIOIDS: Medications that relieve pain. It applies to all natural, semi-synthetic and synthetic </a:t>
            </a:r>
            <a:r>
              <a:rPr lang="en-US" dirty="0" smtClean="0"/>
              <a:t>agents.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consequential effects of acute </a:t>
            </a:r>
            <a:r>
              <a:rPr lang="en-US" dirty="0" err="1" smtClean="0"/>
              <a:t>opioid</a:t>
            </a:r>
            <a:r>
              <a:rPr lang="en-US" dirty="0" smtClean="0"/>
              <a:t> poisoning are CNS and respiratory depression. </a:t>
            </a:r>
          </a:p>
          <a:p>
            <a:pPr algn="just"/>
            <a:r>
              <a:rPr lang="en-US" dirty="0" smtClean="0"/>
              <a:t>Early support of ventilation and oxygenation is generally sufficient to prevent death, prolonged use of bag-valve-mask ventilation and </a:t>
            </a:r>
            <a:r>
              <a:rPr lang="en-US" dirty="0" err="1" smtClean="0"/>
              <a:t>endotracheal</a:t>
            </a:r>
            <a:r>
              <a:rPr lang="en-US" dirty="0" smtClean="0"/>
              <a:t> intubation may be avoided by cautious administration of an </a:t>
            </a:r>
            <a:r>
              <a:rPr lang="en-US" dirty="0" err="1" smtClean="0"/>
              <a:t>opioid</a:t>
            </a:r>
            <a:r>
              <a:rPr lang="en-US" dirty="0" smtClean="0"/>
              <a:t> antagonist.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Opioid</a:t>
            </a:r>
            <a:r>
              <a:rPr lang="en-US" dirty="0" smtClean="0"/>
              <a:t> antagonists, such as </a:t>
            </a:r>
            <a:r>
              <a:rPr lang="en-US" b="1" dirty="0" err="1" smtClean="0"/>
              <a:t>naloxone</a:t>
            </a:r>
            <a:r>
              <a:rPr lang="en-US" dirty="0" smtClean="0"/>
              <a:t>, competitively inhibit binding of </a:t>
            </a:r>
            <a:r>
              <a:rPr lang="en-US" dirty="0" err="1" smtClean="0"/>
              <a:t>opioid</a:t>
            </a:r>
            <a:r>
              <a:rPr lang="en-US" dirty="0" smtClean="0"/>
              <a:t> agonists to </a:t>
            </a:r>
            <a:r>
              <a:rPr lang="en-US" dirty="0" err="1" smtClean="0"/>
              <a:t>opioid</a:t>
            </a:r>
            <a:r>
              <a:rPr lang="en-US" dirty="0" smtClean="0"/>
              <a:t> receptors, allowing the patient to resume </a:t>
            </a:r>
            <a:r>
              <a:rPr lang="en-US" b="1" dirty="0" smtClean="0"/>
              <a:t>spontaneous respiration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Naloxone</a:t>
            </a:r>
            <a:r>
              <a:rPr lang="en-US" dirty="0" smtClean="0"/>
              <a:t> competes at all receptor subtypes, although Not equally, and is effective at reversing almost all adverse effects Mediated through </a:t>
            </a:r>
            <a:r>
              <a:rPr lang="en-US" dirty="0" err="1" smtClean="0"/>
              <a:t>opioid</a:t>
            </a:r>
            <a:r>
              <a:rPr lang="en-US" dirty="0" smtClean="0"/>
              <a:t> receptors.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goal of </a:t>
            </a:r>
            <a:r>
              <a:rPr lang="en-US" b="1" dirty="0" err="1" smtClean="0"/>
              <a:t>naloxone</a:t>
            </a:r>
            <a:r>
              <a:rPr lang="en-US" dirty="0" smtClean="0"/>
              <a:t> therapy is not necessarily complete arousal; rather, the goal is reinstitution of adequate spontaneous ventilation. </a:t>
            </a:r>
          </a:p>
          <a:p>
            <a:pPr algn="just">
              <a:buNone/>
            </a:pPr>
            <a:r>
              <a:rPr lang="en-US" dirty="0" smtClean="0"/>
              <a:t>Because precipitation of withdrawal is potentially detrimental and often unpredictable, the </a:t>
            </a:r>
            <a:r>
              <a:rPr lang="en-US" i="1" dirty="0" smtClean="0"/>
              <a:t>lowest practical </a:t>
            </a:r>
            <a:r>
              <a:rPr lang="en-US" i="1" dirty="0" err="1" smtClean="0"/>
              <a:t>naloxone</a:t>
            </a:r>
            <a:r>
              <a:rPr lang="en-US" i="1" dirty="0" smtClean="0"/>
              <a:t> dose</a:t>
            </a:r>
            <a:r>
              <a:rPr lang="en-US" dirty="0" smtClean="0"/>
              <a:t> should be administered initially, with rapid escalation as by the clinical situation.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patients respond to </a:t>
            </a:r>
            <a:r>
              <a:rPr lang="en-US" b="1" dirty="0" smtClean="0"/>
              <a:t>0.04 to 0.05 mg </a:t>
            </a:r>
            <a:r>
              <a:rPr lang="en-US" dirty="0" smtClean="0"/>
              <a:t>of </a:t>
            </a:r>
            <a:r>
              <a:rPr lang="en-US" dirty="0" err="1" smtClean="0"/>
              <a:t>naloxone</a:t>
            </a:r>
            <a:r>
              <a:rPr lang="en-US" dirty="0" smtClean="0"/>
              <a:t> administered IV, although the requirement for </a:t>
            </a:r>
            <a:r>
              <a:rPr lang="en-US" dirty="0" err="1" smtClean="0"/>
              <a:t>ventilatory</a:t>
            </a:r>
            <a:r>
              <a:rPr lang="en-US" dirty="0" smtClean="0"/>
              <a:t> assistance may be Slightly prolonged because the onset may be slower than with larger doses.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nalox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4013200"/>
            <a:ext cx="4267200" cy="284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 If a </a:t>
            </a:r>
            <a:r>
              <a:rPr lang="en-US" dirty="0" err="1" smtClean="0"/>
              <a:t>naloxone</a:t>
            </a:r>
            <a:r>
              <a:rPr lang="en-US" dirty="0" smtClean="0"/>
              <a:t> bolus (start with 0.04 mg IV and titrate) is successful, administer two-thirds of the effective bolus dose per hour by IV infusion; frequently </a:t>
            </a:r>
            <a:r>
              <a:rPr lang="en-US" dirty="0" smtClean="0"/>
              <a:t>re-assess </a:t>
            </a:r>
            <a:r>
              <a:rPr lang="en-US" dirty="0" smtClean="0"/>
              <a:t>the patient’s respiratory status.  </a:t>
            </a:r>
          </a:p>
          <a:p>
            <a:r>
              <a:rPr lang="en-US" dirty="0" smtClean="0"/>
              <a:t> If respiratory depression is not reversed after the bolus dose: </a:t>
            </a:r>
            <a:r>
              <a:rPr lang="en-US" dirty="0" err="1" smtClean="0"/>
              <a:t>Intubate</a:t>
            </a:r>
            <a:r>
              <a:rPr lang="en-US" dirty="0" smtClean="0"/>
              <a:t> the patient, as clinically indicated.  Administer up to 10 mg of </a:t>
            </a:r>
            <a:r>
              <a:rPr lang="en-US" dirty="0" err="1" smtClean="0"/>
              <a:t>naloxone</a:t>
            </a:r>
            <a:r>
              <a:rPr lang="en-US" dirty="0" smtClean="0"/>
              <a:t> as an IV bolus. If the patient does  not respond, do not initiate an infusion.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the patient develops withdrawal after the bolus dose: Allow the effects of the bolus to </a:t>
            </a:r>
            <a:r>
              <a:rPr lang="en-US" b="1" dirty="0" smtClean="0"/>
              <a:t>abate</a:t>
            </a:r>
            <a:r>
              <a:rPr lang="en-US" dirty="0" smtClean="0"/>
              <a:t> (become less).  </a:t>
            </a:r>
            <a:r>
              <a:rPr lang="en-US" dirty="0" smtClean="0"/>
              <a:t>If respiratory depression </a:t>
            </a:r>
            <a:r>
              <a:rPr lang="en-US" b="1" dirty="0" smtClean="0"/>
              <a:t>recurs</a:t>
            </a:r>
            <a:r>
              <a:rPr lang="en-US" dirty="0" smtClean="0"/>
              <a:t>, administer half of this new bolus dose and begin an IV infusion at two-thirds of the initial bolus dose per hour. Frequently </a:t>
            </a:r>
            <a:r>
              <a:rPr lang="en-US" dirty="0" smtClean="0"/>
              <a:t>re-assess </a:t>
            </a:r>
            <a:r>
              <a:rPr lang="en-US" dirty="0" smtClean="0"/>
              <a:t>the patient’s respiratory status.  </a:t>
            </a:r>
          </a:p>
          <a:p>
            <a:r>
              <a:rPr lang="en-US" dirty="0" smtClean="0"/>
              <a:t>If the patient develops withdrawal signs or symptoms during the infusion:   Stop the infusion until the withdrawal symptoms abate. Restart the infusion at half the initial rate; frequently </a:t>
            </a:r>
            <a:r>
              <a:rPr lang="en-US" dirty="0" smtClean="0"/>
              <a:t>re-assess </a:t>
            </a:r>
            <a:r>
              <a:rPr lang="en-US" dirty="0" smtClean="0"/>
              <a:t>the patient’s respiratory status.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If the patient develops respiratory depression during the infusion: </a:t>
            </a:r>
            <a:r>
              <a:rPr lang="en-US" dirty="0" err="1" smtClean="0"/>
              <a:t>Readminister</a:t>
            </a:r>
            <a:r>
              <a:rPr lang="en-US" dirty="0" smtClean="0"/>
              <a:t> half of the initial bolus and repeat until reversal occurs. Increase the infusion by half of the initial rate; frequently reassess the patient’s respiratory status. </a:t>
            </a:r>
          </a:p>
          <a:p>
            <a:pPr>
              <a:buNone/>
            </a:pPr>
            <a:r>
              <a:rPr lang="en-US" dirty="0" smtClean="0"/>
              <a:t>Exclude continued absorption, </a:t>
            </a:r>
            <a:r>
              <a:rPr lang="en-US" dirty="0" smtClean="0"/>
              <a:t>re-administration </a:t>
            </a:r>
            <a:r>
              <a:rPr lang="en-US" dirty="0" smtClean="0"/>
              <a:t>of </a:t>
            </a:r>
            <a:r>
              <a:rPr lang="en-US" dirty="0" err="1" smtClean="0"/>
              <a:t>opioid</a:t>
            </a:r>
            <a:r>
              <a:rPr lang="en-US" dirty="0" smtClean="0"/>
              <a:t>, and other etiologies as the cause of the respiratory depression.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Thank you 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/>
            <a:r>
              <a:rPr lang="en-US" dirty="0" smtClean="0"/>
              <a:t>Natural (opiates): Heroin, Codeine, Morphine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Semi-synthetic: </a:t>
            </a:r>
            <a:r>
              <a:rPr lang="en-US" dirty="0" err="1" smtClean="0"/>
              <a:t>Buprenorphine</a:t>
            </a:r>
            <a:r>
              <a:rPr lang="en-US" dirty="0" smtClean="0"/>
              <a:t>, </a:t>
            </a:r>
            <a:r>
              <a:rPr lang="en-US" dirty="0" err="1" smtClean="0"/>
              <a:t>Hydrocodone</a:t>
            </a:r>
            <a:r>
              <a:rPr lang="en-US" dirty="0" smtClean="0"/>
              <a:t> </a:t>
            </a:r>
            <a:r>
              <a:rPr lang="en-US" dirty="0" err="1" smtClean="0"/>
              <a:t>Hydromorphone</a:t>
            </a:r>
            <a:r>
              <a:rPr lang="en-US" dirty="0" smtClean="0"/>
              <a:t>, </a:t>
            </a:r>
            <a:r>
              <a:rPr lang="en-US" dirty="0" err="1" smtClean="0"/>
              <a:t>Oxycodone</a:t>
            </a:r>
            <a:r>
              <a:rPr lang="en-US" dirty="0" smtClean="0"/>
              <a:t>, </a:t>
            </a:r>
            <a:r>
              <a:rPr lang="en-US" dirty="0" err="1" smtClean="0"/>
              <a:t>Oxymorphone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Synthetic: </a:t>
            </a:r>
            <a:r>
              <a:rPr lang="en-US" dirty="0" err="1" smtClean="0"/>
              <a:t>Diphenoxylate</a:t>
            </a:r>
            <a:r>
              <a:rPr lang="en-US" dirty="0" smtClean="0"/>
              <a:t>, </a:t>
            </a:r>
            <a:r>
              <a:rPr lang="en-US" dirty="0" err="1" smtClean="0"/>
              <a:t>Fentanyl</a:t>
            </a:r>
            <a:r>
              <a:rPr lang="en-US" dirty="0" smtClean="0"/>
              <a:t> </a:t>
            </a:r>
            <a:r>
              <a:rPr lang="en-US" dirty="0" err="1" smtClean="0"/>
              <a:t>Meperidine</a:t>
            </a:r>
            <a:r>
              <a:rPr lang="en-US" dirty="0" smtClean="0"/>
              <a:t>, Methadone, </a:t>
            </a:r>
            <a:r>
              <a:rPr lang="en-US" dirty="0" err="1" smtClean="0"/>
              <a:t>Pentazocine</a:t>
            </a:r>
            <a:r>
              <a:rPr lang="en-US" dirty="0" smtClean="0"/>
              <a:t>, </a:t>
            </a:r>
            <a:r>
              <a:rPr lang="en-US" dirty="0" err="1" smtClean="0"/>
              <a:t>Propoxyphene</a:t>
            </a:r>
            <a:r>
              <a:rPr lang="en-US" dirty="0" smtClean="0"/>
              <a:t>, </a:t>
            </a:r>
            <a:r>
              <a:rPr lang="en-US" dirty="0" err="1" smtClean="0"/>
              <a:t>Tramadol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dirty="0" smtClean="0"/>
              <a:t>Pharmacological Action </a:t>
            </a:r>
          </a:p>
          <a:p>
            <a:pPr algn="just">
              <a:buNone/>
            </a:pPr>
            <a:r>
              <a:rPr lang="en-US" dirty="0" smtClean="0"/>
              <a:t>• Actions of </a:t>
            </a:r>
            <a:r>
              <a:rPr lang="en-US" dirty="0" err="1" smtClean="0"/>
              <a:t>opioids</a:t>
            </a:r>
            <a:r>
              <a:rPr lang="en-US" dirty="0" smtClean="0"/>
              <a:t> involve many organ systems, incl. the central nervous system (CNS), Peripheral nervous system (PNS), CVS, Respiratory system, and gastrointestinal system, and cause characteristic clinical effects. </a:t>
            </a:r>
          </a:p>
          <a:p>
            <a:pPr>
              <a:buNone/>
            </a:pPr>
            <a:r>
              <a:rPr lang="en-US" dirty="0" smtClean="0"/>
              <a:t>• Goals: Sedation and analgesia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Opioid</a:t>
            </a:r>
            <a:r>
              <a:rPr lang="en-US" dirty="0" smtClean="0"/>
              <a:t>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μ-receptors</a:t>
            </a:r>
            <a:r>
              <a:rPr lang="en-US" dirty="0" smtClean="0"/>
              <a:t>: Analgesia, Sedation, </a:t>
            </a:r>
            <a:r>
              <a:rPr lang="en-US" dirty="0" err="1" smtClean="0"/>
              <a:t>Miosis</a:t>
            </a:r>
            <a:r>
              <a:rPr lang="en-US" dirty="0" smtClean="0"/>
              <a:t>, Respiratory depression, Cough suppression, Euphoria, Decreased GI motility. </a:t>
            </a:r>
          </a:p>
          <a:p>
            <a:pPr marL="514350" indent="-514350">
              <a:buAutoNum type="arabicPeriod"/>
            </a:pPr>
            <a:r>
              <a:rPr lang="en-US" dirty="0" smtClean="0"/>
              <a:t>κ-receptors: Analgesia, Sedation, </a:t>
            </a:r>
            <a:r>
              <a:rPr lang="en-US" dirty="0" err="1" smtClean="0"/>
              <a:t>Miosis</a:t>
            </a:r>
            <a:r>
              <a:rPr lang="en-US" dirty="0" smtClean="0"/>
              <a:t>, Decreased intestinal motility, </a:t>
            </a:r>
            <a:r>
              <a:rPr lang="en-US" dirty="0" err="1" smtClean="0"/>
              <a:t>Dysphoria</a:t>
            </a:r>
            <a:r>
              <a:rPr lang="en-US" dirty="0" smtClean="0"/>
              <a:t>, Hallucinations. </a:t>
            </a:r>
          </a:p>
          <a:p>
            <a:pPr marL="514350" indent="-514350">
              <a:buAutoNum type="arabicPeriod"/>
            </a:pPr>
            <a:r>
              <a:rPr lang="en-US" dirty="0" smtClean="0"/>
              <a:t>δ-receptors: Analgesia, some antidepressant effect, </a:t>
            </a:r>
            <a:r>
              <a:rPr lang="en-US" dirty="0" err="1" smtClean="0"/>
              <a:t>Dysphoria</a:t>
            </a:r>
            <a:r>
              <a:rPr lang="en-US" dirty="0" smtClean="0"/>
              <a:t>, </a:t>
            </a:r>
            <a:r>
              <a:rPr lang="en-US" dirty="0" err="1" smtClean="0"/>
              <a:t>Supraspinal</a:t>
            </a:r>
            <a:r>
              <a:rPr lang="en-US" dirty="0" smtClean="0"/>
              <a:t> and spinal analgesia.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opioid recepto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565435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clinical-aspects-of-buprenorphine-therapy-in-the-hiv-primary-care-setting-9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158204"/>
          </a:xfr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100001854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1125</Words>
  <Application>Microsoft Office PowerPoint</Application>
  <PresentationFormat>On-screen Show (4:3)</PresentationFormat>
  <Paragraphs>103</Paragraphs>
  <Slides>37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OPIOIDS TOXICITY </vt:lpstr>
      <vt:lpstr> </vt:lpstr>
      <vt:lpstr> </vt:lpstr>
      <vt:lpstr> </vt:lpstr>
      <vt:lpstr> </vt:lpstr>
      <vt:lpstr>Opioid receptors</vt:lpstr>
      <vt:lpstr> </vt:lpstr>
      <vt:lpstr> </vt:lpstr>
      <vt:lpstr>  </vt:lpstr>
      <vt:lpstr>Route of Administration </vt:lpstr>
      <vt:lpstr> </vt:lpstr>
      <vt:lpstr>  </vt:lpstr>
      <vt:lpstr> </vt:lpstr>
      <vt:lpstr>Opioid Toxicity</vt:lpstr>
      <vt:lpstr>Opioid Toxicity</vt:lpstr>
      <vt:lpstr> </vt:lpstr>
      <vt:lpstr>Opioid Toxicity</vt:lpstr>
      <vt:lpstr>Opioid Toxicity</vt:lpstr>
      <vt:lpstr>Opioid Toxicity</vt:lpstr>
      <vt:lpstr>Diagnosis</vt:lpstr>
      <vt:lpstr> </vt:lpstr>
      <vt:lpstr>Treatment</vt:lpstr>
      <vt:lpstr> </vt:lpstr>
      <vt:lpstr> </vt:lpstr>
      <vt:lpstr>Opioid Withdrawal</vt:lpstr>
      <vt:lpstr> </vt:lpstr>
      <vt:lpstr> </vt:lpstr>
      <vt:lpstr>  </vt:lpstr>
      <vt:lpstr> </vt:lpstr>
      <vt:lpstr>Management</vt:lpstr>
      <vt:lpstr>Management</vt:lpstr>
      <vt:lpstr> </vt:lpstr>
      <vt:lpstr>Slide 33</vt:lpstr>
      <vt:lpstr> </vt:lpstr>
      <vt:lpstr> </vt:lpstr>
      <vt:lpstr> </vt:lpstr>
      <vt:lpstr>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OPIOIDS TOXICITY </dc:title>
  <dc:creator>Ghaith</dc:creator>
  <cp:lastModifiedBy>Ghaith</cp:lastModifiedBy>
  <cp:revision>41</cp:revision>
  <dcterms:created xsi:type="dcterms:W3CDTF">2006-08-16T00:00:00Z</dcterms:created>
  <dcterms:modified xsi:type="dcterms:W3CDTF">2016-12-19T09:17:33Z</dcterms:modified>
</cp:coreProperties>
</file>