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326" r:id="rId3"/>
    <p:sldId id="257" r:id="rId4"/>
    <p:sldId id="260" r:id="rId5"/>
    <p:sldId id="321" r:id="rId6"/>
    <p:sldId id="258" r:id="rId7"/>
    <p:sldId id="327" r:id="rId8"/>
    <p:sldId id="259" r:id="rId9"/>
    <p:sldId id="329" r:id="rId10"/>
    <p:sldId id="320" r:id="rId11"/>
    <p:sldId id="261" r:id="rId12"/>
    <p:sldId id="262" r:id="rId13"/>
    <p:sldId id="263" r:id="rId14"/>
    <p:sldId id="328" r:id="rId15"/>
    <p:sldId id="264" r:id="rId16"/>
    <p:sldId id="330" r:id="rId17"/>
    <p:sldId id="266" r:id="rId18"/>
    <p:sldId id="267" r:id="rId19"/>
    <p:sldId id="269" r:id="rId20"/>
    <p:sldId id="332" r:id="rId21"/>
    <p:sldId id="331" r:id="rId22"/>
    <p:sldId id="273" r:id="rId23"/>
    <p:sldId id="322" r:id="rId24"/>
    <p:sldId id="274" r:id="rId25"/>
    <p:sldId id="275" r:id="rId26"/>
    <p:sldId id="281" r:id="rId27"/>
    <p:sldId id="324" r:id="rId28"/>
    <p:sldId id="276" r:id="rId29"/>
    <p:sldId id="277" r:id="rId30"/>
    <p:sldId id="323" r:id="rId31"/>
    <p:sldId id="279" r:id="rId32"/>
    <p:sldId id="278" r:id="rId33"/>
    <p:sldId id="337" r:id="rId34"/>
    <p:sldId id="282" r:id="rId35"/>
    <p:sldId id="283" r:id="rId36"/>
    <p:sldId id="284" r:id="rId37"/>
    <p:sldId id="285" r:id="rId38"/>
    <p:sldId id="288" r:id="rId39"/>
    <p:sldId id="338" r:id="rId40"/>
    <p:sldId id="339" r:id="rId41"/>
    <p:sldId id="289" r:id="rId42"/>
    <p:sldId id="336" r:id="rId43"/>
    <p:sldId id="290" r:id="rId44"/>
    <p:sldId id="297" r:id="rId45"/>
    <p:sldId id="304" r:id="rId46"/>
    <p:sldId id="307" r:id="rId47"/>
    <p:sldId id="309" r:id="rId48"/>
    <p:sldId id="311" r:id="rId49"/>
    <p:sldId id="310" r:id="rId50"/>
    <p:sldId id="314" r:id="rId51"/>
    <p:sldId id="334" r:id="rId52"/>
    <p:sldId id="335" r:id="rId53"/>
    <p:sldId id="315" r:id="rId54"/>
    <p:sldId id="316" r:id="rId55"/>
    <p:sldId id="317" r:id="rId56"/>
    <p:sldId id="31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Gungsuh" pitchFamily="18" charset="-127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CC66FF"/>
    <a:srgbClr val="0000FF"/>
    <a:srgbClr val="F8F8F8"/>
    <a:srgbClr val="660066"/>
    <a:srgbClr val="CC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7AAA-826F-44C7-A2D8-1F2CFFD2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0C07-A025-48A3-8BC4-5D55E528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B36B-35D5-4552-9338-4E05832C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401-1CBC-4B29-9393-5579E91D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B29-9A3C-487A-95F8-18CAC11C1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B793-21D0-479B-84BC-F35992AC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210-C858-4B9C-BC6A-CEB0A904C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DEE8-1112-4416-8FD0-2FBEDAF5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6710-1709-4B3D-95B8-FA4C3B648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AA87-17D9-4EE8-99C0-D0604611E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8ED5-6D11-4A37-B1EB-9BC3216EE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2C1F8-93DB-4852-AD67-FE59B54E3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AUTONOMIC NERVOUS </a:t>
            </a:r>
            <a:r>
              <a:rPr lang="en-US" sz="3600" b="1" dirty="0" smtClean="0"/>
              <a:t>SYSTEM</a:t>
            </a:r>
            <a:endParaRPr lang="en-US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7413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acetylcholine_receptors_a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7698879" cy="6843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Autonomic Regulation of peripheral organs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Generally the two branches stimulate opposing responses in effector organs but there are some EXCEPTIONS when similar responses are produced</a:t>
            </a:r>
          </a:p>
          <a:p>
            <a:r>
              <a:rPr lang="en-US" sz="2800"/>
              <a:t>Balance exists between the two so that inhibition of one leads to increases in response mediated by the other</a:t>
            </a:r>
          </a:p>
          <a:p>
            <a:r>
              <a:rPr lang="en-US" sz="2800"/>
              <a:t>Some organs have only one type of innervation such as spleen and vasculature (sympathetic)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sympathetic preganglionic neuron may synapse with many postganglionic neurons</a:t>
            </a:r>
            <a:r>
              <a:rPr lang="en-US">
                <a:sym typeface="Wingdings" pitchFamily="2" charset="2"/>
              </a:rPr>
              <a:t>diffuse responses</a:t>
            </a:r>
          </a:p>
          <a:p>
            <a:r>
              <a:rPr lang="en-US">
                <a:sym typeface="Wingdings" pitchFamily="2" charset="2"/>
              </a:rPr>
              <a:t>Parasympathetic preganglionic neurons usually only have single synapses with postganglionic neurons discrete, localized responses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of outflow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1588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Parasympathetic-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conservation of energy, maintenance of function during periods of lesser activity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essential for life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6613" y="1295400"/>
            <a:ext cx="3811587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Sympathetic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“fight, flight or fright”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response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response to stress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autonomic_NS_diagra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2600" y="0"/>
            <a:ext cx="5641542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685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0" y="838200"/>
            <a:ext cx="3810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Parasympathetic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-Reduces </a:t>
            </a:r>
            <a:r>
              <a:rPr lang="en-US" dirty="0"/>
              <a:t>heart rate and BP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-Activates </a:t>
            </a:r>
            <a:r>
              <a:rPr lang="en-US" dirty="0"/>
              <a:t>GIT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-Emptying </a:t>
            </a:r>
            <a:r>
              <a:rPr lang="en-US" dirty="0"/>
              <a:t>of bladder and rectum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-Activation </a:t>
            </a:r>
            <a:r>
              <a:rPr lang="en-US" dirty="0"/>
              <a:t>of </a:t>
            </a:r>
            <a:r>
              <a:rPr lang="en-US" dirty="0" err="1"/>
              <a:t>lacrimal</a:t>
            </a:r>
            <a:r>
              <a:rPr lang="en-US" dirty="0"/>
              <a:t>, mucus and salivary cells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-Constriction </a:t>
            </a:r>
            <a:r>
              <a:rPr lang="en-US" dirty="0"/>
              <a:t>of bronchial tree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</a:t>
            </a:r>
            <a:r>
              <a:rPr lang="en-US" dirty="0" err="1" smtClean="0"/>
              <a:t>Pupillary</a:t>
            </a:r>
            <a:r>
              <a:rPr lang="en-US" dirty="0" smtClean="0"/>
              <a:t> </a:t>
            </a:r>
            <a:r>
              <a:rPr lang="en-US" dirty="0"/>
              <a:t>constriction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838200"/>
            <a:ext cx="3810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Sympathetic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-Elevation </a:t>
            </a:r>
            <a:r>
              <a:rPr lang="en-US" dirty="0"/>
              <a:t>of heart rate and BP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-Redirection </a:t>
            </a:r>
            <a:r>
              <a:rPr lang="en-US" dirty="0"/>
              <a:t>of blood flow to skeletal muscles from </a:t>
            </a:r>
            <a:r>
              <a:rPr lang="en-US" dirty="0" smtClean="0"/>
              <a:t>skin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-Dilation </a:t>
            </a:r>
            <a:r>
              <a:rPr lang="en-US" dirty="0"/>
              <a:t>of pupils and bronchioles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</a:t>
            </a:r>
            <a:r>
              <a:rPr lang="en-US" dirty="0" err="1" smtClean="0"/>
              <a:t>Piloerection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nervoussyste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Neurotransmission</a:t>
            </a:r>
            <a:br>
              <a:rPr lang="en-US" sz="3600" dirty="0"/>
            </a:br>
            <a:r>
              <a:rPr lang="en-US" sz="3600" dirty="0"/>
              <a:t>Neurotransmitters in the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ANS neurotransmitters-receptor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7467600" cy="6851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After release</a:t>
            </a:r>
            <a:r>
              <a:rPr lang="en-US">
                <a:sym typeface="Wingdings" pitchFamily="2" charset="2"/>
              </a:rPr>
              <a:t>: NTS synaptic cleft specific receptors of postganglionic cells or cells of the effector organ message delivery response</a:t>
            </a:r>
          </a:p>
          <a:p>
            <a:r>
              <a:rPr lang="en-US">
                <a:sym typeface="Wingdings" pitchFamily="2" charset="2"/>
              </a:rPr>
              <a:t>Nerve terminals then have mechanisms to degrade and reuse (reuptake) NTS for rapid termination of message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Nervous-System-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04" y="0"/>
            <a:ext cx="5788312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neurotransmit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545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synapse213295031624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Neurotransmitter Receptors in the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Untit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2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CHOLINERGIC RECEPTORS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Acetycholine</a:t>
            </a:r>
            <a:r>
              <a:rPr lang="en-US" dirty="0"/>
              <a:t> (Ach) action differs depending on the type of receptor it interacts with</a:t>
            </a:r>
          </a:p>
          <a:p>
            <a:r>
              <a:rPr lang="en-US" dirty="0"/>
              <a:t>Ach action is mimicked by nicotine in some organs and mimicked by </a:t>
            </a:r>
            <a:r>
              <a:rPr lang="en-US" dirty="0" err="1"/>
              <a:t>muscarine</a:t>
            </a:r>
            <a:r>
              <a:rPr lang="en-US" dirty="0"/>
              <a:t> in others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>
              <a:buFontTx/>
              <a:buNone/>
            </a:pPr>
            <a:r>
              <a:rPr lang="en-US" dirty="0"/>
              <a:t>		nicotinic cholinergic receptors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dirty="0" err="1"/>
              <a:t>muscarinic</a:t>
            </a:r>
            <a:r>
              <a:rPr lang="en-US" dirty="0"/>
              <a:t> cholinergic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Nicotinic: 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err="1"/>
              <a:t>Ligand</a:t>
            </a:r>
            <a:r>
              <a:rPr lang="en-US" dirty="0"/>
              <a:t>-gated ion channels</a:t>
            </a:r>
            <a:r>
              <a:rPr lang="en-US" dirty="0">
                <a:sym typeface="Wingdings" pitchFamily="2" charset="2"/>
              </a:rPr>
              <a:t> (+) allows entry of sodium and calcium ions</a:t>
            </a:r>
          </a:p>
          <a:p>
            <a:endParaRPr lang="en-US" dirty="0"/>
          </a:p>
          <a:p>
            <a:r>
              <a:rPr lang="en-US" dirty="0" err="1"/>
              <a:t>Muscarinic</a:t>
            </a:r>
            <a:r>
              <a:rPr lang="en-US" dirty="0"/>
              <a:t>:</a:t>
            </a:r>
          </a:p>
          <a:p>
            <a:pPr>
              <a:buFontTx/>
              <a:buNone/>
            </a:pPr>
            <a:r>
              <a:rPr lang="en-US" dirty="0"/>
              <a:t>	G protein-coupled receptors</a:t>
            </a:r>
            <a:r>
              <a:rPr lang="en-US" dirty="0">
                <a:sym typeface="Wingdings" pitchFamily="2" charset="2"/>
              </a:rPr>
              <a:t> (+) activate G proteins to induce downstream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Brody Fig 8-10 p.98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2" name="Picture 4" descr="fig8-10activn of para receptors by 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458200" cy="6847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*Nicotinic </a:t>
            </a:r>
            <a:r>
              <a:rPr lang="en-US" dirty="0"/>
              <a:t>Cholinergic Receptors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action of Ach at </a:t>
            </a:r>
            <a:r>
              <a:rPr lang="en-US" dirty="0" smtClean="0"/>
              <a:t>Para- </a:t>
            </a:r>
            <a:r>
              <a:rPr lang="en-US" dirty="0"/>
              <a:t>and </a:t>
            </a:r>
            <a:r>
              <a:rPr lang="en-US" dirty="0" err="1" smtClean="0"/>
              <a:t>Symp</a:t>
            </a:r>
            <a:r>
              <a:rPr lang="en-US" dirty="0" smtClean="0"/>
              <a:t>- </a:t>
            </a:r>
            <a:r>
              <a:rPr lang="en-US" dirty="0"/>
              <a:t>ganglia are mediated by activation of </a:t>
            </a:r>
            <a:r>
              <a:rPr lang="en-US" dirty="0" err="1"/>
              <a:t>ganglionic</a:t>
            </a:r>
            <a:r>
              <a:rPr lang="en-US" dirty="0"/>
              <a:t> NICOTINIC receptors (similar to that in the CNS and immune cells  but different from that in the skeletal muscle at the NMJ)</a:t>
            </a:r>
          </a:p>
          <a:p>
            <a:r>
              <a:rPr lang="en-US" dirty="0"/>
              <a:t>These different types of nicotinic receptors allow for selective action (+ or -) of different agonist and antagonist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Muscarinic</a:t>
            </a:r>
            <a:r>
              <a:rPr lang="en-US" dirty="0" smtClean="0"/>
              <a:t> </a:t>
            </a:r>
            <a:r>
              <a:rPr lang="en-US" dirty="0"/>
              <a:t>Cholinergic Receptors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Mediates responses to Ach at the parasympathetic </a:t>
            </a:r>
            <a:r>
              <a:rPr lang="en-US" dirty="0" err="1"/>
              <a:t>neuroeffector</a:t>
            </a:r>
            <a:r>
              <a:rPr lang="en-US" dirty="0"/>
              <a:t> junction</a:t>
            </a:r>
          </a:p>
          <a:p>
            <a:pPr>
              <a:lnSpc>
                <a:spcPct val="90000"/>
              </a:lnSpc>
            </a:pPr>
            <a:r>
              <a:rPr lang="en-US" dirty="0"/>
              <a:t>Subtypes M1 to M5: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M1</a:t>
            </a:r>
            <a:r>
              <a:rPr lang="en-US" dirty="0">
                <a:sym typeface="Wingdings" pitchFamily="2" charset="2"/>
              </a:rPr>
              <a:t>autonomic ganglia- modulates effects of nicotinic receptor activation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	M2 heart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	M3 glands, smooth  muscles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	M4, M5?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	All types  CNS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MAJOR DIVISIONS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1588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PARASYMPATHETIC</a:t>
            </a:r>
          </a:p>
          <a:p>
            <a:pPr>
              <a:buFontTx/>
              <a:buNone/>
            </a:pPr>
            <a:r>
              <a:rPr lang="en-US" dirty="0"/>
              <a:t>-ganglia close to organ innervated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-</a:t>
            </a:r>
            <a:r>
              <a:rPr lang="en-US" dirty="0" err="1"/>
              <a:t>preganglionic</a:t>
            </a:r>
            <a:r>
              <a:rPr lang="en-US" dirty="0"/>
              <a:t> fibers are </a:t>
            </a:r>
            <a:r>
              <a:rPr lang="en-US" dirty="0" err="1"/>
              <a:t>myelinated</a:t>
            </a:r>
            <a:r>
              <a:rPr lang="en-US" dirty="0"/>
              <a:t> and long</a:t>
            </a:r>
          </a:p>
          <a:p>
            <a:pPr>
              <a:buFontTx/>
              <a:buNone/>
            </a:pPr>
            <a:r>
              <a:rPr lang="en-US" dirty="0"/>
              <a:t>-postganglionic fibers short and </a:t>
            </a:r>
            <a:r>
              <a:rPr lang="en-US" dirty="0" err="1"/>
              <a:t>unmyelinated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6613" y="1295400"/>
            <a:ext cx="3811587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SYMPATHETIC</a:t>
            </a:r>
          </a:p>
          <a:p>
            <a:pPr>
              <a:buFontTx/>
              <a:buNone/>
            </a:pPr>
            <a:r>
              <a:rPr lang="en-US" dirty="0"/>
              <a:t>-ganglia mostly near the spinal cord (</a:t>
            </a:r>
            <a:r>
              <a:rPr lang="en-US" dirty="0" err="1"/>
              <a:t>paravertebral</a:t>
            </a:r>
            <a:r>
              <a:rPr lang="en-US" dirty="0"/>
              <a:t> chain) except for some which are </a:t>
            </a:r>
            <a:r>
              <a:rPr lang="en-US" dirty="0" err="1"/>
              <a:t>prevertebral</a:t>
            </a:r>
            <a:r>
              <a:rPr lang="en-US" dirty="0"/>
              <a:t> and some lie </a:t>
            </a:r>
            <a:r>
              <a:rPr lang="en-US" dirty="0" smtClean="0"/>
              <a:t>near </a:t>
            </a:r>
            <a:r>
              <a:rPr lang="en-US" dirty="0"/>
              <a:t>organs innervated 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</a:t>
            </a:r>
            <a:r>
              <a:rPr lang="en-US" dirty="0" err="1" smtClean="0"/>
              <a:t>preganglionic</a:t>
            </a:r>
            <a:r>
              <a:rPr lang="en-US" dirty="0" smtClean="0"/>
              <a:t> fibers are </a:t>
            </a:r>
            <a:r>
              <a:rPr lang="en-US" dirty="0" err="1" smtClean="0"/>
              <a:t>myelinated</a:t>
            </a:r>
            <a:r>
              <a:rPr lang="en-US" dirty="0" smtClean="0"/>
              <a:t> but shorter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-postganglionic fibers are long and </a:t>
            </a:r>
            <a:r>
              <a:rPr lang="en-US" dirty="0" err="1" smtClean="0"/>
              <a:t>unmyelinated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796" name="Picture 4" descr="muscarinic recep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ADRENERGIC RECEPTORS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 and </a:t>
            </a:r>
            <a:r>
              <a:rPr lang="en-US" dirty="0" err="1"/>
              <a:t>Epi</a:t>
            </a:r>
            <a:r>
              <a:rPr lang="en-US" dirty="0"/>
              <a:t> can activate more than one type of adrenergic receptor</a:t>
            </a:r>
          </a:p>
          <a:p>
            <a:r>
              <a:rPr lang="el-GR" dirty="0">
                <a:cs typeface="Tahoma" pitchFamily="34" charset="0"/>
              </a:rPr>
              <a:t>β</a:t>
            </a:r>
            <a:r>
              <a:rPr lang="en-US" dirty="0">
                <a:cs typeface="Tahoma" pitchFamily="34" charset="0"/>
              </a:rPr>
              <a:t> receptors (1,2, and 3 subtypes)</a:t>
            </a:r>
          </a:p>
          <a:p>
            <a:r>
              <a:rPr lang="el-GR" dirty="0">
                <a:cs typeface="Tahoma" pitchFamily="34" charset="0"/>
                <a:sym typeface="Symbol" pitchFamily="116" charset="2"/>
              </a:rPr>
              <a:t></a:t>
            </a:r>
            <a:r>
              <a:rPr lang="en-US" dirty="0">
                <a:cs typeface="Tahoma" pitchFamily="34" charset="0"/>
              </a:rPr>
              <a:t>1 (3 subtypes) and </a:t>
            </a:r>
            <a:r>
              <a:rPr lang="el-GR" dirty="0">
                <a:cs typeface="Tahoma" pitchFamily="34" charset="0"/>
                <a:sym typeface="Symbol" pitchFamily="116" charset="2"/>
              </a:rPr>
              <a:t></a:t>
            </a:r>
            <a:r>
              <a:rPr lang="en-US" dirty="0">
                <a:cs typeface="Tahoma" pitchFamily="34" charset="0"/>
              </a:rPr>
              <a:t>2 (3 subtypes)</a:t>
            </a:r>
            <a:endParaRPr lang="el-GR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1676400" y="13716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H="1">
            <a:off x="1371600" y="4953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1676400" y="4953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9906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1447800" y="51816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85800" y="4495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050925" y="8032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Somatic</a:t>
            </a: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4038600" y="1295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H="1">
            <a:off x="3810000" y="3733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038600" y="3733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3886200" y="3886200"/>
            <a:ext cx="381000" cy="457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40386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H="1">
            <a:off x="38100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40386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35052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Oval 21"/>
          <p:cNvSpPr>
            <a:spLocks noChangeArrowheads="1"/>
          </p:cNvSpPr>
          <p:nvPr/>
        </p:nvSpPr>
        <p:spPr bwMode="auto">
          <a:xfrm>
            <a:off x="3886200" y="5181600"/>
            <a:ext cx="3810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M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3200400" y="32766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3200400" y="47244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819400" y="838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Parasympathetic</a:t>
            </a:r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6705600" y="1219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 flipH="1">
            <a:off x="6477000" y="2057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6705600" y="2057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6477000" y="2209800"/>
            <a:ext cx="381000" cy="457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>
            <a:off x="6705600" y="2743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H="1">
            <a:off x="6400800" y="5105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6705600" y="5105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>
            <a:off x="62484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31" name="Oval 35"/>
          <p:cNvSpPr>
            <a:spLocks noChangeArrowheads="1"/>
          </p:cNvSpPr>
          <p:nvPr/>
        </p:nvSpPr>
        <p:spPr bwMode="auto">
          <a:xfrm>
            <a:off x="6553200" y="5181600"/>
            <a:ext cx="381000" cy="5334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l-GR" sz="2400">
                <a:latin typeface="Tahoma" pitchFamily="34" charset="0"/>
                <a:cs typeface="Tahoma" pitchFamily="34" charset="0"/>
              </a:rPr>
              <a:t>αβ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5715000" y="838200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Sympathetic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5943600" y="17526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6019800" y="49530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153400" cy="68875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Functional Responses mediated by the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Reponses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organs are innervated by both cholinergic and adrenergic systems therefore responses of organs are due to interplay between these two</a:t>
            </a:r>
          </a:p>
          <a:p>
            <a:r>
              <a:rPr lang="en-US"/>
              <a:t>HOWEVER, an organ is usually under the PREDOMINANT control of one division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Responses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Organs innervated by both systems: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Heart	</a:t>
            </a:r>
          </a:p>
          <a:p>
            <a:pPr>
              <a:buFontTx/>
              <a:buNone/>
            </a:pPr>
            <a:r>
              <a:rPr lang="en-US"/>
              <a:t>Eye</a:t>
            </a:r>
          </a:p>
          <a:p>
            <a:pPr>
              <a:buFontTx/>
              <a:buNone/>
            </a:pPr>
            <a:r>
              <a:rPr lang="en-US"/>
              <a:t>Bronchial tree</a:t>
            </a:r>
          </a:p>
          <a:p>
            <a:pPr>
              <a:buFontTx/>
              <a:buNone/>
            </a:pPr>
            <a:r>
              <a:rPr lang="en-US"/>
              <a:t>GIT</a:t>
            </a:r>
          </a:p>
          <a:p>
            <a:pPr>
              <a:buFontTx/>
              <a:buNone/>
            </a:pPr>
            <a:r>
              <a:rPr lang="en-US"/>
              <a:t>Urinary Bladder</a:t>
            </a:r>
          </a:p>
          <a:p>
            <a:pPr>
              <a:buFontTx/>
              <a:buNone/>
            </a:pPr>
            <a:r>
              <a:rPr lang="en-US"/>
              <a:t>Reproductive organs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Organs innervated only by sympathetic branch: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Blood vessels</a:t>
            </a:r>
          </a:p>
          <a:p>
            <a:pPr>
              <a:buFontTx/>
              <a:buNone/>
            </a:pPr>
            <a:r>
              <a:rPr lang="en-US"/>
              <a:t>Spleen</a:t>
            </a:r>
          </a:p>
          <a:p>
            <a:pPr>
              <a:buFontTx/>
              <a:buNone/>
            </a:pPr>
            <a:r>
              <a:rPr lang="en-US"/>
              <a:t>Piloerector muscles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Responses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responses in each organ are mediated by the particular muscarinic cholinergic OR adrenergic receptors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Responses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Usually, the two divisions mediate physiologically opposing responses such that if one inhibits an effect, the other enhances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Sites of Drug Action in Neurotransmission Process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synthesis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release</a:t>
            </a:r>
          </a:p>
          <a:p>
            <a:r>
              <a:rPr lang="en-US" dirty="0"/>
              <a:t>reuptake</a:t>
            </a:r>
          </a:p>
          <a:p>
            <a:r>
              <a:rPr lang="en-US" dirty="0"/>
              <a:t>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Para vs Symp NS modifi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" y="313944"/>
            <a:ext cx="7687056" cy="623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rug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Drugs Acting on Autonomic Nerves and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GANGLIONIC BLOCKERS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Interferes with transmission from </a:t>
            </a:r>
            <a:r>
              <a:rPr lang="en-US" dirty="0" err="1" smtClean="0"/>
              <a:t>preganglionic</a:t>
            </a:r>
            <a:r>
              <a:rPr lang="en-US" dirty="0" smtClean="0"/>
              <a:t> to postganglionic neurons</a:t>
            </a:r>
          </a:p>
          <a:p>
            <a:r>
              <a:rPr lang="en-US" dirty="0" smtClean="0"/>
              <a:t>Inhibits BOTH divisions of the ANS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038600" y="1295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3810000" y="3733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038600" y="3733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886200" y="3886200"/>
            <a:ext cx="381000" cy="457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40386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38100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40386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5052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3886200" y="5181600"/>
            <a:ext cx="3810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M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124200" y="32766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200400" y="47244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819400" y="838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Parasympathetic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6705600" y="1219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6477000" y="2057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6705600" y="2057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6477000" y="2209800"/>
            <a:ext cx="381000" cy="457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05600" y="2667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>
            <a:off x="6400800" y="5029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6705600" y="5029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62484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6553200" y="5105400"/>
            <a:ext cx="381000" cy="5334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l-GR" sz="2400">
                <a:latin typeface="Tahoma" pitchFamily="34" charset="0"/>
                <a:cs typeface="Tahoma" pitchFamily="34" charset="0"/>
              </a:rPr>
              <a:t>αβ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715000" y="838200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Sympathetic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858000" y="16764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43600" y="47244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NE</a:t>
            </a: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685800" y="3733800"/>
            <a:ext cx="264477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Ganglionic Blocker</a:t>
            </a: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2766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403725" y="1862138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Tahoma" pitchFamily="34" charset="0"/>
              </a:rPr>
              <a:t>Ganglionic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Blocker</a:t>
            </a: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59436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3336925" y="38846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(-)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5851525" y="22844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INHIBITORS OF NEUROTRANSMITTER RELEASE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Inhibitors of biosynthesis of </a:t>
            </a:r>
            <a:r>
              <a:rPr lang="en-US" dirty="0" err="1"/>
              <a:t>Norepinephrine</a:t>
            </a:r>
            <a:r>
              <a:rPr lang="en-US" dirty="0"/>
              <a:t> (NE) and Epinephrine (</a:t>
            </a:r>
            <a:r>
              <a:rPr lang="en-US" dirty="0" err="1"/>
              <a:t>Epi</a:t>
            </a:r>
            <a:r>
              <a:rPr lang="en-US" dirty="0"/>
              <a:t>)</a:t>
            </a:r>
          </a:p>
          <a:p>
            <a:r>
              <a:rPr lang="en-US" dirty="0"/>
              <a:t>Inhibitors of biosynthesis of Acetylcholine (Ach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Inhibitors of </a:t>
            </a:r>
            <a:r>
              <a:rPr lang="en-US" dirty="0" err="1" smtClean="0"/>
              <a:t>exocytotic</a:t>
            </a:r>
            <a:r>
              <a:rPr lang="en-US" dirty="0" smtClean="0"/>
              <a:t> release of NE from postganglionic sympathetic nerve terminals</a:t>
            </a:r>
          </a:p>
          <a:p>
            <a:r>
              <a:rPr lang="en-US" dirty="0" smtClean="0"/>
              <a:t>Inhibitors of </a:t>
            </a:r>
            <a:r>
              <a:rPr lang="en-US" dirty="0" err="1" smtClean="0"/>
              <a:t>exocytotic</a:t>
            </a:r>
            <a:r>
              <a:rPr lang="en-US" dirty="0" smtClean="0"/>
              <a:t> release of Ach from all types of cholinergic nerve fibers: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 smtClean="0"/>
              <a:t> 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PROMOTERS OF NEUROTRANSMITTER RELEASE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4648200" y="1066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flipH="1">
            <a:off x="44196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46482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4419600" y="1981200"/>
            <a:ext cx="381000" cy="457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4648200" y="24384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 flipH="1">
            <a:off x="43434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4648200" y="4800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Line 21"/>
          <p:cNvSpPr>
            <a:spLocks noChangeShapeType="1"/>
          </p:cNvSpPr>
          <p:nvPr/>
        </p:nvSpPr>
        <p:spPr bwMode="auto">
          <a:xfrm>
            <a:off x="4114800" y="525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4495800" y="4953000"/>
            <a:ext cx="381000" cy="5334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l-GR" sz="2400">
                <a:latin typeface="Tahoma" pitchFamily="34" charset="0"/>
                <a:cs typeface="Tahoma" pitchFamily="34" charset="0"/>
              </a:rPr>
              <a:t>αβ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3810000" y="609600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Sympathetic</a:t>
            </a: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3505200" y="10668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4876800" y="44196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NE</a:t>
            </a:r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2514600" y="1828800"/>
            <a:ext cx="1265238" cy="822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Nicotine</a:t>
            </a:r>
          </a:p>
          <a:p>
            <a:endParaRPr lang="en-US" sz="2400" dirty="0">
              <a:latin typeface="Tahoma" pitchFamily="34" charset="0"/>
            </a:endParaRPr>
          </a:p>
        </p:txBody>
      </p:sp>
      <p:sp>
        <p:nvSpPr>
          <p:cNvPr id="144413" name="Line 29"/>
          <p:cNvSpPr>
            <a:spLocks noChangeShapeType="1"/>
          </p:cNvSpPr>
          <p:nvPr/>
        </p:nvSpPr>
        <p:spPr bwMode="auto">
          <a:xfrm>
            <a:off x="37338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685800" y="43434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Tyramine, Ephedrine</a:t>
            </a:r>
          </a:p>
          <a:p>
            <a:r>
              <a:rPr lang="en-US"/>
              <a:t>amphetamine</a:t>
            </a:r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>
            <a:off x="35052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6" name="Text Box 32"/>
          <p:cNvSpPr txBox="1">
            <a:spLocks noChangeArrowheads="1"/>
          </p:cNvSpPr>
          <p:nvPr/>
        </p:nvSpPr>
        <p:spPr bwMode="auto">
          <a:xfrm>
            <a:off x="4038600" y="1828800"/>
            <a:ext cx="3429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44417" name="Text Box 33"/>
          <p:cNvSpPr txBox="1">
            <a:spLocks noChangeArrowheads="1"/>
          </p:cNvSpPr>
          <p:nvPr/>
        </p:nvSpPr>
        <p:spPr bwMode="auto">
          <a:xfrm>
            <a:off x="4267200" y="4648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4418" name="Text Box 34"/>
          <p:cNvSpPr txBox="1">
            <a:spLocks noChangeArrowheads="1"/>
          </p:cNvSpPr>
          <p:nvPr/>
        </p:nvSpPr>
        <p:spPr bwMode="auto">
          <a:xfrm>
            <a:off x="4251325" y="4646613"/>
            <a:ext cx="3429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Line 2"/>
          <p:cNvSpPr>
            <a:spLocks noChangeShapeType="1"/>
          </p:cNvSpPr>
          <p:nvPr/>
        </p:nvSpPr>
        <p:spPr bwMode="auto">
          <a:xfrm>
            <a:off x="4038600" y="1295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 flipH="1">
            <a:off x="3810000" y="3733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4038600" y="3733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3886200" y="3886200"/>
            <a:ext cx="381000" cy="457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0386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flipH="1">
            <a:off x="38100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40386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35052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3886200" y="5181600"/>
            <a:ext cx="3810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M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4191000" y="32766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4267200" y="47244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ACh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2819400" y="838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Parasympathetic</a:t>
            </a: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1752600" y="3657600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Nicotine</a:t>
            </a:r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32766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62" name="Text Box 30"/>
          <p:cNvSpPr txBox="1">
            <a:spLocks noChangeArrowheads="1"/>
          </p:cNvSpPr>
          <p:nvPr/>
        </p:nvSpPr>
        <p:spPr bwMode="auto">
          <a:xfrm>
            <a:off x="3581400" y="4038600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46464" name="Text Box 32"/>
          <p:cNvSpPr txBox="1">
            <a:spLocks noChangeArrowheads="1"/>
          </p:cNvSpPr>
          <p:nvPr/>
        </p:nvSpPr>
        <p:spPr bwMode="auto">
          <a:xfrm>
            <a:off x="1127125" y="4341813"/>
            <a:ext cx="2047875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Black widow</a:t>
            </a:r>
          </a:p>
          <a:p>
            <a:r>
              <a:rPr lang="en-US"/>
              <a:t>Spider venom</a:t>
            </a:r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 flipV="1">
            <a:off x="2971800" y="4038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>
            <a:off x="2971800" y="4495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3429000" y="48768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DRUGS THAT INTERFERE WITH NEUROTRANSMITTER STORAGE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153400" cy="3581400"/>
          </a:xfrm>
        </p:spPr>
        <p:txBody>
          <a:bodyPr/>
          <a:lstStyle/>
          <a:p>
            <a:r>
              <a:rPr lang="en-US" dirty="0"/>
              <a:t>The neurotransmitters are taken up into storage vesicles by specific energy-dependent pumps in the vesicle </a:t>
            </a:r>
            <a:r>
              <a:rPr lang="en-US" dirty="0" smtClean="0"/>
              <a:t>membrane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inhibits uptake of NE into vesicles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prevents packing of Ach into storage vesicles</a:t>
            </a:r>
            <a:endParaRPr lang="en-US" dirty="0" smtClean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DRUGS THAT AFFECT THE DURATION OF ACTION OF NEUROTRANSMITTER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/>
              <a:t>NE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imipramine, cocaine- block NE reuptake in the nerve terminal</a:t>
            </a:r>
            <a:r>
              <a:rPr lang="en-US">
                <a:sym typeface="Wingdings" pitchFamily="2" charset="2"/>
              </a:rPr>
              <a:t> increases synaptic concentration of NEenhancement of adrenergic transmission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2.  Paragyline (inhibits MAO) and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	tolcapone (inhibits COMT) </a:t>
            </a:r>
            <a:r>
              <a:rPr lang="en-US">
                <a:sym typeface="Wingdings" pitchFamily="2" charset="2"/>
              </a:rPr>
              <a:t> higher amounts of NE in peripheral tissue</a:t>
            </a:r>
            <a:endParaRPr lang="en-US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>
              <a:sym typeface="Wingdings" pitchFamily="2" charset="2"/>
            </a:endParaRPr>
          </a:p>
          <a:p>
            <a:pPr marL="609600" indent="-609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8" name="Picture 4" descr="diagram of ANS inner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Acethylcholine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inhibited by physostigmine, edrophonium, and other drugs </a:t>
            </a:r>
            <a:r>
              <a:rPr lang="en-US">
                <a:sym typeface="Wingdings" pitchFamily="2" charset="2"/>
              </a:rPr>
              <a:t>enhances magnitude and duration of effects of cholinergic stimulation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DRUGS THAT STIMULATE AUTONOMIC RECEPTORS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Adrenergic receptor stimulators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1.NE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2.Epi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3.Phenylephrine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4.Clonidine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5.Isoproterenol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6.Dobutamine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7.Terbutaline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Cholinergic receptor stimulators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1.Alkaloid muscarine, betanechol</a:t>
            </a:r>
            <a:r>
              <a:rPr lang="en-US">
                <a:sym typeface="Wingdings" pitchFamily="2" charset="2"/>
              </a:rPr>
              <a:t>(+) muscarinic receptors</a:t>
            </a:r>
          </a:p>
          <a:p>
            <a:pPr>
              <a:buFontTx/>
              <a:buNone/>
            </a:pPr>
            <a:endParaRPr lang="en-US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2.Alkaloid nicotine(+) micotinic receptors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DRUGS THAT BLOCK AUTONOMIC RECEPTORS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/>
              <a:t>Adrenergic receptor blockers</a:t>
            </a:r>
          </a:p>
          <a:p>
            <a:pPr>
              <a:buFontTx/>
              <a:buNone/>
            </a:pPr>
            <a:r>
              <a:rPr lang="en-US"/>
              <a:t>1.Phentolamine</a:t>
            </a:r>
          </a:p>
          <a:p>
            <a:pPr>
              <a:buFontTx/>
              <a:buNone/>
            </a:pPr>
            <a:r>
              <a:rPr lang="en-US"/>
              <a:t>2.Prazosin</a:t>
            </a:r>
          </a:p>
          <a:p>
            <a:pPr>
              <a:buFontTx/>
              <a:buNone/>
            </a:pPr>
            <a:r>
              <a:rPr lang="en-US"/>
              <a:t>3.Yohimbine</a:t>
            </a:r>
          </a:p>
          <a:p>
            <a:pPr>
              <a:buFontTx/>
              <a:buNone/>
            </a:pPr>
            <a:r>
              <a:rPr lang="en-US"/>
              <a:t>4.Propranolol</a:t>
            </a:r>
          </a:p>
          <a:p>
            <a:pPr>
              <a:buFontTx/>
              <a:buNone/>
            </a:pPr>
            <a:r>
              <a:rPr lang="en-US"/>
              <a:t>5.Metoprolol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Cholinergic receptor blocker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1.Atropine</a:t>
            </a:r>
            <a:r>
              <a:rPr lang="en-US">
                <a:sym typeface="Wingdings" pitchFamily="2" charset="2"/>
              </a:rPr>
              <a:t> competitive blocker at muscarine receptors</a:t>
            </a:r>
          </a:p>
          <a:p>
            <a:pPr>
              <a:buFontTx/>
              <a:buNone/>
            </a:pPr>
            <a:endParaRPr lang="en-US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2.trimetaphaninhibits nicotinic cholinergic receptors in ganglia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1588" cy="4648200"/>
          </a:xfrm>
        </p:spPr>
        <p:txBody>
          <a:bodyPr/>
          <a:lstStyle/>
          <a:p>
            <a:r>
              <a:rPr lang="en-US" dirty="0"/>
              <a:t>PARASYMPATHETIC</a:t>
            </a:r>
          </a:p>
          <a:p>
            <a:pPr>
              <a:buFontTx/>
              <a:buNone/>
            </a:pPr>
            <a:r>
              <a:rPr lang="en-US" dirty="0"/>
              <a:t>-cell bodies of </a:t>
            </a:r>
            <a:r>
              <a:rPr lang="en-US" dirty="0" err="1"/>
              <a:t>preganglionic</a:t>
            </a:r>
            <a:r>
              <a:rPr lang="en-US" dirty="0"/>
              <a:t> </a:t>
            </a:r>
            <a:r>
              <a:rPr lang="en-US" dirty="0" err="1"/>
              <a:t>nerons</a:t>
            </a:r>
            <a:r>
              <a:rPr lang="en-US" dirty="0"/>
              <a:t> exit spinal cord at cranial and sacral levels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6613" y="1295400"/>
            <a:ext cx="3811587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SYMPATHETIC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-</a:t>
            </a:r>
            <a:r>
              <a:rPr lang="en-US" dirty="0"/>
              <a:t>cell bodies of </a:t>
            </a:r>
            <a:r>
              <a:rPr lang="en-US" dirty="0" err="1"/>
              <a:t>preganglionic</a:t>
            </a:r>
            <a:r>
              <a:rPr lang="en-US" dirty="0"/>
              <a:t> fibers exit at thoracic and lumbar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Autonomic nervous syste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827" y="0"/>
            <a:ext cx="7820373" cy="68764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1588" cy="4648200"/>
          </a:xfrm>
        </p:spPr>
        <p:txBody>
          <a:bodyPr/>
          <a:lstStyle/>
          <a:p>
            <a:r>
              <a:rPr lang="en-US"/>
              <a:t>PARASYMPATHETIC</a:t>
            </a:r>
          </a:p>
          <a:p>
            <a:pPr>
              <a:buFontTx/>
              <a:buNone/>
            </a:pPr>
            <a:r>
              <a:rPr lang="en-US"/>
              <a:t>-Neurotransmitter:</a:t>
            </a:r>
          </a:p>
          <a:p>
            <a:pPr>
              <a:buFontTx/>
              <a:buNone/>
            </a:pPr>
            <a:r>
              <a:rPr lang="en-US"/>
              <a:t> preg.neuron</a:t>
            </a:r>
            <a:r>
              <a:rPr lang="en-US">
                <a:sym typeface="Wingdings" pitchFamily="2" charset="2"/>
              </a:rPr>
              <a:t>Ach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 postg.neuronAch</a:t>
            </a: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6613" y="1295400"/>
            <a:ext cx="3811587" cy="4648200"/>
          </a:xfrm>
        </p:spPr>
        <p:txBody>
          <a:bodyPr/>
          <a:lstStyle/>
          <a:p>
            <a:r>
              <a:rPr lang="en-US"/>
              <a:t>SYMPATHETIC</a:t>
            </a:r>
          </a:p>
          <a:p>
            <a:pPr>
              <a:buFontTx/>
              <a:buNone/>
            </a:pPr>
            <a:r>
              <a:rPr lang="en-US"/>
              <a:t>-Neurotransmitter:</a:t>
            </a:r>
          </a:p>
          <a:p>
            <a:pPr>
              <a:buFontTx/>
              <a:buNone/>
            </a:pPr>
            <a:r>
              <a:rPr lang="en-US"/>
              <a:t> preg.neuron</a:t>
            </a:r>
            <a:r>
              <a:rPr lang="en-US">
                <a:sym typeface="Wingdings" pitchFamily="2" charset="2"/>
              </a:rPr>
              <a:t>Ach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 postg.neuronNE</a:t>
            </a:r>
          </a:p>
          <a:p>
            <a:pPr>
              <a:buFontTx/>
              <a:buNone/>
            </a:pPr>
            <a:endParaRPr lang="en-US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-Adrenal Medulla chromaffin cellsEpinephrine</a:t>
            </a: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Signaling in sympathetic and parasympathetic system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304800"/>
            <a:ext cx="9143999" cy="54959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902</Words>
  <Application>Microsoft Office PowerPoint</Application>
  <PresentationFormat>On-screen Show (4:3)</PresentationFormat>
  <Paragraphs>240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THE AUTONOMIC NERVOUS SYSTEM</vt:lpstr>
      <vt:lpstr>  </vt:lpstr>
      <vt:lpstr>TWO MAJOR DIVISIONS</vt:lpstr>
      <vt:lpstr>  </vt:lpstr>
      <vt:lpstr>Slide 5</vt:lpstr>
      <vt:lpstr>Slide 6</vt:lpstr>
      <vt:lpstr> </vt:lpstr>
      <vt:lpstr>Slide 8</vt:lpstr>
      <vt:lpstr> </vt:lpstr>
      <vt:lpstr>  </vt:lpstr>
      <vt:lpstr>Autonomic Regulation of peripheral organs</vt:lpstr>
      <vt:lpstr>Slide 12</vt:lpstr>
      <vt:lpstr>Activation of outflow</vt:lpstr>
      <vt:lpstr>  </vt:lpstr>
      <vt:lpstr>Slide 15</vt:lpstr>
      <vt:lpstr> </vt:lpstr>
      <vt:lpstr>Neurotransmission Neurotransmitters in the ANS</vt:lpstr>
      <vt:lpstr> </vt:lpstr>
      <vt:lpstr>Slide 19</vt:lpstr>
      <vt:lpstr>  </vt:lpstr>
      <vt:lpstr> </vt:lpstr>
      <vt:lpstr>Neurotransmitter Receptors in the ANS</vt:lpstr>
      <vt:lpstr> </vt:lpstr>
      <vt:lpstr>CHOLINERGIC RECEPTORS</vt:lpstr>
      <vt:lpstr> </vt:lpstr>
      <vt:lpstr>Insert Brody Fig 8-10 p.98</vt:lpstr>
      <vt:lpstr>  </vt:lpstr>
      <vt:lpstr>*Nicotinic Cholinergic Receptors</vt:lpstr>
      <vt:lpstr>*Muscarinic Cholinergic Receptors</vt:lpstr>
      <vt:lpstr>Slide 30</vt:lpstr>
      <vt:lpstr>ADRENERGIC RECEPTORS</vt:lpstr>
      <vt:lpstr>Slide 32</vt:lpstr>
      <vt:lpstr>Slide 33</vt:lpstr>
      <vt:lpstr>Functional Responses mediated by the ANS</vt:lpstr>
      <vt:lpstr>Functional Reponses</vt:lpstr>
      <vt:lpstr>Functional Responses</vt:lpstr>
      <vt:lpstr>Functional Responses</vt:lpstr>
      <vt:lpstr>Functional Responses</vt:lpstr>
      <vt:lpstr>Sites of Drug Action in Neurotransmission Process</vt:lpstr>
      <vt:lpstr> </vt:lpstr>
      <vt:lpstr>Drugs Acting on Autonomic Nerves and Receptors</vt:lpstr>
      <vt:lpstr>GANGLIONIC BLOCKERS</vt:lpstr>
      <vt:lpstr>  </vt:lpstr>
      <vt:lpstr>INHIBITORS OF NEUROTRANSMITTER RELEASE</vt:lpstr>
      <vt:lpstr>   </vt:lpstr>
      <vt:lpstr>Slide 46</vt:lpstr>
      <vt:lpstr>Slide 47</vt:lpstr>
      <vt:lpstr>DRUGS THAT INTERFERE WITH NEUROTRANSMITTER STORAGE</vt:lpstr>
      <vt:lpstr>DRUGS THAT AFFECT THE DURATION OF ACTION OF NEUROTRANSMITTER</vt:lpstr>
      <vt:lpstr>Slide 50</vt:lpstr>
      <vt:lpstr> </vt:lpstr>
      <vt:lpstr>  </vt:lpstr>
      <vt:lpstr>DRUGS THAT STIMULATE AUTONOMIC RECEPTORS</vt:lpstr>
      <vt:lpstr>Slide 54</vt:lpstr>
      <vt:lpstr>DRUGS THAT BLOCK AUTONOMIC RECEPTORS</vt:lpstr>
      <vt:lpstr>Slide 56</vt:lpstr>
    </vt:vector>
  </TitlesOfParts>
  <Company>FEU-NRMF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AUTONOMIC NERVOUS SYSTEM</dc:title>
  <dc:creator>Jess</dc:creator>
  <cp:lastModifiedBy>Ghaith</cp:lastModifiedBy>
  <cp:revision>82</cp:revision>
  <dcterms:created xsi:type="dcterms:W3CDTF">2007-05-31T12:06:57Z</dcterms:created>
  <dcterms:modified xsi:type="dcterms:W3CDTF">2016-11-08T03:55:56Z</dcterms:modified>
</cp:coreProperties>
</file>