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409" r:id="rId4"/>
    <p:sldId id="258" r:id="rId5"/>
    <p:sldId id="259" r:id="rId6"/>
    <p:sldId id="300" r:id="rId7"/>
    <p:sldId id="301" r:id="rId8"/>
    <p:sldId id="260" r:id="rId9"/>
    <p:sldId id="261" r:id="rId10"/>
    <p:sldId id="293" r:id="rId11"/>
    <p:sldId id="263" r:id="rId12"/>
    <p:sldId id="264" r:id="rId13"/>
    <p:sldId id="265" r:id="rId14"/>
    <p:sldId id="302" r:id="rId15"/>
    <p:sldId id="266" r:id="rId16"/>
    <p:sldId id="267" r:id="rId17"/>
    <p:sldId id="268" r:id="rId18"/>
    <p:sldId id="269" r:id="rId19"/>
    <p:sldId id="303" r:id="rId20"/>
    <p:sldId id="305" r:id="rId21"/>
    <p:sldId id="270" r:id="rId22"/>
    <p:sldId id="304" r:id="rId23"/>
    <p:sldId id="271" r:id="rId24"/>
    <p:sldId id="310" r:id="rId25"/>
    <p:sldId id="272" r:id="rId26"/>
    <p:sldId id="311" r:id="rId27"/>
    <p:sldId id="273" r:id="rId28"/>
    <p:sldId id="307" r:id="rId29"/>
    <p:sldId id="312" r:id="rId30"/>
    <p:sldId id="274" r:id="rId31"/>
    <p:sldId id="275" r:id="rId32"/>
    <p:sldId id="276" r:id="rId33"/>
    <p:sldId id="277" r:id="rId34"/>
    <p:sldId id="278" r:id="rId35"/>
    <p:sldId id="414" r:id="rId36"/>
    <p:sldId id="279" r:id="rId37"/>
    <p:sldId id="280" r:id="rId38"/>
    <p:sldId id="281" r:id="rId39"/>
    <p:sldId id="413" r:id="rId40"/>
    <p:sldId id="290" r:id="rId41"/>
    <p:sldId id="282" r:id="rId42"/>
    <p:sldId id="411" r:id="rId43"/>
    <p:sldId id="309" r:id="rId44"/>
    <p:sldId id="412" r:id="rId45"/>
    <p:sldId id="283" r:id="rId46"/>
    <p:sldId id="284" r:id="rId47"/>
    <p:sldId id="313" r:id="rId48"/>
    <p:sldId id="285" r:id="rId49"/>
    <p:sldId id="314" r:id="rId50"/>
    <p:sldId id="286" r:id="rId51"/>
    <p:sldId id="315" r:id="rId52"/>
    <p:sldId id="287" r:id="rId53"/>
    <p:sldId id="294" r:id="rId54"/>
    <p:sldId id="308" r:id="rId55"/>
    <p:sldId id="322" r:id="rId56"/>
    <p:sldId id="415" r:id="rId57"/>
    <p:sldId id="416" r:id="rId58"/>
    <p:sldId id="289" r:id="rId59"/>
    <p:sldId id="316" r:id="rId60"/>
    <p:sldId id="417" r:id="rId61"/>
    <p:sldId id="317" r:id="rId62"/>
    <p:sldId id="418" r:id="rId63"/>
    <p:sldId id="323" r:id="rId64"/>
    <p:sldId id="318" r:id="rId65"/>
    <p:sldId id="352" r:id="rId66"/>
    <p:sldId id="319" r:id="rId67"/>
    <p:sldId id="327" r:id="rId68"/>
    <p:sldId id="320" r:id="rId69"/>
    <p:sldId id="353" r:id="rId70"/>
    <p:sldId id="324" r:id="rId71"/>
    <p:sldId id="419" r:id="rId72"/>
    <p:sldId id="355" r:id="rId73"/>
    <p:sldId id="325" r:id="rId74"/>
    <p:sldId id="354" r:id="rId75"/>
    <p:sldId id="398" r:id="rId76"/>
    <p:sldId id="397" r:id="rId77"/>
    <p:sldId id="400" r:id="rId78"/>
    <p:sldId id="330" r:id="rId79"/>
    <p:sldId id="399" r:id="rId80"/>
    <p:sldId id="401" r:id="rId81"/>
    <p:sldId id="402" r:id="rId82"/>
    <p:sldId id="326" r:id="rId83"/>
    <p:sldId id="403" r:id="rId84"/>
    <p:sldId id="356" r:id="rId85"/>
    <p:sldId id="329" r:id="rId86"/>
    <p:sldId id="404" r:id="rId87"/>
    <p:sldId id="405" r:id="rId88"/>
    <p:sldId id="331" r:id="rId89"/>
    <p:sldId id="408" r:id="rId90"/>
    <p:sldId id="406" r:id="rId91"/>
    <p:sldId id="336" r:id="rId92"/>
    <p:sldId id="335" r:id="rId93"/>
    <p:sldId id="407" r:id="rId94"/>
    <p:sldId id="337" r:id="rId95"/>
    <p:sldId id="333" r:id="rId96"/>
    <p:sldId id="364" r:id="rId97"/>
    <p:sldId id="363" r:id="rId98"/>
    <p:sldId id="366" r:id="rId99"/>
    <p:sldId id="367" r:id="rId100"/>
    <p:sldId id="340" r:id="rId101"/>
    <p:sldId id="342" r:id="rId102"/>
    <p:sldId id="343" r:id="rId103"/>
    <p:sldId id="349" r:id="rId104"/>
    <p:sldId id="344" r:id="rId105"/>
    <p:sldId id="374" r:id="rId106"/>
    <p:sldId id="368" r:id="rId107"/>
    <p:sldId id="345" r:id="rId108"/>
    <p:sldId id="351" r:id="rId109"/>
    <p:sldId id="346" r:id="rId110"/>
    <p:sldId id="347" r:id="rId111"/>
    <p:sldId id="362" r:id="rId112"/>
    <p:sldId id="372" r:id="rId113"/>
    <p:sldId id="348" r:id="rId114"/>
    <p:sldId id="371" r:id="rId115"/>
    <p:sldId id="357" r:id="rId116"/>
    <p:sldId id="360" r:id="rId117"/>
    <p:sldId id="361" r:id="rId118"/>
    <p:sldId id="375" r:id="rId119"/>
    <p:sldId id="376" r:id="rId120"/>
    <p:sldId id="377" r:id="rId121"/>
    <p:sldId id="385" r:id="rId122"/>
    <p:sldId id="378" r:id="rId123"/>
    <p:sldId id="379" r:id="rId124"/>
    <p:sldId id="386" r:id="rId125"/>
    <p:sldId id="380" r:id="rId126"/>
    <p:sldId id="381" r:id="rId127"/>
    <p:sldId id="382" r:id="rId128"/>
    <p:sldId id="387" r:id="rId129"/>
    <p:sldId id="389" r:id="rId130"/>
    <p:sldId id="388" r:id="rId131"/>
    <p:sldId id="390" r:id="rId132"/>
    <p:sldId id="392" r:id="rId133"/>
    <p:sldId id="393" r:id="rId134"/>
    <p:sldId id="394" r:id="rId135"/>
    <p:sldId id="395" r:id="rId136"/>
    <p:sldId id="396" r:id="rId137"/>
    <p:sldId id="410" r:id="rId138"/>
    <p:sldId id="370" r:id="rId139"/>
    <p:sldId id="391" r:id="rId1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086" autoAdjust="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B4457-C389-4A56-9F3B-6B038BE816C0}"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CABD2-CF25-4E10-8E89-23478EF0B2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B4457-C389-4A56-9F3B-6B038BE816C0}" type="datetimeFigureOut">
              <a:rPr lang="en-US" smtClean="0"/>
              <a:pPr/>
              <a:t>11/21/2016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CABD2-CF25-4E10-8E89-23478EF0B2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Nervous System </a:t>
            </a:r>
            <a:endParaRPr lang="en-US" dirty="0"/>
          </a:p>
        </p:txBody>
      </p:sp>
      <p:sp>
        <p:nvSpPr>
          <p:cNvPr id="3" name="Subtitle 2"/>
          <p:cNvSpPr>
            <a:spLocks noGrp="1"/>
          </p:cNvSpPr>
          <p:nvPr>
            <p:ph type="subTitle" idx="1"/>
          </p:nvPr>
        </p:nvSpPr>
        <p:spPr/>
        <p:txBody>
          <a:bodyPr>
            <a:normAutofit/>
          </a:bodyPr>
          <a:lstStyle/>
          <a:p>
            <a:r>
              <a:rPr lang="en-US" sz="4000" dirty="0" smtClean="0"/>
              <a:t>Asst. Prof. Dr. </a:t>
            </a:r>
            <a:r>
              <a:rPr lang="en-US" sz="4000" b="1" dirty="0" smtClean="0"/>
              <a:t>Ghaith Ali Jasim</a:t>
            </a:r>
            <a:endParaRPr lang="en-US" sz="4000" b="1"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Content Placeholder 4" descr="NSdiagram.svg.png"/>
          <p:cNvPicPr>
            <a:picLocks noGrp="1" noChangeAspect="1"/>
          </p:cNvPicPr>
          <p:nvPr>
            <p:ph idx="1"/>
          </p:nvPr>
        </p:nvPicPr>
        <p:blipFill>
          <a:blip r:embed="rId2"/>
          <a:stretch>
            <a:fillRect/>
          </a:stretch>
        </p:blipFill>
        <p:spPr>
          <a:xfrm>
            <a:off x="381000" y="76200"/>
            <a:ext cx="8428827" cy="6705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85800"/>
            <a:ext cx="8229600" cy="5440363"/>
          </a:xfrm>
        </p:spPr>
        <p:txBody>
          <a:bodyPr/>
          <a:lstStyle/>
          <a:p>
            <a:pPr>
              <a:buNone/>
            </a:pPr>
            <a:endParaRPr lang="en-US" dirty="0" smtClean="0"/>
          </a:p>
          <a:p>
            <a:r>
              <a:rPr lang="en-US" dirty="0" smtClean="0"/>
              <a:t>   Cervical spinal nerves:  C1 – C8</a:t>
            </a:r>
          </a:p>
          <a:p>
            <a:r>
              <a:rPr lang="en-US" dirty="0" smtClean="0"/>
              <a:t>   Thoracic spinal nerves:  T1 – T12</a:t>
            </a:r>
          </a:p>
          <a:p>
            <a:r>
              <a:rPr lang="en-US" dirty="0" smtClean="0"/>
              <a:t>   Lumber spinal nerves:   L1 – L5</a:t>
            </a:r>
          </a:p>
          <a:p>
            <a:r>
              <a:rPr lang="en-US" dirty="0" smtClean="0"/>
              <a:t>   Sacral spinal nerves:       S1 – S5</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pinal-nerves-in-detail-showing-dorsal-root-ganglion-ramus-rami-ventral-root.jpg"/>
          <p:cNvPicPr>
            <a:picLocks noGrp="1" noChangeAspect="1"/>
          </p:cNvPicPr>
          <p:nvPr>
            <p:ph idx="1"/>
          </p:nvPr>
        </p:nvPicPr>
        <p:blipFill>
          <a:blip r:embed="rId2"/>
          <a:stretch>
            <a:fillRect/>
          </a:stretch>
        </p:blipFill>
        <p:spPr>
          <a:xfrm>
            <a:off x="1547611" y="0"/>
            <a:ext cx="6224789" cy="6858000"/>
          </a:xfr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Spinal </a:t>
            </a:r>
            <a:r>
              <a:rPr lang="en-US" b="1" dirty="0" err="1" smtClean="0"/>
              <a:t>Meninges</a:t>
            </a:r>
            <a:r>
              <a:rPr lang="en-US" b="1" dirty="0" smtClean="0"/>
              <a:t> “or membranes” </a:t>
            </a:r>
            <a:endParaRPr lang="en-US" dirty="0"/>
          </a:p>
        </p:txBody>
      </p:sp>
      <p:sp>
        <p:nvSpPr>
          <p:cNvPr id="3" name="Content Placeholder 2"/>
          <p:cNvSpPr>
            <a:spLocks noGrp="1"/>
          </p:cNvSpPr>
          <p:nvPr>
            <p:ph idx="1"/>
          </p:nvPr>
        </p:nvSpPr>
        <p:spPr/>
        <p:txBody>
          <a:bodyPr/>
          <a:lstStyle/>
          <a:p>
            <a:pPr>
              <a:buNone/>
            </a:pPr>
            <a:r>
              <a:rPr lang="en-US" dirty="0" smtClean="0"/>
              <a:t>These provide the physical stability &amp; shock absorption &amp; blood vessels branching within these layers also deliver oxygen &amp; nutrients to the spinal cord, there are 3 </a:t>
            </a:r>
            <a:r>
              <a:rPr lang="en-US" dirty="0" err="1" smtClean="0"/>
              <a:t>meningeal</a:t>
            </a:r>
            <a:r>
              <a:rPr lang="en-US" dirty="0" smtClean="0"/>
              <a:t> layers (1- the </a:t>
            </a:r>
            <a:r>
              <a:rPr lang="en-US" dirty="0" err="1" smtClean="0"/>
              <a:t>dura</a:t>
            </a:r>
            <a:r>
              <a:rPr lang="en-US" dirty="0" smtClean="0"/>
              <a:t> mater      2- the </a:t>
            </a:r>
            <a:r>
              <a:rPr lang="en-US" dirty="0" err="1" smtClean="0"/>
              <a:t>arachnoid</a:t>
            </a:r>
            <a:r>
              <a:rPr lang="en-US" dirty="0" smtClean="0"/>
              <a:t>   3- the </a:t>
            </a:r>
            <a:r>
              <a:rPr lang="en-US" dirty="0" err="1" smtClean="0"/>
              <a:t>pia</a:t>
            </a:r>
            <a:r>
              <a:rPr lang="en-US" dirty="0" smtClean="0"/>
              <a:t> mater). These are continuous with the cranial </a:t>
            </a:r>
            <a:r>
              <a:rPr lang="en-US" dirty="0" err="1" smtClean="0"/>
              <a:t>meninges</a:t>
            </a:r>
            <a:r>
              <a:rPr lang="en-US" dirty="0" smtClean="0"/>
              <a:t> of brain.</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pinal-cord-and-spinal-nerves-lab-5-638.jpg"/>
          <p:cNvPicPr>
            <a:picLocks noGrp="1" noChangeAspect="1"/>
          </p:cNvPicPr>
          <p:nvPr>
            <p:ph idx="1"/>
          </p:nvPr>
        </p:nvPicPr>
        <p:blipFill>
          <a:blip r:embed="rId2"/>
          <a:stretch>
            <a:fillRect/>
          </a:stretch>
        </p:blipFill>
        <p:spPr>
          <a:xfrm>
            <a:off x="-1" y="-1"/>
            <a:ext cx="9144001" cy="6865167"/>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i="1" dirty="0" smtClean="0"/>
              <a:t>Sectional organization of spinal cord</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dirty="0" smtClean="0"/>
              <a:t>The anterior median fissure &amp; the posterior median </a:t>
            </a:r>
            <a:r>
              <a:rPr lang="en-US" dirty="0" err="1" smtClean="0"/>
              <a:t>sulcus</a:t>
            </a:r>
            <a:r>
              <a:rPr lang="en-US" dirty="0" smtClean="0"/>
              <a:t> mark the division between left &amp; right sides of the spinal cord.</a:t>
            </a:r>
          </a:p>
          <a:p>
            <a:pPr>
              <a:buNone/>
            </a:pPr>
            <a:endParaRPr lang="en-US" dirty="0" smtClean="0"/>
          </a:p>
        </p:txBody>
      </p:sp>
      <p:pic>
        <p:nvPicPr>
          <p:cNvPr id="4" name="Picture 3" descr="GxkNbtzQ-WxwpKODv.xnsA_m.jpg"/>
          <p:cNvPicPr>
            <a:picLocks noChangeAspect="1"/>
          </p:cNvPicPr>
          <p:nvPr/>
        </p:nvPicPr>
        <p:blipFill>
          <a:blip r:embed="rId2"/>
          <a:stretch>
            <a:fillRect/>
          </a:stretch>
        </p:blipFill>
        <p:spPr>
          <a:xfrm>
            <a:off x="1752600" y="2971800"/>
            <a:ext cx="5486400" cy="361188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Superficial white matter contain large number of </a:t>
            </a:r>
            <a:r>
              <a:rPr lang="en-US" dirty="0" err="1" smtClean="0"/>
              <a:t>myelinated</a:t>
            </a:r>
            <a:r>
              <a:rPr lang="en-US" dirty="0" smtClean="0"/>
              <a:t> &amp; non </a:t>
            </a:r>
            <a:r>
              <a:rPr lang="en-US" dirty="0" err="1" smtClean="0"/>
              <a:t>myelinated</a:t>
            </a:r>
            <a:r>
              <a:rPr lang="en-US" dirty="0" smtClean="0"/>
              <a:t> axons.</a:t>
            </a:r>
          </a:p>
          <a:p>
            <a:endParaRPr lang="en-US" dirty="0" smtClean="0"/>
          </a:p>
          <a:p>
            <a:endParaRPr lang="en-US" dirty="0" smtClean="0"/>
          </a:p>
          <a:p>
            <a:r>
              <a:rPr lang="en-US" dirty="0" smtClean="0"/>
              <a:t>The gray matter contain the cell bodies of neurons &amp; the projections of gray matter toward the outer surface of the spinal cord are called horns.</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5" descr="picture12.jpg"/>
          <p:cNvPicPr>
            <a:picLocks noGrp="1" noChangeAspect="1"/>
          </p:cNvPicPr>
          <p:nvPr>
            <p:ph idx="1"/>
          </p:nvPr>
        </p:nvPicPr>
        <p:blipFill>
          <a:blip r:embed="rId2"/>
          <a:stretch>
            <a:fillRect/>
          </a:stretch>
        </p:blipFill>
        <p:spPr>
          <a:xfrm>
            <a:off x="0" y="228600"/>
            <a:ext cx="9138840" cy="6019800"/>
          </a:xfrm>
        </p:spPr>
      </p:pic>
      <p:pic>
        <p:nvPicPr>
          <p:cNvPr id="5" name="Content Placeholder 5" descr="ch-14lecturepresentation-12-638.jpg"/>
          <p:cNvPicPr>
            <a:picLocks noChangeAspect="1"/>
          </p:cNvPicPr>
          <p:nvPr/>
        </p:nvPicPr>
        <p:blipFill>
          <a:blip r:embed="rId3"/>
          <a:stretch>
            <a:fillRect/>
          </a:stretch>
        </p:blipFill>
        <p:spPr>
          <a:xfrm>
            <a:off x="0" y="0"/>
            <a:ext cx="9144000" cy="6865166"/>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5745163"/>
          </a:xfrm>
        </p:spPr>
        <p:txBody>
          <a:bodyPr>
            <a:normAutofit fontScale="85000" lnSpcReduction="20000"/>
          </a:bodyPr>
          <a:lstStyle/>
          <a:p>
            <a:pPr>
              <a:buNone/>
            </a:pPr>
            <a:r>
              <a:rPr lang="en-US" b="1" dirty="0" smtClean="0"/>
              <a:t>Gray Matter</a:t>
            </a:r>
            <a:r>
              <a:rPr lang="en-US" dirty="0" smtClean="0"/>
              <a:t>: the cell bodies of neurons in the gray matter of the spinal cord are organized into functional groups called nuclei.</a:t>
            </a:r>
          </a:p>
          <a:p>
            <a:r>
              <a:rPr lang="en-US" i="1" dirty="0" smtClean="0"/>
              <a:t>Sensory nuclei:</a:t>
            </a:r>
            <a:r>
              <a:rPr lang="en-US" dirty="0" smtClean="0"/>
              <a:t> receive &amp; rely sensory information from peripheral receptors.</a:t>
            </a:r>
          </a:p>
          <a:p>
            <a:r>
              <a:rPr lang="en-US" i="1" dirty="0" smtClean="0"/>
              <a:t>Motor nuclei:</a:t>
            </a:r>
            <a:r>
              <a:rPr lang="en-US" dirty="0" smtClean="0"/>
              <a:t> issue motor commands to peripheral effectors.</a:t>
            </a:r>
          </a:p>
          <a:p>
            <a:pPr>
              <a:buNone/>
            </a:pPr>
            <a:endParaRPr lang="en-US" dirty="0" smtClean="0"/>
          </a:p>
          <a:p>
            <a:r>
              <a:rPr lang="en-US" dirty="0" smtClean="0"/>
              <a:t>= the posterior or dorsal gray horns contain somatic &amp; visceral sensory nuclei.</a:t>
            </a:r>
          </a:p>
          <a:p>
            <a:r>
              <a:rPr lang="en-US" dirty="0" smtClean="0"/>
              <a:t>= the anterior or ventral gray horns contain somatic motor nuclei.</a:t>
            </a:r>
          </a:p>
          <a:p>
            <a:r>
              <a:rPr lang="en-US" dirty="0" smtClean="0"/>
              <a:t>= the lateral gray horns ((located only in the thoracic &amp; lumber segments)) these contain visceral motor nuclei.</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5" descr="picture12.jpg"/>
          <p:cNvPicPr>
            <a:picLocks noGrp="1" noChangeAspect="1"/>
          </p:cNvPicPr>
          <p:nvPr>
            <p:ph idx="1"/>
          </p:nvPr>
        </p:nvPicPr>
        <p:blipFill>
          <a:blip r:embed="rId2"/>
          <a:stretch>
            <a:fillRect/>
          </a:stretch>
        </p:blipFill>
        <p:spPr>
          <a:xfrm>
            <a:off x="0" y="228600"/>
            <a:ext cx="9138840" cy="6019800"/>
          </a:xfrm>
        </p:spPr>
      </p:pic>
      <p:pic>
        <p:nvPicPr>
          <p:cNvPr id="5" name="Content Placeholder 5" descr="ch-14lecturepresentation-12-638.jpg"/>
          <p:cNvPicPr>
            <a:picLocks noChangeAspect="1"/>
          </p:cNvPicPr>
          <p:nvPr/>
        </p:nvPicPr>
        <p:blipFill>
          <a:blip r:embed="rId3"/>
          <a:stretch>
            <a:fillRect/>
          </a:stretch>
        </p:blipFill>
        <p:spPr>
          <a:xfrm>
            <a:off x="0" y="0"/>
            <a:ext cx="9144000" cy="6865166"/>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b="1" dirty="0" smtClean="0"/>
              <a:t>White Matter:</a:t>
            </a:r>
            <a:r>
              <a:rPr lang="en-US" dirty="0" smtClean="0"/>
              <a:t> can be divided into three regions called columns:</a:t>
            </a:r>
          </a:p>
          <a:p>
            <a:pPr lvl="0"/>
            <a:r>
              <a:rPr lang="en-US" dirty="0" smtClean="0"/>
              <a:t>Posterior white column.</a:t>
            </a:r>
          </a:p>
          <a:p>
            <a:pPr lvl="0"/>
            <a:r>
              <a:rPr lang="en-US" dirty="0" smtClean="0"/>
              <a:t>Anterior white column.</a:t>
            </a:r>
          </a:p>
          <a:p>
            <a:r>
              <a:rPr lang="en-US" dirty="0" smtClean="0"/>
              <a:t>Lateral white column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Content Placeholder 5" descr="350px-Neuron.svg.png"/>
          <p:cNvPicPr>
            <a:picLocks noGrp="1" noChangeAspect="1"/>
          </p:cNvPicPr>
          <p:nvPr>
            <p:ph idx="1"/>
          </p:nvPr>
        </p:nvPicPr>
        <p:blipFill>
          <a:blip r:embed="rId2"/>
          <a:stretch>
            <a:fillRect/>
          </a:stretch>
        </p:blipFill>
        <p:spPr>
          <a:xfrm>
            <a:off x="457200" y="609600"/>
            <a:ext cx="8129781" cy="5410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Reflexes</a:t>
            </a:r>
            <a:endParaRPr lang="en-US" dirty="0"/>
          </a:p>
        </p:txBody>
      </p:sp>
      <p:sp>
        <p:nvSpPr>
          <p:cNvPr id="3" name="Content Placeholder 2"/>
          <p:cNvSpPr>
            <a:spLocks noGrp="1"/>
          </p:cNvSpPr>
          <p:nvPr>
            <p:ph idx="1"/>
          </p:nvPr>
        </p:nvSpPr>
        <p:spPr/>
        <p:txBody>
          <a:bodyPr>
            <a:normAutofit/>
          </a:bodyPr>
          <a:lstStyle/>
          <a:p>
            <a:r>
              <a:rPr lang="en-US" b="1" dirty="0" smtClean="0"/>
              <a:t>Reflexes:</a:t>
            </a:r>
            <a:r>
              <a:rPr lang="en-US" dirty="0" smtClean="0"/>
              <a:t> they are rapid automatic responses to specific stimuli.</a:t>
            </a:r>
          </a:p>
          <a:p>
            <a:pPr>
              <a:buNone/>
            </a:pPr>
            <a:r>
              <a:rPr lang="en-US" dirty="0" smtClean="0"/>
              <a:t>-neural reflexes: in which sensory fibers delivers information to the CNS &amp; motor fibers commands to peripheral effectors.</a:t>
            </a:r>
          </a:p>
          <a:p>
            <a:pPr>
              <a:buNone/>
            </a:pPr>
            <a:endParaRPr lang="en-US" dirty="0"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Content Placeholder 4" descr="reflex arc diagram-a.bmp"/>
          <p:cNvPicPr>
            <a:picLocks noGrp="1" noChangeAspect="1"/>
          </p:cNvPicPr>
          <p:nvPr>
            <p:ph idx="1"/>
          </p:nvPr>
        </p:nvPicPr>
        <p:blipFill>
          <a:blip r:embed="rId2"/>
          <a:stretch>
            <a:fillRect/>
          </a:stretch>
        </p:blipFill>
        <p:spPr>
          <a:xfrm>
            <a:off x="457200" y="1143000"/>
            <a:ext cx="8229600" cy="4441855"/>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5745163"/>
          </a:xfrm>
        </p:spPr>
        <p:txBody>
          <a:bodyPr/>
          <a:lstStyle/>
          <a:p>
            <a:r>
              <a:rPr lang="en-US" b="1" dirty="0" smtClean="0"/>
              <a:t>The Reflex Arc:</a:t>
            </a:r>
            <a:r>
              <a:rPr lang="en-US" dirty="0" smtClean="0"/>
              <a:t> a reflex arc begins at a receptor &amp; ends at a peripheral effecter such as a muscle fiber or gland cell. There are five steps involved in a neural reflex:</a:t>
            </a:r>
          </a:p>
          <a:p>
            <a:endParaRPr lang="en-US" dirty="0" smtClean="0"/>
          </a:p>
          <a:p>
            <a:endParaRPr lang="en-US" dirty="0"/>
          </a:p>
        </p:txBody>
      </p:sp>
      <p:pic>
        <p:nvPicPr>
          <p:cNvPr id="4" name="Picture 2" descr="D:\GHAITH acer\DT\PICS NS\images1.jpg"/>
          <p:cNvPicPr>
            <a:picLocks noChangeAspect="1" noChangeArrowheads="1"/>
          </p:cNvPicPr>
          <p:nvPr/>
        </p:nvPicPr>
        <p:blipFill>
          <a:blip r:embed="rId2"/>
          <a:srcRect/>
          <a:stretch>
            <a:fillRect/>
          </a:stretch>
        </p:blipFill>
        <p:spPr bwMode="auto">
          <a:xfrm>
            <a:off x="1600200" y="2362200"/>
            <a:ext cx="5696933" cy="4267200"/>
          </a:xfrm>
          <a:prstGeom prst="rect">
            <a:avLst/>
          </a:prstGeo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6019800"/>
          </a:xfrm>
        </p:spPr>
        <p:txBody>
          <a:bodyPr>
            <a:normAutofit fontScale="85000" lnSpcReduction="10000"/>
          </a:bodyPr>
          <a:lstStyle/>
          <a:p>
            <a:r>
              <a:rPr lang="en-US" i="1" dirty="0" smtClean="0"/>
              <a:t>Step I: arrival of stimulus &amp; activation of a receptor</a:t>
            </a:r>
            <a:r>
              <a:rPr lang="en-US" dirty="0" smtClean="0"/>
              <a:t>: receptors are specialized cells or dendrites of a sensory neuron. The receptors are sensitive to physical or chemical changes in the body or to the external environment. If there is a pain stimulus there will be activation to the pain receptor.</a:t>
            </a:r>
          </a:p>
          <a:p>
            <a:pPr>
              <a:buNone/>
            </a:pPr>
            <a:r>
              <a:rPr lang="en-US" dirty="0" smtClean="0"/>
              <a:t> </a:t>
            </a:r>
          </a:p>
          <a:p>
            <a:r>
              <a:rPr lang="en-US" i="1" dirty="0" smtClean="0"/>
              <a:t>Step II: activation of a sensory neuron</a:t>
            </a:r>
            <a:r>
              <a:rPr lang="en-US" dirty="0" smtClean="0"/>
              <a:t>: stimulation of pain receptor leads to the formation &amp; propagation of AP along the axon of sensory neurons.</a:t>
            </a:r>
          </a:p>
          <a:p>
            <a:pPr>
              <a:buNone/>
            </a:pPr>
            <a:r>
              <a:rPr lang="en-US" dirty="0" smtClean="0"/>
              <a:t>	Information reaches the spinal cord with one of the dorsal roots, step I &amp; II involve the same neuron or a different neuron e.g. : in laud sound a reflex is triggered when receptor release a neurotransmitter that stimulate a second neuron.</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descr="D:\GHAITH acer\DT\PICS NS\images1.jpg"/>
          <p:cNvPicPr>
            <a:picLocks noGrp="1" noChangeAspect="1" noChangeArrowheads="1"/>
          </p:cNvPicPr>
          <p:nvPr>
            <p:ph idx="1"/>
          </p:nvPr>
        </p:nvPicPr>
        <p:blipFill>
          <a:blip r:embed="rId2"/>
          <a:srcRect/>
          <a:stretch>
            <a:fillRect/>
          </a:stretch>
        </p:blipFill>
        <p:spPr bwMode="auto">
          <a:xfrm>
            <a:off x="1082416" y="1447800"/>
            <a:ext cx="6714242" cy="5029200"/>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6096000"/>
          </a:xfrm>
        </p:spPr>
        <p:txBody>
          <a:bodyPr>
            <a:normAutofit fontScale="92500" lnSpcReduction="20000"/>
          </a:bodyPr>
          <a:lstStyle/>
          <a:p>
            <a:r>
              <a:rPr lang="en-US" i="1" dirty="0" smtClean="0"/>
              <a:t>Step III: information processing</a:t>
            </a:r>
            <a:r>
              <a:rPr lang="en-US" dirty="0" smtClean="0"/>
              <a:t>: it begins when a neurotransmitter is released by the synaptic knob &amp; affect the post synaptic membrane of an interneuron producing an EPSP. Some times the sensory neuron innervates a motor nerve directly.</a:t>
            </a:r>
          </a:p>
          <a:p>
            <a:pPr>
              <a:buNone/>
            </a:pPr>
            <a:r>
              <a:rPr lang="en-US" dirty="0" smtClean="0"/>
              <a:t> </a:t>
            </a:r>
          </a:p>
          <a:p>
            <a:r>
              <a:rPr lang="en-US" i="1" dirty="0" smtClean="0"/>
              <a:t>Step IV: activation of a motor neuron</a:t>
            </a:r>
            <a:r>
              <a:rPr lang="en-US" dirty="0" smtClean="0"/>
              <a:t>: the axons of the stimulated motor neurons carry APs in to the periphery over the ventral root of the spinal cord.</a:t>
            </a:r>
          </a:p>
          <a:p>
            <a:pPr>
              <a:buNone/>
            </a:pPr>
            <a:endParaRPr lang="en-US" dirty="0" smtClean="0"/>
          </a:p>
          <a:p>
            <a:r>
              <a:rPr lang="en-US" i="1" dirty="0" smtClean="0"/>
              <a:t>Step V: respond of a peripheral  effecter</a:t>
            </a:r>
            <a:r>
              <a:rPr lang="en-US" dirty="0" smtClean="0"/>
              <a:t>: release of neurotransmitter by the motor neurons at the synaptic knobs → response by peripheral effecter, skeletal muscle → contraction.</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reflex_arc_med.jpeg"/>
          <p:cNvPicPr>
            <a:picLocks noGrp="1" noChangeAspect="1"/>
          </p:cNvPicPr>
          <p:nvPr>
            <p:ph idx="1"/>
          </p:nvPr>
        </p:nvPicPr>
        <p:blipFill>
          <a:blip r:embed="rId2"/>
          <a:stretch>
            <a:fillRect/>
          </a:stretch>
        </p:blipFill>
        <p:spPr>
          <a:xfrm>
            <a:off x="381000" y="685800"/>
            <a:ext cx="8590569" cy="4953000"/>
          </a:xfr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reflex2.jpg"/>
          <p:cNvPicPr>
            <a:picLocks noGrp="1" noChangeAspect="1"/>
          </p:cNvPicPr>
          <p:nvPr>
            <p:ph idx="1"/>
          </p:nvPr>
        </p:nvPicPr>
        <p:blipFill>
          <a:blip r:embed="rId2"/>
          <a:stretch>
            <a:fillRect/>
          </a:stretch>
        </p:blipFill>
        <p:spPr>
          <a:xfrm>
            <a:off x="264968" y="762000"/>
            <a:ext cx="8879032" cy="5871873"/>
          </a:xfr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 of Reflexes:</a:t>
            </a:r>
            <a:endParaRPr lang="en-US" dirty="0"/>
          </a:p>
        </p:txBody>
      </p:sp>
      <p:sp>
        <p:nvSpPr>
          <p:cNvPr id="3" name="Content Placeholder 2"/>
          <p:cNvSpPr>
            <a:spLocks noGrp="1"/>
          </p:cNvSpPr>
          <p:nvPr>
            <p:ph idx="1"/>
          </p:nvPr>
        </p:nvSpPr>
        <p:spPr/>
        <p:txBody>
          <a:bodyPr/>
          <a:lstStyle/>
          <a:p>
            <a:pPr>
              <a:buNone/>
            </a:pPr>
            <a:endParaRPr lang="en-US" dirty="0" smtClean="0"/>
          </a:p>
          <a:p>
            <a:pPr lvl="0"/>
            <a:r>
              <a:rPr lang="en-US" dirty="0" smtClean="0"/>
              <a:t>According to their development.</a:t>
            </a:r>
          </a:p>
          <a:p>
            <a:pPr lvl="0"/>
            <a:r>
              <a:rPr lang="en-US" dirty="0" smtClean="0"/>
              <a:t>Site where information processing occur.</a:t>
            </a:r>
          </a:p>
          <a:p>
            <a:pPr lvl="0"/>
            <a:r>
              <a:rPr lang="en-US" dirty="0" smtClean="0"/>
              <a:t>Nature of the resulting motor response.</a:t>
            </a:r>
          </a:p>
          <a:p>
            <a:r>
              <a:rPr lang="en-US" dirty="0" smtClean="0"/>
              <a:t>Complexity of neural circuit involved.</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According to Development of reflexes:</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r>
              <a:rPr lang="en-US" dirty="0" smtClean="0"/>
              <a:t>Innate reflexes: result from the connections that form between neurons during development. e.g. removing your hand from a hot plate &amp; blinking when your eye lashes are touched. </a:t>
            </a:r>
          </a:p>
          <a:p>
            <a:r>
              <a:rPr lang="en-US" dirty="0" smtClean="0"/>
              <a:t>Acquired reflex: learned motor patterns. These motor responses are rapid &amp; automatic but they where learned rather than pre-established e.g. a driver steps on the break when trouble appears on the road.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Functional classification of the neuron: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a:t>
            </a:r>
            <a:r>
              <a:rPr lang="en-US" dirty="0"/>
              <a:t>. </a:t>
            </a:r>
            <a:r>
              <a:rPr lang="en-US" b="1" dirty="0"/>
              <a:t>Sensory neurons</a:t>
            </a:r>
            <a:r>
              <a:rPr lang="en-US" dirty="0"/>
              <a:t>: from the afferent division of the PNS, the cell bodies of the sensory neurons are found in peripheral sensory ganglia (a ganglion is a collection of neuron cell bodies in the PNS</a:t>
            </a:r>
            <a:r>
              <a:rPr lang="en-US" dirty="0" smtClean="0"/>
              <a:t>).</a:t>
            </a:r>
          </a:p>
          <a:p>
            <a:pPr>
              <a:buNone/>
            </a:pPr>
            <a:r>
              <a:rPr lang="en-US" dirty="0"/>
              <a:t>-</a:t>
            </a:r>
            <a:r>
              <a:rPr lang="en-US" b="1" dirty="0"/>
              <a:t>somatic</a:t>
            </a:r>
            <a:r>
              <a:rPr lang="en-US" dirty="0"/>
              <a:t> sensory neurons ( monitor the outside world &amp; our position within it).</a:t>
            </a:r>
          </a:p>
          <a:p>
            <a:pPr>
              <a:buNone/>
            </a:pPr>
            <a:r>
              <a:rPr lang="en-US" dirty="0"/>
              <a:t>-</a:t>
            </a:r>
            <a:r>
              <a:rPr lang="en-US" b="1" dirty="0"/>
              <a:t>visceral</a:t>
            </a:r>
            <a:r>
              <a:rPr lang="en-US" dirty="0"/>
              <a:t> sensory neurons ( monitor internal conditions &amp; the status of other organ system).</a:t>
            </a:r>
          </a:p>
          <a:p>
            <a:r>
              <a:rPr lang="en-US" dirty="0"/>
              <a:t>2. </a:t>
            </a:r>
            <a:r>
              <a:rPr lang="en-US" b="1" dirty="0"/>
              <a:t>Motor neurons</a:t>
            </a:r>
            <a:r>
              <a:rPr lang="en-US" dirty="0"/>
              <a:t>: or efferent neurons, which carries instructions from the CNS to peripheral effectors (the motor neuron stimulates a peripheral tissue or organ).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The Processing sites:</a:t>
            </a:r>
            <a:endParaRPr lang="en-US" dirty="0"/>
          </a:p>
        </p:txBody>
      </p:sp>
      <p:sp>
        <p:nvSpPr>
          <p:cNvPr id="3" name="Content Placeholder 2"/>
          <p:cNvSpPr>
            <a:spLocks noGrp="1"/>
          </p:cNvSpPr>
          <p:nvPr>
            <p:ph idx="1"/>
          </p:nvPr>
        </p:nvSpPr>
        <p:spPr/>
        <p:txBody>
          <a:bodyPr/>
          <a:lstStyle/>
          <a:p>
            <a:endParaRPr lang="en-US" dirty="0" smtClean="0"/>
          </a:p>
          <a:p>
            <a:r>
              <a:rPr lang="en-US" dirty="0" smtClean="0"/>
              <a:t>Spinal reflex: the important interconnections &amp; processing occur inside the spinal cord </a:t>
            </a:r>
          </a:p>
          <a:p>
            <a:endParaRPr lang="en-US" dirty="0" smtClean="0"/>
          </a:p>
          <a:p>
            <a:r>
              <a:rPr lang="en-US" dirty="0" smtClean="0"/>
              <a:t>Cranial reflex: the reflex processed in the brain e.g. movements in response to a loud noise, or bright light.</a:t>
            </a: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The Nature of the response: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Somatic reflex: mechanism of involuntary control of muscular system.</a:t>
            </a:r>
          </a:p>
          <a:p>
            <a:endParaRPr lang="en-US" dirty="0" smtClean="0"/>
          </a:p>
          <a:p>
            <a:r>
              <a:rPr lang="en-US" dirty="0" smtClean="0"/>
              <a:t>Visceral reflex: or autonomic reflex, control activities of other systems.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The Complexity of the circuit: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Monosynaptic reflexes: it is the simplest reflex arc, the sensory neuron synapse directly on a motor neuron which it self serves as the processing center.</a:t>
            </a:r>
          </a:p>
          <a:p>
            <a:pPr>
              <a:buNone/>
            </a:pPr>
            <a:r>
              <a:rPr lang="en-US" dirty="0" smtClean="0"/>
              <a:t>	e.g. the starch reflex: Knee jerk reflex or patellar reflex, because of the presence of muscle spindles (sensory receptors).</a:t>
            </a:r>
          </a:p>
          <a:p>
            <a:r>
              <a:rPr lang="en-US" dirty="0" smtClean="0"/>
              <a:t>Polysynaptic reflexes: it have at least one interneuron between the sensory &amp; motor neurons.</a:t>
            </a:r>
          </a:p>
          <a:p>
            <a:pPr>
              <a:buNone/>
            </a:pPr>
            <a:r>
              <a:rPr lang="en-US" dirty="0" smtClean="0"/>
              <a:t>	e.g. the tendon reflex: presence of the sensory receptors on the tendon called (Golgi tendon organs) → these stimulate inhibition of interneuron that innervate motor neuron of skeletal muscle.</a:t>
            </a: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Brain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 Cerebrum : responsible for</a:t>
            </a:r>
          </a:p>
          <a:p>
            <a:pPr>
              <a:buNone/>
            </a:pPr>
            <a:r>
              <a:rPr lang="en-US" dirty="0" smtClean="0"/>
              <a:t>- conscious thought processes, intellectual functions.</a:t>
            </a:r>
          </a:p>
          <a:p>
            <a:pPr>
              <a:buNone/>
            </a:pPr>
            <a:r>
              <a:rPr lang="en-US" dirty="0" smtClean="0"/>
              <a:t>- memory storage &amp; processing.</a:t>
            </a:r>
          </a:p>
          <a:p>
            <a:pPr>
              <a:buNone/>
            </a:pPr>
            <a:r>
              <a:rPr lang="en-US" dirty="0" smtClean="0"/>
              <a:t>- conscious &amp; subconscious regulation of skeletal muscle contractions.</a:t>
            </a:r>
          </a:p>
          <a:p>
            <a:endParaRPr lang="en-US" dirty="0" smtClean="0"/>
          </a:p>
          <a:p>
            <a:r>
              <a:rPr lang="en-US" dirty="0" smtClean="0"/>
              <a:t>2. Cerebellum: responsible for  </a:t>
            </a:r>
          </a:p>
          <a:p>
            <a:pPr>
              <a:buNone/>
            </a:pPr>
            <a:r>
              <a:rPr lang="en-US" dirty="0" smtClean="0"/>
              <a:t>- coordinating complex somatic motor patterns.</a:t>
            </a:r>
          </a:p>
          <a:p>
            <a:pPr>
              <a:buNone/>
            </a:pPr>
            <a:r>
              <a:rPr lang="en-US" dirty="0" smtClean="0"/>
              <a:t>- adjust out put of other somatic motor centers in brain &amp; spinal cord.</a:t>
            </a:r>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r>
              <a:rPr lang="en-US" dirty="0" smtClean="0"/>
              <a:t>3. </a:t>
            </a:r>
            <a:r>
              <a:rPr lang="en-US" dirty="0" err="1" smtClean="0"/>
              <a:t>Diencephalone</a:t>
            </a:r>
            <a:r>
              <a:rPr lang="en-US" dirty="0" smtClean="0"/>
              <a:t>: </a:t>
            </a:r>
          </a:p>
          <a:p>
            <a:pPr>
              <a:buNone/>
            </a:pPr>
            <a:r>
              <a:rPr lang="en-US" dirty="0" smtClean="0"/>
              <a:t>- thalamus:- relay &amp; processing centers for sensory information.</a:t>
            </a:r>
          </a:p>
          <a:p>
            <a:pPr>
              <a:buNone/>
            </a:pPr>
            <a:r>
              <a:rPr lang="en-US" dirty="0" smtClean="0"/>
              <a:t>- Hypothalamus:- centers controlling emotions, autonomic functions &amp; </a:t>
            </a:r>
          </a:p>
          <a:p>
            <a:pPr>
              <a:buNone/>
            </a:pPr>
            <a:r>
              <a:rPr lang="en-US" dirty="0" smtClean="0"/>
              <a:t>- hormone productions.</a:t>
            </a:r>
          </a:p>
          <a:p>
            <a:r>
              <a:rPr lang="en-US" dirty="0" smtClean="0"/>
              <a:t>4. </a:t>
            </a:r>
            <a:r>
              <a:rPr lang="en-US" dirty="0" err="1" smtClean="0"/>
              <a:t>Mesencephalon</a:t>
            </a:r>
            <a:r>
              <a:rPr lang="en-US" dirty="0" smtClean="0"/>
              <a:t>: </a:t>
            </a:r>
          </a:p>
          <a:p>
            <a:pPr>
              <a:buNone/>
            </a:pPr>
            <a:r>
              <a:rPr lang="en-US" dirty="0" smtClean="0"/>
              <a:t>- processing of visual &amp; auditory data.</a:t>
            </a:r>
          </a:p>
          <a:p>
            <a:pPr>
              <a:buNone/>
            </a:pPr>
            <a:r>
              <a:rPr lang="en-US" dirty="0" smtClean="0"/>
              <a:t>- generation of reflexive somatic motor responses.</a:t>
            </a:r>
          </a:p>
          <a:p>
            <a:pPr>
              <a:buNone/>
            </a:pPr>
            <a:r>
              <a:rPr lang="en-US" dirty="0" smtClean="0"/>
              <a:t>- maintenance of consciousness.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5. Pons : </a:t>
            </a:r>
          </a:p>
          <a:p>
            <a:pPr>
              <a:buNone/>
            </a:pPr>
            <a:r>
              <a:rPr lang="en-US" dirty="0" smtClean="0"/>
              <a:t>- relays sensory information to cerebellum &amp; thalamus.</a:t>
            </a:r>
          </a:p>
          <a:p>
            <a:pPr>
              <a:buNone/>
            </a:pPr>
            <a:r>
              <a:rPr lang="en-US" dirty="0" smtClean="0"/>
              <a:t>- subconscious somatic &amp; visceral motor centers.</a:t>
            </a:r>
          </a:p>
          <a:p>
            <a:endParaRPr lang="en-US" dirty="0" smtClean="0"/>
          </a:p>
          <a:p>
            <a:r>
              <a:rPr lang="en-US" dirty="0" smtClean="0"/>
              <a:t> 6. Medulla Oblongata: -relays sensory information to thalamus &amp; to other portions of the Brain stem.</a:t>
            </a:r>
          </a:p>
          <a:p>
            <a:pPr>
              <a:buNone/>
            </a:pPr>
            <a:r>
              <a:rPr lang="en-US" dirty="0" smtClean="0"/>
              <a:t>- autonomic centers for regulation of visceral functions (cardio-vascular, respiratory &amp; digestive systems activities.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b="1" dirty="0" smtClean="0"/>
              <a:t>The Cranial </a:t>
            </a:r>
            <a:r>
              <a:rPr lang="en-US" b="1" dirty="0" err="1" smtClean="0"/>
              <a:t>Meninges</a:t>
            </a:r>
            <a:r>
              <a:rPr lang="en-US" dirty="0" smtClean="0"/>
              <a:t>: the layers that make up the cranial </a:t>
            </a:r>
            <a:r>
              <a:rPr lang="en-US" dirty="0" err="1" smtClean="0"/>
              <a:t>meninges</a:t>
            </a:r>
            <a:r>
              <a:rPr lang="en-US" dirty="0" smtClean="0"/>
              <a:t> are the </a:t>
            </a:r>
            <a:r>
              <a:rPr lang="en-US" dirty="0" err="1" smtClean="0"/>
              <a:t>dura</a:t>
            </a:r>
            <a:r>
              <a:rPr lang="en-US" dirty="0" smtClean="0"/>
              <a:t> mater, </a:t>
            </a:r>
            <a:r>
              <a:rPr lang="en-US" dirty="0" err="1" smtClean="0"/>
              <a:t>arachnoid</a:t>
            </a:r>
            <a:r>
              <a:rPr lang="en-US" dirty="0" smtClean="0"/>
              <a:t> &amp; </a:t>
            </a:r>
            <a:r>
              <a:rPr lang="en-US" dirty="0" err="1" smtClean="0"/>
              <a:t>pia</a:t>
            </a:r>
            <a:r>
              <a:rPr lang="en-US" dirty="0" smtClean="0"/>
              <a:t> mater these are continuous with those of the spinal cord</a:t>
            </a:r>
          </a:p>
          <a:p>
            <a:pPr>
              <a:buNone/>
            </a:pP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CSF</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 CSF completely surrounds &amp; bathes the exposed surfaces of the CNS. The CSF has several functions:</a:t>
            </a:r>
          </a:p>
          <a:p>
            <a:pPr lvl="0"/>
            <a:r>
              <a:rPr lang="en-US" dirty="0" smtClean="0"/>
              <a:t>Cushioning delicate structures. </a:t>
            </a:r>
          </a:p>
          <a:p>
            <a:pPr lvl="0"/>
            <a:r>
              <a:rPr lang="en-US" dirty="0" smtClean="0"/>
              <a:t>Supporting the brain. The brain floats in the CSF, human brain weight 1400g in air but only about 50g when supported by the CSF.</a:t>
            </a:r>
          </a:p>
          <a:p>
            <a:r>
              <a:rPr lang="en-US" dirty="0" smtClean="0"/>
              <a:t>Transporting nutrients, chemical messengers &amp; waste products.</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idx="1"/>
          </p:nvPr>
        </p:nvSpPr>
        <p:spPr>
          <a:xfrm>
            <a:off x="457200" y="457200"/>
            <a:ext cx="8229600" cy="5668963"/>
          </a:xfrm>
        </p:spPr>
        <p:txBody>
          <a:bodyPr>
            <a:normAutofit lnSpcReduction="10000"/>
          </a:bodyPr>
          <a:lstStyle/>
          <a:p>
            <a:r>
              <a:rPr lang="en-US" b="1" i="1" dirty="0" smtClean="0"/>
              <a:t>The Cranial Nerves:</a:t>
            </a:r>
            <a:endParaRPr lang="en-US" dirty="0" smtClean="0"/>
          </a:p>
          <a:p>
            <a:pPr>
              <a:buNone/>
            </a:pPr>
            <a:r>
              <a:rPr lang="en-US" i="1" dirty="0" smtClean="0"/>
              <a:t>1. The Olfactory Nerves (N I)</a:t>
            </a:r>
            <a:endParaRPr lang="en-US" dirty="0" smtClean="0"/>
          </a:p>
          <a:p>
            <a:pPr>
              <a:buNone/>
            </a:pPr>
            <a:r>
              <a:rPr lang="en-US" dirty="0" smtClean="0"/>
              <a:t>Primary function: special sensory (smell).</a:t>
            </a:r>
          </a:p>
          <a:p>
            <a:pPr>
              <a:buNone/>
            </a:pPr>
            <a:r>
              <a:rPr lang="en-US" dirty="0" smtClean="0"/>
              <a:t>Origin: receptors of olfactory epithelium.</a:t>
            </a:r>
          </a:p>
          <a:p>
            <a:pPr>
              <a:buNone/>
            </a:pPr>
            <a:r>
              <a:rPr lang="en-US" dirty="0" smtClean="0"/>
              <a:t>Destination: olfactory bulbs.</a:t>
            </a:r>
          </a:p>
          <a:p>
            <a:pPr>
              <a:buNone/>
            </a:pPr>
            <a:r>
              <a:rPr lang="en-US" dirty="0" smtClean="0"/>
              <a:t> </a:t>
            </a:r>
          </a:p>
          <a:p>
            <a:pPr>
              <a:buNone/>
            </a:pPr>
            <a:r>
              <a:rPr lang="en-US" i="1" dirty="0" smtClean="0"/>
              <a:t>2. The optic Nerves (NII)</a:t>
            </a:r>
            <a:endParaRPr lang="en-US" dirty="0" smtClean="0"/>
          </a:p>
          <a:p>
            <a:pPr>
              <a:buNone/>
            </a:pPr>
            <a:r>
              <a:rPr lang="en-US" dirty="0" smtClean="0"/>
              <a:t>Primary function: special sensory (vision).</a:t>
            </a:r>
          </a:p>
          <a:p>
            <a:pPr>
              <a:buNone/>
            </a:pPr>
            <a:r>
              <a:rPr lang="en-US" dirty="0" smtClean="0"/>
              <a:t>Origin: retina of eye.</a:t>
            </a:r>
          </a:p>
          <a:p>
            <a:pPr>
              <a:buNone/>
            </a:pPr>
            <a:r>
              <a:rPr lang="en-US" dirty="0" smtClean="0"/>
              <a:t>Destination: diencephalons via the optic chiasm.</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5745163"/>
          </a:xfrm>
        </p:spPr>
        <p:txBody>
          <a:bodyPr>
            <a:normAutofit fontScale="92500" lnSpcReduction="20000"/>
          </a:bodyPr>
          <a:lstStyle/>
          <a:p>
            <a:pPr>
              <a:buNone/>
            </a:pPr>
            <a:r>
              <a:rPr lang="en-US" i="1" dirty="0" smtClean="0"/>
              <a:t>3. The </a:t>
            </a:r>
            <a:r>
              <a:rPr lang="en-US" i="1" dirty="0" err="1" smtClean="0"/>
              <a:t>oculomotor</a:t>
            </a:r>
            <a:r>
              <a:rPr lang="en-US" i="1" dirty="0" smtClean="0"/>
              <a:t> Nerves (NIII)</a:t>
            </a:r>
            <a:endParaRPr lang="en-US" dirty="0" smtClean="0"/>
          </a:p>
          <a:p>
            <a:pPr>
              <a:buNone/>
            </a:pPr>
            <a:r>
              <a:rPr lang="en-US" dirty="0" smtClean="0"/>
              <a:t>Primary function: motor (eye movements). </a:t>
            </a:r>
          </a:p>
          <a:p>
            <a:pPr>
              <a:buNone/>
            </a:pPr>
            <a:r>
              <a:rPr lang="en-US" dirty="0" smtClean="0"/>
              <a:t>Origin: </a:t>
            </a:r>
            <a:r>
              <a:rPr lang="en-US" dirty="0" err="1" smtClean="0"/>
              <a:t>mesencephalon</a:t>
            </a:r>
            <a:r>
              <a:rPr lang="en-US" dirty="0" smtClean="0"/>
              <a:t>.</a:t>
            </a:r>
          </a:p>
          <a:p>
            <a:pPr>
              <a:buNone/>
            </a:pPr>
            <a:r>
              <a:rPr lang="en-US" dirty="0" smtClean="0"/>
              <a:t>Destination: Somatic motor=superior, inferior &amp; medial rectus muscles, inferior oblique muscle, </a:t>
            </a:r>
            <a:r>
              <a:rPr lang="en-US" dirty="0" err="1" smtClean="0"/>
              <a:t>levator</a:t>
            </a:r>
            <a:r>
              <a:rPr lang="en-US" dirty="0" smtClean="0"/>
              <a:t> </a:t>
            </a:r>
            <a:r>
              <a:rPr lang="en-US" dirty="0" err="1" smtClean="0"/>
              <a:t>palpebrae</a:t>
            </a:r>
            <a:r>
              <a:rPr lang="en-US" dirty="0" smtClean="0"/>
              <a:t> </a:t>
            </a:r>
            <a:r>
              <a:rPr lang="en-US" dirty="0" err="1" smtClean="0"/>
              <a:t>superioris</a:t>
            </a:r>
            <a:r>
              <a:rPr lang="en-US" dirty="0" smtClean="0"/>
              <a:t> muscles.</a:t>
            </a:r>
          </a:p>
          <a:p>
            <a:pPr>
              <a:buNone/>
            </a:pPr>
            <a:r>
              <a:rPr lang="en-US" dirty="0" smtClean="0"/>
              <a:t>			Visceral motor=intrinsic eye muscle.</a:t>
            </a:r>
          </a:p>
          <a:p>
            <a:pPr>
              <a:buNone/>
            </a:pPr>
            <a:endParaRPr lang="en-US" dirty="0" smtClean="0"/>
          </a:p>
          <a:p>
            <a:pPr>
              <a:buNone/>
            </a:pPr>
            <a:r>
              <a:rPr lang="en-US" i="1" dirty="0" smtClean="0"/>
              <a:t>4. The </a:t>
            </a:r>
            <a:r>
              <a:rPr lang="en-US" i="1" dirty="0" err="1" smtClean="0"/>
              <a:t>Trochlear</a:t>
            </a:r>
            <a:r>
              <a:rPr lang="en-US" i="1" dirty="0" smtClean="0"/>
              <a:t> Nerves (NIV)</a:t>
            </a:r>
            <a:endParaRPr lang="en-US" dirty="0" smtClean="0"/>
          </a:p>
          <a:p>
            <a:pPr>
              <a:buNone/>
            </a:pPr>
            <a:r>
              <a:rPr lang="en-US" dirty="0" smtClean="0"/>
              <a:t>Primary function: motor (eye movement).</a:t>
            </a:r>
          </a:p>
          <a:p>
            <a:pPr>
              <a:buNone/>
            </a:pPr>
            <a:r>
              <a:rPr lang="en-US" dirty="0" smtClean="0"/>
              <a:t>Origin: </a:t>
            </a:r>
            <a:r>
              <a:rPr lang="en-US" dirty="0" err="1" smtClean="0"/>
              <a:t>mesencephalon</a:t>
            </a:r>
            <a:r>
              <a:rPr lang="en-US" dirty="0" smtClean="0"/>
              <a:t>.</a:t>
            </a:r>
          </a:p>
          <a:p>
            <a:pPr>
              <a:buNone/>
            </a:pPr>
            <a:r>
              <a:rPr lang="en-US" dirty="0" smtClean="0"/>
              <a:t>Destination: superior oblique muscle.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The </a:t>
            </a:r>
            <a:r>
              <a:rPr lang="en-US" b="1" i="1" dirty="0" err="1"/>
              <a:t>Transmembrane</a:t>
            </a:r>
            <a:r>
              <a:rPr lang="en-US" b="1" i="1" dirty="0"/>
              <a:t> Potential</a:t>
            </a:r>
            <a:r>
              <a:rPr lang="en-US" b="1" i="1" dirty="0" smtClean="0"/>
              <a:t>:</a:t>
            </a:r>
            <a:endParaRPr lang="en-US" dirty="0"/>
          </a:p>
        </p:txBody>
      </p:sp>
      <p:sp>
        <p:nvSpPr>
          <p:cNvPr id="3" name="Content Placeholder 2"/>
          <p:cNvSpPr>
            <a:spLocks noGrp="1"/>
          </p:cNvSpPr>
          <p:nvPr>
            <p:ph idx="1"/>
          </p:nvPr>
        </p:nvSpPr>
        <p:spPr/>
        <p:txBody>
          <a:bodyPr/>
          <a:lstStyle/>
          <a:p>
            <a:pPr algn="just"/>
            <a:r>
              <a:rPr lang="en-US" dirty="0"/>
              <a:t>The intracellular fluid (ICF) &amp; extracellular (ECF) fluid differ markedly in ionic composition. </a:t>
            </a:r>
            <a:endParaRPr lang="en-US" dirty="0" smtClean="0"/>
          </a:p>
          <a:p>
            <a:pPr algn="just"/>
            <a:r>
              <a:rPr lang="en-US" dirty="0" smtClean="0"/>
              <a:t>The </a:t>
            </a:r>
            <a:r>
              <a:rPr lang="en-US" dirty="0"/>
              <a:t>ECF contains high concentrations of sodium ions (Na+) &amp; chloride ions (</a:t>
            </a:r>
            <a:r>
              <a:rPr lang="en-US" dirty="0" err="1"/>
              <a:t>Cl</a:t>
            </a:r>
            <a:r>
              <a:rPr lang="en-US" dirty="0"/>
              <a:t>-), </a:t>
            </a:r>
            <a:endParaRPr lang="en-US" dirty="0" smtClean="0"/>
          </a:p>
          <a:p>
            <a:pPr algn="just"/>
            <a:r>
              <a:rPr lang="en-US" dirty="0" smtClean="0"/>
              <a:t>while </a:t>
            </a:r>
            <a:r>
              <a:rPr lang="en-US" dirty="0"/>
              <a:t>the ICF contains high concentrations of potassium ions (K+) &amp; negatively charged proteins (Pr-</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idx="1"/>
          </p:nvPr>
        </p:nvSpPr>
        <p:spPr>
          <a:xfrm>
            <a:off x="457200" y="381000"/>
            <a:ext cx="8229600" cy="6019800"/>
          </a:xfrm>
        </p:spPr>
        <p:txBody>
          <a:bodyPr>
            <a:normAutofit fontScale="70000" lnSpcReduction="20000"/>
          </a:bodyPr>
          <a:lstStyle/>
          <a:p>
            <a:pPr>
              <a:buNone/>
            </a:pPr>
            <a:r>
              <a:rPr lang="en-US" i="1" dirty="0" smtClean="0"/>
              <a:t>5. The Trigeminal Nerves (NV)</a:t>
            </a:r>
            <a:endParaRPr lang="en-US" dirty="0" smtClean="0"/>
          </a:p>
          <a:p>
            <a:pPr>
              <a:buNone/>
            </a:pPr>
            <a:r>
              <a:rPr lang="en-US" dirty="0" smtClean="0"/>
              <a:t>Primary function: mixed (sensory &amp; motor) to face.</a:t>
            </a:r>
          </a:p>
          <a:p>
            <a:pPr>
              <a:buNone/>
            </a:pPr>
            <a:r>
              <a:rPr lang="en-US" dirty="0" smtClean="0"/>
              <a:t>Origin: </a:t>
            </a:r>
          </a:p>
          <a:p>
            <a:pPr>
              <a:buNone/>
            </a:pPr>
            <a:r>
              <a:rPr lang="en-US" dirty="0" smtClean="0"/>
              <a:t>- ophthalmic branch (sensory)= orbital structure, nasal cavity, skin of the forehead, upper eyelids nose.</a:t>
            </a:r>
          </a:p>
          <a:p>
            <a:pPr>
              <a:buNone/>
            </a:pPr>
            <a:r>
              <a:rPr lang="en-US" dirty="0" smtClean="0"/>
              <a:t>- maxillary branch (sensory)= lower eye-lid, upper lip, guns &amp; teeth, cheek, nose, palate &amp; pharynx.</a:t>
            </a:r>
          </a:p>
          <a:p>
            <a:pPr>
              <a:buNone/>
            </a:pPr>
            <a:r>
              <a:rPr lang="en-US" dirty="0" smtClean="0"/>
              <a:t>- </a:t>
            </a:r>
            <a:r>
              <a:rPr lang="en-US" dirty="0" err="1" smtClean="0"/>
              <a:t>mandibular</a:t>
            </a:r>
            <a:r>
              <a:rPr lang="en-US" dirty="0" smtClean="0"/>
              <a:t> branch (mixed)= Sensory from lower gum, teeth &amp; lips, palate &amp; tongue.</a:t>
            </a:r>
          </a:p>
          <a:p>
            <a:pPr>
              <a:buNone/>
            </a:pPr>
            <a:r>
              <a:rPr lang="en-US" dirty="0" smtClean="0"/>
              <a:t>	Motor from motor nuclei of </a:t>
            </a:r>
            <a:r>
              <a:rPr lang="en-US" dirty="0" err="1" smtClean="0"/>
              <a:t>pons</a:t>
            </a:r>
            <a:r>
              <a:rPr lang="en-US" dirty="0" smtClean="0"/>
              <a:t>. </a:t>
            </a:r>
          </a:p>
          <a:p>
            <a:pPr>
              <a:buNone/>
            </a:pPr>
            <a:r>
              <a:rPr lang="en-US" dirty="0" smtClean="0"/>
              <a:t>Destination: ophthalmic &amp; maxillary branches to sensory nuclei in </a:t>
            </a:r>
            <a:r>
              <a:rPr lang="en-US" dirty="0" err="1" smtClean="0"/>
              <a:t>pons</a:t>
            </a:r>
            <a:r>
              <a:rPr lang="en-US" dirty="0" smtClean="0"/>
              <a:t>, </a:t>
            </a:r>
            <a:r>
              <a:rPr lang="en-US" dirty="0" err="1" smtClean="0"/>
              <a:t>mandibular</a:t>
            </a:r>
            <a:r>
              <a:rPr lang="en-US" dirty="0" smtClean="0"/>
              <a:t> branch </a:t>
            </a:r>
            <a:r>
              <a:rPr lang="en-US" dirty="0" err="1" smtClean="0"/>
              <a:t>inervate</a:t>
            </a:r>
            <a:r>
              <a:rPr lang="en-US" dirty="0" smtClean="0"/>
              <a:t> muscles of mastication.</a:t>
            </a:r>
          </a:p>
          <a:p>
            <a:pPr>
              <a:buNone/>
            </a:pPr>
            <a:endParaRPr lang="en-US" dirty="0" smtClean="0"/>
          </a:p>
          <a:p>
            <a:pPr>
              <a:buNone/>
            </a:pPr>
            <a:r>
              <a:rPr lang="en-US" i="1" dirty="0" smtClean="0"/>
              <a:t>6. The </a:t>
            </a:r>
            <a:r>
              <a:rPr lang="en-US" i="1" dirty="0" err="1" smtClean="0"/>
              <a:t>Abducens</a:t>
            </a:r>
            <a:r>
              <a:rPr lang="en-US" i="1" dirty="0" smtClean="0"/>
              <a:t> Nerves (VI)</a:t>
            </a:r>
            <a:endParaRPr lang="en-US" dirty="0" smtClean="0"/>
          </a:p>
          <a:p>
            <a:pPr>
              <a:buNone/>
            </a:pPr>
            <a:r>
              <a:rPr lang="en-US" dirty="0" smtClean="0"/>
              <a:t>Primary function: motor (eye movement).</a:t>
            </a:r>
          </a:p>
          <a:p>
            <a:pPr>
              <a:buNone/>
            </a:pPr>
            <a:r>
              <a:rPr lang="en-US" dirty="0" smtClean="0"/>
              <a:t>Origin: </a:t>
            </a:r>
            <a:r>
              <a:rPr lang="en-US" dirty="0" err="1" smtClean="0"/>
              <a:t>pons</a:t>
            </a:r>
            <a:r>
              <a:rPr lang="en-US" dirty="0" smtClean="0"/>
              <a:t>.</a:t>
            </a:r>
          </a:p>
          <a:p>
            <a:pPr>
              <a:buNone/>
            </a:pPr>
            <a:r>
              <a:rPr lang="en-US" dirty="0" smtClean="0"/>
              <a:t>Destination: lateral rectus muscle.</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867400"/>
          </a:xfrm>
        </p:spPr>
        <p:txBody>
          <a:bodyPr>
            <a:normAutofit fontScale="77500" lnSpcReduction="20000"/>
          </a:bodyPr>
          <a:lstStyle/>
          <a:p>
            <a:pPr>
              <a:buNone/>
            </a:pPr>
            <a:r>
              <a:rPr lang="en-US" i="1" dirty="0" smtClean="0"/>
              <a:t>7. The facial Nerves (VII)  </a:t>
            </a:r>
            <a:endParaRPr lang="en-US" dirty="0" smtClean="0"/>
          </a:p>
          <a:p>
            <a:pPr>
              <a:buNone/>
            </a:pPr>
            <a:r>
              <a:rPr lang="en-US" dirty="0" smtClean="0"/>
              <a:t>Primary function: mixed (sensory &amp; motor) to face.</a:t>
            </a:r>
          </a:p>
          <a:p>
            <a:pPr>
              <a:buNone/>
            </a:pPr>
            <a:r>
              <a:rPr lang="en-US" dirty="0" smtClean="0"/>
              <a:t>Origin: sensory from taste receptors on the tongue.</a:t>
            </a:r>
          </a:p>
          <a:p>
            <a:pPr>
              <a:buNone/>
            </a:pPr>
            <a:r>
              <a:rPr lang="en-US" dirty="0" smtClean="0"/>
              <a:t>             motor from motor nuclei of </a:t>
            </a:r>
            <a:r>
              <a:rPr lang="en-US" dirty="0" err="1" smtClean="0"/>
              <a:t>pons</a:t>
            </a:r>
            <a:r>
              <a:rPr lang="en-US" dirty="0" smtClean="0"/>
              <a:t>.</a:t>
            </a:r>
          </a:p>
          <a:p>
            <a:pPr>
              <a:buNone/>
            </a:pPr>
            <a:r>
              <a:rPr lang="en-US" dirty="0" smtClean="0"/>
              <a:t>Destination: sensory to sensory nuclei of </a:t>
            </a:r>
            <a:r>
              <a:rPr lang="en-US" dirty="0" err="1" smtClean="0"/>
              <a:t>pons</a:t>
            </a:r>
            <a:r>
              <a:rPr lang="en-US" dirty="0" smtClean="0"/>
              <a:t>.</a:t>
            </a:r>
          </a:p>
          <a:p>
            <a:pPr>
              <a:buNone/>
            </a:pPr>
            <a:r>
              <a:rPr lang="en-US" dirty="0" smtClean="0"/>
              <a:t>	Somatic motor= muscles of the facial expression.</a:t>
            </a:r>
          </a:p>
          <a:p>
            <a:pPr>
              <a:buNone/>
            </a:pPr>
            <a:r>
              <a:rPr lang="en-US" dirty="0" smtClean="0"/>
              <a:t>	Visceral motor= </a:t>
            </a:r>
            <a:r>
              <a:rPr lang="en-US" dirty="0" err="1" smtClean="0"/>
              <a:t>lacrimal</a:t>
            </a:r>
            <a:r>
              <a:rPr lang="en-US" dirty="0" smtClean="0"/>
              <a:t> (tear) glands, nasal mucous glands, </a:t>
            </a:r>
            <a:r>
              <a:rPr lang="en-US" dirty="0" err="1" smtClean="0"/>
              <a:t>submandibular</a:t>
            </a:r>
            <a:r>
              <a:rPr lang="en-US" dirty="0" smtClean="0"/>
              <a:t> &amp; sublingual salivary glands. </a:t>
            </a:r>
          </a:p>
          <a:p>
            <a:pPr>
              <a:buNone/>
            </a:pPr>
            <a:r>
              <a:rPr lang="en-US" dirty="0" smtClean="0"/>
              <a:t> </a:t>
            </a:r>
          </a:p>
          <a:p>
            <a:pPr>
              <a:buNone/>
            </a:pPr>
            <a:r>
              <a:rPr lang="en-US" i="1" dirty="0" smtClean="0"/>
              <a:t>8. The Vestibular Nerves (NVIII)</a:t>
            </a:r>
            <a:endParaRPr lang="en-US" dirty="0" smtClean="0"/>
          </a:p>
          <a:p>
            <a:pPr>
              <a:buNone/>
            </a:pPr>
            <a:r>
              <a:rPr lang="en-US" dirty="0" smtClean="0"/>
              <a:t>Primary function: special sensory = balance &amp; equilibrium(vestibular branch) &amp; hearing(cochlear branch).</a:t>
            </a:r>
          </a:p>
          <a:p>
            <a:pPr>
              <a:buNone/>
            </a:pPr>
            <a:r>
              <a:rPr lang="en-US" dirty="0" smtClean="0"/>
              <a:t>Origin: monitor receptors of the inner ear(vestibule &amp; cochlea).</a:t>
            </a:r>
          </a:p>
          <a:p>
            <a:pPr>
              <a:buNone/>
            </a:pPr>
            <a:r>
              <a:rPr lang="en-US" dirty="0" smtClean="0"/>
              <a:t>Destination: vestibular &amp; cochlear nuclei of </a:t>
            </a:r>
            <a:r>
              <a:rPr lang="en-US" dirty="0" err="1" smtClean="0"/>
              <a:t>pons</a:t>
            </a:r>
            <a:r>
              <a:rPr lang="en-US" dirty="0" smtClean="0"/>
              <a:t> &amp; medulla oblongata.</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6096000"/>
          </a:xfrm>
        </p:spPr>
        <p:txBody>
          <a:bodyPr>
            <a:normAutofit fontScale="55000" lnSpcReduction="20000"/>
          </a:bodyPr>
          <a:lstStyle/>
          <a:p>
            <a:pPr>
              <a:buNone/>
            </a:pPr>
            <a:r>
              <a:rPr lang="en-US" i="1" dirty="0" smtClean="0"/>
              <a:t>9. The </a:t>
            </a:r>
            <a:r>
              <a:rPr lang="en-US" i="1" dirty="0" err="1" smtClean="0"/>
              <a:t>Glossopharyngeal</a:t>
            </a:r>
            <a:r>
              <a:rPr lang="en-US" i="1" dirty="0" smtClean="0"/>
              <a:t> Nerves (NIX)</a:t>
            </a:r>
            <a:endParaRPr lang="en-US" dirty="0" smtClean="0"/>
          </a:p>
          <a:p>
            <a:pPr>
              <a:buNone/>
            </a:pPr>
            <a:r>
              <a:rPr lang="en-US" dirty="0" smtClean="0"/>
              <a:t>Primary function: mixed (sensory &amp; motor) to head &amp; neck.  </a:t>
            </a:r>
          </a:p>
          <a:p>
            <a:pPr>
              <a:buNone/>
            </a:pPr>
            <a:r>
              <a:rPr lang="en-US" dirty="0" smtClean="0"/>
              <a:t>Origin: Sensory= from posterior one-third of the tongue, part of the pharynx &amp; palate,</a:t>
            </a:r>
          </a:p>
          <a:p>
            <a:pPr>
              <a:buNone/>
            </a:pPr>
            <a:r>
              <a:rPr lang="en-US" dirty="0" smtClean="0"/>
              <a:t>                               carotid arteries of the neck.                                                                                                                                                                                                                                  </a:t>
            </a:r>
          </a:p>
          <a:p>
            <a:pPr>
              <a:buNone/>
            </a:pPr>
            <a:r>
              <a:rPr lang="en-US" dirty="0" smtClean="0"/>
              <a:t>               Motor= from the motor nuclei of medulla oblongata. </a:t>
            </a:r>
          </a:p>
          <a:p>
            <a:pPr>
              <a:buNone/>
            </a:pPr>
            <a:r>
              <a:rPr lang="en-US" dirty="0" smtClean="0"/>
              <a:t>Destination: Sensory= to sensory nuclei in medulla oblongata. </a:t>
            </a:r>
          </a:p>
          <a:p>
            <a:pPr>
              <a:buNone/>
            </a:pPr>
            <a:r>
              <a:rPr lang="en-US" dirty="0" smtClean="0"/>
              <a:t> 		      Motor= somatic: pharyngeal muscles(involve in swallowing).</a:t>
            </a:r>
          </a:p>
          <a:p>
            <a:pPr>
              <a:buNone/>
            </a:pPr>
            <a:r>
              <a:rPr lang="en-US" dirty="0" smtClean="0"/>
              <a:t>                                      visceral: parotid salivary gland.</a:t>
            </a:r>
          </a:p>
          <a:p>
            <a:pPr>
              <a:buNone/>
            </a:pPr>
            <a:endParaRPr lang="en-US" dirty="0" smtClean="0"/>
          </a:p>
          <a:p>
            <a:pPr>
              <a:buNone/>
            </a:pPr>
            <a:r>
              <a:rPr lang="en-US" i="1" dirty="0" smtClean="0"/>
              <a:t>10. The </a:t>
            </a:r>
            <a:r>
              <a:rPr lang="en-US" i="1" dirty="0" err="1" smtClean="0"/>
              <a:t>Vagus</a:t>
            </a:r>
            <a:r>
              <a:rPr lang="en-US" i="1" dirty="0" smtClean="0"/>
              <a:t> Nerves (NX)</a:t>
            </a:r>
            <a:endParaRPr lang="en-US" dirty="0" smtClean="0"/>
          </a:p>
          <a:p>
            <a:pPr>
              <a:buNone/>
            </a:pPr>
            <a:r>
              <a:rPr lang="en-US" dirty="0" smtClean="0"/>
              <a:t>Primary function: mixed (sensory &amp; motor) widely distributed in thorax &amp; abdomen.</a:t>
            </a:r>
          </a:p>
          <a:p>
            <a:pPr>
              <a:buNone/>
            </a:pPr>
            <a:r>
              <a:rPr lang="en-US" dirty="0" smtClean="0"/>
              <a:t>Origin: sensory= from pharynx(part), </a:t>
            </a:r>
            <a:r>
              <a:rPr lang="en-US" dirty="0" err="1" smtClean="0"/>
              <a:t>pinna</a:t>
            </a:r>
            <a:r>
              <a:rPr lang="en-US" dirty="0" smtClean="0"/>
              <a:t> &amp; external auditory canal, diaphragm &amp;       </a:t>
            </a:r>
          </a:p>
          <a:p>
            <a:pPr>
              <a:buNone/>
            </a:pPr>
            <a:r>
              <a:rPr lang="en-US" dirty="0" smtClean="0"/>
              <a:t>                               visceral organ in thoracic &amp; </a:t>
            </a:r>
            <a:r>
              <a:rPr lang="en-US" dirty="0" err="1" smtClean="0"/>
              <a:t>abdominopelvic</a:t>
            </a:r>
            <a:r>
              <a:rPr lang="en-US" dirty="0" smtClean="0"/>
              <a:t> cavities.</a:t>
            </a:r>
          </a:p>
          <a:p>
            <a:pPr>
              <a:buNone/>
            </a:pPr>
            <a:r>
              <a:rPr lang="en-US" dirty="0" smtClean="0"/>
              <a:t>              motor= from nuclei in medulla oblongata. </a:t>
            </a:r>
          </a:p>
          <a:p>
            <a:pPr>
              <a:buNone/>
            </a:pPr>
            <a:r>
              <a:rPr lang="en-US" dirty="0" smtClean="0"/>
              <a:t>Destination: </a:t>
            </a:r>
          </a:p>
          <a:p>
            <a:pPr>
              <a:buNone/>
            </a:pPr>
            <a:r>
              <a:rPr lang="en-US" dirty="0" smtClean="0"/>
              <a:t>	sensory= fibers to sensory nuclei &amp; autonomic centers of medulla oblongata.</a:t>
            </a:r>
          </a:p>
          <a:p>
            <a:pPr>
              <a:buNone/>
            </a:pPr>
            <a:r>
              <a:rPr lang="en-US" dirty="0" smtClean="0"/>
              <a:t>	motor (visceral )= fibers to muscles of the palate, pharynx, </a:t>
            </a:r>
            <a:r>
              <a:rPr lang="en-US" dirty="0" err="1" smtClean="0"/>
              <a:t>diagestive</a:t>
            </a:r>
            <a:r>
              <a:rPr lang="en-US" dirty="0" smtClean="0"/>
              <a:t>, respiratory &amp; cardiovascular system in thoracic &amp; abdominal cavities.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943600"/>
          </a:xfrm>
        </p:spPr>
        <p:txBody>
          <a:bodyPr>
            <a:normAutofit fontScale="92500" lnSpcReduction="10000"/>
          </a:bodyPr>
          <a:lstStyle/>
          <a:p>
            <a:pPr>
              <a:buNone/>
            </a:pPr>
            <a:r>
              <a:rPr lang="en-US" i="1" dirty="0" smtClean="0"/>
              <a:t>11. The Accessory Nerves (NXI)</a:t>
            </a:r>
            <a:endParaRPr lang="en-US" dirty="0" smtClean="0"/>
          </a:p>
          <a:p>
            <a:pPr>
              <a:buNone/>
            </a:pPr>
            <a:r>
              <a:rPr lang="en-US" dirty="0" smtClean="0"/>
              <a:t>Primary function: motor to muscles of the neck &amp; upper back.</a:t>
            </a:r>
          </a:p>
          <a:p>
            <a:pPr>
              <a:buNone/>
            </a:pPr>
            <a:r>
              <a:rPr lang="en-US" dirty="0" smtClean="0"/>
              <a:t>Origin: motor nuclei of spinal cord &amp; medulla oblongata.</a:t>
            </a:r>
          </a:p>
          <a:p>
            <a:pPr>
              <a:buNone/>
            </a:pPr>
            <a:r>
              <a:rPr lang="en-US" dirty="0" smtClean="0"/>
              <a:t>Destination: </a:t>
            </a:r>
            <a:r>
              <a:rPr lang="en-US" dirty="0" err="1" smtClean="0"/>
              <a:t>medullary</a:t>
            </a:r>
            <a:r>
              <a:rPr lang="en-US" dirty="0" smtClean="0"/>
              <a:t> branches innervate, spinal branches control </a:t>
            </a:r>
            <a:r>
              <a:rPr lang="en-US" dirty="0" err="1" smtClean="0"/>
              <a:t>sternodeidomastoid</a:t>
            </a:r>
            <a:r>
              <a:rPr lang="en-US" dirty="0" smtClean="0"/>
              <a:t>.</a:t>
            </a:r>
          </a:p>
          <a:p>
            <a:pPr>
              <a:buNone/>
            </a:pPr>
            <a:r>
              <a:rPr lang="en-US" dirty="0" smtClean="0"/>
              <a:t> </a:t>
            </a:r>
          </a:p>
          <a:p>
            <a:pPr>
              <a:buNone/>
            </a:pPr>
            <a:r>
              <a:rPr lang="en-US" i="1" dirty="0" smtClean="0"/>
              <a:t>12. The Hypoglossal Nerves (NXII)</a:t>
            </a:r>
            <a:endParaRPr lang="en-US" dirty="0" smtClean="0"/>
          </a:p>
          <a:p>
            <a:pPr>
              <a:buNone/>
            </a:pPr>
            <a:r>
              <a:rPr lang="en-US" dirty="0" smtClean="0"/>
              <a:t>Primary function: motor (tongue movement).</a:t>
            </a:r>
          </a:p>
          <a:p>
            <a:pPr>
              <a:buNone/>
            </a:pPr>
            <a:r>
              <a:rPr lang="en-US" dirty="0" smtClean="0"/>
              <a:t>Origin: motor medulla oblongata.</a:t>
            </a:r>
          </a:p>
          <a:p>
            <a:pPr>
              <a:buNone/>
            </a:pPr>
            <a:r>
              <a:rPr lang="en-US" dirty="0" smtClean="0"/>
              <a:t>Destination: muscles of the tongue.</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The Autonomic Nervous System</a:t>
            </a:r>
            <a:br>
              <a:rPr lang="en-US" b="1" i="1" dirty="0" smtClean="0"/>
            </a:br>
            <a:r>
              <a:rPr lang="en-US" b="1" i="1" dirty="0" smtClean="0"/>
              <a:t> (ANS)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In the ANS there is always a second visceral motor neuron interposed between the CNS &amp; the peripheral effectors.</a:t>
            </a:r>
          </a:p>
          <a:p>
            <a:pPr>
              <a:buNone/>
            </a:pPr>
            <a:r>
              <a:rPr lang="en-US" dirty="0" smtClean="0"/>
              <a:t>The visceral motor neurons in the CNS are known as </a:t>
            </a:r>
            <a:r>
              <a:rPr lang="en-US" dirty="0" err="1" smtClean="0"/>
              <a:t>preganglionic</a:t>
            </a:r>
            <a:r>
              <a:rPr lang="en-US" dirty="0" smtClean="0"/>
              <a:t> neurons, the axons of these neurons are called </a:t>
            </a:r>
            <a:r>
              <a:rPr lang="en-US" dirty="0" err="1" smtClean="0"/>
              <a:t>preganglionic</a:t>
            </a:r>
            <a:r>
              <a:rPr lang="en-US" dirty="0" smtClean="0"/>
              <a:t> fibers. </a:t>
            </a:r>
          </a:p>
          <a:p>
            <a:pPr>
              <a:buNone/>
            </a:pPr>
            <a:r>
              <a:rPr lang="en-US" dirty="0" smtClean="0"/>
              <a:t>The </a:t>
            </a:r>
            <a:r>
              <a:rPr lang="en-US" dirty="0" err="1" smtClean="0"/>
              <a:t>pregangilionic</a:t>
            </a:r>
            <a:r>
              <a:rPr lang="en-US" dirty="0" smtClean="0"/>
              <a:t> fibers leave the CNS and synapse on neurons in autonomic ganglia (these are called </a:t>
            </a:r>
            <a:r>
              <a:rPr lang="en-US" dirty="0" err="1" smtClean="0"/>
              <a:t>ganglionic</a:t>
            </a:r>
            <a:r>
              <a:rPr lang="en-US" dirty="0" smtClean="0"/>
              <a:t> neuron). The </a:t>
            </a:r>
            <a:r>
              <a:rPr lang="en-US" dirty="0" err="1" smtClean="0"/>
              <a:t>ganglionic</a:t>
            </a:r>
            <a:r>
              <a:rPr lang="en-US" dirty="0" smtClean="0"/>
              <a:t> neurons control peripheral effectors such as cardiac muscles, smooth muscles, glands. The axon of the </a:t>
            </a:r>
            <a:r>
              <a:rPr lang="en-US" dirty="0" err="1" smtClean="0"/>
              <a:t>ganglionic</a:t>
            </a:r>
            <a:r>
              <a:rPr lang="en-US" dirty="0" smtClean="0"/>
              <a:t> neurons are called post </a:t>
            </a:r>
            <a:r>
              <a:rPr lang="en-US" dirty="0" err="1" smtClean="0"/>
              <a:t>ganglionic</a:t>
            </a:r>
            <a:r>
              <a:rPr lang="en-US" dirty="0" smtClean="0"/>
              <a:t> fibers.</a:t>
            </a:r>
          </a:p>
          <a:p>
            <a:pPr>
              <a:buNone/>
            </a:pPr>
            <a:r>
              <a:rPr lang="en-US" dirty="0" smtClean="0"/>
              <a:t>ANS is subdivided to: 	Sympathetic division                                                                 				Parasympathetic division</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two divisions have opposing effects, if the sympathetic division causes excitation, the parasympathetic causes inhibition.</a:t>
            </a:r>
            <a:endParaRPr lang="en-US" sz="2400" dirty="0"/>
          </a:p>
        </p:txBody>
      </p:sp>
      <p:sp>
        <p:nvSpPr>
          <p:cNvPr id="3" name="Content Placeholder 2"/>
          <p:cNvSpPr>
            <a:spLocks noGrp="1"/>
          </p:cNvSpPr>
          <p:nvPr>
            <p:ph idx="1"/>
          </p:nvPr>
        </p:nvSpPr>
        <p:spPr/>
        <p:txBody>
          <a:bodyPr>
            <a:normAutofit fontScale="55000" lnSpcReduction="20000"/>
          </a:bodyPr>
          <a:lstStyle/>
          <a:p>
            <a:pPr>
              <a:buNone/>
            </a:pPr>
            <a:r>
              <a:rPr lang="en-US" i="1" dirty="0" smtClean="0"/>
              <a:t>Sympathetic Division:- (fight or flight) response </a:t>
            </a:r>
            <a:endParaRPr lang="en-US" dirty="0" smtClean="0"/>
          </a:p>
          <a:p>
            <a:pPr lvl="0"/>
            <a:r>
              <a:rPr lang="en-US" dirty="0" smtClean="0"/>
              <a:t>heightened mental alertness.</a:t>
            </a:r>
          </a:p>
          <a:p>
            <a:pPr lvl="0"/>
            <a:r>
              <a:rPr lang="en-US" dirty="0" smtClean="0"/>
              <a:t>↑</a:t>
            </a:r>
            <a:r>
              <a:rPr lang="en-US" dirty="0" err="1" smtClean="0"/>
              <a:t>es</a:t>
            </a:r>
            <a:r>
              <a:rPr lang="en-US" dirty="0" smtClean="0"/>
              <a:t> metabolism (metabolic rate).</a:t>
            </a:r>
          </a:p>
          <a:p>
            <a:pPr lvl="0"/>
            <a:r>
              <a:rPr lang="en-US" dirty="0" smtClean="0"/>
              <a:t>reduced digestive &amp; urinary functions.</a:t>
            </a:r>
          </a:p>
          <a:p>
            <a:pPr lvl="0"/>
            <a:r>
              <a:rPr lang="en-US" dirty="0" smtClean="0"/>
              <a:t>activation of energy reserves.</a:t>
            </a:r>
          </a:p>
          <a:p>
            <a:pPr lvl="0"/>
            <a:r>
              <a:rPr lang="en-US" dirty="0" smtClean="0"/>
              <a:t>↑</a:t>
            </a:r>
            <a:r>
              <a:rPr lang="en-US" dirty="0" err="1" smtClean="0"/>
              <a:t>es</a:t>
            </a:r>
            <a:r>
              <a:rPr lang="en-US" dirty="0" smtClean="0"/>
              <a:t> respiratory rate &amp; dilation of respiratory passageways.</a:t>
            </a:r>
          </a:p>
          <a:p>
            <a:pPr lvl="0"/>
            <a:r>
              <a:rPr lang="en-US" dirty="0" smtClean="0"/>
              <a:t>↑</a:t>
            </a:r>
            <a:r>
              <a:rPr lang="en-US" dirty="0" err="1" smtClean="0"/>
              <a:t>es</a:t>
            </a:r>
            <a:r>
              <a:rPr lang="en-US" dirty="0" smtClean="0"/>
              <a:t> heart rate &amp; blood pressure.</a:t>
            </a:r>
          </a:p>
          <a:p>
            <a:pPr lvl="0"/>
            <a:r>
              <a:rPr lang="en-US" dirty="0" smtClean="0"/>
              <a:t>activation of sweat glands.</a:t>
            </a:r>
          </a:p>
          <a:p>
            <a:pPr>
              <a:buNone/>
            </a:pPr>
            <a:endParaRPr lang="en-US" dirty="0" smtClean="0"/>
          </a:p>
          <a:p>
            <a:pPr>
              <a:buNone/>
            </a:pPr>
            <a:r>
              <a:rPr lang="en-US" i="1" dirty="0" smtClean="0"/>
              <a:t>Parasympathetic Division:- stimulate visceral activity, (rest &amp; repose) state that fallow a</a:t>
            </a:r>
            <a:r>
              <a:rPr lang="en-US" dirty="0" smtClean="0"/>
              <a:t> big dinner.</a:t>
            </a:r>
          </a:p>
          <a:p>
            <a:pPr lvl="0"/>
            <a:r>
              <a:rPr lang="en-US" dirty="0" smtClean="0"/>
              <a:t>↓</a:t>
            </a:r>
            <a:r>
              <a:rPr lang="en-US" dirty="0" err="1" smtClean="0"/>
              <a:t>ed</a:t>
            </a:r>
            <a:r>
              <a:rPr lang="en-US" dirty="0" smtClean="0"/>
              <a:t> metabolic rate. </a:t>
            </a:r>
          </a:p>
          <a:p>
            <a:pPr lvl="0"/>
            <a:r>
              <a:rPr lang="en-US" dirty="0" smtClean="0"/>
              <a:t>↓</a:t>
            </a:r>
            <a:r>
              <a:rPr lang="en-US" dirty="0" err="1" smtClean="0"/>
              <a:t>ed</a:t>
            </a:r>
            <a:r>
              <a:rPr lang="en-US" dirty="0" smtClean="0"/>
              <a:t> heart rate &amp; blood pressure.</a:t>
            </a:r>
          </a:p>
          <a:p>
            <a:pPr lvl="0"/>
            <a:r>
              <a:rPr lang="en-US" dirty="0" smtClean="0"/>
              <a:t>↑</a:t>
            </a:r>
            <a:r>
              <a:rPr lang="en-US" dirty="0" err="1" smtClean="0"/>
              <a:t>ed</a:t>
            </a:r>
            <a:r>
              <a:rPr lang="en-US" dirty="0" smtClean="0"/>
              <a:t> secretion by salivary &amp; digestive glands.</a:t>
            </a:r>
          </a:p>
          <a:p>
            <a:pPr lvl="0"/>
            <a:r>
              <a:rPr lang="en-US" dirty="0" smtClean="0"/>
              <a:t>↑</a:t>
            </a:r>
            <a:r>
              <a:rPr lang="en-US" dirty="0" err="1" smtClean="0"/>
              <a:t>ed</a:t>
            </a:r>
            <a:r>
              <a:rPr lang="en-US" dirty="0" smtClean="0"/>
              <a:t> motility and blood flow in the digestive gland. </a:t>
            </a:r>
          </a:p>
          <a:p>
            <a:r>
              <a:rPr lang="en-US" dirty="0" smtClean="0"/>
              <a:t>stimulation of urination &amp; defecation.</a:t>
            </a: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b="3429"/>
          <a:stretch>
            <a:fillRect/>
          </a:stretch>
        </p:blipFill>
        <p:spPr bwMode="auto">
          <a:xfrm>
            <a:off x="1446250" y="1600200"/>
            <a:ext cx="6251500" cy="4525963"/>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a:srcRect l="2090" t="14310" r="2090" b="8516"/>
          <a:stretch>
            <a:fillRect/>
          </a:stretch>
        </p:blipFill>
        <p:spPr bwMode="auto">
          <a:xfrm>
            <a:off x="888850" y="1600200"/>
            <a:ext cx="7366299" cy="4525963"/>
          </a:xfrm>
          <a:prstGeom prst="rect">
            <a:avLst/>
          </a:prstGeom>
          <a:noFill/>
          <a:ln w="9525">
            <a:noFill/>
            <a:miter lim="800000"/>
            <a:headEnd/>
            <a:tailEnd/>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7" name="Content Placeholder 6" descr="Question.png"/>
          <p:cNvPicPr>
            <a:picLocks noGrp="1" noChangeAspect="1"/>
          </p:cNvPicPr>
          <p:nvPr>
            <p:ph idx="1"/>
          </p:nvPr>
        </p:nvPicPr>
        <p:blipFill>
          <a:blip r:embed="rId2"/>
          <a:stretch>
            <a:fillRect/>
          </a:stretch>
        </p:blipFill>
        <p:spPr>
          <a:xfrm>
            <a:off x="76200" y="1752600"/>
            <a:ext cx="8944524" cy="3896175"/>
          </a:xfr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F09.05.L.150.jpg"/>
          <p:cNvPicPr>
            <a:picLocks noGrp="1" noChangeAspect="1"/>
          </p:cNvPicPr>
          <p:nvPr>
            <p:ph idx="1"/>
          </p:nvPr>
        </p:nvPicPr>
        <p:blipFill>
          <a:blip r:embed="rId2"/>
          <a:stretch>
            <a:fillRect/>
          </a:stretch>
        </p:blipFill>
        <p:spPr>
          <a:xfrm>
            <a:off x="-33710" y="0"/>
            <a:ext cx="9177710" cy="6705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762000"/>
            <a:ext cx="8229600" cy="5364163"/>
          </a:xfrm>
        </p:spPr>
        <p:txBody>
          <a:bodyPr/>
          <a:lstStyle/>
          <a:p>
            <a:pPr>
              <a:buNone/>
            </a:pPr>
            <a:r>
              <a:rPr lang="en-US" dirty="0"/>
              <a:t>Because living cells have selectively permeable membranes the ions are </a:t>
            </a:r>
            <a:r>
              <a:rPr lang="en-US" b="1" dirty="0"/>
              <a:t>not distributed evenly</a:t>
            </a:r>
            <a:r>
              <a:rPr lang="en-US" dirty="0" smtClean="0"/>
              <a:t>.</a:t>
            </a:r>
          </a:p>
          <a:p>
            <a:pPr>
              <a:buNone/>
            </a:pPr>
            <a:r>
              <a:rPr lang="en-US" dirty="0" smtClean="0"/>
              <a:t> </a:t>
            </a:r>
            <a:r>
              <a:rPr lang="en-US" b="1" dirty="0"/>
              <a:t>Ions</a:t>
            </a:r>
            <a:r>
              <a:rPr lang="en-US" dirty="0"/>
              <a:t> cannot freely cross the lipid protein of the cell membrane so they can enter or leave the cell only through membrane channels &amp; there are also active transport mechanisms that move specific ions into or out of cell.</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143000" y="381000"/>
            <a:ext cx="7239000" cy="4952999"/>
          </a:xfrm>
          <a:prstGeom prst="rect">
            <a:avLst/>
          </a:prstGeom>
          <a:noFill/>
          <a:ln w="9525">
            <a:noFill/>
            <a:miter lim="800000"/>
            <a:headEnd/>
            <a:tailEnd/>
          </a:ln>
          <a:effectLst/>
        </p:spPr>
      </p:pic>
      <p:sp>
        <p:nvSpPr>
          <p:cNvPr id="6" name="Rectangle 5"/>
          <p:cNvSpPr/>
          <p:nvPr/>
        </p:nvSpPr>
        <p:spPr>
          <a:xfrm>
            <a:off x="1219200" y="5562600"/>
            <a:ext cx="7239000" cy="646331"/>
          </a:xfrm>
          <a:prstGeom prst="rect">
            <a:avLst/>
          </a:prstGeom>
        </p:spPr>
        <p:txBody>
          <a:bodyPr wrap="square">
            <a:spAutoFit/>
          </a:bodyPr>
          <a:lstStyle/>
          <a:p>
            <a:r>
              <a:rPr lang="en-US" b="1" dirty="0"/>
              <a:t>The passive &amp; active factors do not ensure the equal distribution of +</a:t>
            </a:r>
            <a:r>
              <a:rPr lang="en-US" b="1" dirty="0" err="1"/>
              <a:t>ve</a:t>
            </a:r>
            <a:r>
              <a:rPr lang="en-US" b="1" dirty="0"/>
              <a:t> &amp; -</a:t>
            </a:r>
            <a:r>
              <a:rPr lang="en-US" b="1" dirty="0" err="1"/>
              <a:t>ve</a:t>
            </a:r>
            <a:r>
              <a:rPr lang="en-US" b="1" dirty="0"/>
              <a:t> charges across the cell membrane.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04800" y="228600"/>
            <a:ext cx="8632447" cy="6172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a:t>** The </a:t>
            </a:r>
            <a:r>
              <a:rPr lang="en-US" dirty="0" err="1"/>
              <a:t>transmembrane</a:t>
            </a:r>
            <a:r>
              <a:rPr lang="en-US" dirty="0"/>
              <a:t> potential results from combination of passive &amp; active forces: </a:t>
            </a:r>
            <a:br>
              <a:rPr lang="en-US" dirty="0"/>
            </a:br>
            <a:endParaRPr lang="en-US" dirty="0"/>
          </a:p>
        </p:txBody>
      </p:sp>
      <p:sp>
        <p:nvSpPr>
          <p:cNvPr id="3" name="Content Placeholder 2"/>
          <p:cNvSpPr>
            <a:spLocks noGrp="1"/>
          </p:cNvSpPr>
          <p:nvPr>
            <p:ph idx="1"/>
          </p:nvPr>
        </p:nvSpPr>
        <p:spPr>
          <a:xfrm>
            <a:off x="457200" y="2057400"/>
            <a:ext cx="8229600" cy="4572000"/>
          </a:xfrm>
        </p:spPr>
        <p:txBody>
          <a:bodyPr>
            <a:normAutofit lnSpcReduction="10000"/>
          </a:bodyPr>
          <a:lstStyle/>
          <a:p>
            <a:pPr algn="just"/>
            <a:r>
              <a:rPr lang="en-US" dirty="0"/>
              <a:t>Chemical gradients → because the ICF concentration of K+ is high, K+ tends to move out of the cell &amp; Na+ ions tend to move into the cell</a:t>
            </a:r>
            <a:r>
              <a:rPr lang="en-US" dirty="0" smtClean="0"/>
              <a:t>.</a:t>
            </a:r>
          </a:p>
          <a:p>
            <a:pPr algn="just"/>
            <a:r>
              <a:rPr lang="en-US" dirty="0"/>
              <a:t>Electrical gradients → because the membrane is much more permeable to K+ than it is to Na+, so K+ leave the cell more rapidly than Na+ enter. As a result the ICF losses +</a:t>
            </a:r>
            <a:r>
              <a:rPr lang="en-US" dirty="0" err="1"/>
              <a:t>ve</a:t>
            </a:r>
            <a:r>
              <a:rPr lang="en-US" dirty="0"/>
              <a:t> charges &amp; the ECF gains +</a:t>
            </a:r>
            <a:r>
              <a:rPr lang="en-US" dirty="0" err="1"/>
              <a:t>ve</a:t>
            </a:r>
            <a:r>
              <a:rPr lang="en-US" dirty="0"/>
              <a:t>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13_04.jpg"/>
          <p:cNvPicPr>
            <a:picLocks noGrp="1" noChangeAspect="1"/>
          </p:cNvPicPr>
          <p:nvPr>
            <p:ph idx="1"/>
          </p:nvPr>
        </p:nvPicPr>
        <p:blipFill>
          <a:blip r:embed="rId2"/>
          <a:stretch>
            <a:fillRect/>
          </a:stretch>
        </p:blipFill>
        <p:spPr>
          <a:xfrm>
            <a:off x="-13062" y="0"/>
            <a:ext cx="9157062"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lstStyle/>
          <a:p>
            <a:pPr algn="ctr">
              <a:buNone/>
            </a:pPr>
            <a:r>
              <a:rPr lang="en-US" sz="3200" b="1" dirty="0"/>
              <a:t>The Nervous System</a:t>
            </a:r>
            <a:r>
              <a:rPr lang="en-US" b="1" dirty="0"/>
              <a:t> : (NS)</a:t>
            </a:r>
            <a:endParaRPr lang="en-US" dirty="0"/>
          </a:p>
          <a:p>
            <a:pPr>
              <a:buNone/>
            </a:pPr>
            <a:r>
              <a:rPr lang="en-US" dirty="0"/>
              <a:t> </a:t>
            </a:r>
          </a:p>
          <a:p>
            <a:r>
              <a:rPr lang="en-US" sz="3200" dirty="0"/>
              <a:t>Include all the neural tissue in the </a:t>
            </a:r>
            <a:r>
              <a:rPr lang="en-US" sz="3200" dirty="0" smtClean="0"/>
              <a:t>body.</a:t>
            </a:r>
          </a:p>
          <a:p>
            <a:endParaRPr lang="en-US" sz="3200" dirty="0" smtClean="0"/>
          </a:p>
          <a:p>
            <a:endParaRPr lang="en-US" sz="3200" dirty="0" smtClean="0"/>
          </a:p>
          <a:p>
            <a:r>
              <a:rPr lang="en-US" sz="3200" dirty="0" smtClean="0"/>
              <a:t> The </a:t>
            </a:r>
            <a:r>
              <a:rPr lang="en-US" sz="3200" dirty="0"/>
              <a:t>basic functional units of the NS are the </a:t>
            </a:r>
            <a:r>
              <a:rPr lang="en-US" sz="3200" i="1" u="sng" dirty="0"/>
              <a:t>neurons</a:t>
            </a:r>
            <a:r>
              <a:rPr lang="en-US" sz="3200" dirty="0"/>
              <a:t>. The neurons are supported by supporting cells or </a:t>
            </a:r>
            <a:r>
              <a:rPr lang="en-US" sz="3200" dirty="0" err="1"/>
              <a:t>neuroglia</a:t>
            </a:r>
            <a:r>
              <a:rPr lang="en-US" sz="3200" dirty="0"/>
              <a:t> or </a:t>
            </a:r>
            <a:r>
              <a:rPr lang="en-US" sz="3200" b="1" dirty="0" err="1"/>
              <a:t>glial</a:t>
            </a:r>
            <a:r>
              <a:rPr lang="en-US" sz="3200" b="1" dirty="0"/>
              <a:t> cells</a:t>
            </a:r>
            <a:r>
              <a:rPr lang="en-US" sz="3200" dirty="0"/>
              <a:t>, these </a:t>
            </a:r>
            <a:r>
              <a:rPr lang="en-US" sz="3200" i="1" dirty="0"/>
              <a:t>separate &amp; protect the neurons</a:t>
            </a:r>
            <a:r>
              <a:rPr lang="en-US" sz="3200" dirty="0"/>
              <a: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Content Placeholder 3" descr="13_06.jpg"/>
          <p:cNvPicPr>
            <a:picLocks noChangeAspect="1"/>
          </p:cNvPicPr>
          <p:nvPr/>
        </p:nvPicPr>
        <p:blipFill>
          <a:blip r:embed="rId2"/>
          <a:stretch>
            <a:fillRect/>
          </a:stretch>
        </p:blipFill>
        <p:spPr>
          <a:xfrm>
            <a:off x="-16911" y="0"/>
            <a:ext cx="916091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lgn="just">
              <a:buNone/>
            </a:pPr>
            <a:r>
              <a:rPr lang="en-US" dirty="0" smtClean="0"/>
              <a:t>*** </a:t>
            </a:r>
            <a:r>
              <a:rPr lang="en-US" dirty="0"/>
              <a:t>the +</a:t>
            </a:r>
            <a:r>
              <a:rPr lang="en-US" dirty="0" err="1"/>
              <a:t>ve</a:t>
            </a:r>
            <a:r>
              <a:rPr lang="en-US" dirty="0"/>
              <a:t> &amp; -</a:t>
            </a:r>
            <a:r>
              <a:rPr lang="en-US" dirty="0" err="1"/>
              <a:t>ve</a:t>
            </a:r>
            <a:r>
              <a:rPr lang="en-US" dirty="0"/>
              <a:t> charges are separated by the cell membrane which constitutes a resistance </a:t>
            </a:r>
            <a:r>
              <a:rPr lang="en-US" dirty="0" smtClean="0"/>
              <a:t>because </a:t>
            </a:r>
            <a:r>
              <a:rPr lang="en-US" dirty="0"/>
              <a:t>it resists the free movement of ions</a:t>
            </a:r>
            <a:r>
              <a:rPr lang="en-US" dirty="0" smtClean="0"/>
              <a:t>.</a:t>
            </a:r>
          </a:p>
          <a:p>
            <a:pPr algn="just">
              <a:buNone/>
            </a:pPr>
            <a:endParaRPr lang="en-US" dirty="0"/>
          </a:p>
          <a:p>
            <a:pPr algn="just">
              <a:buNone/>
            </a:pPr>
            <a:r>
              <a:rPr lang="en-US" dirty="0" smtClean="0"/>
              <a:t> </a:t>
            </a:r>
            <a:r>
              <a:rPr lang="en-US" dirty="0"/>
              <a:t>So whenever +</a:t>
            </a:r>
            <a:r>
              <a:rPr lang="en-US" dirty="0" err="1"/>
              <a:t>ve</a:t>
            </a:r>
            <a:r>
              <a:rPr lang="en-US" dirty="0"/>
              <a:t> &amp; -</a:t>
            </a:r>
            <a:r>
              <a:rPr lang="en-US" dirty="0" err="1"/>
              <a:t>ve</a:t>
            </a:r>
            <a:r>
              <a:rPr lang="en-US" dirty="0"/>
              <a:t> ions are separated by a resistance (cell membrane) a </a:t>
            </a:r>
            <a:r>
              <a:rPr lang="en-US" b="1" dirty="0"/>
              <a:t>potential difference exists</a:t>
            </a:r>
            <a:r>
              <a:rPr lang="en-US" dirty="0"/>
              <a:t>. The potential difference is measured in volts or mV </a:t>
            </a:r>
            <a:r>
              <a:rPr lang="en-US" b="1" dirty="0"/>
              <a:t>(the resting potential or </a:t>
            </a:r>
            <a:r>
              <a:rPr lang="en-US" b="1" dirty="0" err="1"/>
              <a:t>transmembrane</a:t>
            </a:r>
            <a:r>
              <a:rPr lang="en-US" b="1" dirty="0"/>
              <a:t> potential </a:t>
            </a:r>
            <a:r>
              <a:rPr lang="en-US" b="1"/>
              <a:t>is </a:t>
            </a:r>
            <a:r>
              <a:rPr lang="en-US" b="1" smtClean="0"/>
              <a:t>-0.07V </a:t>
            </a:r>
            <a:r>
              <a:rPr lang="en-US" b="1" dirty="0"/>
              <a:t>for a neuron cell membrane)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Content Placeholder 5" descr="11-18.jpg"/>
          <p:cNvPicPr>
            <a:picLocks noGrp="1" noChangeAspect="1"/>
          </p:cNvPicPr>
          <p:nvPr>
            <p:ph idx="1"/>
          </p:nvPr>
        </p:nvPicPr>
        <p:blipFill>
          <a:blip r:embed="rId2"/>
          <a:stretch>
            <a:fillRect/>
          </a:stretch>
        </p:blipFill>
        <p:spPr>
          <a:xfrm>
            <a:off x="381000" y="0"/>
            <a:ext cx="8297413"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normAutofit lnSpcReduction="10000"/>
          </a:bodyPr>
          <a:lstStyle/>
          <a:p>
            <a:pPr lvl="0"/>
            <a:r>
              <a:rPr lang="en-US" dirty="0"/>
              <a:t>The electro-chemical gradient → the electrical gradients can help or oppose the chemical gradient.</a:t>
            </a:r>
          </a:p>
          <a:p>
            <a:pPr>
              <a:buNone/>
            </a:pPr>
            <a:r>
              <a:rPr lang="en-US" dirty="0" smtClean="0"/>
              <a:t>-  </a:t>
            </a:r>
            <a:r>
              <a:rPr lang="en-US" dirty="0"/>
              <a:t>Na+ in ECF are attracted by the –</a:t>
            </a:r>
            <a:r>
              <a:rPr lang="en-US" dirty="0" err="1"/>
              <a:t>ve</a:t>
            </a:r>
            <a:r>
              <a:rPr lang="en-US" dirty="0"/>
              <a:t> charge in the ICF, so both electrical &amp; chemical forces push Na+ into the cell.</a:t>
            </a:r>
          </a:p>
          <a:p>
            <a:pPr>
              <a:buFontTx/>
              <a:buChar char="-"/>
            </a:pPr>
            <a:r>
              <a:rPr lang="en-US" dirty="0" smtClean="0"/>
              <a:t>Chemical </a:t>
            </a:r>
            <a:r>
              <a:rPr lang="en-US" dirty="0"/>
              <a:t>gradient for K+ tends to drive them out of the cell but the movement is opposed by</a:t>
            </a:r>
            <a:r>
              <a:rPr lang="en-US" dirty="0" smtClean="0"/>
              <a:t>:</a:t>
            </a:r>
          </a:p>
          <a:p>
            <a:pPr>
              <a:buNone/>
            </a:pPr>
            <a:r>
              <a:rPr lang="en-US" dirty="0" smtClean="0"/>
              <a:t>a</a:t>
            </a:r>
            <a:r>
              <a:rPr lang="en-US" dirty="0"/>
              <a:t>. attraction between K+ &amp;-</a:t>
            </a:r>
            <a:r>
              <a:rPr lang="en-US" dirty="0" err="1"/>
              <a:t>ve</a:t>
            </a:r>
            <a:r>
              <a:rPr lang="en-US" dirty="0"/>
              <a:t> charge inside </a:t>
            </a:r>
            <a:r>
              <a:rPr lang="en-US" dirty="0" smtClean="0"/>
              <a:t>cell.</a:t>
            </a:r>
          </a:p>
          <a:p>
            <a:pPr>
              <a:buNone/>
            </a:pPr>
            <a:r>
              <a:rPr lang="en-US" dirty="0" smtClean="0"/>
              <a:t>b</a:t>
            </a:r>
            <a:r>
              <a:rPr lang="en-US" dirty="0"/>
              <a:t>. repulsion between K+ &amp;+</a:t>
            </a:r>
            <a:r>
              <a:rPr lang="en-US" dirty="0" err="1"/>
              <a:t>ve</a:t>
            </a:r>
            <a:r>
              <a:rPr lang="en-US" dirty="0"/>
              <a:t> charge outside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04800"/>
            <a:ext cx="8229600" cy="5821363"/>
          </a:xfrm>
        </p:spPr>
        <p:txBody>
          <a:bodyPr/>
          <a:lstStyle/>
          <a:p>
            <a:pPr>
              <a:buNone/>
            </a:pPr>
            <a:r>
              <a:rPr lang="en-US" dirty="0" smtClean="0"/>
              <a:t>  </a:t>
            </a:r>
            <a:endParaRPr lang="en-US" dirty="0"/>
          </a:p>
        </p:txBody>
      </p:sp>
      <p:pic>
        <p:nvPicPr>
          <p:cNvPr id="4" name="Content Placeholder 3" descr="13_04.jpg"/>
          <p:cNvPicPr>
            <a:picLocks noChangeAspect="1"/>
          </p:cNvPicPr>
          <p:nvPr/>
        </p:nvPicPr>
        <p:blipFill>
          <a:blip r:embed="rId2"/>
          <a:stretch>
            <a:fillRect/>
          </a:stretch>
        </p:blipFill>
        <p:spPr>
          <a:xfrm>
            <a:off x="-13062" y="0"/>
            <a:ext cx="915706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lstStyle/>
          <a:p>
            <a:pPr lvl="0"/>
            <a:r>
              <a:rPr lang="en-US" dirty="0"/>
              <a:t>Sodium – Potassium </a:t>
            </a:r>
            <a:r>
              <a:rPr lang="en-US" dirty="0" err="1"/>
              <a:t>ATPase</a:t>
            </a:r>
            <a:r>
              <a:rPr lang="en-US" dirty="0"/>
              <a:t> → at the normal resting potential, there is a </a:t>
            </a:r>
            <a:r>
              <a:rPr lang="en-US" dirty="0" smtClean="0"/>
              <a:t>slow leakage </a:t>
            </a:r>
            <a:r>
              <a:rPr lang="en-US" dirty="0"/>
              <a:t>of Na+ into cell &amp; diffusion of K+ out of the cell. </a:t>
            </a:r>
            <a:r>
              <a:rPr lang="en-US" b="1" dirty="0"/>
              <a:t>So the cell must use </a:t>
            </a:r>
            <a:r>
              <a:rPr lang="en-US" b="1" dirty="0" smtClean="0"/>
              <a:t>ATP </a:t>
            </a:r>
            <a:r>
              <a:rPr lang="en-US" b="1" dirty="0"/>
              <a:t>to eject Na+ &amp; take K+.</a:t>
            </a:r>
          </a:p>
          <a:p>
            <a:pPr>
              <a:buNone/>
            </a:pPr>
            <a:r>
              <a:rPr lang="en-US" dirty="0" smtClean="0"/>
              <a:t>**The </a:t>
            </a:r>
            <a:r>
              <a:rPr lang="en-US" b="1" i="1" dirty="0"/>
              <a:t>sodium-potassium </a:t>
            </a:r>
            <a:r>
              <a:rPr lang="en-US" b="1" i="1" dirty="0" err="1"/>
              <a:t>ATPase</a:t>
            </a:r>
            <a:r>
              <a:rPr lang="en-US" dirty="0"/>
              <a:t> exchange 3 intracellular Na+ for 2 extracellular K+ in this way the pump contributes to the </a:t>
            </a:r>
            <a:r>
              <a:rPr lang="en-US" u="sng" dirty="0"/>
              <a:t>negativity of the </a:t>
            </a:r>
            <a:r>
              <a:rPr lang="en-US" u="sng" dirty="0" err="1"/>
              <a:t>transmembrane</a:t>
            </a:r>
            <a:r>
              <a:rPr lang="en-US" u="sng" dirty="0"/>
              <a:t> potential</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Content Placeholder 3" descr="13_06.jpg"/>
          <p:cNvPicPr>
            <a:picLocks noChangeAspect="1"/>
          </p:cNvPicPr>
          <p:nvPr/>
        </p:nvPicPr>
        <p:blipFill>
          <a:blip r:embed="rId2"/>
          <a:stretch>
            <a:fillRect/>
          </a:stretch>
        </p:blipFill>
        <p:spPr>
          <a:xfrm>
            <a:off x="-16911" y="0"/>
            <a:ext cx="916091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Content Placeholder 2"/>
          <p:cNvSpPr>
            <a:spLocks noGrp="1"/>
          </p:cNvSpPr>
          <p:nvPr>
            <p:ph idx="1"/>
          </p:nvPr>
        </p:nvSpPr>
        <p:spPr>
          <a:xfrm>
            <a:off x="457200" y="457200"/>
            <a:ext cx="8229600" cy="5668963"/>
          </a:xfrm>
        </p:spPr>
        <p:txBody>
          <a:bodyPr>
            <a:normAutofit fontScale="85000" lnSpcReduction="10000"/>
          </a:bodyPr>
          <a:lstStyle/>
          <a:p>
            <a:pPr>
              <a:buNone/>
            </a:pPr>
            <a:r>
              <a:rPr lang="en-US" b="1" dirty="0">
                <a:solidFill>
                  <a:srgbClr val="FF0000"/>
                </a:solidFill>
              </a:rPr>
              <a:t>Ion Channels</a:t>
            </a:r>
            <a:r>
              <a:rPr lang="en-US" dirty="0"/>
              <a:t>: ions cross the cell membrane through membrane channels.</a:t>
            </a:r>
          </a:p>
          <a:p>
            <a:pPr>
              <a:buNone/>
            </a:pPr>
            <a:endParaRPr lang="en-US" dirty="0"/>
          </a:p>
          <a:p>
            <a:r>
              <a:rPr lang="en-US" dirty="0"/>
              <a:t>-there are several Na &amp; K ion channels called </a:t>
            </a:r>
            <a:r>
              <a:rPr lang="en-US" b="1" u="sng" dirty="0"/>
              <a:t>passive channels or leak channels</a:t>
            </a:r>
            <a:r>
              <a:rPr lang="en-US" dirty="0"/>
              <a:t> ( because they are always open) but can change permeability in response to local conditions. </a:t>
            </a:r>
          </a:p>
          <a:p>
            <a:r>
              <a:rPr lang="en-US" dirty="0"/>
              <a:t>-cell membrane also contain </a:t>
            </a:r>
            <a:r>
              <a:rPr lang="en-US" b="1" u="sng" dirty="0"/>
              <a:t>active channels or gated channels</a:t>
            </a:r>
            <a:r>
              <a:rPr lang="en-US" dirty="0"/>
              <a:t>, these are ion channels that open or close in response to specific stimuli &amp; can be in one of 3 states:</a:t>
            </a:r>
          </a:p>
          <a:p>
            <a:r>
              <a:rPr lang="en-US" dirty="0"/>
              <a:t>1. closed but capable of opening.</a:t>
            </a:r>
          </a:p>
          <a:p>
            <a:r>
              <a:rPr lang="en-US" dirty="0"/>
              <a:t>2. open (activated).</a:t>
            </a:r>
          </a:p>
          <a:p>
            <a:r>
              <a:rPr lang="en-US" dirty="0"/>
              <a:t>3. closed &amp; incapable of opening.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1670_MembranePotential.jpg"/>
          <p:cNvPicPr>
            <a:picLocks noGrp="1" noChangeAspect="1"/>
          </p:cNvPicPr>
          <p:nvPr>
            <p:ph idx="1"/>
          </p:nvPr>
        </p:nvPicPr>
        <p:blipFill>
          <a:blip r:embed="rId2"/>
          <a:stretch>
            <a:fillRect/>
          </a:stretch>
        </p:blipFill>
        <p:spPr>
          <a:xfrm>
            <a:off x="228600" y="0"/>
            <a:ext cx="86868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1026" name="Picture 2" descr="F:\flash\GH\NS\action\figure0407.jpg"/>
          <p:cNvPicPr>
            <a:picLocks noChangeAspect="1" noChangeArrowheads="1"/>
          </p:cNvPicPr>
          <p:nvPr/>
        </p:nvPicPr>
        <p:blipFill>
          <a:blip r:embed="rId2"/>
          <a:srcRect/>
          <a:stretch>
            <a:fillRect/>
          </a:stretch>
        </p:blipFill>
        <p:spPr bwMode="auto">
          <a:xfrm>
            <a:off x="1143000" y="0"/>
            <a:ext cx="656305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4"/>
          <p:cNvPicPr>
            <a:picLocks noGrp="1" noChangeAspect="1" noChangeArrowheads="1"/>
          </p:cNvPicPr>
          <p:nvPr>
            <p:ph idx="1"/>
          </p:nvPr>
        </p:nvPicPr>
        <p:blipFill>
          <a:blip r:embed="rId2"/>
          <a:srcRect b="3000"/>
          <a:stretch>
            <a:fillRect/>
          </a:stretch>
        </p:blipFill>
        <p:spPr bwMode="auto">
          <a:xfrm>
            <a:off x="0" y="76200"/>
            <a:ext cx="9112577"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Classes of Gated channels</a:t>
            </a:r>
            <a:r>
              <a:rPr lang="en-US" dirty="0" smtClean="0"/>
              <a:t>:</a:t>
            </a:r>
            <a:endParaRPr lang="en-US" dirty="0"/>
          </a:p>
        </p:txBody>
      </p:sp>
      <p:sp>
        <p:nvSpPr>
          <p:cNvPr id="3" name="Content Placeholder 2"/>
          <p:cNvSpPr>
            <a:spLocks noGrp="1"/>
          </p:cNvSpPr>
          <p:nvPr>
            <p:ph idx="1"/>
          </p:nvPr>
        </p:nvSpPr>
        <p:spPr/>
        <p:txBody>
          <a:bodyPr/>
          <a:lstStyle/>
          <a:p>
            <a:pPr lvl="0"/>
            <a:r>
              <a:rPr lang="en-US" b="1" dirty="0"/>
              <a:t>Chemically regulated channels:</a:t>
            </a:r>
            <a:r>
              <a:rPr lang="en-US" dirty="0"/>
              <a:t> open or close when they bind to specific chemicals. e.g. receptors that bind to Ach at neuromuscular junction</a:t>
            </a:r>
            <a:r>
              <a:rPr lang="en-US" dirty="0" smtClean="0"/>
              <a:t>.</a:t>
            </a:r>
          </a:p>
          <a:p>
            <a:pPr lvl="0">
              <a:buNone/>
            </a:pPr>
            <a:r>
              <a:rPr lang="en-US" dirty="0" smtClean="0"/>
              <a:t> </a:t>
            </a:r>
            <a:r>
              <a:rPr lang="en-US" dirty="0"/>
              <a:t>Chemically regulated channels are the most on the dendrite &amp; soma of neurons in synapses.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lstStyle/>
          <a:p>
            <a:r>
              <a:rPr lang="en-US" b="1" dirty="0"/>
              <a:t>Voltage regulated channels:</a:t>
            </a:r>
            <a:r>
              <a:rPr lang="en-US" dirty="0"/>
              <a:t> are in areas of excitable tissue (a membrane capable of generating &amp; conducting an action potential</a:t>
            </a:r>
            <a:r>
              <a:rPr lang="en-US" dirty="0" smtClean="0"/>
              <a:t>).</a:t>
            </a:r>
          </a:p>
          <a:p>
            <a:pPr>
              <a:buNone/>
            </a:pPr>
            <a:endParaRPr lang="en-US" dirty="0" smtClean="0"/>
          </a:p>
          <a:p>
            <a:pPr>
              <a:buNone/>
            </a:pPr>
            <a:r>
              <a:rPr lang="en-US" dirty="0" smtClean="0"/>
              <a:t>Voltage </a:t>
            </a:r>
            <a:r>
              <a:rPr lang="en-US" dirty="0"/>
              <a:t>regulated channels open &amp; close in response to changes in trans-membrane potential. ((the opening of the voltage regulated Na-channels is the key step in the generation of an action potential)).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1295400"/>
            <a:ext cx="8229600" cy="4830763"/>
          </a:xfrm>
        </p:spPr>
        <p:txBody>
          <a:bodyPr/>
          <a:lstStyle/>
          <a:p>
            <a:r>
              <a:rPr lang="en-US" b="1" dirty="0"/>
              <a:t>Mechanically regulated channels:</a:t>
            </a:r>
            <a:r>
              <a:rPr lang="en-US" dirty="0"/>
              <a:t> these open &amp; close in response to physical distortion of the membrane surface. e.g. sensory receptors that respond to touch, pressure &amp; vibration.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381001" y="304800"/>
            <a:ext cx="8630708" cy="58213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Graded Potentials: (Local Potential</a:t>
            </a:r>
            <a:r>
              <a:rPr lang="en-US" b="1" i="1"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a:t>Is the changes in the trans-membrane potential that cannot spread far from the area surrounding the site of stimulus.</a:t>
            </a:r>
          </a:p>
          <a:p>
            <a:r>
              <a:rPr lang="en-US" dirty="0"/>
              <a:t>  In this case the membrane is exposed to a </a:t>
            </a:r>
            <a:r>
              <a:rPr lang="en-US" b="1" dirty="0"/>
              <a:t>chemical</a:t>
            </a:r>
            <a:r>
              <a:rPr lang="en-US" dirty="0"/>
              <a:t> that opens chemically regulated Na+ channels. Na+ ions inter the cell &amp; an additional positive charge shifts the trans-membrane potential toward 0mV.</a:t>
            </a:r>
          </a:p>
          <a:p>
            <a:r>
              <a:rPr lang="en-US" dirty="0"/>
              <a:t>    So any shift in the trans-membrane potential away from the resting levels toward 0mV or above is called </a:t>
            </a:r>
            <a:r>
              <a:rPr lang="en-US" b="1" dirty="0"/>
              <a:t>Depolarization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7" name="Content Placeholder 6" descr="A1010089.jpg"/>
          <p:cNvPicPr>
            <a:picLocks noGrp="1" noChangeAspect="1"/>
          </p:cNvPicPr>
          <p:nvPr>
            <p:ph idx="1"/>
          </p:nvPr>
        </p:nvPicPr>
        <p:blipFill>
          <a:blip r:embed="rId2"/>
          <a:stretch>
            <a:fillRect/>
          </a:stretch>
        </p:blipFill>
        <p:spPr>
          <a:xfrm>
            <a:off x="1" y="0"/>
            <a:ext cx="9144000" cy="6858000"/>
          </a:xfr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lstStyle/>
          <a:p>
            <a:r>
              <a:rPr lang="en-US" dirty="0"/>
              <a:t>The movement of Na+ ions across the cell membrane at one location causes the depolarization of the surrounding membrane. (Na ions entering the cell spread along the inner surface attracted by the excess of –</a:t>
            </a:r>
            <a:r>
              <a:rPr lang="en-US" dirty="0" err="1"/>
              <a:t>ve</a:t>
            </a:r>
            <a:r>
              <a:rPr lang="en-US" dirty="0"/>
              <a:t> charges).</a:t>
            </a:r>
          </a:p>
          <a:p>
            <a:r>
              <a:rPr lang="en-US" dirty="0"/>
              <a:t>(( The ion movement in the inner &amp; outer surface of membrane is called </a:t>
            </a:r>
            <a:r>
              <a:rPr lang="en-US" b="1" dirty="0"/>
              <a:t>Local Current</a:t>
            </a:r>
            <a:r>
              <a:rPr lang="en-US"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lstStyle/>
          <a:p>
            <a:r>
              <a:rPr lang="en-US" dirty="0"/>
              <a:t>**the change in the trans-membrane potential &amp; the area affected by the local current are directly related to the number of </a:t>
            </a:r>
            <a:r>
              <a:rPr lang="en-US" b="1" dirty="0"/>
              <a:t>Na+ channels opened by the chemical stimulus</a:t>
            </a:r>
            <a:r>
              <a:rPr lang="en-US" b="1" dirty="0" smtClean="0"/>
              <a:t>.</a:t>
            </a:r>
          </a:p>
          <a:p>
            <a:pPr>
              <a:buNone/>
            </a:pPr>
            <a:endParaRPr lang="en-US" dirty="0"/>
          </a:p>
          <a:p>
            <a:r>
              <a:rPr lang="en-US" dirty="0"/>
              <a:t>* the more channels open → ↑</a:t>
            </a:r>
            <a:r>
              <a:rPr lang="en-US" dirty="0" err="1"/>
              <a:t>es</a:t>
            </a:r>
            <a:r>
              <a:rPr lang="en-US" dirty="0"/>
              <a:t> Na+ spread → ↑</a:t>
            </a:r>
            <a:r>
              <a:rPr lang="en-US" dirty="0" err="1"/>
              <a:t>es</a:t>
            </a:r>
            <a:r>
              <a:rPr lang="en-US" dirty="0"/>
              <a:t> depolarization.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a:t>Opening of K+ ion channels will have the opposite effect, so the K+ will outflow &amp; the inner surface of cell will lose positive ions &amp; produce </a:t>
            </a:r>
            <a:r>
              <a:rPr lang="en-US" b="1" dirty="0" err="1"/>
              <a:t>hyperpolarization</a:t>
            </a:r>
            <a:r>
              <a:rPr lang="en-US" dirty="0"/>
              <a:t> (a shift of resting potential to -80mV). </a:t>
            </a:r>
            <a:endParaRPr lang="en-US" dirty="0" smtClean="0"/>
          </a:p>
          <a:p>
            <a:r>
              <a:rPr lang="en-US" dirty="0" smtClean="0"/>
              <a:t>And </a:t>
            </a:r>
            <a:r>
              <a:rPr lang="en-US" dirty="0"/>
              <a:t>also a local current will distribute the effect to adjacent cell membrane.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plash-water-waves-4554.jpg"/>
          <p:cNvPicPr>
            <a:picLocks noGrp="1" noChangeAspect="1"/>
          </p:cNvPicPr>
          <p:nvPr>
            <p:ph idx="1"/>
          </p:nvPr>
        </p:nvPicPr>
        <p:blipFill>
          <a:blip r:embed="rId2"/>
          <a:stretch>
            <a:fillRect/>
          </a:stretch>
        </p:blipFill>
        <p:spPr>
          <a:xfrm>
            <a:off x="0" y="0"/>
            <a:ext cx="9187509" cy="6858000"/>
          </a:xfr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a:t> Neural tissue with supporting blood vessels &amp; connective tissue forms the organs of the NS: the </a:t>
            </a:r>
            <a:r>
              <a:rPr lang="en-US" i="1" dirty="0"/>
              <a:t>brain</a:t>
            </a:r>
            <a:r>
              <a:rPr lang="en-US" dirty="0"/>
              <a:t>, the </a:t>
            </a:r>
            <a:r>
              <a:rPr lang="en-US" i="1" dirty="0"/>
              <a:t>spinal cord </a:t>
            </a:r>
            <a:r>
              <a:rPr lang="en-US" dirty="0"/>
              <a:t>&amp; the </a:t>
            </a:r>
            <a:r>
              <a:rPr lang="en-US" i="1" dirty="0"/>
              <a:t>receptors</a:t>
            </a:r>
            <a:r>
              <a:rPr lang="en-US" dirty="0"/>
              <a:t> in complex sense organs &amp; the </a:t>
            </a:r>
            <a:r>
              <a:rPr lang="en-US" i="1" dirty="0"/>
              <a:t>nerves</a:t>
            </a:r>
            <a:r>
              <a:rPr lang="en-US" dirty="0"/>
              <a:t> that interconnect those organs &amp; link the NS with other organs.</a:t>
            </a:r>
          </a:p>
          <a:p>
            <a:pPr>
              <a:buNone/>
            </a:pPr>
            <a:endParaRPr lang="en-US" dirty="0"/>
          </a:p>
          <a:p>
            <a:pPr>
              <a:buNone/>
            </a:pPr>
            <a:r>
              <a:rPr lang="en-US" b="1" dirty="0"/>
              <a:t>NS </a:t>
            </a:r>
            <a:r>
              <a:rPr lang="en-US" b="1" dirty="0" smtClean="0"/>
              <a:t>               </a:t>
            </a:r>
            <a:r>
              <a:rPr lang="en-US" b="1" dirty="0"/>
              <a:t>CNS (Central NS)</a:t>
            </a:r>
            <a:endParaRPr lang="en-US" dirty="0"/>
          </a:p>
          <a:p>
            <a:pPr>
              <a:buNone/>
            </a:pPr>
            <a:r>
              <a:rPr lang="en-US" b="1" dirty="0"/>
              <a:t>        </a:t>
            </a:r>
            <a:r>
              <a:rPr lang="en-US" b="1" dirty="0" smtClean="0"/>
              <a:t>             </a:t>
            </a:r>
            <a:r>
              <a:rPr lang="en-US" b="1" dirty="0"/>
              <a:t>PNS (Peripheral NS)</a:t>
            </a:r>
            <a:r>
              <a:rPr lang="en-US" dirty="0"/>
              <a:t>  </a:t>
            </a:r>
          </a:p>
        </p:txBody>
      </p:sp>
      <p:sp>
        <p:nvSpPr>
          <p:cNvPr id="6" name="Right Arrow 5"/>
          <p:cNvSpPr/>
          <p:nvPr/>
        </p:nvSpPr>
        <p:spPr>
          <a:xfrm>
            <a:off x="1219200" y="4724400"/>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158481">
            <a:off x="1153960" y="4993169"/>
            <a:ext cx="1202980" cy="22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Graded Potential:</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The trans membrane potential is most affected at the site of stimulation &amp; the effect ↓</a:t>
            </a:r>
            <a:r>
              <a:rPr lang="en-US" dirty="0" err="1" smtClean="0"/>
              <a:t>es</a:t>
            </a:r>
            <a:r>
              <a:rPr lang="en-US" dirty="0" smtClean="0"/>
              <a:t> with distance.</a:t>
            </a:r>
          </a:p>
          <a:p>
            <a:pPr lvl="0"/>
            <a:r>
              <a:rPr lang="en-US" dirty="0" smtClean="0"/>
              <a:t>the effect spreads passively due to local currents.</a:t>
            </a:r>
          </a:p>
          <a:p>
            <a:pPr lvl="0"/>
            <a:r>
              <a:rPr lang="en-US" dirty="0" smtClean="0"/>
              <a:t>the graded potential change may involve depolarization or </a:t>
            </a:r>
            <a:r>
              <a:rPr lang="en-US" dirty="0" err="1" smtClean="0"/>
              <a:t>hyperpolarization</a:t>
            </a:r>
            <a:r>
              <a:rPr lang="en-US" dirty="0" smtClean="0"/>
              <a:t>. Depending on the membrane channels involve.</a:t>
            </a:r>
          </a:p>
          <a:p>
            <a:pPr lvl="0"/>
            <a:r>
              <a:rPr lang="en-US" dirty="0" smtClean="0"/>
              <a:t>the stronger the stimulus, the greater the change in </a:t>
            </a:r>
            <a:r>
              <a:rPr lang="en-US" dirty="0" err="1" smtClean="0"/>
              <a:t>transmembrane</a:t>
            </a:r>
            <a:r>
              <a:rPr lang="en-US" dirty="0" smtClean="0"/>
              <a:t> potential &amp; the larger the area affected.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Action Potentials (AP</a:t>
            </a:r>
            <a:r>
              <a:rPr lang="en-US" b="1" i="1" dirty="0" smtClean="0"/>
              <a:t>):</a:t>
            </a:r>
            <a:endParaRPr lang="en-US" dirty="0"/>
          </a:p>
        </p:txBody>
      </p:sp>
      <p:sp>
        <p:nvSpPr>
          <p:cNvPr id="3" name="Content Placeholder 2"/>
          <p:cNvSpPr>
            <a:spLocks noGrp="1"/>
          </p:cNvSpPr>
          <p:nvPr>
            <p:ph idx="1"/>
          </p:nvPr>
        </p:nvSpPr>
        <p:spPr/>
        <p:txBody>
          <a:bodyPr/>
          <a:lstStyle/>
          <a:p>
            <a:r>
              <a:rPr lang="en-US" dirty="0"/>
              <a:t>APs are propagated changes in the </a:t>
            </a:r>
            <a:r>
              <a:rPr lang="en-US" dirty="0" err="1"/>
              <a:t>transmembrane</a:t>
            </a:r>
            <a:r>
              <a:rPr lang="en-US" dirty="0"/>
              <a:t> potential that once initiated, spread across the entire excitable membrane. An AP generally begins at the initial segment of the axon, the AP is then propagated along the length of the axon reaching the synaptic </a:t>
            </a:r>
            <a:r>
              <a:rPr lang="en-US" dirty="0" smtClean="0"/>
              <a:t>knobs.</a:t>
            </a:r>
            <a:endParaRPr lang="en-US" dirty="0"/>
          </a:p>
        </p:txBody>
      </p:sp>
      <p:pic>
        <p:nvPicPr>
          <p:cNvPr id="4" name="Picture 3" descr="300px-Action_potential.svg.png"/>
          <p:cNvPicPr>
            <a:picLocks noChangeAspect="1"/>
          </p:cNvPicPr>
          <p:nvPr/>
        </p:nvPicPr>
        <p:blipFill>
          <a:blip r:embed="rId2"/>
          <a:stretch>
            <a:fillRect/>
          </a:stretch>
        </p:blipFill>
        <p:spPr>
          <a:xfrm>
            <a:off x="6705600" y="4452112"/>
            <a:ext cx="2438400" cy="240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 name="Content Placeholder 9" descr="skipping-stones.jpg"/>
          <p:cNvPicPr>
            <a:picLocks noGrp="1" noChangeAspect="1"/>
          </p:cNvPicPr>
          <p:nvPr>
            <p:ph idx="1"/>
          </p:nvPr>
        </p:nvPicPr>
        <p:blipFill>
          <a:blip r:embed="rId3"/>
          <a:stretch>
            <a:fillRect/>
          </a:stretch>
        </p:blipFill>
        <p:spPr>
          <a:xfrm>
            <a:off x="0" y="838200"/>
            <a:ext cx="9144000" cy="4700016"/>
          </a:xfrm>
        </p:spPr>
      </p:pic>
    </p:spTree>
  </p:cSld>
  <p:clrMapOvr>
    <a:masterClrMapping/>
  </p:clrMapOvr>
  <p:transition spd="med">
    <p:dissolve/>
    <p:sndAc>
      <p:stSnd>
        <p:snd r:embed="rId2" name="camera.wav" builtIn="1"/>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Content Placeholder 3" descr="action_potential_propagation.jpg"/>
          <p:cNvPicPr>
            <a:picLocks noChangeAspect="1"/>
          </p:cNvPicPr>
          <p:nvPr/>
        </p:nvPicPr>
        <p:blipFill>
          <a:blip r:embed="rId2"/>
          <a:stretch>
            <a:fillRect/>
          </a:stretch>
        </p:blipFill>
        <p:spPr>
          <a:xfrm>
            <a:off x="1447800" y="86326"/>
            <a:ext cx="6553200" cy="669547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kipping-stone.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just"/>
            <a:r>
              <a:rPr lang="en-US" dirty="0"/>
              <a:t>(the stimulus that initiate an AP is a depolarization large enough to open voltage-regulated Na+ channels), and the opening occur at the </a:t>
            </a:r>
            <a:r>
              <a:rPr lang="en-US" dirty="0" err="1"/>
              <a:t>transmembrane</a:t>
            </a:r>
            <a:r>
              <a:rPr lang="en-US" dirty="0"/>
              <a:t> potential called the Threshold (-60mV or -55mV).</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algn="just"/>
            <a:r>
              <a:rPr lang="en-US" dirty="0"/>
              <a:t>**all stimuli that bring the membrane to threshold will generate an AP, so the properties of the AP dose not depend on the strength of depolarizing stimulus (graded-depolarization) as long as the stimulus exceeds threshold.</a:t>
            </a:r>
          </a:p>
          <a:p>
            <a:pPr algn="just"/>
            <a:r>
              <a:rPr lang="en-US" dirty="0"/>
              <a:t>--this is called the all or non principle (because a stimulus either triggers a typical AP or dose not at all).</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300px-Action_potential.svg.png"/>
          <p:cNvPicPr>
            <a:picLocks noGrp="1" noChangeAspect="1"/>
          </p:cNvPicPr>
          <p:nvPr>
            <p:ph idx="1"/>
          </p:nvPr>
        </p:nvPicPr>
        <p:blipFill>
          <a:blip r:embed="rId2"/>
          <a:stretch>
            <a:fillRect/>
          </a:stretch>
        </p:blipFill>
        <p:spPr>
          <a:xfrm>
            <a:off x="1202724" y="0"/>
            <a:ext cx="6950676"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Action Potential Generation:</a:t>
            </a:r>
            <a:endParaRPr lang="en-US" dirty="0"/>
          </a:p>
        </p:txBody>
      </p:sp>
      <p:sp>
        <p:nvSpPr>
          <p:cNvPr id="3" name="Content Placeholder 2"/>
          <p:cNvSpPr>
            <a:spLocks noGrp="1"/>
          </p:cNvSpPr>
          <p:nvPr>
            <p:ph idx="1"/>
          </p:nvPr>
        </p:nvSpPr>
        <p:spPr/>
        <p:txBody>
          <a:bodyPr>
            <a:normAutofit fontScale="92500" lnSpcReduction="20000"/>
          </a:bodyPr>
          <a:lstStyle/>
          <a:p>
            <a:pPr lvl="0" algn="just"/>
            <a:r>
              <a:rPr lang="en-US" dirty="0"/>
              <a:t>Depolarization to threshold: </a:t>
            </a:r>
            <a:endParaRPr lang="en-US" dirty="0" smtClean="0"/>
          </a:p>
          <a:p>
            <a:pPr lvl="0" algn="just">
              <a:buNone/>
            </a:pPr>
            <a:r>
              <a:rPr lang="en-US" dirty="0" smtClean="0"/>
              <a:t>before </a:t>
            </a:r>
            <a:r>
              <a:rPr lang="en-US" dirty="0"/>
              <a:t>an AP can begin, an area of excitable membrane must be depolarized to threshold by local current.</a:t>
            </a:r>
          </a:p>
          <a:p>
            <a:pPr algn="just"/>
            <a:r>
              <a:rPr lang="en-US" dirty="0"/>
              <a:t>Activation of Na+ channels and rapid depolarization: </a:t>
            </a:r>
            <a:endParaRPr lang="en-US" dirty="0" smtClean="0"/>
          </a:p>
          <a:p>
            <a:pPr algn="just">
              <a:buNone/>
            </a:pPr>
            <a:r>
              <a:rPr lang="en-US" dirty="0" smtClean="0"/>
              <a:t>at </a:t>
            </a:r>
            <a:r>
              <a:rPr lang="en-US" dirty="0"/>
              <a:t>threshold the activation gates open &amp; the cell become much more permeable to Na+ (by the effect of the electro-chemical gradients. Na+ rush into the cytoplasm and rapid depolarization occur).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0-7645-5422-0_0704.jpg"/>
          <p:cNvPicPr>
            <a:picLocks noGrp="1" noChangeAspect="1"/>
          </p:cNvPicPr>
          <p:nvPr>
            <p:ph idx="1"/>
          </p:nvPr>
        </p:nvPicPr>
        <p:blipFill>
          <a:blip r:embed="rId2"/>
          <a:stretch>
            <a:fillRect/>
          </a:stretch>
        </p:blipFill>
        <p:spPr>
          <a:xfrm>
            <a:off x="91811" y="0"/>
            <a:ext cx="8909854"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04800"/>
            <a:ext cx="8229600" cy="5821363"/>
          </a:xfrm>
        </p:spPr>
        <p:txBody>
          <a:bodyPr>
            <a:normAutofit lnSpcReduction="10000"/>
          </a:bodyPr>
          <a:lstStyle/>
          <a:p>
            <a:r>
              <a:rPr lang="en-US" b="1" dirty="0"/>
              <a:t>CNS :</a:t>
            </a:r>
            <a:r>
              <a:rPr lang="en-US" dirty="0"/>
              <a:t> consists of the </a:t>
            </a:r>
            <a:r>
              <a:rPr lang="en-US" b="1" dirty="0"/>
              <a:t>Brain</a:t>
            </a:r>
            <a:r>
              <a:rPr lang="en-US" dirty="0"/>
              <a:t> &amp; </a:t>
            </a:r>
            <a:r>
              <a:rPr lang="en-US" b="1" dirty="0" smtClean="0"/>
              <a:t>Spinal </a:t>
            </a:r>
            <a:r>
              <a:rPr lang="en-US" b="1" dirty="0"/>
              <a:t>cord</a:t>
            </a:r>
            <a:r>
              <a:rPr lang="en-US" dirty="0"/>
              <a:t>, these are complex organs that include neural tissue &amp; blood vessels &amp; various connective tissue that provide physical protection &amp; support.</a:t>
            </a:r>
          </a:p>
          <a:p>
            <a:pPr>
              <a:buNone/>
            </a:pPr>
            <a:r>
              <a:rPr lang="en-US" dirty="0"/>
              <a:t> </a:t>
            </a:r>
          </a:p>
          <a:p>
            <a:r>
              <a:rPr lang="en-US" dirty="0"/>
              <a:t>The CNS is responsible for </a:t>
            </a:r>
            <a:r>
              <a:rPr lang="en-US" b="1" dirty="0"/>
              <a:t>integrating, processing &amp; coordinating</a:t>
            </a:r>
            <a:r>
              <a:rPr lang="en-US" dirty="0"/>
              <a:t> sensory data &amp; motor </a:t>
            </a:r>
            <a:r>
              <a:rPr lang="en-US" dirty="0" smtClean="0"/>
              <a:t>commands</a:t>
            </a:r>
            <a:endParaRPr lang="en-US" dirty="0"/>
          </a:p>
          <a:p>
            <a:r>
              <a:rPr lang="en-US" dirty="0"/>
              <a:t>    The CNS specifically the brain is also the center of higher functions e.g. </a:t>
            </a:r>
            <a:r>
              <a:rPr lang="en-US" b="1" dirty="0"/>
              <a:t>intelligence, memory, learning &amp; emotion.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Na+ channel inactivation &amp; K+ channel activation: </a:t>
            </a:r>
            <a:endParaRPr lang="en-US" dirty="0" smtClean="0"/>
          </a:p>
          <a:p>
            <a:pPr algn="just">
              <a:buNone/>
            </a:pPr>
            <a:r>
              <a:rPr lang="en-US" dirty="0" smtClean="0"/>
              <a:t>at </a:t>
            </a:r>
            <a:r>
              <a:rPr lang="en-US" dirty="0"/>
              <a:t>trans membrane potential of +30mV the inactivated gates of the voltage-regulated Na+ channels begin closing (this step is called Na+ channel inactivation). At the same time K+ channels are opened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07060307.jpg"/>
          <p:cNvPicPr>
            <a:picLocks noGrp="1" noChangeAspect="1"/>
          </p:cNvPicPr>
          <p:nvPr>
            <p:ph idx="1"/>
          </p:nvPr>
        </p:nvPicPr>
        <p:blipFill>
          <a:blip r:embed="rId2"/>
          <a:stretch>
            <a:fillRect/>
          </a:stretch>
        </p:blipFill>
        <p:spPr>
          <a:xfrm>
            <a:off x="759436" y="228600"/>
            <a:ext cx="6784364" cy="6467649"/>
          </a:xfrm>
        </p:spPr>
      </p:pic>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Return to normal permeability: </a:t>
            </a:r>
            <a:endParaRPr lang="en-US" dirty="0" smtClean="0"/>
          </a:p>
          <a:p>
            <a:pPr algn="just">
              <a:buNone/>
            </a:pPr>
            <a:r>
              <a:rPr lang="en-US" dirty="0" smtClean="0"/>
              <a:t>voltage </a:t>
            </a:r>
            <a:r>
              <a:rPr lang="en-US" dirty="0"/>
              <a:t>regulated Na+ channels remain inactivated until the membrane </a:t>
            </a:r>
            <a:r>
              <a:rPr lang="en-US" dirty="0" err="1"/>
              <a:t>repolarize</a:t>
            </a:r>
            <a:r>
              <a:rPr lang="en-US" dirty="0"/>
              <a:t> to threshold (about -60mV) then they remain closed but capable opening. Voltage regulated K+ channel begin closing as membrane reaches normal resting potential (about -70mV).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action_potential_propagation.jpg"/>
          <p:cNvPicPr>
            <a:picLocks noGrp="1" noChangeAspect="1"/>
          </p:cNvPicPr>
          <p:nvPr>
            <p:ph idx="1"/>
          </p:nvPr>
        </p:nvPicPr>
        <p:blipFill>
          <a:blip r:embed="rId2"/>
          <a:stretch>
            <a:fillRect/>
          </a:stretch>
        </p:blipFill>
        <p:spPr>
          <a:xfrm>
            <a:off x="1524000" y="86326"/>
            <a:ext cx="6172200" cy="6695474"/>
          </a:xfrm>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Action Potential Propagation</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10000"/>
          </a:bodyPr>
          <a:lstStyle/>
          <a:p>
            <a:pPr>
              <a:buNone/>
            </a:pPr>
            <a:endParaRPr lang="en-US" dirty="0" smtClean="0"/>
          </a:p>
          <a:p>
            <a:r>
              <a:rPr lang="en-US" dirty="0" smtClean="0"/>
              <a:t>  AP will begin in the initial segment. The membrane is a series of adjacent segments ((axon hillock cannot respond to an AP)), at peak of AP the </a:t>
            </a:r>
            <a:r>
              <a:rPr lang="en-US" dirty="0" err="1" smtClean="0"/>
              <a:t>transmembrane</a:t>
            </a:r>
            <a:r>
              <a:rPr lang="en-US" dirty="0" smtClean="0"/>
              <a:t> potential will become +</a:t>
            </a:r>
            <a:r>
              <a:rPr lang="en-US" dirty="0" err="1" smtClean="0"/>
              <a:t>ve</a:t>
            </a:r>
            <a:r>
              <a:rPr lang="en-US" dirty="0" smtClean="0"/>
              <a:t> &amp; a Local Current develops. </a:t>
            </a:r>
          </a:p>
          <a:p>
            <a:endParaRPr lang="en-US" dirty="0" smtClean="0"/>
          </a:p>
          <a:p>
            <a:r>
              <a:rPr lang="en-US" dirty="0" smtClean="0"/>
              <a:t>Na+ ions move in the cytoplasm &amp; in extra- cellular fluid, &amp; the local current spreads in all directions depolarizing adjacent portions of cell membranes ( the process continue in a chain reaction or as tiny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image25.gif"/>
          <p:cNvPicPr>
            <a:picLocks noGrp="1" noChangeAspect="1"/>
          </p:cNvPicPr>
          <p:nvPr>
            <p:ph idx="1"/>
          </p:nvPr>
        </p:nvPicPr>
        <p:blipFill>
          <a:blip r:embed="rId2"/>
          <a:stretch>
            <a:fillRect/>
          </a:stretch>
        </p:blipFill>
        <p:spPr>
          <a:xfrm>
            <a:off x="438329" y="303213"/>
            <a:ext cx="8324671" cy="6249987"/>
          </a:xfrm>
        </p:spPr>
      </p:pic>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 Each time a local current develops the AP moves forward because the previous segment of the axon is still in the absolute refractory period, so AP always proceeds away from site of generation &amp; cannot reverse direction.</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image25.gif"/>
          <p:cNvPicPr>
            <a:picLocks noGrp="1" noChangeAspect="1"/>
          </p:cNvPicPr>
          <p:nvPr>
            <p:ph idx="1"/>
          </p:nvPr>
        </p:nvPicPr>
        <p:blipFill>
          <a:blip r:embed="rId2"/>
          <a:stretch>
            <a:fillRect/>
          </a:stretch>
        </p:blipFill>
        <p:spPr>
          <a:xfrm>
            <a:off x="438329" y="303213"/>
            <a:ext cx="8324671" cy="6249987"/>
          </a:xfrm>
        </p:spPr>
      </p:pic>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a:t>
            </a:r>
            <a:r>
              <a:rPr lang="en-US" dirty="0" err="1" smtClean="0"/>
              <a:t>Myelinated</a:t>
            </a:r>
            <a:r>
              <a:rPr lang="en-US" dirty="0" smtClean="0"/>
              <a:t> axon</a:t>
            </a:r>
            <a:endParaRPr lang="en-US" dirty="0"/>
          </a:p>
        </p:txBody>
      </p:sp>
      <p:sp>
        <p:nvSpPr>
          <p:cNvPr id="3" name="Content Placeholder 2"/>
          <p:cNvSpPr>
            <a:spLocks noGrp="1"/>
          </p:cNvSpPr>
          <p:nvPr>
            <p:ph idx="1"/>
          </p:nvPr>
        </p:nvSpPr>
        <p:spPr/>
        <p:txBody>
          <a:bodyPr/>
          <a:lstStyle/>
          <a:p>
            <a:pPr algn="just"/>
            <a:r>
              <a:rPr lang="en-US" dirty="0" smtClean="0"/>
              <a:t>The lipid content of the myelin blocks the flow of ions across the membrane. So ions cross the cell membrane only at the nodes (that respond to the depolarization).</a:t>
            </a:r>
          </a:p>
          <a:p>
            <a:pPr algn="just"/>
            <a:r>
              <a:rPr lang="en-US" dirty="0" smtClean="0"/>
              <a:t>   The AP in the </a:t>
            </a:r>
            <a:r>
              <a:rPr lang="en-US" dirty="0" err="1" smtClean="0"/>
              <a:t>myelinated</a:t>
            </a:r>
            <a:r>
              <a:rPr lang="en-US" dirty="0" smtClean="0"/>
              <a:t> axon is propagated 5-7 times more rapidly then in the non </a:t>
            </a:r>
            <a:r>
              <a:rPr lang="en-US" dirty="0" err="1" smtClean="0"/>
              <a:t>myelinated</a:t>
            </a:r>
            <a:r>
              <a:rPr lang="en-US" dirty="0" smtClean="0"/>
              <a:t> axon.</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endParaRPr lang="en-US" dirty="0"/>
          </a:p>
        </p:txBody>
      </p:sp>
      <p:pic>
        <p:nvPicPr>
          <p:cNvPr id="4" name="Content Placeholder 3" descr="image014.gif"/>
          <p:cNvPicPr>
            <a:picLocks noChangeAspect="1"/>
          </p:cNvPicPr>
          <p:nvPr/>
        </p:nvPicPr>
        <p:blipFill>
          <a:blip r:embed="rId2"/>
          <a:stretch>
            <a:fillRect/>
          </a:stretch>
        </p:blipFill>
        <p:spPr>
          <a:xfrm>
            <a:off x="427567" y="244475"/>
            <a:ext cx="8411633" cy="6308725"/>
          </a:xfrm>
          <a:prstGeom prst="rect">
            <a:avLst/>
          </a:prstGeom>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676400"/>
            <a:ext cx="8229600" cy="4449763"/>
          </a:xfrm>
        </p:spPr>
        <p:txBody>
          <a:bodyPr/>
          <a:lstStyle/>
          <a:p>
            <a:r>
              <a:rPr lang="en-US" dirty="0" smtClean="0"/>
              <a:t>Sensory data convey information about conditions inside or outside the body. </a:t>
            </a:r>
          </a:p>
          <a:p>
            <a:endParaRPr lang="en-US" dirty="0" smtClean="0"/>
          </a:p>
          <a:p>
            <a:r>
              <a:rPr lang="en-US" dirty="0" smtClean="0"/>
              <a:t>Motor commands control or adjust the activities of peripheral organs e.g. skeletal muscles.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247741628_8a88309639.jpg"/>
          <p:cNvPicPr>
            <a:picLocks noGrp="1" noChangeAspect="1"/>
          </p:cNvPicPr>
          <p:nvPr>
            <p:ph idx="1"/>
          </p:nvPr>
        </p:nvPicPr>
        <p:blipFill>
          <a:blip r:embed="rId2"/>
          <a:stretch>
            <a:fillRect/>
          </a:stretch>
        </p:blipFill>
        <p:spPr>
          <a:xfrm>
            <a:off x="-20948" y="609600"/>
            <a:ext cx="9164948" cy="53340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Synaptic Transmission</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algn="just"/>
            <a:r>
              <a:rPr lang="en-US" dirty="0" smtClean="0"/>
              <a:t>In the nervous system, messages move from one location to another in the form of APs along the axons. These electrical events are also called nerve impulses. A message must be transferred in some way to another cell. </a:t>
            </a:r>
          </a:p>
          <a:p>
            <a:pPr algn="just"/>
            <a:r>
              <a:rPr lang="en-US" dirty="0" smtClean="0"/>
              <a:t>  At a synapse involving two neurons the impulse passes from the </a:t>
            </a:r>
            <a:r>
              <a:rPr lang="en-US" dirty="0" err="1" smtClean="0"/>
              <a:t>presynaptic</a:t>
            </a:r>
            <a:r>
              <a:rPr lang="en-US" dirty="0" smtClean="0"/>
              <a:t> neuron to the postsynaptic neuron, a synapse may involve other types of postsynaptic cells e.g. the neuromuscular junction.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t> A synapse may be electrical (with direct physical contact between the cells). Or chemical (involving a neurotransmitter).</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0" y="0"/>
            <a:ext cx="8940800" cy="6705600"/>
          </a:xfrm>
          <a:prstGeom prst="rect">
            <a:avLst/>
          </a:prstGeom>
          <a:noFill/>
          <a:ln w="9525">
            <a:noFill/>
            <a:miter lim="800000"/>
            <a:headEnd/>
            <a:tailEnd/>
          </a:ln>
          <a:effectLst/>
        </p:spPr>
      </p:pic>
    </p:spTree>
  </p:cSld>
  <p:clrMapOvr>
    <a:masterClrMapping/>
  </p:clrMapOvr>
  <p:transition>
    <p:pull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**Events that occur at a cholinergic synapse following the arrival of an AP at the synaptic knob may be summarized by four steps:</a:t>
            </a:r>
            <a:endParaRPr lang="en-US" sz="2800" dirty="0"/>
          </a:p>
        </p:txBody>
      </p:sp>
      <p:sp>
        <p:nvSpPr>
          <p:cNvPr id="3" name="Content Placeholder 2"/>
          <p:cNvSpPr>
            <a:spLocks noGrp="1"/>
          </p:cNvSpPr>
          <p:nvPr>
            <p:ph idx="1"/>
          </p:nvPr>
        </p:nvSpPr>
        <p:spPr/>
        <p:txBody>
          <a:bodyPr>
            <a:normAutofit fontScale="92500"/>
          </a:bodyPr>
          <a:lstStyle/>
          <a:p>
            <a:pPr>
              <a:buNone/>
            </a:pPr>
            <a:endParaRPr lang="en-US" dirty="0" smtClean="0"/>
          </a:p>
          <a:p>
            <a:pPr>
              <a:buNone/>
            </a:pPr>
            <a:r>
              <a:rPr lang="en-US" dirty="0" smtClean="0"/>
              <a:t>*Step I: </a:t>
            </a:r>
          </a:p>
          <a:p>
            <a:pPr>
              <a:buNone/>
            </a:pPr>
            <a:r>
              <a:rPr lang="en-US" dirty="0" smtClean="0"/>
              <a:t>-arriving AP depolarized the synaptic knob &amp; the </a:t>
            </a:r>
            <a:r>
              <a:rPr lang="en-US" dirty="0" err="1" smtClean="0"/>
              <a:t>presynaptic</a:t>
            </a:r>
            <a:r>
              <a:rPr lang="en-US" dirty="0" smtClean="0"/>
              <a:t> membrane.</a:t>
            </a:r>
          </a:p>
          <a:p>
            <a:pPr>
              <a:buNone/>
            </a:pPr>
            <a:r>
              <a:rPr lang="en-US" dirty="0" smtClean="0"/>
              <a:t>*Step II: </a:t>
            </a:r>
          </a:p>
          <a:p>
            <a:pPr>
              <a:buNone/>
            </a:pPr>
            <a:r>
              <a:rPr lang="en-US" dirty="0" smtClean="0"/>
              <a:t>-Ca+ ions enter the cytoplasm of the synaptic knob. </a:t>
            </a:r>
          </a:p>
          <a:p>
            <a:pPr>
              <a:buNone/>
            </a:pPr>
            <a:r>
              <a:rPr lang="en-US" dirty="0" smtClean="0"/>
              <a:t>-acetylcholine (Ach) release occurs by </a:t>
            </a:r>
            <a:r>
              <a:rPr lang="en-US" dirty="0" err="1" smtClean="0"/>
              <a:t>exocytosis</a:t>
            </a:r>
            <a:r>
              <a:rPr lang="en-US" dirty="0" smtClean="0"/>
              <a:t> of neurotransmitter vesicles.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0" y="0"/>
            <a:ext cx="8940800" cy="6705600"/>
          </a:xfrm>
          <a:prstGeom prst="rect">
            <a:avLst/>
          </a:prstGeom>
          <a:noFill/>
          <a:ln w="9525">
            <a:noFill/>
            <a:miter lim="800000"/>
            <a:headEnd/>
            <a:tailEnd/>
          </a:ln>
          <a:effectLst/>
        </p:spPr>
      </p:pic>
    </p:spTree>
  </p:cSld>
  <p:clrMapOvr>
    <a:masterClrMapping/>
  </p:clrMapOvr>
  <p:transition>
    <p:pull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85800"/>
            <a:ext cx="8229600" cy="5440363"/>
          </a:xfrm>
        </p:spPr>
        <p:txBody>
          <a:bodyPr>
            <a:normAutofit fontScale="92500" lnSpcReduction="10000"/>
          </a:bodyPr>
          <a:lstStyle/>
          <a:p>
            <a:pPr>
              <a:buNone/>
            </a:pPr>
            <a:r>
              <a:rPr lang="en-US" dirty="0" smtClean="0"/>
              <a:t>*Step III: </a:t>
            </a:r>
          </a:p>
          <a:p>
            <a:pPr>
              <a:buNone/>
            </a:pPr>
            <a:r>
              <a:rPr lang="en-US" dirty="0" smtClean="0"/>
              <a:t>-Ach binds to receptor on postsynaptic membrane.</a:t>
            </a:r>
          </a:p>
          <a:p>
            <a:pPr>
              <a:buNone/>
            </a:pPr>
            <a:r>
              <a:rPr lang="en-US" dirty="0" smtClean="0"/>
              <a:t>-chemically regulated Na+ channels activated (graded depolarization).</a:t>
            </a:r>
          </a:p>
          <a:p>
            <a:pPr>
              <a:buNone/>
            </a:pPr>
            <a:r>
              <a:rPr lang="en-US" dirty="0" smtClean="0"/>
              <a:t>-Ach release stops because Ca+ ions are removed from the cytoplasm. </a:t>
            </a:r>
          </a:p>
          <a:p>
            <a:pPr>
              <a:buNone/>
            </a:pPr>
            <a:r>
              <a:rPr lang="en-US" dirty="0" smtClean="0"/>
              <a:t>*Step IV: </a:t>
            </a:r>
          </a:p>
          <a:p>
            <a:pPr>
              <a:buNone/>
            </a:pPr>
            <a:r>
              <a:rPr lang="en-US" dirty="0" smtClean="0"/>
              <a:t>-depolarization ends as Ach is broken down into acetate &amp; </a:t>
            </a:r>
            <a:r>
              <a:rPr lang="en-US" dirty="0" err="1" smtClean="0"/>
              <a:t>choline</a:t>
            </a:r>
            <a:r>
              <a:rPr lang="en-US" dirty="0" smtClean="0"/>
              <a:t> by </a:t>
            </a:r>
            <a:r>
              <a:rPr lang="en-US" dirty="0" err="1" smtClean="0"/>
              <a:t>AchE</a:t>
            </a:r>
            <a:r>
              <a:rPr lang="en-US" dirty="0" smtClean="0"/>
              <a:t>.</a:t>
            </a:r>
          </a:p>
          <a:p>
            <a:pPr>
              <a:buNone/>
            </a:pPr>
            <a:r>
              <a:rPr lang="en-US" dirty="0" smtClean="0"/>
              <a:t>-the synaptic knob reabsorbs </a:t>
            </a:r>
            <a:r>
              <a:rPr lang="en-US" dirty="0" err="1" smtClean="0"/>
              <a:t>choline</a:t>
            </a:r>
            <a:r>
              <a:rPr lang="en-US" dirty="0" smtClean="0"/>
              <a:t> from synaptic cleft &amp; </a:t>
            </a:r>
            <a:r>
              <a:rPr lang="en-US" dirty="0" err="1" smtClean="0"/>
              <a:t>resynthesize</a:t>
            </a:r>
            <a:r>
              <a:rPr lang="en-US" dirty="0" smtClean="0"/>
              <a:t> Ach.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Cellular Information Processing: </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At each synapse, an action potential arriving at a synaptic knob triggers a chemical or electrical event that affect another cell.</a:t>
            </a:r>
          </a:p>
          <a:p>
            <a:r>
              <a:rPr lang="en-US" dirty="0" smtClean="0"/>
              <a:t>  Some of the neurotransmitters arriving at the postsynaptic cell may be </a:t>
            </a:r>
            <a:r>
              <a:rPr lang="en-US" i="1" dirty="0" smtClean="0"/>
              <a:t>Excitatory</a:t>
            </a:r>
            <a:r>
              <a:rPr lang="en-US" dirty="0" smtClean="0"/>
              <a:t>, while others from different </a:t>
            </a:r>
            <a:r>
              <a:rPr lang="en-US" dirty="0" err="1" smtClean="0"/>
              <a:t>presynaptic</a:t>
            </a:r>
            <a:r>
              <a:rPr lang="en-US" dirty="0" smtClean="0"/>
              <a:t> neuron may be </a:t>
            </a:r>
            <a:r>
              <a:rPr lang="en-US" i="1" dirty="0" smtClean="0"/>
              <a:t>Inhibitory</a:t>
            </a:r>
            <a:r>
              <a:rPr lang="en-US" dirty="0" smtClean="0"/>
              <a:t>.</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6" name="Picture 2" descr="D:\GHAITH acer\DT\PICS NS\NS\graded\figure4-10.jpg"/>
          <p:cNvPicPr>
            <a:picLocks noGrp="1" noChangeAspect="1" noChangeArrowheads="1"/>
          </p:cNvPicPr>
          <p:nvPr>
            <p:ph idx="1"/>
          </p:nvPr>
        </p:nvPicPr>
        <p:blipFill>
          <a:blip r:embed="rId2"/>
          <a:srcRect/>
          <a:stretch>
            <a:fillRect/>
          </a:stretch>
        </p:blipFill>
        <p:spPr bwMode="auto">
          <a:xfrm>
            <a:off x="914400" y="152400"/>
            <a:ext cx="7549769" cy="6553200"/>
          </a:xfrm>
          <a:prstGeom prst="rect">
            <a:avLst/>
          </a:prstGeom>
          <a:noFill/>
        </p:spPr>
      </p:pic>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lgn="just"/>
            <a:r>
              <a:rPr lang="en-US" dirty="0" smtClean="0"/>
              <a:t>The result may be depolarizing or hyperpolarizing changes to the </a:t>
            </a:r>
            <a:r>
              <a:rPr lang="en-US" dirty="0" err="1" smtClean="0"/>
              <a:t>transmembrane</a:t>
            </a:r>
            <a:r>
              <a:rPr lang="en-US" dirty="0" smtClean="0"/>
              <a:t> potential at the initial segment, so the </a:t>
            </a:r>
            <a:r>
              <a:rPr lang="en-US" dirty="0" err="1" smtClean="0"/>
              <a:t>transmembrane</a:t>
            </a:r>
            <a:r>
              <a:rPr lang="en-US" dirty="0" smtClean="0"/>
              <a:t> potential at the initial segment is an integration of all the excitatory &amp; inhibitory stimuli.</a:t>
            </a:r>
          </a:p>
          <a:p>
            <a:pPr algn="just"/>
            <a:r>
              <a:rPr lang="en-US" dirty="0" smtClean="0"/>
              <a:t>*The excitatory &amp; inhibitory stimuli are integrated through inter-actions between postsynaptic potentials ((the inter-actions are the simplest level of information processing)).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8" name="Content Placeholder 7" descr="nervous-system-diagram.png"/>
          <p:cNvPicPr>
            <a:picLocks noGrp="1" noChangeAspect="1"/>
          </p:cNvPicPr>
          <p:nvPr>
            <p:ph idx="1"/>
          </p:nvPr>
        </p:nvPicPr>
        <p:blipFill>
          <a:blip r:embed="rId2"/>
          <a:stretch>
            <a:fillRect/>
          </a:stretch>
        </p:blipFill>
        <p:spPr>
          <a:xfrm>
            <a:off x="1143000" y="0"/>
            <a:ext cx="67056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Postsynaptic Potential:</a:t>
            </a:r>
            <a:r>
              <a:rPr lang="en-US" sz="3200" dirty="0" smtClean="0"/>
              <a:t> is a graded potential that develop in the postsynaptic membrane in response to a neurotransmitter.</a:t>
            </a:r>
            <a:endParaRPr lang="en-US" sz="3200" dirty="0"/>
          </a:p>
        </p:txBody>
      </p:sp>
      <p:sp>
        <p:nvSpPr>
          <p:cNvPr id="3" name="Content Placeholder 2"/>
          <p:cNvSpPr>
            <a:spLocks noGrp="1"/>
          </p:cNvSpPr>
          <p:nvPr>
            <p:ph idx="1"/>
          </p:nvPr>
        </p:nvSpPr>
        <p:spPr>
          <a:xfrm>
            <a:off x="457200" y="2209800"/>
            <a:ext cx="8229600" cy="3916363"/>
          </a:xfrm>
        </p:spPr>
        <p:txBody>
          <a:bodyPr>
            <a:normAutofit/>
          </a:bodyPr>
          <a:lstStyle/>
          <a:p>
            <a:r>
              <a:rPr lang="en-US" b="1" u="sng" dirty="0" smtClean="0"/>
              <a:t>EPSP:</a:t>
            </a:r>
            <a:r>
              <a:rPr lang="en-US" dirty="0" smtClean="0"/>
              <a:t> is a graded depolarization caused by an arrival of a neurotransmitter at the postsynaptic membrane. EPSP is caused by opening of chemically regulated Na+ ion channels, EPSP affects the area immediately surrounding the synapse. e.g.: Ach</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gn="just"/>
            <a:r>
              <a:rPr lang="en-US" b="1" u="sng" dirty="0" smtClean="0"/>
              <a:t>IPSP:</a:t>
            </a:r>
            <a:r>
              <a:rPr lang="en-US" dirty="0" smtClean="0"/>
              <a:t> is a transient </a:t>
            </a:r>
            <a:r>
              <a:rPr lang="en-US" dirty="0" err="1" smtClean="0"/>
              <a:t>hyperpolarization</a:t>
            </a:r>
            <a:r>
              <a:rPr lang="en-US" dirty="0" smtClean="0"/>
              <a:t> of the postsynaptic membrane. IPSP may result from the opening chemically regulated K+ ion channels (while the </a:t>
            </a:r>
            <a:r>
              <a:rPr lang="en-US" dirty="0" err="1" smtClean="0"/>
              <a:t>hyperpolarization</a:t>
            </a:r>
            <a:r>
              <a:rPr lang="en-US" dirty="0" smtClean="0"/>
              <a:t> continue the neuron is inhibited).</a:t>
            </a:r>
          </a:p>
          <a:p>
            <a:pPr algn="just"/>
            <a:r>
              <a:rPr lang="en-US" dirty="0" smtClean="0"/>
              <a:t>((in </a:t>
            </a:r>
            <a:r>
              <a:rPr lang="en-US" dirty="0" err="1" smtClean="0"/>
              <a:t>transmembrane</a:t>
            </a:r>
            <a:r>
              <a:rPr lang="en-US" dirty="0" smtClean="0"/>
              <a:t> potential where resting at -85mV because of an IPSP the stimulus will depolarize it only to -75mV which is still below threshold)).</a:t>
            </a:r>
          </a:p>
          <a:p>
            <a:pPr algn="just"/>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7" name="Content Placeholder 6" descr="13_21.jpg"/>
          <p:cNvPicPr>
            <a:picLocks noGrp="1" noChangeAspect="1"/>
          </p:cNvPicPr>
          <p:nvPr>
            <p:ph idx="1"/>
          </p:nvPr>
        </p:nvPicPr>
        <p:blipFill>
          <a:blip r:embed="rId2"/>
          <a:stretch>
            <a:fillRect/>
          </a:stretch>
        </p:blipFill>
        <p:spPr>
          <a:xfrm>
            <a:off x="0" y="690393"/>
            <a:ext cx="9098388" cy="5100808"/>
          </a:xfrm>
        </p:spPr>
      </p:pic>
    </p:spTree>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Summation: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Is the mechanism responsible for the integration of EPSP, IPSP or some combination of the two in the postsynaptic neuron. </a:t>
            </a:r>
            <a:endParaRPr lang="en-US" dirty="0" smtClean="0"/>
          </a:p>
          <a:p>
            <a:endParaRPr lang="en-US" dirty="0" smtClean="0"/>
          </a:p>
          <a:p>
            <a:r>
              <a:rPr lang="en-US" dirty="0" smtClean="0"/>
              <a:t>There are two forms of summation            </a:t>
            </a:r>
            <a:endParaRPr lang="en-US" dirty="0" smtClean="0"/>
          </a:p>
          <a:p>
            <a:pPr>
              <a:buNone/>
            </a:pPr>
            <a:r>
              <a:rPr lang="en-US" dirty="0" smtClean="0"/>
              <a:t>	Temporal </a:t>
            </a:r>
            <a:r>
              <a:rPr lang="en-US" dirty="0" smtClean="0"/>
              <a:t>summation</a:t>
            </a:r>
            <a:r>
              <a:rPr lang="en-US" dirty="0" smtClean="0"/>
              <a:t>.                                                                              Spatial </a:t>
            </a:r>
            <a:r>
              <a:rPr lang="en-US" dirty="0" smtClean="0"/>
              <a:t>summation. </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715000"/>
          </a:xfrm>
        </p:spPr>
        <p:txBody>
          <a:bodyPr>
            <a:normAutofit/>
          </a:bodyPr>
          <a:lstStyle/>
          <a:p>
            <a:pPr algn="just"/>
            <a:r>
              <a:rPr lang="en-US" dirty="0" smtClean="0"/>
              <a:t>= </a:t>
            </a:r>
            <a:r>
              <a:rPr lang="en-US" i="1" dirty="0" smtClean="0"/>
              <a:t>Temporal summation</a:t>
            </a:r>
            <a:r>
              <a:rPr lang="en-US" dirty="0" smtClean="0"/>
              <a:t>: is addition of stimuli occurring rapidly at a single synapse. every time an action potential arrives at the synapse another group of vesicles discharges Ach into the cleft.</a:t>
            </a:r>
          </a:p>
          <a:p>
            <a:pPr algn="just"/>
            <a:r>
              <a:rPr lang="en-US" dirty="0" smtClean="0"/>
              <a:t>every time more Ach arrives at the postsynaptic membrane → more chemically regulated channels open → degree of depolarization ↑</a:t>
            </a:r>
            <a:r>
              <a:rPr lang="en-US" dirty="0" err="1" smtClean="0"/>
              <a:t>es</a:t>
            </a:r>
            <a:r>
              <a:rPr lang="en-US" dirty="0" smtClean="0"/>
              <a:t> → so series of small steps can bring the initial segment to threshold → 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Content Placeholder 5" descr="summation.jpg"/>
          <p:cNvPicPr>
            <a:picLocks noGrp="1" noChangeAspect="1"/>
          </p:cNvPicPr>
          <p:nvPr>
            <p:ph idx="1"/>
          </p:nvPr>
        </p:nvPicPr>
        <p:blipFill>
          <a:blip r:embed="rId2"/>
          <a:stretch>
            <a:fillRect/>
          </a:stretch>
        </p:blipFill>
        <p:spPr>
          <a:xfrm>
            <a:off x="-1" y="0"/>
            <a:ext cx="9047629" cy="6705600"/>
          </a:xfrm>
        </p:spPr>
      </p:pic>
    </p:spTree>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a:bodyPr>
          <a:lstStyle/>
          <a:p>
            <a:r>
              <a:rPr lang="en-US" dirty="0" smtClean="0"/>
              <a:t>= </a:t>
            </a:r>
            <a:r>
              <a:rPr lang="en-US" i="1" dirty="0" smtClean="0"/>
              <a:t>Spatial summation</a:t>
            </a:r>
            <a:r>
              <a:rPr lang="en-US" dirty="0" smtClean="0"/>
              <a:t>: occur when simultaneous (at the same time) stimuli at different location have accumulative effect on </a:t>
            </a:r>
            <a:r>
              <a:rPr lang="en-US" dirty="0" err="1" smtClean="0"/>
              <a:t>transmembrane</a:t>
            </a:r>
            <a:r>
              <a:rPr lang="en-US" dirty="0" smtClean="0"/>
              <a:t> potential (involves multiple synapses). </a:t>
            </a:r>
          </a:p>
          <a:p>
            <a:r>
              <a:rPr lang="en-US" dirty="0" smtClean="0"/>
              <a:t>More than one synapse is active at the same time → all will "pour" Na+ ions across postsynaptic membrane → as an effect on the initial segment is accumulative → degree of depolarization depend on number of synapses active → threshold → AP.</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ummation.jpg"/>
          <p:cNvPicPr>
            <a:picLocks noGrp="1" noChangeAspect="1"/>
          </p:cNvPicPr>
          <p:nvPr>
            <p:ph idx="1"/>
          </p:nvPr>
        </p:nvPicPr>
        <p:blipFill>
          <a:blip r:embed="rId2"/>
          <a:stretch>
            <a:fillRect/>
          </a:stretch>
        </p:blipFill>
        <p:spPr>
          <a:xfrm>
            <a:off x="0" y="0"/>
            <a:ext cx="9144000" cy="6777025"/>
          </a:xfrm>
        </p:spPr>
      </p:pic>
    </p:spTree>
  </p:cSld>
  <p:clrMapOvr>
    <a:masterClrMapping/>
  </p:clrMapOvr>
  <p:transition>
    <p:dissolv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Summation of EPSP &amp; IPSP:</a:t>
            </a:r>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t>IPSP is like EPSP stimulate spatially &amp; temporally (but IPSP is activation of deferent type of ion channels) so the antagonism of IPSP &amp; EPSP is important for cellular information processing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ummation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5745163"/>
          </a:xfrm>
        </p:spPr>
        <p:txBody>
          <a:bodyPr>
            <a:normAutofit lnSpcReduction="10000"/>
          </a:bodyPr>
          <a:lstStyle/>
          <a:p>
            <a:pPr algn="just"/>
            <a:r>
              <a:rPr lang="en-US" b="1" dirty="0"/>
              <a:t>PNS :</a:t>
            </a:r>
            <a:r>
              <a:rPr lang="en-US" dirty="0"/>
              <a:t> include all the neural tissue outside the CNS. The PNS delivers sensory information to the CNS &amp; carries motor commands to the peripheral tissue &amp; systems. </a:t>
            </a:r>
          </a:p>
          <a:p>
            <a:pPr lvl="0" algn="just"/>
            <a:endParaRPr lang="en-US" b="1" dirty="0" smtClean="0"/>
          </a:p>
          <a:p>
            <a:pPr lvl="0" algn="just"/>
            <a:r>
              <a:rPr lang="en-US" b="1" i="1" dirty="0" smtClean="0"/>
              <a:t>Afferent </a:t>
            </a:r>
            <a:r>
              <a:rPr lang="en-US" b="1" i="1" dirty="0"/>
              <a:t>division </a:t>
            </a:r>
            <a:r>
              <a:rPr lang="en-US" dirty="0"/>
              <a:t>of PNS brings sensory information to CNS from receptors in peripheral tissue &amp; organs.</a:t>
            </a:r>
          </a:p>
          <a:p>
            <a:pPr lvl="0" algn="just"/>
            <a:r>
              <a:rPr lang="en-US" b="1" i="1" dirty="0"/>
              <a:t>Efferent division</a:t>
            </a:r>
            <a:r>
              <a:rPr lang="en-US" dirty="0"/>
              <a:t> of PNS carries motor commands from the CNS to muscles &amp; glands (effectors).</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48_18Summation.jpg"/>
          <p:cNvPicPr>
            <a:picLocks noGrp="1" noChangeAspect="1"/>
          </p:cNvPicPr>
          <p:nvPr>
            <p:ph idx="1"/>
          </p:nvPr>
        </p:nvPicPr>
        <p:blipFill>
          <a:blip r:embed="rId2"/>
          <a:stretch>
            <a:fillRect/>
          </a:stretch>
        </p:blipFill>
        <p:spPr>
          <a:xfrm>
            <a:off x="0" y="533401"/>
            <a:ext cx="9144000" cy="5486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general-physiology-cns-2013-37-638.jpg"/>
          <p:cNvPicPr>
            <a:picLocks noGrp="1" noChangeAspect="1"/>
          </p:cNvPicPr>
          <p:nvPr>
            <p:ph idx="1"/>
          </p:nvPr>
        </p:nvPicPr>
        <p:blipFill>
          <a:blip r:embed="rId2"/>
          <a:stretch>
            <a:fillRect/>
          </a:stretch>
        </p:blipFill>
        <p:spPr>
          <a:xfrm>
            <a:off x="304800" y="1143000"/>
            <a:ext cx="8610600" cy="46980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Facilitation:</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a:buNone/>
            </a:pPr>
            <a:endParaRPr lang="en-US" dirty="0" smtClean="0"/>
          </a:p>
          <a:p>
            <a:r>
              <a:rPr lang="en-US" dirty="0" smtClean="0"/>
              <a:t>Spatial or temporal summation of EPSPs will not necessary depolarize the initial segment to threshold. But every step closer to threshold makes it easier for the next stimulus to trigger an AP. So a neuron that has been brought closer to threshold is facilitated.</a:t>
            </a:r>
          </a:p>
          <a:p>
            <a:pPr>
              <a:buNone/>
            </a:pPr>
            <a:r>
              <a:rPr lang="en-US" dirty="0" smtClean="0"/>
              <a:t>*The larger degree of facilitation → the smaller the additional stimulus needed to trigger an AP. ((in a highly facilitated neuron → even a small depolarizing stimulus will produce an AP)).</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figure_08_09a_labeled.jpg"/>
          <p:cNvPicPr>
            <a:picLocks noGrp="1" noChangeAspect="1"/>
          </p:cNvPicPr>
          <p:nvPr>
            <p:ph idx="1"/>
          </p:nvPr>
        </p:nvPicPr>
        <p:blipFill>
          <a:blip r:embed="rId2"/>
          <a:stretch>
            <a:fillRect/>
          </a:stretch>
        </p:blipFill>
        <p:spPr>
          <a:xfrm>
            <a:off x="1066800" y="0"/>
            <a:ext cx="6705600" cy="681375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US" dirty="0" smtClean="0"/>
              <a:t>e.g.: nicotine → stimulates postsynaptic synaptic Ach receptors → producing prolonged EPSPs → that facilitate CNS neurons.</a:t>
            </a:r>
          </a:p>
          <a:p>
            <a:pPr>
              <a:buNone/>
            </a:pPr>
            <a:endParaRPr lang="en-US" dirty="0" smtClean="0"/>
          </a:p>
          <a:p>
            <a:r>
              <a:rPr lang="en-US" dirty="0" smtClean="0"/>
              <a:t>e.g.: active ingredients of coffee, colas, cocoa &amp; tea (caffeine, </a:t>
            </a:r>
            <a:r>
              <a:rPr lang="en-US" dirty="0" err="1" smtClean="0"/>
              <a:t>theobromine</a:t>
            </a:r>
            <a:r>
              <a:rPr lang="en-US" dirty="0" smtClean="0"/>
              <a:t>, </a:t>
            </a:r>
            <a:r>
              <a:rPr lang="en-US" dirty="0" err="1" smtClean="0"/>
              <a:t>theophylline</a:t>
            </a:r>
            <a:r>
              <a:rPr lang="en-US" dirty="0" smtClean="0"/>
              <a:t>) cause facilitation. </a:t>
            </a:r>
          </a:p>
          <a:p>
            <a:pPr>
              <a:buNone/>
            </a:pPr>
            <a:r>
              <a:rPr lang="en-US" dirty="0" smtClean="0"/>
              <a:t>- They lower the threshold at the initial segment → so a smaller than usual depolarization will cause an AP.</a:t>
            </a:r>
          </a:p>
          <a:p>
            <a:pPr>
              <a:buNone/>
            </a:pPr>
            <a:r>
              <a:rPr lang="en-US" dirty="0" smtClean="0"/>
              <a:t>- They also ↑</a:t>
            </a:r>
            <a:r>
              <a:rPr lang="en-US" dirty="0" err="1" smtClean="0"/>
              <a:t>es</a:t>
            </a:r>
            <a:r>
              <a:rPr lang="en-US" dirty="0" smtClean="0"/>
              <a:t> the amount of Ach released.</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lnSpcReduction="10000"/>
          </a:bodyPr>
          <a:lstStyle/>
          <a:p>
            <a:r>
              <a:rPr lang="en-US" b="1" dirty="0" smtClean="0"/>
              <a:t>Chloride (</a:t>
            </a:r>
            <a:r>
              <a:rPr lang="en-US" b="1" dirty="0" err="1" smtClean="0"/>
              <a:t>Cl</a:t>
            </a:r>
            <a:r>
              <a:rPr lang="en-US" b="1" dirty="0" smtClean="0"/>
              <a:t>-) channels &amp; EPSP &amp; IPSP summation:</a:t>
            </a:r>
            <a:endParaRPr lang="en-US" dirty="0" smtClean="0"/>
          </a:p>
          <a:p>
            <a:r>
              <a:rPr lang="en-US" dirty="0" smtClean="0"/>
              <a:t>The chemicals that inhibit EPSP formation open chemically regulated </a:t>
            </a:r>
            <a:r>
              <a:rPr lang="en-US" dirty="0" err="1" smtClean="0"/>
              <a:t>Cl</a:t>
            </a:r>
            <a:r>
              <a:rPr lang="en-US" dirty="0" smtClean="0"/>
              <a:t>- channels rather than K+ channels.</a:t>
            </a:r>
          </a:p>
          <a:p>
            <a:r>
              <a:rPr lang="en-US" dirty="0" smtClean="0"/>
              <a:t>- the equilibrium potential for </a:t>
            </a:r>
            <a:r>
              <a:rPr lang="en-US" dirty="0" err="1" smtClean="0"/>
              <a:t>Cl</a:t>
            </a:r>
            <a:r>
              <a:rPr lang="en-US" dirty="0" smtClean="0"/>
              <a:t>- ions is -70mV. With the </a:t>
            </a:r>
            <a:r>
              <a:rPr lang="en-US" dirty="0" err="1" smtClean="0"/>
              <a:t>Cl</a:t>
            </a:r>
            <a:r>
              <a:rPr lang="en-US" dirty="0" smtClean="0"/>
              <a:t>- channel open, any shift in </a:t>
            </a:r>
            <a:r>
              <a:rPr lang="en-US" dirty="0" err="1" smtClean="0"/>
              <a:t>transmembrane</a:t>
            </a:r>
            <a:r>
              <a:rPr lang="en-US" dirty="0" smtClean="0"/>
              <a:t> potential to -65mV (above -70mV) → </a:t>
            </a:r>
            <a:r>
              <a:rPr lang="en-US" dirty="0" err="1" smtClean="0"/>
              <a:t>Cl</a:t>
            </a:r>
            <a:r>
              <a:rPr lang="en-US" dirty="0" smtClean="0"/>
              <a:t>- ions start rushing into the cell. So it will acquire much larger –than –normal stimulus to depolarize the membrane to threshold.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lide_7.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lide_8.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t>Presynaptic</a:t>
            </a:r>
            <a:r>
              <a:rPr lang="en-US" b="1" i="1" dirty="0" smtClean="0"/>
              <a:t> Inhibition &amp; Facilitation</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a:buNone/>
            </a:pPr>
            <a:r>
              <a:rPr lang="en-US" dirty="0" smtClean="0"/>
              <a:t>* the </a:t>
            </a:r>
            <a:r>
              <a:rPr lang="en-US" dirty="0" err="1" smtClean="0"/>
              <a:t>axoaxonal</a:t>
            </a:r>
            <a:r>
              <a:rPr lang="en-US" dirty="0" smtClean="0"/>
              <a:t> synapse that occur on the synaptic knob can alter of modify the rate of neurotransmitter released from the </a:t>
            </a:r>
            <a:r>
              <a:rPr lang="en-US" dirty="0" err="1" smtClean="0"/>
              <a:t>presynaptic</a:t>
            </a:r>
            <a:r>
              <a:rPr lang="en-US" dirty="0" smtClean="0"/>
              <a:t> membrane.</a:t>
            </a:r>
          </a:p>
          <a:p>
            <a:pPr>
              <a:buNone/>
            </a:pPr>
            <a:r>
              <a:rPr lang="en-US" dirty="0" smtClean="0"/>
              <a:t>.</a:t>
            </a:r>
          </a:p>
          <a:p>
            <a:pPr lvl="0"/>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b="1" dirty="0" err="1" smtClean="0"/>
              <a:t>Presynaptic</a:t>
            </a:r>
            <a:r>
              <a:rPr lang="en-US" b="1" dirty="0" smtClean="0"/>
              <a:t> Facilitation</a:t>
            </a:r>
            <a:r>
              <a:rPr lang="en-US" dirty="0" smtClean="0"/>
              <a:t> → activity at </a:t>
            </a:r>
            <a:r>
              <a:rPr lang="en-US" dirty="0" err="1" smtClean="0"/>
              <a:t>axoaxonal</a:t>
            </a:r>
            <a:r>
              <a:rPr lang="en-US" dirty="0" smtClean="0"/>
              <a:t> synapse ↑</a:t>
            </a:r>
            <a:r>
              <a:rPr lang="en-US" dirty="0" err="1" smtClean="0"/>
              <a:t>es</a:t>
            </a:r>
            <a:r>
              <a:rPr lang="en-US" dirty="0" smtClean="0"/>
              <a:t> amount of neurotransmitter release when AP arrives at the synaptic knob, e.g. Serotonin → voltage regulated Ca+ channel remain open.</a:t>
            </a:r>
          </a:p>
          <a:p>
            <a:pPr>
              <a:buFontTx/>
              <a:buChar char="-"/>
            </a:pPr>
            <a:r>
              <a:rPr lang="en-US" dirty="0" smtClean="0"/>
              <a:t>AP arrives.</a:t>
            </a:r>
          </a:p>
          <a:p>
            <a:pPr>
              <a:buFontTx/>
              <a:buChar char="-"/>
            </a:pPr>
            <a:r>
              <a:rPr lang="en-US" dirty="0" smtClean="0"/>
              <a:t>prolong opening of Ca+ channels.</a:t>
            </a:r>
          </a:p>
          <a:p>
            <a:pPr>
              <a:buFontTx/>
              <a:buChar char="-"/>
            </a:pPr>
            <a:r>
              <a:rPr lang="en-US" dirty="0" smtClean="0"/>
              <a:t>more Ca+ enters.</a:t>
            </a:r>
          </a:p>
          <a:p>
            <a:pPr lvl="0">
              <a:buFontTx/>
              <a:buChar char="-"/>
            </a:pPr>
            <a:r>
              <a:rPr lang="en-US" dirty="0" smtClean="0"/>
              <a:t>more neurotransmitter released.</a:t>
            </a:r>
          </a:p>
          <a:p>
            <a:pPr>
              <a:buFontTx/>
              <a:buChar char="-"/>
            </a:pPr>
            <a:r>
              <a:rPr lang="en-US" dirty="0" smtClean="0"/>
              <a:t>↑</a:t>
            </a:r>
            <a:r>
              <a:rPr lang="en-US" dirty="0" err="1" smtClean="0"/>
              <a:t>es</a:t>
            </a:r>
            <a:r>
              <a:rPr lang="en-US" dirty="0" smtClean="0"/>
              <a:t> effect on post synaptic membrane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5745163"/>
          </a:xfrm>
        </p:spPr>
        <p:txBody>
          <a:bodyPr>
            <a:normAutofit lnSpcReduction="10000"/>
          </a:bodyPr>
          <a:lstStyle/>
          <a:p>
            <a:pPr algn="just">
              <a:buNone/>
            </a:pPr>
            <a:r>
              <a:rPr lang="en-US" b="1" i="1" dirty="0" smtClean="0"/>
              <a:t>Efferent division…</a:t>
            </a:r>
            <a:endParaRPr lang="en-US" dirty="0" smtClean="0"/>
          </a:p>
          <a:p>
            <a:pPr algn="just">
              <a:buNone/>
            </a:pPr>
            <a:r>
              <a:rPr lang="en-US" dirty="0" smtClean="0"/>
              <a:t>*The </a:t>
            </a:r>
            <a:r>
              <a:rPr lang="en-US" dirty="0"/>
              <a:t>somatic nervous system </a:t>
            </a:r>
            <a:r>
              <a:rPr lang="en-US" b="1" dirty="0"/>
              <a:t>(SNS)</a:t>
            </a:r>
            <a:r>
              <a:rPr lang="en-US" dirty="0"/>
              <a:t> controls skeletal muscles contractions </a:t>
            </a:r>
            <a:r>
              <a:rPr lang="en-US" dirty="0" smtClean="0"/>
              <a:t>(voluntary </a:t>
            </a:r>
            <a:r>
              <a:rPr lang="en-US" dirty="0"/>
              <a:t>or </a:t>
            </a:r>
            <a:r>
              <a:rPr lang="en-US" dirty="0" smtClean="0"/>
              <a:t>involuntary).</a:t>
            </a:r>
            <a:endParaRPr lang="en-US" dirty="0"/>
          </a:p>
          <a:p>
            <a:pPr algn="just">
              <a:buNone/>
            </a:pPr>
            <a:r>
              <a:rPr lang="en-US" dirty="0"/>
              <a:t>* The autonomic nervous system </a:t>
            </a:r>
            <a:r>
              <a:rPr lang="en-US" b="1" dirty="0"/>
              <a:t>(ANS)</a:t>
            </a:r>
            <a:r>
              <a:rPr lang="en-US" dirty="0"/>
              <a:t> or visceral motor system, provides automatic involuntary regulation of smooth muscle, cardiac muscle, glandular activity or secretion, include:</a:t>
            </a:r>
          </a:p>
          <a:p>
            <a:pPr algn="just"/>
            <a:r>
              <a:rPr lang="en-US" dirty="0"/>
              <a:t>-sympathetic division.</a:t>
            </a:r>
          </a:p>
          <a:p>
            <a:pPr algn="just"/>
            <a:r>
              <a:rPr lang="en-US" dirty="0"/>
              <a:t>-parasympathetic division.</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lide_21.jpg"/>
          <p:cNvPicPr>
            <a:picLocks noGrp="1" noChangeAspect="1"/>
          </p:cNvPicPr>
          <p:nvPr>
            <p:ph idx="1"/>
          </p:nvPr>
        </p:nvPicPr>
        <p:blipFill>
          <a:blip r:embed="rId2"/>
          <a:stretch>
            <a:fillRect/>
          </a:stretch>
        </p:blipFill>
        <p:spPr>
          <a:xfrm>
            <a:off x="0" y="76200"/>
            <a:ext cx="9099176" cy="6629400"/>
          </a:xfrm>
        </p:spPr>
      </p:pic>
    </p:spTree>
  </p:cSld>
  <p:clrMapOvr>
    <a:masterClrMapping/>
  </p:clrMapOvr>
  <p:transition>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4" descr="figure_08_01_labeled.jpg"/>
          <p:cNvPicPr>
            <a:picLocks noGrp="1" noChangeAspect="1"/>
          </p:cNvPicPr>
          <p:nvPr>
            <p:ph idx="1"/>
          </p:nvPr>
        </p:nvPicPr>
        <p:blipFill>
          <a:blip r:embed="rId2"/>
          <a:stretch>
            <a:fillRect/>
          </a:stretch>
        </p:blipFill>
        <p:spPr>
          <a:xfrm>
            <a:off x="2204356" y="0"/>
            <a:ext cx="5034644" cy="6858000"/>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52400"/>
            <a:ext cx="8229600" cy="6248400"/>
          </a:xfrm>
        </p:spPr>
        <p:txBody>
          <a:bodyPr>
            <a:normAutofit/>
          </a:bodyPr>
          <a:lstStyle/>
          <a:p>
            <a:pPr>
              <a:buNone/>
            </a:pPr>
            <a:endParaRPr lang="en-US" dirty="0" smtClean="0"/>
          </a:p>
          <a:p>
            <a:r>
              <a:rPr lang="en-US" b="1" dirty="0" err="1" smtClean="0"/>
              <a:t>Presynaptic</a:t>
            </a:r>
            <a:r>
              <a:rPr lang="en-US" b="1" dirty="0" smtClean="0"/>
              <a:t> Inhibition</a:t>
            </a:r>
            <a:r>
              <a:rPr lang="en-US" dirty="0" smtClean="0"/>
              <a:t> → GABA inhibit the opening of voltage regulated Ca+ channels in the synaptic knob → ↓</a:t>
            </a:r>
            <a:r>
              <a:rPr lang="en-US" dirty="0" err="1" smtClean="0"/>
              <a:t>es</a:t>
            </a:r>
            <a:r>
              <a:rPr lang="en-US" dirty="0" smtClean="0"/>
              <a:t> amount of neurotransmitter release when AP arrives at the synaptic knob.</a:t>
            </a:r>
          </a:p>
          <a:p>
            <a:pPr lvl="1"/>
            <a:r>
              <a:rPr lang="en-US" dirty="0" smtClean="0"/>
              <a:t>AP arrive.</a:t>
            </a:r>
          </a:p>
          <a:p>
            <a:pPr lvl="1"/>
            <a:r>
              <a:rPr lang="en-US" dirty="0" smtClean="0"/>
              <a:t>fewer Ca+ channels open.</a:t>
            </a:r>
          </a:p>
          <a:p>
            <a:pPr lvl="1"/>
            <a:r>
              <a:rPr lang="en-US" dirty="0" smtClean="0"/>
              <a:t>less Ca+ inters.</a:t>
            </a:r>
          </a:p>
          <a:p>
            <a:pPr lvl="1"/>
            <a:r>
              <a:rPr lang="en-US" dirty="0" smtClean="0"/>
              <a:t>less neurotransmitter </a:t>
            </a:r>
            <a:r>
              <a:rPr lang="en-US" dirty="0" err="1" smtClean="0"/>
              <a:t>relese</a:t>
            </a:r>
            <a:r>
              <a:rPr lang="en-US" dirty="0" smtClean="0"/>
              <a:t>.</a:t>
            </a:r>
          </a:p>
          <a:p>
            <a:pPr lvl="1"/>
            <a:r>
              <a:rPr lang="en-US" dirty="0" smtClean="0"/>
              <a:t>↓</a:t>
            </a:r>
            <a:r>
              <a:rPr lang="en-US" dirty="0" err="1" smtClean="0"/>
              <a:t>es</a:t>
            </a:r>
            <a:r>
              <a:rPr lang="en-US" dirty="0" smtClean="0"/>
              <a:t> effect on postsynaptic membrane.</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lide_21.jpg"/>
          <p:cNvPicPr>
            <a:picLocks noGrp="1" noChangeAspect="1"/>
          </p:cNvPicPr>
          <p:nvPr>
            <p:ph idx="1"/>
          </p:nvPr>
        </p:nvPicPr>
        <p:blipFill>
          <a:blip r:embed="rId2"/>
          <a:stretch>
            <a:fillRect/>
          </a:stretch>
        </p:blipFill>
        <p:spPr>
          <a:xfrm>
            <a:off x="0" y="381000"/>
            <a:ext cx="9099176" cy="6096000"/>
          </a:xfrm>
        </p:spPr>
      </p:pic>
    </p:spTree>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01-1413F1805C129F8EFC3.jpg"/>
          <p:cNvPicPr>
            <a:picLocks noGrp="1" noChangeAspect="1"/>
          </p:cNvPicPr>
          <p:nvPr>
            <p:ph idx="1"/>
          </p:nvPr>
        </p:nvPicPr>
        <p:blipFill>
          <a:blip r:embed="rId2"/>
          <a:stretch>
            <a:fillRect/>
          </a:stretch>
        </p:blipFill>
        <p:spPr>
          <a:xfrm>
            <a:off x="1523999" y="533400"/>
            <a:ext cx="6036425" cy="5627176"/>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Spinal Cord</a:t>
            </a:r>
            <a:endParaRPr lang="en-US" dirty="0"/>
          </a:p>
        </p:txBody>
      </p:sp>
      <p:sp>
        <p:nvSpPr>
          <p:cNvPr id="3" name="Content Placeholder 2"/>
          <p:cNvSpPr>
            <a:spLocks noGrp="1"/>
          </p:cNvSpPr>
          <p:nvPr>
            <p:ph idx="1"/>
          </p:nvPr>
        </p:nvSpPr>
        <p:spPr/>
        <p:txBody>
          <a:bodyPr>
            <a:normAutofit lnSpcReduction="10000"/>
          </a:bodyPr>
          <a:lstStyle/>
          <a:p>
            <a:r>
              <a:rPr lang="en-US" dirty="0" smtClean="0"/>
              <a:t>Every spinal segment is associated with a pair of dorsal root ganglia (that contain the cell bodies of sensory neurons). The dorsal roots which contain the axons of these neurons they bring sensory information into the spinal cord.</a:t>
            </a:r>
          </a:p>
          <a:p>
            <a:r>
              <a:rPr lang="en-US" dirty="0" smtClean="0"/>
              <a:t>   A pair of ventral roots that contains the axons of motor neurons which extend to the periphery controlling somatic &amp; visceral effectors.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GxkNbtzQ-WxwpKODv.xnsA_m.jpg"/>
          <p:cNvPicPr>
            <a:picLocks noGrp="1" noChangeAspect="1"/>
          </p:cNvPicPr>
          <p:nvPr>
            <p:ph idx="1"/>
          </p:nvPr>
        </p:nvPicPr>
        <p:blipFill>
          <a:blip r:embed="rId2"/>
          <a:stretch>
            <a:fillRect/>
          </a:stretch>
        </p:blipFill>
        <p:spPr>
          <a:xfrm>
            <a:off x="457200" y="685800"/>
            <a:ext cx="8218025" cy="5410200"/>
          </a:xfr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6019800"/>
          </a:xfrm>
        </p:spPr>
        <p:txBody>
          <a:bodyPr>
            <a:normAutofit/>
          </a:bodyPr>
          <a:lstStyle/>
          <a:p>
            <a:r>
              <a:rPr lang="en-US" dirty="0" smtClean="0"/>
              <a:t> On either sides the dorsal &amp; ventral roots of each segment pass through the inter-ventral foramen.</a:t>
            </a:r>
          </a:p>
          <a:p>
            <a:endParaRPr lang="en-US" dirty="0" smtClean="0"/>
          </a:p>
          <a:p>
            <a:pPr>
              <a:buNone/>
            </a:pPr>
            <a:endParaRPr lang="en-US" dirty="0"/>
          </a:p>
        </p:txBody>
      </p:sp>
      <p:pic>
        <p:nvPicPr>
          <p:cNvPr id="6" name="Picture 5" descr="spine+nerveroots.jpg"/>
          <p:cNvPicPr>
            <a:picLocks noChangeAspect="1"/>
          </p:cNvPicPr>
          <p:nvPr/>
        </p:nvPicPr>
        <p:blipFill>
          <a:blip r:embed="rId2"/>
          <a:stretch>
            <a:fillRect/>
          </a:stretch>
        </p:blipFill>
        <p:spPr>
          <a:xfrm>
            <a:off x="2209800" y="1981200"/>
            <a:ext cx="4762500" cy="4124325"/>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228600"/>
            <a:ext cx="8229600" cy="5897563"/>
          </a:xfrm>
        </p:spPr>
        <p:txBody>
          <a:bodyPr/>
          <a:lstStyle/>
          <a:p>
            <a:r>
              <a:rPr lang="en-US" dirty="0" smtClean="0"/>
              <a:t>Distal to each dorsal ganglion, the sensory &amp; motor roots are bound together into a single spinal nerve, spinal nerves are mixed nerves because they contain both afferent (sensory) &amp; efferent (motor) fibers, there are 31 pairs of spinal nerves.</a:t>
            </a:r>
          </a:p>
          <a:p>
            <a:endParaRPr lang="en-US" dirty="0"/>
          </a:p>
        </p:txBody>
      </p:sp>
      <p:pic>
        <p:nvPicPr>
          <p:cNvPr id="4" name="Picture 3" descr="GxkNbtzQ-WxwpKODv.xnsA_m.jpg"/>
          <p:cNvPicPr>
            <a:picLocks noChangeAspect="1"/>
          </p:cNvPicPr>
          <p:nvPr/>
        </p:nvPicPr>
        <p:blipFill>
          <a:blip r:embed="rId2"/>
          <a:stretch>
            <a:fillRect/>
          </a:stretch>
        </p:blipFill>
        <p:spPr>
          <a:xfrm>
            <a:off x="2057400" y="3200399"/>
            <a:ext cx="5105400" cy="3361055"/>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7" name="Content Placeholder 6" descr="spinal cord 7.jpg"/>
          <p:cNvPicPr>
            <a:picLocks noGrp="1" noChangeAspect="1"/>
          </p:cNvPicPr>
          <p:nvPr>
            <p:ph idx="1"/>
          </p:nvPr>
        </p:nvPicPr>
        <p:blipFill>
          <a:blip r:embed="rId2"/>
          <a:stretch>
            <a:fillRect/>
          </a:stretch>
        </p:blipFill>
        <p:spPr>
          <a:xfrm>
            <a:off x="4032250" y="0"/>
            <a:ext cx="5111750" cy="6858000"/>
          </a:xfrm>
        </p:spPr>
      </p:pic>
      <p:sp>
        <p:nvSpPr>
          <p:cNvPr id="6" name="Text Placeholder 5"/>
          <p:cNvSpPr>
            <a:spLocks noGrp="1"/>
          </p:cNvSpPr>
          <p:nvPr>
            <p:ph type="body" sz="half" idx="2"/>
          </p:nvPr>
        </p:nvSpPr>
        <p:spPr/>
        <p:txBody>
          <a:bodyPr/>
          <a:lstStyle/>
          <a:p>
            <a:r>
              <a:rPr lang="en-US" sz="2800" dirty="0" smtClean="0"/>
              <a:t>The spinal nerves takes the name of the segment of the vertebrae, e.g. T1, T2, C1, L3, S2………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3208</TotalTime>
  <Words>4683</Words>
  <Application>Microsoft Office PowerPoint</Application>
  <PresentationFormat>On-screen Show (4:3)</PresentationFormat>
  <Paragraphs>462</Paragraphs>
  <Slides>139</Slides>
  <Notes>0</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Office Theme</vt:lpstr>
      <vt:lpstr>The Nervous System </vt:lpstr>
      <vt:lpstr> </vt:lpstr>
      <vt:lpstr> </vt:lpstr>
      <vt:lpstr> </vt:lpstr>
      <vt:lpstr>  </vt:lpstr>
      <vt:lpstr>  </vt:lpstr>
      <vt:lpstr>   </vt:lpstr>
      <vt:lpstr>  </vt:lpstr>
      <vt:lpstr>  </vt:lpstr>
      <vt:lpstr> </vt:lpstr>
      <vt:lpstr>  </vt:lpstr>
      <vt:lpstr>Functional classification of the neuron:</vt:lpstr>
      <vt:lpstr>The Transmembrane Potential:</vt:lpstr>
      <vt:lpstr>  </vt:lpstr>
      <vt:lpstr> </vt:lpstr>
      <vt:lpstr>  </vt:lpstr>
      <vt:lpstr>Slide 17</vt:lpstr>
      <vt:lpstr>** The transmembrane potential results from combination of passive &amp; active forces:  </vt:lpstr>
      <vt:lpstr> </vt:lpstr>
      <vt:lpstr> </vt:lpstr>
      <vt:lpstr>  </vt:lpstr>
      <vt:lpstr>  </vt:lpstr>
      <vt:lpstr> </vt:lpstr>
      <vt:lpstr>  </vt:lpstr>
      <vt:lpstr> </vt:lpstr>
      <vt:lpstr>  </vt:lpstr>
      <vt:lpstr>  </vt:lpstr>
      <vt:lpstr>   </vt:lpstr>
      <vt:lpstr> </vt:lpstr>
      <vt:lpstr>Classes of Gated channels:</vt:lpstr>
      <vt:lpstr> </vt:lpstr>
      <vt:lpstr> </vt:lpstr>
      <vt:lpstr>Slide 33</vt:lpstr>
      <vt:lpstr>Graded Potentials: (Local Potential)</vt:lpstr>
      <vt:lpstr>   </vt:lpstr>
      <vt:lpstr>  </vt:lpstr>
      <vt:lpstr>  </vt:lpstr>
      <vt:lpstr>  </vt:lpstr>
      <vt:lpstr> </vt:lpstr>
      <vt:lpstr>Characteristics of Graded Potential: </vt:lpstr>
      <vt:lpstr>Action Potentials (AP):</vt:lpstr>
      <vt:lpstr> </vt:lpstr>
      <vt:lpstr>  </vt:lpstr>
      <vt:lpstr> </vt:lpstr>
      <vt:lpstr> </vt:lpstr>
      <vt:lpstr>  </vt:lpstr>
      <vt:lpstr> </vt:lpstr>
      <vt:lpstr>Action Potential Generation:</vt:lpstr>
      <vt:lpstr> </vt:lpstr>
      <vt:lpstr>Slide 50</vt:lpstr>
      <vt:lpstr> </vt:lpstr>
      <vt:lpstr>Slide 52</vt:lpstr>
      <vt:lpstr>  </vt:lpstr>
      <vt:lpstr>Action Potential Propagation</vt:lpstr>
      <vt:lpstr>   </vt:lpstr>
      <vt:lpstr>Slide 56</vt:lpstr>
      <vt:lpstr>   </vt:lpstr>
      <vt:lpstr>…In a Myelinated axon</vt:lpstr>
      <vt:lpstr>Slide 59</vt:lpstr>
      <vt:lpstr> </vt:lpstr>
      <vt:lpstr>The Synaptic Transmission</vt:lpstr>
      <vt:lpstr> </vt:lpstr>
      <vt:lpstr> </vt:lpstr>
      <vt:lpstr>**Events that occur at a cholinergic synapse following the arrival of an AP at the synaptic knob may be summarized by four steps:</vt:lpstr>
      <vt:lpstr> </vt:lpstr>
      <vt:lpstr> </vt:lpstr>
      <vt:lpstr> Cellular Information Processing: </vt:lpstr>
      <vt:lpstr> </vt:lpstr>
      <vt:lpstr> </vt:lpstr>
      <vt:lpstr>Postsynaptic Potential: is a graded potential that develop in the postsynaptic membrane in response to a neurotransmitter.</vt:lpstr>
      <vt:lpstr> </vt:lpstr>
      <vt:lpstr> </vt:lpstr>
      <vt:lpstr>Summation: </vt:lpstr>
      <vt:lpstr> </vt:lpstr>
      <vt:lpstr> </vt:lpstr>
      <vt:lpstr> </vt:lpstr>
      <vt:lpstr> </vt:lpstr>
      <vt:lpstr>Summation of EPSP &amp; IPSP: </vt:lpstr>
      <vt:lpstr> </vt:lpstr>
      <vt:lpstr> </vt:lpstr>
      <vt:lpstr> </vt:lpstr>
      <vt:lpstr> Facilitation:</vt:lpstr>
      <vt:lpstr> </vt:lpstr>
      <vt:lpstr> </vt:lpstr>
      <vt:lpstr> </vt:lpstr>
      <vt:lpstr> </vt:lpstr>
      <vt:lpstr> </vt:lpstr>
      <vt:lpstr>Presynaptic Inhibition &amp; Facilitation</vt:lpstr>
      <vt:lpstr> </vt:lpstr>
      <vt:lpstr> </vt:lpstr>
      <vt:lpstr> </vt:lpstr>
      <vt:lpstr> </vt:lpstr>
      <vt:lpstr> </vt:lpstr>
      <vt:lpstr> </vt:lpstr>
      <vt:lpstr>The Spinal Cord</vt:lpstr>
      <vt:lpstr> </vt:lpstr>
      <vt:lpstr> </vt:lpstr>
      <vt:lpstr> </vt:lpstr>
      <vt:lpstr> </vt:lpstr>
      <vt:lpstr> </vt:lpstr>
      <vt:lpstr> </vt:lpstr>
      <vt:lpstr>Spinal Meninges “or membranes” </vt:lpstr>
      <vt:lpstr> </vt:lpstr>
      <vt:lpstr> Sectional organization of spinal cord</vt:lpstr>
      <vt:lpstr>Slide 105</vt:lpstr>
      <vt:lpstr> </vt:lpstr>
      <vt:lpstr> </vt:lpstr>
      <vt:lpstr> </vt:lpstr>
      <vt:lpstr> </vt:lpstr>
      <vt:lpstr>Reflexes</vt:lpstr>
      <vt:lpstr> </vt:lpstr>
      <vt:lpstr> </vt:lpstr>
      <vt:lpstr> </vt:lpstr>
      <vt:lpstr>Slide 114</vt:lpstr>
      <vt:lpstr> </vt:lpstr>
      <vt:lpstr> </vt:lpstr>
      <vt:lpstr> </vt:lpstr>
      <vt:lpstr>Classification of Reflexes:</vt:lpstr>
      <vt:lpstr>According to Development of reflexes:</vt:lpstr>
      <vt:lpstr>The Processing sites:</vt:lpstr>
      <vt:lpstr>The Nature of the response:</vt:lpstr>
      <vt:lpstr>The Complexity of the circuit:</vt:lpstr>
      <vt:lpstr>The Brain</vt:lpstr>
      <vt:lpstr> </vt:lpstr>
      <vt:lpstr>Slide 125</vt:lpstr>
      <vt:lpstr> </vt:lpstr>
      <vt:lpstr>CSF</vt:lpstr>
      <vt:lpstr> </vt:lpstr>
      <vt:lpstr> </vt:lpstr>
      <vt:lpstr> </vt:lpstr>
      <vt:lpstr> </vt:lpstr>
      <vt:lpstr> </vt:lpstr>
      <vt:lpstr> </vt:lpstr>
      <vt:lpstr>The Autonomic Nervous System  (ANS)</vt:lpstr>
      <vt:lpstr>The two divisions have opposing effects, if the sympathetic division causes excitation, the parasympathetic causes inhibition.</vt:lpstr>
      <vt:lpstr>Slide 136</vt:lpstr>
      <vt:lpstr>Slide 137</vt:lpstr>
      <vt:lpstr> </vt:lpstr>
      <vt:lpstr>Slide 139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hp-Progress</dc:creator>
  <cp:lastModifiedBy>Ghaith</cp:lastModifiedBy>
  <cp:revision>146</cp:revision>
  <dcterms:created xsi:type="dcterms:W3CDTF">2012-12-11T04:35:52Z</dcterms:created>
  <dcterms:modified xsi:type="dcterms:W3CDTF">2016-11-21T16:26:38Z</dcterms:modified>
</cp:coreProperties>
</file>