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1"/>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3" d="100"/>
          <a:sy n="83" d="100"/>
        </p:scale>
        <p:origin x="-98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17/02/1443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17/02/1443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17/02/1443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17/02/1443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17/02/1443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17/02/1443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t>17/02/1443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17/02/1443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17/02/1443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17/02/1443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17/02/1443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ar-SA" smtClean="0"/>
              <a:t>انقر فوق الأيقونة لإضافة صورة</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gs>
            <a:gs pos="100000">
              <a:schemeClr val="bg1">
                <a:tint val="98000"/>
                <a:shade val="68000"/>
                <a:hueMod val="100000"/>
                <a:satMod val="118000"/>
                <a:lumMod val="82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1B8ABB09-4A1D-463E-8065-109CC2B7EFAA}" type="datetimeFigureOut">
              <a:rPr lang="ar-SA" smtClean="0"/>
              <a:t>17/02/1443</a:t>
            </a:fld>
            <a:endParaRPr lang="ar-SA"/>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ar-SA"/>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340769"/>
            <a:ext cx="7630616" cy="2259682"/>
          </a:xfrm>
        </p:spPr>
        <p:txBody>
          <a:bodyPr>
            <a:noAutofit/>
          </a:bodyPr>
          <a:lstStyle/>
          <a:p>
            <a:pPr algn="r"/>
            <a:r>
              <a:rPr lang="ar-IQ" sz="3200" dirty="0" smtClean="0">
                <a:solidFill>
                  <a:srgbClr val="FFFF00"/>
                </a:solidFill>
              </a:rPr>
              <a:t>المحاضرة الاولى </a:t>
            </a:r>
            <a:br>
              <a:rPr lang="ar-IQ" sz="3200" dirty="0" smtClean="0">
                <a:solidFill>
                  <a:srgbClr val="FFFF00"/>
                </a:solidFill>
              </a:rPr>
            </a:br>
            <a:r>
              <a:rPr lang="ar-IQ" sz="3200" dirty="0" smtClean="0">
                <a:solidFill>
                  <a:srgbClr val="FFFF00"/>
                </a:solidFill>
              </a:rPr>
              <a:t>لمادة علم النفس العام </a:t>
            </a:r>
            <a:br>
              <a:rPr lang="ar-IQ" sz="3200" dirty="0" smtClean="0">
                <a:solidFill>
                  <a:srgbClr val="FFFF00"/>
                </a:solidFill>
              </a:rPr>
            </a:br>
            <a:r>
              <a:rPr lang="ar-IQ" sz="3200" dirty="0" smtClean="0">
                <a:solidFill>
                  <a:srgbClr val="FFFF00"/>
                </a:solidFill>
              </a:rPr>
              <a:t>المرحلة الاولى </a:t>
            </a:r>
            <a:br>
              <a:rPr lang="ar-IQ" sz="3200" dirty="0" smtClean="0">
                <a:solidFill>
                  <a:srgbClr val="FFFF00"/>
                </a:solidFill>
              </a:rPr>
            </a:br>
            <a:r>
              <a:rPr lang="ar-IQ" sz="3200" dirty="0" smtClean="0">
                <a:solidFill>
                  <a:srgbClr val="FFFF00"/>
                </a:solidFill>
              </a:rPr>
              <a:t>قسم رياض الاطفال</a:t>
            </a:r>
            <a:endParaRPr lang="en-US" sz="3200" dirty="0">
              <a:solidFill>
                <a:srgbClr val="FFFF00"/>
              </a:solidFill>
            </a:endParaRPr>
          </a:p>
        </p:txBody>
      </p:sp>
      <p:sp>
        <p:nvSpPr>
          <p:cNvPr id="3" name="عنوان فرعي 2"/>
          <p:cNvSpPr>
            <a:spLocks noGrp="1"/>
          </p:cNvSpPr>
          <p:nvPr>
            <p:ph type="subTitle" idx="1"/>
          </p:nvPr>
        </p:nvSpPr>
        <p:spPr>
          <a:xfrm>
            <a:off x="3419872" y="3886200"/>
            <a:ext cx="4680520" cy="1752600"/>
          </a:xfrm>
        </p:spPr>
        <p:txBody>
          <a:bodyPr/>
          <a:lstStyle/>
          <a:p>
            <a:pPr algn="r"/>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اعداد </a:t>
            </a:r>
          </a:p>
          <a:p>
            <a:pPr algn="r"/>
            <a:r>
              <a:rPr lang="ar-IQ"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المدرس زينب خنجر مزيد</a:t>
            </a:r>
            <a:endParaRPr lang="en-US"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95578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20688"/>
            <a:ext cx="8640960" cy="5632311"/>
          </a:xfrm>
          <a:prstGeom prst="rect">
            <a:avLst/>
          </a:prstGeom>
        </p:spPr>
        <p:txBody>
          <a:bodyPr wrap="square">
            <a:spAutoFit/>
          </a:bodyPr>
          <a:lstStyle/>
          <a:p>
            <a:r>
              <a:rPr lang="ar-IQ" dirty="0"/>
              <a:t>- </a:t>
            </a:r>
            <a:r>
              <a:rPr lang="ar-IQ" sz="2000" dirty="0"/>
              <a:t>علم</a:t>
            </a:r>
            <a:r>
              <a:rPr lang="ar-IQ" sz="2000" b="1" dirty="0">
                <a:latin typeface="Simplified Arabic" pitchFamily="18" charset="-78"/>
                <a:cs typeface="Simplified Arabic" pitchFamily="18" charset="-78"/>
              </a:rPr>
              <a:t> نفس الحيوان </a:t>
            </a:r>
            <a:r>
              <a:rPr lang="en-US" sz="2000" b="1" dirty="0">
                <a:latin typeface="Simplified Arabic" pitchFamily="18" charset="-78"/>
                <a:cs typeface="Simplified Arabic" pitchFamily="18" charset="-78"/>
              </a:rPr>
              <a:t>Animal </a:t>
            </a:r>
            <a:r>
              <a:rPr lang="en-US" sz="2000" b="1" dirty="0" err="1">
                <a:latin typeface="Simplified Arabic" pitchFamily="18" charset="-78"/>
                <a:cs typeface="Simplified Arabic" pitchFamily="18" charset="-78"/>
              </a:rPr>
              <a:t>psy</a:t>
            </a:r>
            <a:endParaRPr lang="en-US" sz="2000" b="1" dirty="0">
              <a:latin typeface="Simplified Arabic" pitchFamily="18" charset="-78"/>
              <a:cs typeface="Simplified Arabic" pitchFamily="18" charset="-78"/>
            </a:endParaRPr>
          </a:p>
          <a:p>
            <a:r>
              <a:rPr lang="ar-IQ" sz="2000" b="1" dirty="0">
                <a:latin typeface="Simplified Arabic" pitchFamily="18" charset="-78"/>
                <a:cs typeface="Simplified Arabic" pitchFamily="18" charset="-78"/>
              </a:rPr>
              <a:t>في هذا العلم يمكن ان نجري على الحيوان من التجارب ما يستحيل اجراؤه على الانسان.. والاساس هو ان فهم الكائن الابسط يؤدي غالباً الى فهم الكائن الاعقد والاكثر تركيباً هو الانسان.  </a:t>
            </a:r>
          </a:p>
          <a:p>
            <a:r>
              <a:rPr lang="ar-IQ" sz="2000" b="1" dirty="0">
                <a:latin typeface="Simplified Arabic" pitchFamily="18" charset="-78"/>
                <a:cs typeface="Simplified Arabic" pitchFamily="18" charset="-78"/>
              </a:rPr>
              <a:t>7- علم نفس الشخصية </a:t>
            </a:r>
            <a:r>
              <a:rPr lang="en-US" sz="2000" b="1" dirty="0">
                <a:latin typeface="Simplified Arabic" pitchFamily="18" charset="-78"/>
                <a:cs typeface="Simplified Arabic" pitchFamily="18" charset="-78"/>
              </a:rPr>
              <a:t>Personality </a:t>
            </a:r>
            <a:r>
              <a:rPr lang="en-US" sz="2000" b="1" dirty="0" err="1">
                <a:latin typeface="Simplified Arabic" pitchFamily="18" charset="-78"/>
                <a:cs typeface="Simplified Arabic" pitchFamily="18" charset="-78"/>
              </a:rPr>
              <a:t>psy</a:t>
            </a:r>
            <a:endParaRPr lang="en-US" sz="2000" b="1" dirty="0">
              <a:latin typeface="Simplified Arabic" pitchFamily="18" charset="-78"/>
              <a:cs typeface="Simplified Arabic" pitchFamily="18" charset="-78"/>
            </a:endParaRPr>
          </a:p>
          <a:p>
            <a:r>
              <a:rPr lang="ar-IQ" sz="2000" b="1" dirty="0">
                <a:latin typeface="Simplified Arabic" pitchFamily="18" charset="-78"/>
                <a:cs typeface="Simplified Arabic" pitchFamily="18" charset="-78"/>
              </a:rPr>
              <a:t>يدرس هذا العلم الفروق الفردية بين الناس في سمات الشخصية وابعادها، وطرق تصنيف الافراد كما يركز على دراسة تركيب الشخصية ومحدداتها وطرق قياسها.</a:t>
            </a:r>
          </a:p>
          <a:p>
            <a:r>
              <a:rPr lang="ar-IQ" sz="2000" b="1" dirty="0">
                <a:latin typeface="Simplified Arabic" pitchFamily="18" charset="-78"/>
                <a:cs typeface="Simplified Arabic" pitchFamily="18" charset="-78"/>
              </a:rPr>
              <a:t>8- علم نفس المجتمع </a:t>
            </a:r>
            <a:r>
              <a:rPr lang="en-US" sz="2000" b="1" dirty="0">
                <a:latin typeface="Simplified Arabic" pitchFamily="18" charset="-78"/>
                <a:cs typeface="Simplified Arabic" pitchFamily="18" charset="-78"/>
              </a:rPr>
              <a:t>Society </a:t>
            </a:r>
            <a:r>
              <a:rPr lang="en-US" sz="2000" b="1" dirty="0" err="1">
                <a:latin typeface="Simplified Arabic" pitchFamily="18" charset="-78"/>
                <a:cs typeface="Simplified Arabic" pitchFamily="18" charset="-78"/>
              </a:rPr>
              <a:t>psy</a:t>
            </a:r>
            <a:endParaRPr lang="en-US" sz="2000" b="1" dirty="0">
              <a:latin typeface="Simplified Arabic" pitchFamily="18" charset="-78"/>
              <a:cs typeface="Simplified Arabic" pitchFamily="18" charset="-78"/>
            </a:endParaRPr>
          </a:p>
          <a:p>
            <a:r>
              <a:rPr lang="ar-IQ" sz="2000" b="1" dirty="0">
                <a:latin typeface="Simplified Arabic" pitchFamily="18" charset="-78"/>
                <a:cs typeface="Simplified Arabic" pitchFamily="18" charset="-78"/>
              </a:rPr>
              <a:t>يهتم بأفراد الجماعة الذين يعانون من المشكلات النفسية </a:t>
            </a:r>
            <a:r>
              <a:rPr lang="ar-IQ" sz="2000" b="1" dirty="0" err="1">
                <a:latin typeface="Simplified Arabic" pitchFamily="18" charset="-78"/>
                <a:cs typeface="Simplified Arabic" pitchFamily="18" charset="-78"/>
              </a:rPr>
              <a:t>بإسلوب</a:t>
            </a:r>
            <a:r>
              <a:rPr lang="ar-IQ" sz="2000" b="1" dirty="0">
                <a:latin typeface="Simplified Arabic" pitchFamily="18" charset="-78"/>
                <a:cs typeface="Simplified Arabic" pitchFamily="18" charset="-78"/>
              </a:rPr>
              <a:t> العمل داخل الجماعات وانشاط وتطوير برامج الجماعة بهدف تحسين الصحة النفسية لأفراد هذه الجماعة.</a:t>
            </a:r>
          </a:p>
          <a:p>
            <a:r>
              <a:rPr lang="ar-IQ" sz="2000" b="1" dirty="0">
                <a:latin typeface="Simplified Arabic" pitchFamily="18" charset="-78"/>
                <a:cs typeface="Simplified Arabic" pitchFamily="18" charset="-78"/>
              </a:rPr>
              <a:t>اما اهم فروع علم النفس التطبيقية </a:t>
            </a:r>
            <a:r>
              <a:rPr lang="en-US" sz="2000" b="1" dirty="0">
                <a:latin typeface="Simplified Arabic" pitchFamily="18" charset="-78"/>
                <a:cs typeface="Simplified Arabic" pitchFamily="18" charset="-78"/>
              </a:rPr>
              <a:t>Applied </a:t>
            </a:r>
            <a:r>
              <a:rPr lang="en-US" sz="2000" b="1" dirty="0" err="1">
                <a:latin typeface="Simplified Arabic" pitchFamily="18" charset="-78"/>
                <a:cs typeface="Simplified Arabic" pitchFamily="18" charset="-78"/>
              </a:rPr>
              <a:t>psy</a:t>
            </a:r>
            <a:r>
              <a:rPr lang="en-US" sz="2000" b="1" dirty="0">
                <a:latin typeface="Simplified Arabic" pitchFamily="18" charset="-78"/>
                <a:cs typeface="Simplified Arabic" pitchFamily="18" charset="-78"/>
              </a:rPr>
              <a:t>  </a:t>
            </a:r>
            <a:r>
              <a:rPr lang="ar-IQ" sz="2000" b="1" dirty="0">
                <a:latin typeface="Simplified Arabic" pitchFamily="18" charset="-78"/>
                <a:cs typeface="Simplified Arabic" pitchFamily="18" charset="-78"/>
              </a:rPr>
              <a:t>فهي:</a:t>
            </a:r>
          </a:p>
          <a:p>
            <a:r>
              <a:rPr lang="ar-IQ" sz="2000" b="1" dirty="0">
                <a:latin typeface="Simplified Arabic" pitchFamily="18" charset="-78"/>
                <a:cs typeface="Simplified Arabic" pitchFamily="18" charset="-78"/>
              </a:rPr>
              <a:t>1- علم النفس التعليمي </a:t>
            </a:r>
            <a:r>
              <a:rPr lang="en-US" sz="2000" b="1" dirty="0">
                <a:latin typeface="Simplified Arabic" pitchFamily="18" charset="-78"/>
                <a:cs typeface="Simplified Arabic" pitchFamily="18" charset="-78"/>
              </a:rPr>
              <a:t>Educational </a:t>
            </a:r>
            <a:r>
              <a:rPr lang="en-US" sz="2000" b="1" dirty="0" err="1">
                <a:latin typeface="Simplified Arabic" pitchFamily="18" charset="-78"/>
                <a:cs typeface="Simplified Arabic" pitchFamily="18" charset="-78"/>
              </a:rPr>
              <a:t>psy</a:t>
            </a:r>
            <a:endParaRPr lang="en-US" sz="2000" b="1" dirty="0">
              <a:latin typeface="Simplified Arabic" pitchFamily="18" charset="-78"/>
              <a:cs typeface="Simplified Arabic" pitchFamily="18" charset="-78"/>
            </a:endParaRPr>
          </a:p>
          <a:p>
            <a:r>
              <a:rPr lang="ar-IQ" sz="2000" b="1" dirty="0">
                <a:latin typeface="Simplified Arabic" pitchFamily="18" charset="-78"/>
                <a:cs typeface="Simplified Arabic" pitchFamily="18" charset="-78"/>
              </a:rPr>
              <a:t>يتناول هذا الفرع من فروع علم النفس تطبيقات العلوم النفسية في ميدان التربية والتعلم المدرسي، ويحاول معالجة وحل المشكلات التي تظهر في ميدان التعليم، أي انه يعمل على استخدام نتائج البحوث والدراسات والنظريات التي تظهر في فروع علم النفس النظرية ذات العلاقة في مجال التعلم والتعليم.. </a:t>
            </a:r>
          </a:p>
          <a:p>
            <a:r>
              <a:rPr lang="ar-IQ" sz="2000" b="1" dirty="0">
                <a:latin typeface="Simplified Arabic" pitchFamily="18" charset="-78"/>
                <a:cs typeface="Simplified Arabic" pitchFamily="18" charset="-78"/>
              </a:rPr>
              <a:t>2- علم النفس الصناعي </a:t>
            </a:r>
            <a:r>
              <a:rPr lang="en-US" sz="2000" b="1" dirty="0">
                <a:latin typeface="Simplified Arabic" pitchFamily="18" charset="-78"/>
                <a:cs typeface="Simplified Arabic" pitchFamily="18" charset="-78"/>
              </a:rPr>
              <a:t>Industrial </a:t>
            </a:r>
            <a:r>
              <a:rPr lang="en-US" sz="2000" b="1" dirty="0" err="1">
                <a:latin typeface="Simplified Arabic" pitchFamily="18" charset="-78"/>
                <a:cs typeface="Simplified Arabic" pitchFamily="18" charset="-78"/>
              </a:rPr>
              <a:t>psy</a:t>
            </a:r>
            <a:endParaRPr lang="en-US" sz="2000" b="1" dirty="0">
              <a:latin typeface="Simplified Arabic" pitchFamily="18" charset="-78"/>
              <a:cs typeface="Simplified Arabic" pitchFamily="18" charset="-78"/>
            </a:endParaRPr>
          </a:p>
          <a:p>
            <a:r>
              <a:rPr lang="ar-IQ" sz="2000" b="1" dirty="0">
                <a:latin typeface="Simplified Arabic" pitchFamily="18" charset="-78"/>
                <a:cs typeface="Simplified Arabic" pitchFamily="18" charset="-78"/>
              </a:rPr>
              <a:t>يعمل هذا الفرع على تطبيق مبادئ ونظريات علم النفس في مجال الصناعة بهدف حل المشكلات ذات العلاقة بالعمل. وهو بذلك يهدف الى رفع الكفاءة الانتاجية للعامل واسعاده كما يهتم بتحليل العمل واسباب حوادث العمل وطرق تجنبها والامن الصناعي </a:t>
            </a:r>
          </a:p>
        </p:txBody>
      </p:sp>
    </p:spTree>
    <p:extLst>
      <p:ext uri="{BB962C8B-B14F-4D97-AF65-F5344CB8AC3E}">
        <p14:creationId xmlns:p14="http://schemas.microsoft.com/office/powerpoint/2010/main" val="2031532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60648"/>
            <a:ext cx="8748464" cy="6740307"/>
          </a:xfrm>
          <a:prstGeom prst="rect">
            <a:avLst/>
          </a:prstGeom>
        </p:spPr>
        <p:txBody>
          <a:bodyPr wrap="square">
            <a:spAutoFit/>
          </a:bodyPr>
          <a:lstStyle/>
          <a:p>
            <a:r>
              <a:rPr lang="ar-IQ" dirty="0"/>
              <a:t>- </a:t>
            </a:r>
            <a:r>
              <a:rPr lang="ar-IQ" b="1" dirty="0">
                <a:latin typeface="Simplified Arabic" pitchFamily="18" charset="-78"/>
                <a:cs typeface="Simplified Arabic" pitchFamily="18" charset="-78"/>
              </a:rPr>
              <a:t>علم النفس التجاري </a:t>
            </a:r>
            <a:r>
              <a:rPr lang="en-US" b="1" dirty="0">
                <a:latin typeface="Simplified Arabic" pitchFamily="18" charset="-78"/>
                <a:cs typeface="Simplified Arabic" pitchFamily="18" charset="-78"/>
              </a:rPr>
              <a:t>Commercial </a:t>
            </a:r>
            <a:r>
              <a:rPr lang="en-US" b="1" dirty="0" err="1">
                <a:latin typeface="Simplified Arabic" pitchFamily="18" charset="-78"/>
                <a:cs typeface="Simplified Arabic" pitchFamily="18" charset="-78"/>
              </a:rPr>
              <a:t>psy</a:t>
            </a:r>
            <a:endParaRPr lang="en-US" b="1" dirty="0">
              <a:latin typeface="Simplified Arabic" pitchFamily="18" charset="-78"/>
              <a:cs typeface="Simplified Arabic" pitchFamily="18" charset="-78"/>
            </a:endParaRPr>
          </a:p>
          <a:p>
            <a:r>
              <a:rPr lang="ar-IQ" b="1" dirty="0">
                <a:latin typeface="Simplified Arabic" pitchFamily="18" charset="-78"/>
                <a:cs typeface="Simplified Arabic" pitchFamily="18" charset="-78"/>
              </a:rPr>
              <a:t>يهتم هذا الفرع بدراسة الدوافع التي تدفع المستهلكين الى شراء السلع وقياس اتجاهاتهم نحو هذه السلع، ودراسة كيفية تأثير البائع في المشتري واختيار عمال البيع ووسائل الاعلام والاعلان عن البضائع وافضل طرق تأثيره على المستهلكين.</a:t>
            </a:r>
          </a:p>
          <a:p>
            <a:r>
              <a:rPr lang="ar-IQ" b="1" dirty="0">
                <a:latin typeface="Simplified Arabic" pitchFamily="18" charset="-78"/>
                <a:cs typeface="Simplified Arabic" pitchFamily="18" charset="-78"/>
              </a:rPr>
              <a:t>4- علم النفس الجنائي </a:t>
            </a:r>
            <a:r>
              <a:rPr lang="en-US" b="1" dirty="0">
                <a:latin typeface="Simplified Arabic" pitchFamily="18" charset="-78"/>
                <a:cs typeface="Simplified Arabic" pitchFamily="18" charset="-78"/>
              </a:rPr>
              <a:t>Criminal </a:t>
            </a:r>
            <a:r>
              <a:rPr lang="en-US" b="1" dirty="0" err="1">
                <a:latin typeface="Simplified Arabic" pitchFamily="18" charset="-78"/>
                <a:cs typeface="Simplified Arabic" pitchFamily="18" charset="-78"/>
              </a:rPr>
              <a:t>psy</a:t>
            </a:r>
            <a:endParaRPr lang="en-US" b="1" dirty="0">
              <a:latin typeface="Simplified Arabic" pitchFamily="18" charset="-78"/>
              <a:cs typeface="Simplified Arabic" pitchFamily="18" charset="-78"/>
            </a:endParaRPr>
          </a:p>
          <a:p>
            <a:r>
              <a:rPr lang="ar-IQ" b="1" dirty="0">
                <a:latin typeface="Simplified Arabic" pitchFamily="18" charset="-78"/>
                <a:cs typeface="Simplified Arabic" pitchFamily="18" charset="-78"/>
              </a:rPr>
              <a:t>يطبق مبادئ علم النفس في ميدان الجريمة من خلال دراسة العوامل والدوافع التي تؤدي الى وقوع الجريمة، ويعمل على تقديم الوسائل الناجحة لعلاج المجرم او عقابه او اصلاحه مع بحث افضل الطرق لتأهيله بهدف تقليل نسبة الجريمة</a:t>
            </a:r>
            <a:r>
              <a:rPr lang="ar-IQ" b="1" dirty="0" smtClean="0">
                <a:latin typeface="Simplified Arabic" pitchFamily="18" charset="-78"/>
                <a:cs typeface="Simplified Arabic" pitchFamily="18" charset="-78"/>
              </a:rPr>
              <a:t>. 5- </a:t>
            </a:r>
            <a:r>
              <a:rPr lang="ar-IQ" b="1" dirty="0">
                <a:latin typeface="Simplified Arabic" pitchFamily="18" charset="-78"/>
                <a:cs typeface="Simplified Arabic" pitchFamily="18" charset="-78"/>
              </a:rPr>
              <a:t>علم النفس القضائي:</a:t>
            </a:r>
          </a:p>
          <a:p>
            <a:r>
              <a:rPr lang="ar-IQ" b="1" dirty="0">
                <a:latin typeface="Simplified Arabic" pitchFamily="18" charset="-78"/>
                <a:cs typeface="Simplified Arabic" pitchFamily="18" charset="-78"/>
              </a:rPr>
              <a:t>يدرس العوامل النفسية الشعورية واللاشعورية التي يحتمل ان يكون لها اثر في جميع من يشتركون في الدعوى الجنائية</a:t>
            </a:r>
            <a:r>
              <a:rPr lang="ar-IQ" b="1" dirty="0" smtClean="0">
                <a:latin typeface="Simplified Arabic" pitchFamily="18" charset="-78"/>
                <a:cs typeface="Simplified Arabic" pitchFamily="18" charset="-78"/>
              </a:rPr>
              <a:t>. 6- </a:t>
            </a:r>
            <a:r>
              <a:rPr lang="ar-IQ" b="1" dirty="0">
                <a:latin typeface="Simplified Arabic" pitchFamily="18" charset="-78"/>
                <a:cs typeface="Simplified Arabic" pitchFamily="18" charset="-78"/>
              </a:rPr>
              <a:t>علم النفس الاكلينيكي  </a:t>
            </a:r>
            <a:r>
              <a:rPr lang="en-US" b="1" dirty="0">
                <a:latin typeface="Simplified Arabic" pitchFamily="18" charset="-78"/>
                <a:cs typeface="Simplified Arabic" pitchFamily="18" charset="-78"/>
              </a:rPr>
              <a:t>Clinical </a:t>
            </a:r>
            <a:r>
              <a:rPr lang="en-US" b="1" dirty="0" err="1">
                <a:latin typeface="Simplified Arabic" pitchFamily="18" charset="-78"/>
                <a:cs typeface="Simplified Arabic" pitchFamily="18" charset="-78"/>
              </a:rPr>
              <a:t>psy</a:t>
            </a:r>
            <a:endParaRPr lang="en-US" b="1" dirty="0">
              <a:latin typeface="Simplified Arabic" pitchFamily="18" charset="-78"/>
              <a:cs typeface="Simplified Arabic" pitchFamily="18" charset="-78"/>
            </a:endParaRPr>
          </a:p>
          <a:p>
            <a:r>
              <a:rPr lang="ar-IQ" b="1" dirty="0">
                <a:latin typeface="Simplified Arabic" pitchFamily="18" charset="-78"/>
                <a:cs typeface="Simplified Arabic" pitchFamily="18" charset="-78"/>
              </a:rPr>
              <a:t>يشترك السيكولوجي </a:t>
            </a:r>
            <a:r>
              <a:rPr lang="ar-IQ" b="1" dirty="0" err="1">
                <a:latin typeface="Simplified Arabic" pitchFamily="18" charset="-78"/>
                <a:cs typeface="Simplified Arabic" pitchFamily="18" charset="-78"/>
              </a:rPr>
              <a:t>الكلينكي</a:t>
            </a:r>
            <a:r>
              <a:rPr lang="ar-IQ" b="1" dirty="0">
                <a:latin typeface="Simplified Arabic" pitchFamily="18" charset="-78"/>
                <a:cs typeface="Simplified Arabic" pitchFamily="18" charset="-78"/>
              </a:rPr>
              <a:t> مع الطبيب النفسي في تشخيص الامراض النفسية والامراض العقلية وعلاجها، وهذا الفرع وثيق الصلة بعلم نفس الشواذ ولا يقتصر عمل السيكولوجي </a:t>
            </a:r>
            <a:r>
              <a:rPr lang="ar-IQ" b="1" dirty="0" err="1">
                <a:latin typeface="Simplified Arabic" pitchFamily="18" charset="-78"/>
                <a:cs typeface="Simplified Arabic" pitchFamily="18" charset="-78"/>
              </a:rPr>
              <a:t>الكلينكي</a:t>
            </a:r>
            <a:r>
              <a:rPr lang="ar-IQ" b="1" dirty="0">
                <a:latin typeface="Simplified Arabic" pitchFamily="18" charset="-78"/>
                <a:cs typeface="Simplified Arabic" pitchFamily="18" charset="-78"/>
              </a:rPr>
              <a:t> على المشاركة في التشخيص والعلاج فحسب بل يتجاوزها الى البحث </a:t>
            </a:r>
            <a:r>
              <a:rPr lang="ar-IQ" b="1">
                <a:latin typeface="Simplified Arabic" pitchFamily="18" charset="-78"/>
                <a:cs typeface="Simplified Arabic" pitchFamily="18" charset="-78"/>
              </a:rPr>
              <a:t>العلمي</a:t>
            </a:r>
            <a:r>
              <a:rPr lang="ar-IQ" b="1" smtClean="0">
                <a:latin typeface="Simplified Arabic" pitchFamily="18" charset="-78"/>
                <a:cs typeface="Simplified Arabic" pitchFamily="18" charset="-78"/>
              </a:rPr>
              <a:t>. </a:t>
            </a:r>
            <a:r>
              <a:rPr lang="ar-IQ" b="1" dirty="0" smtClean="0">
                <a:latin typeface="Simplified Arabic" pitchFamily="18" charset="-78"/>
                <a:cs typeface="Simplified Arabic" pitchFamily="18" charset="-78"/>
              </a:rPr>
              <a:t>7- </a:t>
            </a:r>
            <a:r>
              <a:rPr lang="ar-IQ" b="1" dirty="0">
                <a:latin typeface="Simplified Arabic" pitchFamily="18" charset="-78"/>
                <a:cs typeface="Simplified Arabic" pitchFamily="18" charset="-78"/>
              </a:rPr>
              <a:t>علم النفس العسكري (الحربي) </a:t>
            </a:r>
            <a:r>
              <a:rPr lang="en-US" b="1" dirty="0" err="1">
                <a:latin typeface="Simplified Arabic" pitchFamily="18" charset="-78"/>
                <a:cs typeface="Simplified Arabic" pitchFamily="18" charset="-78"/>
              </a:rPr>
              <a:t>Militery</a:t>
            </a:r>
            <a:r>
              <a:rPr lang="en-US" b="1" dirty="0">
                <a:latin typeface="Simplified Arabic" pitchFamily="18" charset="-78"/>
                <a:cs typeface="Simplified Arabic" pitchFamily="18" charset="-78"/>
              </a:rPr>
              <a:t> Psychology</a:t>
            </a:r>
          </a:p>
          <a:p>
            <a:r>
              <a:rPr lang="ar-IQ" b="1" dirty="0">
                <a:latin typeface="Simplified Arabic" pitchFamily="18" charset="-78"/>
                <a:cs typeface="Simplified Arabic" pitchFamily="18" charset="-78"/>
              </a:rPr>
              <a:t>تستعين الجيوش الحديثة بخبراء نفسيين لوضع الرجل المناسب في المكان الذي يتناسب من استعداداته وسمات شخصية ولدعم الروح المعنوية في الجيش وكذلك لمحاربة الاشاعات والدعايات الضارة.</a:t>
            </a:r>
          </a:p>
          <a:p>
            <a:r>
              <a:rPr lang="ar-IQ" b="1" dirty="0">
                <a:latin typeface="Simplified Arabic" pitchFamily="18" charset="-78"/>
                <a:cs typeface="Simplified Arabic" pitchFamily="18" charset="-78"/>
              </a:rPr>
              <a:t>8- علم النفس الارشادي </a:t>
            </a:r>
            <a:r>
              <a:rPr lang="en-US" b="1" dirty="0" err="1">
                <a:latin typeface="Simplified Arabic" pitchFamily="18" charset="-78"/>
                <a:cs typeface="Simplified Arabic" pitchFamily="18" charset="-78"/>
              </a:rPr>
              <a:t>Coulsenig</a:t>
            </a:r>
            <a:r>
              <a:rPr lang="en-US" b="1" dirty="0">
                <a:latin typeface="Simplified Arabic" pitchFamily="18" charset="-78"/>
                <a:cs typeface="Simplified Arabic" pitchFamily="18" charset="-78"/>
              </a:rPr>
              <a:t> </a:t>
            </a:r>
            <a:r>
              <a:rPr lang="en-US" b="1" dirty="0" err="1">
                <a:latin typeface="Simplified Arabic" pitchFamily="18" charset="-78"/>
                <a:cs typeface="Simplified Arabic" pitchFamily="18" charset="-78"/>
              </a:rPr>
              <a:t>Psyclolgy</a:t>
            </a:r>
            <a:endParaRPr lang="en-US" b="1" dirty="0">
              <a:latin typeface="Simplified Arabic" pitchFamily="18" charset="-78"/>
              <a:cs typeface="Simplified Arabic" pitchFamily="18" charset="-78"/>
            </a:endParaRPr>
          </a:p>
          <a:p>
            <a:r>
              <a:rPr lang="ar-IQ" b="1" dirty="0">
                <a:latin typeface="Simplified Arabic" pitchFamily="18" charset="-78"/>
                <a:cs typeface="Simplified Arabic" pitchFamily="18" charset="-78"/>
              </a:rPr>
              <a:t>وهو العلم الذي يستهدف مساعدة الاسوياء من الناس على حل مشكلاتهم بأنفسهم في مجال معين في نطاق الامراض النفسية والعقلية، وذلك بإتاحة الفرص امام الافراد للتعبير عن ما يودون طرحه في آراء وتقديم النصح امامهم ومساعدتهم في اختيار الحل الانسب في معالجة متاعبهم ومعاناتهم.</a:t>
            </a:r>
          </a:p>
          <a:p>
            <a:r>
              <a:rPr lang="ar-IQ" b="1" dirty="0">
                <a:latin typeface="Simplified Arabic" pitchFamily="18" charset="-78"/>
                <a:cs typeface="Simplified Arabic" pitchFamily="18" charset="-78"/>
              </a:rPr>
              <a:t>9- علم القياس النفسي:</a:t>
            </a:r>
          </a:p>
          <a:p>
            <a:r>
              <a:rPr lang="ar-IQ" b="1" dirty="0">
                <a:latin typeface="Simplified Arabic" pitchFamily="18" charset="-78"/>
                <a:cs typeface="Simplified Arabic" pitchFamily="18" charset="-78"/>
              </a:rPr>
              <a:t>امكن في السنوات الاخيرة ابتكار طرق تستخدم في قياس بعض العمليات النفسية التي كانت تبدو مستعصية على القياس مثل التفكير الابتكاري فضلاً عن قياس بعض مظاهر السلوك الانفعالي والاجتماعي.</a:t>
            </a:r>
          </a:p>
          <a:p>
            <a:endParaRPr lang="ar-IQ" dirty="0"/>
          </a:p>
          <a:p>
            <a:endParaRPr lang="ar-IQ" dirty="0"/>
          </a:p>
        </p:txBody>
      </p:sp>
    </p:spTree>
    <p:extLst>
      <p:ext uri="{BB962C8B-B14F-4D97-AF65-F5344CB8AC3E}">
        <p14:creationId xmlns:p14="http://schemas.microsoft.com/office/powerpoint/2010/main" val="1801519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71600" y="612845"/>
            <a:ext cx="7056784" cy="5262979"/>
          </a:xfrm>
          <a:prstGeom prst="rect">
            <a:avLst/>
          </a:prstGeom>
        </p:spPr>
        <p:txBody>
          <a:bodyPr wrap="square">
            <a:spAutoFit/>
          </a:bodyPr>
          <a:lstStyle/>
          <a:p>
            <a:r>
              <a:rPr lang="ar-IQ" sz="2400" b="1" dirty="0">
                <a:latin typeface="Simplified Arabic" pitchFamily="18" charset="-78"/>
                <a:cs typeface="Simplified Arabic" pitchFamily="18" charset="-78"/>
              </a:rPr>
              <a:t>التطور التاريخي لعلم النفس</a:t>
            </a:r>
          </a:p>
          <a:p>
            <a:r>
              <a:rPr lang="ar-IQ" sz="2400" b="1" dirty="0">
                <a:latin typeface="Simplified Arabic" pitchFamily="18" charset="-78"/>
                <a:cs typeface="Simplified Arabic" pitchFamily="18" charset="-78"/>
              </a:rPr>
              <a:t>قبل البدء بعرض التطور التاريخي الذي مرّ به علم النفس، لابد من طرح بعض التعريفات لهذا العلم القديم، الحديث،.</a:t>
            </a:r>
          </a:p>
          <a:p>
            <a:r>
              <a:rPr lang="ar-IQ" sz="2400" b="1" dirty="0">
                <a:latin typeface="Simplified Arabic" pitchFamily="18" charset="-78"/>
                <a:cs typeface="Simplified Arabic" pitchFamily="18" charset="-78"/>
              </a:rPr>
              <a:t>أ- علم النفس العام </a:t>
            </a:r>
            <a:r>
              <a:rPr lang="en-US" sz="2400" b="1" dirty="0">
                <a:latin typeface="Simplified Arabic" pitchFamily="18" charset="-78"/>
                <a:cs typeface="Simplified Arabic" pitchFamily="18" charset="-78"/>
              </a:rPr>
              <a:t>General Psychology</a:t>
            </a:r>
          </a:p>
          <a:p>
            <a:r>
              <a:rPr lang="en-US" sz="2400" b="1" dirty="0">
                <a:latin typeface="Simplified Arabic" pitchFamily="18" charset="-78"/>
                <a:cs typeface="Simplified Arabic" pitchFamily="18" charset="-78"/>
              </a:rPr>
              <a:t>- </a:t>
            </a:r>
            <a:r>
              <a:rPr lang="ar-IQ" sz="2400" b="1" dirty="0">
                <a:latin typeface="Simplified Arabic" pitchFamily="18" charset="-78"/>
                <a:cs typeface="Simplified Arabic" pitchFamily="18" charset="-78"/>
              </a:rPr>
              <a:t>انه العلم الذي يدرس سلوك الانسان، أي يصف هذا السلوك ويحاول تفسيره سواء اكان هذا السلوك ظاهر او باطن.</a:t>
            </a:r>
          </a:p>
          <a:p>
            <a:r>
              <a:rPr lang="ar-IQ" sz="2400" b="1" dirty="0">
                <a:latin typeface="Simplified Arabic" pitchFamily="18" charset="-78"/>
                <a:cs typeface="Simplified Arabic" pitchFamily="18" charset="-78"/>
              </a:rPr>
              <a:t>- - انه العلم الذي يدرس السلوك والعمليات العقلية. </a:t>
            </a:r>
          </a:p>
          <a:p>
            <a:r>
              <a:rPr lang="ar-IQ" sz="2400" b="1" dirty="0">
                <a:latin typeface="Simplified Arabic" pitchFamily="18" charset="-78"/>
                <a:cs typeface="Simplified Arabic" pitchFamily="18" charset="-78"/>
              </a:rPr>
              <a:t>- وفي ضوء ما تقدم من تعريفات لعلم النفس العام، يمكن ان نعرفه: بأنه العلم الذي يدرس سلوك الانسان والحيوان ما ظهر من ذلك السلوك وما خفي وبهدف الى فهم السلوك وتفسيره وضبطه والتنبؤ به.</a:t>
            </a:r>
          </a:p>
          <a:p>
            <a:r>
              <a:rPr lang="ar-IQ" sz="2400" b="1" dirty="0">
                <a:latin typeface="Simplified Arabic" pitchFamily="18" charset="-78"/>
                <a:cs typeface="Simplified Arabic" pitchFamily="18" charset="-78"/>
              </a:rPr>
              <a:t>ان لعلم النفس ماض طويل ولكن تاريخه قصير، أي انه من اقدم العلوم واحدثها في الوقت ذاته، فعلم النفس الشائع بين عامة الناس والذي يحاول الفرد ان يفهم الاخرين ممن يتعامل معهم، هو الذي يعبر عن التاريخ الطويل له.</a:t>
            </a:r>
          </a:p>
        </p:txBody>
      </p:sp>
    </p:spTree>
    <p:extLst>
      <p:ext uri="{BB962C8B-B14F-4D97-AF65-F5344CB8AC3E}">
        <p14:creationId xmlns:p14="http://schemas.microsoft.com/office/powerpoint/2010/main" val="3917836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71600" y="612845"/>
            <a:ext cx="7128792" cy="5262979"/>
          </a:xfrm>
          <a:prstGeom prst="rect">
            <a:avLst/>
          </a:prstGeom>
        </p:spPr>
        <p:txBody>
          <a:bodyPr wrap="square">
            <a:spAutoFit/>
          </a:bodyPr>
          <a:lstStyle/>
          <a:p>
            <a:r>
              <a:rPr lang="ar-IQ" sz="2400" b="1" dirty="0">
                <a:latin typeface="Simplified Arabic" pitchFamily="18" charset="-78"/>
                <a:cs typeface="Simplified Arabic" pitchFamily="18" charset="-78"/>
              </a:rPr>
              <a:t>ويمكن عرض مراحل التطور على وفق ما يلي:-</a:t>
            </a:r>
          </a:p>
          <a:p>
            <a:r>
              <a:rPr lang="ar-IQ" sz="2400" b="1" dirty="0">
                <a:latin typeface="Simplified Arabic" pitchFamily="18" charset="-78"/>
                <a:cs typeface="Simplified Arabic" pitchFamily="18" charset="-78"/>
              </a:rPr>
              <a:t>اولاً: المرحلة الفلسفية</a:t>
            </a:r>
          </a:p>
          <a:p>
            <a:r>
              <a:rPr lang="ar-IQ" sz="2400" b="1" dirty="0">
                <a:latin typeface="Simplified Arabic" pitchFamily="18" charset="-78"/>
                <a:cs typeface="Simplified Arabic" pitchFamily="18" charset="-78"/>
              </a:rPr>
              <a:t>وقبل الميلاد بزمان طويل تأسس علم النفس كفرع من الفلسفة، فقد وضّح بعض فلاسفة الاغريق الاوائل  الى ان (الروح) مادة كالهواء، علما انهم كانوا لا يميزون بين الروح والنفس والعقل.</a:t>
            </a:r>
          </a:p>
          <a:p>
            <a:r>
              <a:rPr lang="ar-IQ" sz="2400" b="1" dirty="0">
                <a:latin typeface="Simplified Arabic" pitchFamily="18" charset="-78"/>
                <a:cs typeface="Simplified Arabic" pitchFamily="18" charset="-78"/>
              </a:rPr>
              <a:t>ثم جاء افلاطون (427- 347 ق. م) والذي اكد ان سلوك الانسان انما يتأثر بدرجة كبيرة بأفكاره. بيدّ انه اكد استقلالية الوجود لهذه الافكار عن الانسان ويرى انها موجودة في الجسم ما دام الانسان حياً ثم تغادره عند الموت.</a:t>
            </a:r>
          </a:p>
          <a:p>
            <a:r>
              <a:rPr lang="ar-IQ" sz="2400" b="1" dirty="0">
                <a:latin typeface="Simplified Arabic" pitchFamily="18" charset="-78"/>
                <a:cs typeface="Simplified Arabic" pitchFamily="18" charset="-78"/>
              </a:rPr>
              <a:t>اما الخطوة الاساسية في الاتجاه العلمي فقد اشار اليها ارسطو (384-322 ق. م) الى ان الروح او النفس هي مجموع الوظائف الحيوية للكائن الحي، أي وظائف الجسم والتي تميزه عن الجماد. وقد حاول ارسطو ان يفهم بصورة منتظمة الطرق التي يفكر بها الانسان وصاغ قوانين في (تداعي المعاني). وبذلك يعد المؤسس الاول لعلم النفس</a:t>
            </a:r>
          </a:p>
        </p:txBody>
      </p:sp>
    </p:spTree>
    <p:extLst>
      <p:ext uri="{BB962C8B-B14F-4D97-AF65-F5344CB8AC3E}">
        <p14:creationId xmlns:p14="http://schemas.microsoft.com/office/powerpoint/2010/main" val="514954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82128" y="332656"/>
            <a:ext cx="7920880" cy="6247864"/>
          </a:xfrm>
          <a:prstGeom prst="rect">
            <a:avLst/>
          </a:prstGeom>
        </p:spPr>
        <p:txBody>
          <a:bodyPr wrap="square">
            <a:spAutoFit/>
          </a:bodyPr>
          <a:lstStyle/>
          <a:p>
            <a:r>
              <a:rPr lang="ar-IQ" sz="2000" b="1" dirty="0">
                <a:latin typeface="Simplified Arabic" pitchFamily="18" charset="-78"/>
                <a:cs typeface="Simplified Arabic" pitchFamily="18" charset="-78"/>
              </a:rPr>
              <a:t>ثانياً: المرحلة العلمية المبكرة</a:t>
            </a:r>
          </a:p>
          <a:p>
            <a:r>
              <a:rPr lang="ar-IQ" sz="2000" b="1" dirty="0">
                <a:latin typeface="Simplified Arabic" pitchFamily="18" charset="-78"/>
                <a:cs typeface="Simplified Arabic" pitchFamily="18" charset="-78"/>
              </a:rPr>
              <a:t>تأثرت هذه المرحلة </a:t>
            </a:r>
            <a:r>
              <a:rPr lang="ar-IQ" sz="2000" b="1" dirty="0" err="1">
                <a:latin typeface="Simplified Arabic" pitchFamily="18" charset="-78"/>
                <a:cs typeface="Simplified Arabic" pitchFamily="18" charset="-78"/>
              </a:rPr>
              <a:t>بإهتمامات</a:t>
            </a:r>
            <a:r>
              <a:rPr lang="ar-IQ" sz="2000" b="1" dirty="0">
                <a:latin typeface="Simplified Arabic" pitchFamily="18" charset="-78"/>
                <a:cs typeface="Simplified Arabic" pitchFamily="18" charset="-78"/>
              </a:rPr>
              <a:t> علماء النفس وثقافة كل بلد. ويمكن ان نجملها في ثلاث مدارس او اتجاهات اساسية:-</a:t>
            </a:r>
          </a:p>
          <a:p>
            <a:r>
              <a:rPr lang="ar-IQ" sz="2000" b="1" dirty="0">
                <a:latin typeface="Simplified Arabic" pitchFamily="18" charset="-78"/>
                <a:cs typeface="Simplified Arabic" pitchFamily="18" charset="-78"/>
              </a:rPr>
              <a:t>1- البنيوية </a:t>
            </a:r>
          </a:p>
          <a:p>
            <a:r>
              <a:rPr lang="ar-IQ" sz="2000" b="1" dirty="0">
                <a:latin typeface="Simplified Arabic" pitchFamily="18" charset="-78"/>
                <a:cs typeface="Simplified Arabic" pitchFamily="18" charset="-78"/>
              </a:rPr>
              <a:t>ان رائد هذا المنحى العلمي هو عالم النفس الالماني (ولهلم فنت </a:t>
            </a:r>
            <a:r>
              <a:rPr lang="en-US" sz="2000" b="1" dirty="0">
                <a:latin typeface="Simplified Arabic" pitchFamily="18" charset="-78"/>
                <a:cs typeface="Simplified Arabic" pitchFamily="18" charset="-78"/>
              </a:rPr>
              <a:t>W. Wundt) </a:t>
            </a:r>
            <a:r>
              <a:rPr lang="ar-IQ" sz="2000" b="1" dirty="0">
                <a:latin typeface="Simplified Arabic" pitchFamily="18" charset="-78"/>
                <a:cs typeface="Simplified Arabic" pitchFamily="18" charset="-78"/>
              </a:rPr>
              <a:t>الذي يعد الرائد لعلم النفس الحديث والذي افتتح اول مختبر لعلم النفس عام 1879 في جامعة </a:t>
            </a:r>
            <a:r>
              <a:rPr lang="ar-IQ" sz="2000" b="1" dirty="0" err="1">
                <a:latin typeface="Simplified Arabic" pitchFamily="18" charset="-78"/>
                <a:cs typeface="Simplified Arabic" pitchFamily="18" charset="-78"/>
              </a:rPr>
              <a:t>لايبزك</a:t>
            </a:r>
            <a:r>
              <a:rPr lang="ar-IQ" sz="2000" b="1" dirty="0">
                <a:latin typeface="Simplified Arabic" pitchFamily="18" charset="-78"/>
                <a:cs typeface="Simplified Arabic" pitchFamily="18" charset="-78"/>
              </a:rPr>
              <a:t>، ومن خلال اجراءه لعدد من التجارب المعملية استطاع التوصل الى ان العمليات المعرفية يمكن ان تدرس كمياً، أي يمكن قياسها.</a:t>
            </a:r>
          </a:p>
          <a:p>
            <a:r>
              <a:rPr lang="ar-IQ" sz="2000" b="1" dirty="0">
                <a:latin typeface="Simplified Arabic" pitchFamily="18" charset="-78"/>
                <a:cs typeface="Simplified Arabic" pitchFamily="18" charset="-78"/>
              </a:rPr>
              <a:t>2- الوظيفية </a:t>
            </a:r>
          </a:p>
          <a:p>
            <a:r>
              <a:rPr lang="ar-IQ" sz="2000" b="1" dirty="0">
                <a:latin typeface="Simplified Arabic" pitchFamily="18" charset="-78"/>
                <a:cs typeface="Simplified Arabic" pitchFamily="18" charset="-78"/>
              </a:rPr>
              <a:t>وضع اسسها العالم (وليم جيمس)، اكد هذا المنحى على الوظائف التكيفية مع البيئة لكل من العقل والسلوك، وركزت على تفاعل الفرد مع العالم الخارجي باحثة عن فهم الطرق التي يساعد بها الدماغ في حدوث وظائف الفرد، او التكيف مع العالم الخارجي، وهي بذلك تتجه اتجاهاً مغايراً </a:t>
            </a:r>
            <a:r>
              <a:rPr lang="ar-IQ" sz="2000" b="1" dirty="0" err="1">
                <a:latin typeface="Simplified Arabic" pitchFamily="18" charset="-78"/>
                <a:cs typeface="Simplified Arabic" pitchFamily="18" charset="-78"/>
              </a:rPr>
              <a:t>لإتجاه</a:t>
            </a:r>
            <a:r>
              <a:rPr lang="ar-IQ" sz="2000" b="1" dirty="0">
                <a:latin typeface="Simplified Arabic" pitchFamily="18" charset="-78"/>
                <a:cs typeface="Simplified Arabic" pitchFamily="18" charset="-78"/>
              </a:rPr>
              <a:t> (البنيوية) الذي ركز على داخل العقل.</a:t>
            </a:r>
          </a:p>
          <a:p>
            <a:r>
              <a:rPr lang="ar-IQ" sz="2000" b="1" dirty="0">
                <a:latin typeface="Simplified Arabic" pitchFamily="18" charset="-78"/>
                <a:cs typeface="Simplified Arabic" pitchFamily="18" charset="-78"/>
              </a:rPr>
              <a:t>3- </a:t>
            </a:r>
            <a:r>
              <a:rPr lang="ar-IQ" sz="2000" b="1" dirty="0" err="1">
                <a:latin typeface="Simplified Arabic" pitchFamily="18" charset="-78"/>
                <a:cs typeface="Simplified Arabic" pitchFamily="18" charset="-78"/>
              </a:rPr>
              <a:t>الجشتلت</a:t>
            </a:r>
            <a:r>
              <a:rPr lang="ar-IQ" sz="2000" b="1" dirty="0">
                <a:latin typeface="Simplified Arabic" pitchFamily="18" charset="-78"/>
                <a:cs typeface="Simplified Arabic" pitchFamily="18" charset="-78"/>
              </a:rPr>
              <a:t> </a:t>
            </a:r>
          </a:p>
          <a:p>
            <a:r>
              <a:rPr lang="ar-IQ" sz="2000" b="1" dirty="0">
                <a:latin typeface="Simplified Arabic" pitchFamily="18" charset="-78"/>
                <a:cs typeface="Simplified Arabic" pitchFamily="18" charset="-78"/>
              </a:rPr>
              <a:t>في بدايات القرن العشرين (1912) اسس مجموعة من العلماء الالمان هذا المنحى، منهم: </a:t>
            </a:r>
            <a:r>
              <a:rPr lang="ar-IQ" sz="2000" b="1" dirty="0" err="1">
                <a:latin typeface="Simplified Arabic" pitchFamily="18" charset="-78"/>
                <a:cs typeface="Simplified Arabic" pitchFamily="18" charset="-78"/>
              </a:rPr>
              <a:t>كوفكا</a:t>
            </a:r>
            <a:r>
              <a:rPr lang="ar-IQ" sz="2000" b="1" dirty="0">
                <a:latin typeface="Simplified Arabic" pitchFamily="18" charset="-78"/>
                <a:cs typeface="Simplified Arabic" pitchFamily="18" charset="-78"/>
              </a:rPr>
              <a:t> </a:t>
            </a:r>
            <a:r>
              <a:rPr lang="en-US" sz="2000" b="1" dirty="0" err="1">
                <a:latin typeface="Simplified Arabic" pitchFamily="18" charset="-78"/>
                <a:cs typeface="Simplified Arabic" pitchFamily="18" charset="-78"/>
              </a:rPr>
              <a:t>Koffka</a:t>
            </a:r>
            <a:r>
              <a:rPr lang="en-US" sz="2000" b="1" dirty="0">
                <a:latin typeface="Simplified Arabic" pitchFamily="18" charset="-78"/>
                <a:cs typeface="Simplified Arabic" pitchFamily="18" charset="-78"/>
              </a:rPr>
              <a:t>، </a:t>
            </a:r>
            <a:r>
              <a:rPr lang="ar-IQ" sz="2000" b="1" dirty="0" err="1">
                <a:latin typeface="Simplified Arabic" pitchFamily="18" charset="-78"/>
                <a:cs typeface="Simplified Arabic" pitchFamily="18" charset="-78"/>
              </a:rPr>
              <a:t>كوهلر</a:t>
            </a:r>
            <a:r>
              <a:rPr lang="ar-IQ" sz="2000" b="1" dirty="0">
                <a:latin typeface="Simplified Arabic" pitchFamily="18" charset="-78"/>
                <a:cs typeface="Simplified Arabic" pitchFamily="18" charset="-78"/>
              </a:rPr>
              <a:t> </a:t>
            </a:r>
            <a:r>
              <a:rPr lang="en-US" sz="2000" b="1" dirty="0">
                <a:latin typeface="Simplified Arabic" pitchFamily="18" charset="-78"/>
                <a:cs typeface="Simplified Arabic" pitchFamily="18" charset="-78"/>
              </a:rPr>
              <a:t>Kohler </a:t>
            </a:r>
            <a:r>
              <a:rPr lang="ar-IQ" sz="2000" b="1" dirty="0" err="1">
                <a:latin typeface="Simplified Arabic" pitchFamily="18" charset="-78"/>
                <a:cs typeface="Simplified Arabic" pitchFamily="18" charset="-78"/>
              </a:rPr>
              <a:t>وفوتهايمر</a:t>
            </a:r>
            <a:r>
              <a:rPr lang="ar-IQ" sz="2000" b="1" dirty="0">
                <a:latin typeface="Simplified Arabic" pitchFamily="18" charset="-78"/>
                <a:cs typeface="Simplified Arabic" pitchFamily="18" charset="-78"/>
              </a:rPr>
              <a:t> </a:t>
            </a:r>
            <a:r>
              <a:rPr lang="en-US" sz="2000" b="1" dirty="0">
                <a:latin typeface="Simplified Arabic" pitchFamily="18" charset="-78"/>
                <a:cs typeface="Simplified Arabic" pitchFamily="18" charset="-78"/>
              </a:rPr>
              <a:t>Wertheimer.. </a:t>
            </a:r>
            <a:r>
              <a:rPr lang="ar-IQ" sz="2000" b="1" dirty="0">
                <a:latin typeface="Simplified Arabic" pitchFamily="18" charset="-78"/>
                <a:cs typeface="Simplified Arabic" pitchFamily="18" charset="-78"/>
              </a:rPr>
              <a:t>تؤكد هذه المدرسة ان الخاصية الجوهرية للعقل الانساني هي: قدرته على تنظيم المجال الادراكي وادراك الاشياء ككليات منظمة. فنحن عندما ننظر الى سيارة ندرك انها سيارة لا الاجزاء المكونة لها، وان تحليل الشيء او الحادث الى اجزاء او عناصر يفسده وتؤكد هذه المدرسة: ان الكل يختلف عن مجموع الاجزاء بل هو اكبر منها، اذ يساوي هذه الاجزاء جميعاً مضافاً اليها تنظيم معين</a:t>
            </a:r>
          </a:p>
        </p:txBody>
      </p:sp>
    </p:spTree>
    <p:extLst>
      <p:ext uri="{BB962C8B-B14F-4D97-AF65-F5344CB8AC3E}">
        <p14:creationId xmlns:p14="http://schemas.microsoft.com/office/powerpoint/2010/main" val="1239258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83568" y="58847"/>
            <a:ext cx="7416824" cy="6370975"/>
          </a:xfrm>
          <a:prstGeom prst="rect">
            <a:avLst/>
          </a:prstGeom>
        </p:spPr>
        <p:txBody>
          <a:bodyPr wrap="square">
            <a:spAutoFit/>
          </a:bodyPr>
          <a:lstStyle/>
          <a:p>
            <a:r>
              <a:rPr lang="ar-IQ" sz="2400" b="1" dirty="0">
                <a:latin typeface="Simplified Arabic" pitchFamily="18" charset="-78"/>
                <a:cs typeface="Simplified Arabic" pitchFamily="18" charset="-78"/>
              </a:rPr>
              <a:t>ثالثاً- المرحلة المعاصرة في علم النفس:</a:t>
            </a:r>
          </a:p>
          <a:p>
            <a:r>
              <a:rPr lang="ar-IQ" sz="2400" b="1" dirty="0">
                <a:latin typeface="Simplified Arabic" pitchFamily="18" charset="-78"/>
                <a:cs typeface="Simplified Arabic" pitchFamily="18" charset="-78"/>
              </a:rPr>
              <a:t>تضمنت هذه المرحلة ستة مناحي اساسية في علم النفس وهي:-</a:t>
            </a:r>
          </a:p>
          <a:p>
            <a:r>
              <a:rPr lang="ar-IQ" sz="2400" b="1" dirty="0">
                <a:latin typeface="Simplified Arabic" pitchFamily="18" charset="-78"/>
                <a:cs typeface="Simplified Arabic" pitchFamily="18" charset="-78"/>
              </a:rPr>
              <a:t>1- السلوكية  </a:t>
            </a:r>
            <a:r>
              <a:rPr lang="en-US" sz="2400" b="1" dirty="0">
                <a:latin typeface="Simplified Arabic" pitchFamily="18" charset="-78"/>
                <a:cs typeface="Simplified Arabic" pitchFamily="18" charset="-78"/>
              </a:rPr>
              <a:t>Behaviorism</a:t>
            </a:r>
            <a:r>
              <a:rPr lang="ar-IQ" sz="2400" b="1" dirty="0">
                <a:latin typeface="Simplified Arabic" pitchFamily="18" charset="-78"/>
                <a:cs typeface="Simplified Arabic" pitchFamily="18" charset="-78"/>
              </a:rPr>
              <a:t>يعد (</a:t>
            </a:r>
            <a:r>
              <a:rPr lang="ar-IQ" sz="2400" b="1" dirty="0" err="1">
                <a:latin typeface="Simplified Arabic" pitchFamily="18" charset="-78"/>
                <a:cs typeface="Simplified Arabic" pitchFamily="18" charset="-78"/>
              </a:rPr>
              <a:t>واطسن</a:t>
            </a:r>
            <a:r>
              <a:rPr lang="ar-IQ" sz="2400" b="1" dirty="0">
                <a:latin typeface="Simplified Arabic" pitchFamily="18" charset="-78"/>
                <a:cs typeface="Simplified Arabic" pitchFamily="18" charset="-78"/>
              </a:rPr>
              <a:t> </a:t>
            </a:r>
            <a:r>
              <a:rPr lang="en-US" sz="2400" b="1" dirty="0">
                <a:latin typeface="Simplified Arabic" pitchFamily="18" charset="-78"/>
                <a:cs typeface="Simplified Arabic" pitchFamily="18" charset="-78"/>
              </a:rPr>
              <a:t>John B. Watson) </a:t>
            </a:r>
            <a:r>
              <a:rPr lang="ar-IQ" sz="2400" b="1" dirty="0">
                <a:latin typeface="Simplified Arabic" pitchFamily="18" charset="-78"/>
                <a:cs typeface="Simplified Arabic" pitchFamily="18" charset="-78"/>
              </a:rPr>
              <a:t>مؤسس هذا المنحى الذي عرف فيما بعد بالمدرسة السلوكية، ونادى بعلم السلوك كعنوان لعلم النفس، وتنظر هذه المدرسة الى الكائن الحي نظرتها الى آلة ميكانيكية معقدة، لا تحركه دوافع موجهة نحو غاية. </a:t>
            </a:r>
          </a:p>
          <a:p>
            <a:r>
              <a:rPr lang="ar-IQ" sz="2400" b="1" dirty="0">
                <a:latin typeface="Simplified Arabic" pitchFamily="18" charset="-78"/>
                <a:cs typeface="Simplified Arabic" pitchFamily="18" charset="-78"/>
              </a:rPr>
              <a:t>.</a:t>
            </a:r>
          </a:p>
          <a:p>
            <a:r>
              <a:rPr lang="ar-IQ" sz="2400" b="1" dirty="0">
                <a:latin typeface="Simplified Arabic" pitchFamily="18" charset="-78"/>
                <a:cs typeface="Simplified Arabic" pitchFamily="18" charset="-78"/>
              </a:rPr>
              <a:t>2- </a:t>
            </a:r>
            <a:r>
              <a:rPr lang="ar-IQ" sz="2400" b="1" dirty="0" err="1">
                <a:latin typeface="Simplified Arabic" pitchFamily="18" charset="-78"/>
                <a:cs typeface="Simplified Arabic" pitchFamily="18" charset="-78"/>
              </a:rPr>
              <a:t>السايكودينامي</a:t>
            </a:r>
            <a:r>
              <a:rPr lang="ar-IQ" sz="2400" b="1" dirty="0">
                <a:latin typeface="Simplified Arabic" pitchFamily="18" charset="-78"/>
                <a:cs typeface="Simplified Arabic" pitchFamily="18" charset="-78"/>
              </a:rPr>
              <a:t> </a:t>
            </a:r>
            <a:r>
              <a:rPr lang="en-US" sz="2400" b="1" dirty="0">
                <a:latin typeface="Simplified Arabic" pitchFamily="18" charset="-78"/>
                <a:cs typeface="Simplified Arabic" pitchFamily="18" charset="-78"/>
              </a:rPr>
              <a:t>Psychodynamic</a:t>
            </a:r>
          </a:p>
          <a:p>
            <a:r>
              <a:rPr lang="ar-IQ" sz="2400" b="1" dirty="0">
                <a:latin typeface="Simplified Arabic" pitchFamily="18" charset="-78"/>
                <a:cs typeface="Simplified Arabic" pitchFamily="18" charset="-78"/>
              </a:rPr>
              <a:t>يعد (</a:t>
            </a:r>
            <a:r>
              <a:rPr lang="ar-IQ" sz="2400" b="1" dirty="0" err="1">
                <a:latin typeface="Simplified Arabic" pitchFamily="18" charset="-78"/>
                <a:cs typeface="Simplified Arabic" pitchFamily="18" charset="-78"/>
              </a:rPr>
              <a:t>سيجموند</a:t>
            </a:r>
            <a:r>
              <a:rPr lang="ar-IQ" sz="2400" b="1" dirty="0">
                <a:latin typeface="Simplified Arabic" pitchFamily="18" charset="-78"/>
                <a:cs typeface="Simplified Arabic" pitchFamily="18" charset="-78"/>
              </a:rPr>
              <a:t> فرويد </a:t>
            </a:r>
            <a:r>
              <a:rPr lang="en-US" sz="2400" b="1" dirty="0">
                <a:latin typeface="Simplified Arabic" pitchFamily="18" charset="-78"/>
                <a:cs typeface="Simplified Arabic" pitchFamily="18" charset="-78"/>
              </a:rPr>
              <a:t>Freud) </a:t>
            </a:r>
            <a:r>
              <a:rPr lang="ar-IQ" sz="2400" b="1" dirty="0">
                <a:latin typeface="Simplified Arabic" pitchFamily="18" charset="-78"/>
                <a:cs typeface="Simplified Arabic" pitchFamily="18" charset="-78"/>
              </a:rPr>
              <a:t>المؤسس لهذا المنحى والذي عرف وقتها بمنحى التحليل النفسي. لقد ركز هذا المنحى على التطبيقات </a:t>
            </a:r>
            <a:r>
              <a:rPr lang="ar-IQ" sz="2400" b="1" dirty="0" err="1">
                <a:latin typeface="Simplified Arabic" pitchFamily="18" charset="-78"/>
                <a:cs typeface="Simplified Arabic" pitchFamily="18" charset="-78"/>
              </a:rPr>
              <a:t>الكلينيكية</a:t>
            </a:r>
            <a:r>
              <a:rPr lang="ar-IQ" sz="2400" b="1" dirty="0">
                <a:latin typeface="Simplified Arabic" pitchFamily="18" charset="-78"/>
                <a:cs typeface="Simplified Arabic" pitchFamily="18" charset="-78"/>
              </a:rPr>
              <a:t> (</a:t>
            </a:r>
            <a:r>
              <a:rPr lang="ar-IQ" sz="2400" b="1" dirty="0" err="1">
                <a:latin typeface="Simplified Arabic" pitchFamily="18" charset="-78"/>
                <a:cs typeface="Simplified Arabic" pitchFamily="18" charset="-78"/>
              </a:rPr>
              <a:t>العيادية</a:t>
            </a:r>
            <a:r>
              <a:rPr lang="ar-IQ" sz="2400" b="1" dirty="0">
                <a:latin typeface="Simplified Arabic" pitchFamily="18" charset="-78"/>
                <a:cs typeface="Simplified Arabic" pitchFamily="18" charset="-78"/>
              </a:rPr>
              <a:t>) اكثر من تركيزه على البحث التجريبي.</a:t>
            </a:r>
          </a:p>
          <a:p>
            <a:r>
              <a:rPr lang="ar-IQ" sz="2400" b="1" dirty="0">
                <a:latin typeface="Simplified Arabic" pitchFamily="18" charset="-78"/>
                <a:cs typeface="Simplified Arabic" pitchFamily="18" charset="-78"/>
              </a:rPr>
              <a:t>ومن ابرز اعلام هذا المنحى (كارل يونغ </a:t>
            </a:r>
            <a:r>
              <a:rPr lang="en-US" sz="2400" b="1" dirty="0">
                <a:latin typeface="Simplified Arabic" pitchFamily="18" charset="-78"/>
                <a:cs typeface="Simplified Arabic" pitchFamily="18" charset="-78"/>
              </a:rPr>
              <a:t>C. Jung). (</a:t>
            </a:r>
            <a:r>
              <a:rPr lang="ar-IQ" sz="2400" b="1" dirty="0">
                <a:latin typeface="Simplified Arabic" pitchFamily="18" charset="-78"/>
                <a:cs typeface="Simplified Arabic" pitchFamily="18" charset="-78"/>
              </a:rPr>
              <a:t>سوليفان </a:t>
            </a:r>
            <a:r>
              <a:rPr lang="en-US" sz="2400" b="1" dirty="0">
                <a:latin typeface="Simplified Arabic" pitchFamily="18" charset="-78"/>
                <a:cs typeface="Simplified Arabic" pitchFamily="18" charset="-78"/>
              </a:rPr>
              <a:t>Sullivan) </a:t>
            </a:r>
          </a:p>
          <a:p>
            <a:r>
              <a:rPr lang="en-US" sz="2400" b="1" dirty="0">
                <a:latin typeface="Simplified Arabic" pitchFamily="18" charset="-78"/>
                <a:cs typeface="Simplified Arabic" pitchFamily="18" charset="-78"/>
              </a:rPr>
              <a:t>3- </a:t>
            </a:r>
            <a:r>
              <a:rPr lang="ar-IQ" sz="2400" b="1" dirty="0">
                <a:latin typeface="Simplified Arabic" pitchFamily="18" charset="-78"/>
                <a:cs typeface="Simplified Arabic" pitchFamily="18" charset="-78"/>
              </a:rPr>
              <a:t>المنحى المعرفي </a:t>
            </a:r>
            <a:r>
              <a:rPr lang="en-US" sz="2400" b="1" dirty="0">
                <a:latin typeface="Simplified Arabic" pitchFamily="18" charset="-78"/>
                <a:cs typeface="Simplified Arabic" pitchFamily="18" charset="-78"/>
              </a:rPr>
              <a:t>Cognitive Approach</a:t>
            </a:r>
          </a:p>
          <a:p>
            <a:r>
              <a:rPr lang="ar-IQ" sz="2400" b="1" dirty="0">
                <a:latin typeface="Simplified Arabic" pitchFamily="18" charset="-78"/>
                <a:cs typeface="Simplified Arabic" pitchFamily="18" charset="-78"/>
              </a:rPr>
              <a:t>ان العمليات التي يقوم بها المخ والتي تشمل الانتباه والادراك والتفكير والتذكر تسمى هذه العمليات بالعمليات العقلية، وهي تعبر عن النشاط العقلي للفرد</a:t>
            </a:r>
          </a:p>
        </p:txBody>
      </p:sp>
    </p:spTree>
    <p:extLst>
      <p:ext uri="{BB962C8B-B14F-4D97-AF65-F5344CB8AC3E}">
        <p14:creationId xmlns:p14="http://schemas.microsoft.com/office/powerpoint/2010/main" val="767890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755576" y="117692"/>
            <a:ext cx="7992888" cy="5632311"/>
          </a:xfrm>
          <a:prstGeom prst="rect">
            <a:avLst/>
          </a:prstGeom>
        </p:spPr>
        <p:txBody>
          <a:bodyPr wrap="square">
            <a:spAutoFit/>
          </a:bodyPr>
          <a:lstStyle/>
          <a:p>
            <a:r>
              <a:rPr lang="ar-IQ" b="1" dirty="0">
                <a:latin typeface="Simplified Arabic" pitchFamily="18" charset="-78"/>
                <a:cs typeface="Simplified Arabic" pitchFamily="18" charset="-78"/>
              </a:rPr>
              <a:t>- </a:t>
            </a:r>
            <a:r>
              <a:rPr lang="ar-IQ" sz="2400" b="1" dirty="0">
                <a:latin typeface="Simplified Arabic" pitchFamily="18" charset="-78"/>
                <a:cs typeface="Simplified Arabic" pitchFamily="18" charset="-78"/>
              </a:rPr>
              <a:t>منحى علم الاعصاب السلوكي </a:t>
            </a:r>
            <a:r>
              <a:rPr lang="en-US" sz="2400" b="1" dirty="0">
                <a:latin typeface="Simplified Arabic" pitchFamily="18" charset="-78"/>
                <a:cs typeface="Simplified Arabic" pitchFamily="18" charset="-78"/>
              </a:rPr>
              <a:t>Behavioral </a:t>
            </a:r>
            <a:r>
              <a:rPr lang="en-US" sz="2400" b="1" dirty="0" err="1">
                <a:latin typeface="Simplified Arabic" pitchFamily="18" charset="-78"/>
                <a:cs typeface="Simplified Arabic" pitchFamily="18" charset="-78"/>
              </a:rPr>
              <a:t>Neuroaence</a:t>
            </a:r>
            <a:r>
              <a:rPr lang="en-US" sz="2400" b="1" dirty="0">
                <a:latin typeface="Simplified Arabic" pitchFamily="18" charset="-78"/>
                <a:cs typeface="Simplified Arabic" pitchFamily="18" charset="-78"/>
              </a:rPr>
              <a:t> Approach</a:t>
            </a:r>
          </a:p>
          <a:p>
            <a:r>
              <a:rPr lang="ar-IQ" sz="2400" b="1" dirty="0">
                <a:latin typeface="Simplified Arabic" pitchFamily="18" charset="-78"/>
                <a:cs typeface="Simplified Arabic" pitchFamily="18" charset="-78"/>
              </a:rPr>
              <a:t>يؤكد هذا المنحى على دراسة وفهم الدماغ ودوره في الامور النفسية، وينطلق علماء هذا المنحى من اعتقادهم بأن </a:t>
            </a:r>
            <a:r>
              <a:rPr lang="ar-IQ" sz="2400" b="1" dirty="0" err="1">
                <a:latin typeface="Simplified Arabic" pitchFamily="18" charset="-78"/>
                <a:cs typeface="Simplified Arabic" pitchFamily="18" charset="-78"/>
              </a:rPr>
              <a:t>للافكار</a:t>
            </a:r>
            <a:r>
              <a:rPr lang="ar-IQ" sz="2400" b="1" dirty="0">
                <a:latin typeface="Simplified Arabic" pitchFamily="18" charset="-78"/>
                <a:cs typeface="Simplified Arabic" pitchFamily="18" charset="-78"/>
              </a:rPr>
              <a:t> والانفعالات جذورها الطبيعية في الدماغ، من خلال الدفعات الكهربائية المنطقية من خلال خلايا الدماغ والتي تطلق مواد كيميائية تساعد الفرد على الشعور والتفكير والسلوك، وان ما تميز به الانسان من قدرات ما كانت لتظهر لولا وجود الدماغ والجهاز العصبي</a:t>
            </a:r>
            <a:r>
              <a:rPr lang="ar-IQ" sz="2000" b="1" dirty="0">
                <a:latin typeface="Simplified Arabic" pitchFamily="18" charset="-78"/>
                <a:cs typeface="Simplified Arabic" pitchFamily="18" charset="-78"/>
              </a:rPr>
              <a:t>. </a:t>
            </a:r>
            <a:endParaRPr lang="ar-IQ" sz="2000" b="1" dirty="0" smtClean="0">
              <a:latin typeface="Simplified Arabic" pitchFamily="18" charset="-78"/>
              <a:cs typeface="Simplified Arabic" pitchFamily="18" charset="-78"/>
            </a:endParaRPr>
          </a:p>
          <a:p>
            <a:r>
              <a:rPr lang="ar-IQ" b="1" dirty="0" smtClean="0">
                <a:latin typeface="Simplified Arabic" pitchFamily="18" charset="-78"/>
                <a:cs typeface="Simplified Arabic" pitchFamily="18" charset="-78"/>
              </a:rPr>
              <a:t>- </a:t>
            </a:r>
            <a:r>
              <a:rPr lang="ar-IQ" sz="2400" b="1" dirty="0">
                <a:latin typeface="Simplified Arabic" pitchFamily="18" charset="-78"/>
                <a:cs typeface="Simplified Arabic" pitchFamily="18" charset="-78"/>
              </a:rPr>
              <a:t>منحى علم النفس التطوري</a:t>
            </a:r>
          </a:p>
          <a:p>
            <a:r>
              <a:rPr lang="ar-IQ" sz="2400" b="1" dirty="0">
                <a:latin typeface="Simplified Arabic" pitchFamily="18" charset="-78"/>
                <a:cs typeface="Simplified Arabic" pitchFamily="18" charset="-78"/>
              </a:rPr>
              <a:t>استند هذا المنحى في علم النفس على نظرية (</a:t>
            </a:r>
            <a:r>
              <a:rPr lang="ar-IQ" sz="2400" b="1" dirty="0" err="1">
                <a:latin typeface="Simplified Arabic" pitchFamily="18" charset="-78"/>
                <a:cs typeface="Simplified Arabic" pitchFamily="18" charset="-78"/>
              </a:rPr>
              <a:t>جارلس</a:t>
            </a:r>
            <a:r>
              <a:rPr lang="ar-IQ" sz="2400" b="1" dirty="0">
                <a:latin typeface="Simplified Arabic" pitchFamily="18" charset="-78"/>
                <a:cs typeface="Simplified Arabic" pitchFamily="18" charset="-78"/>
              </a:rPr>
              <a:t> دارون </a:t>
            </a:r>
            <a:r>
              <a:rPr lang="en-US" sz="2400" b="1" dirty="0">
                <a:latin typeface="Simplified Arabic" pitchFamily="18" charset="-78"/>
                <a:cs typeface="Simplified Arabic" pitchFamily="18" charset="-78"/>
              </a:rPr>
              <a:t>Darwin) </a:t>
            </a:r>
            <a:r>
              <a:rPr lang="ar-IQ" sz="2400" b="1" dirty="0">
                <a:latin typeface="Simplified Arabic" pitchFamily="18" charset="-78"/>
                <a:cs typeface="Simplified Arabic" pitchFamily="18" charset="-78"/>
              </a:rPr>
              <a:t>في النشوء والارتقاء او ما تسمى بـ (نظرية التطور النوعي التي ظهرت في القرن التاسع عشر، بحيث اصبحت افكار دارون </a:t>
            </a:r>
            <a:r>
              <a:rPr lang="en-US" sz="2400" b="1" dirty="0">
                <a:latin typeface="Simplified Arabic" pitchFamily="18" charset="-78"/>
                <a:cs typeface="Simplified Arabic" pitchFamily="18" charset="-78"/>
              </a:rPr>
              <a:t>Darwin </a:t>
            </a:r>
            <a:r>
              <a:rPr lang="ar-IQ" sz="2400" b="1" dirty="0">
                <a:latin typeface="Simplified Arabic" pitchFamily="18" charset="-78"/>
                <a:cs typeface="Simplified Arabic" pitchFamily="18" charset="-78"/>
              </a:rPr>
              <a:t>اطاراً واسع الانتشار لتفسير السلوك.</a:t>
            </a:r>
          </a:p>
          <a:p>
            <a:r>
              <a:rPr lang="ar-IQ" sz="2400" b="1" dirty="0">
                <a:latin typeface="Simplified Arabic" pitchFamily="18" charset="-78"/>
                <a:cs typeface="Simplified Arabic" pitchFamily="18" charset="-78"/>
              </a:rPr>
              <a:t>6- المنحى الاجتماعي الثقافي </a:t>
            </a:r>
            <a:r>
              <a:rPr lang="en-US" sz="2400" b="1" dirty="0">
                <a:latin typeface="Simplified Arabic" pitchFamily="18" charset="-78"/>
                <a:cs typeface="Simplified Arabic" pitchFamily="18" charset="-78"/>
              </a:rPr>
              <a:t>The Socio Cultural Approach</a:t>
            </a:r>
          </a:p>
          <a:p>
            <a:r>
              <a:rPr lang="ar-IQ" sz="2400" b="1" dirty="0">
                <a:latin typeface="Simplified Arabic" pitchFamily="18" charset="-78"/>
                <a:cs typeface="Simplified Arabic" pitchFamily="18" charset="-78"/>
              </a:rPr>
              <a:t>يؤكد هذا المنحى على الفهم الشامل لسلوك الفرد وهل ان السياق الثقافي الذي يعيش فيه الفرد يؤثر في هذا السلوك؟ وماهي الطرائق التي بموجبها تؤثر البيئة الاجتماعية والثقافية في السلوك؟</a:t>
            </a:r>
          </a:p>
        </p:txBody>
      </p:sp>
    </p:spTree>
    <p:extLst>
      <p:ext uri="{BB962C8B-B14F-4D97-AF65-F5344CB8AC3E}">
        <p14:creationId xmlns:p14="http://schemas.microsoft.com/office/powerpoint/2010/main" val="3715833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1370239"/>
            <a:ext cx="8640960" cy="4708981"/>
          </a:xfrm>
          <a:prstGeom prst="rect">
            <a:avLst/>
          </a:prstGeom>
        </p:spPr>
        <p:txBody>
          <a:bodyPr wrap="square">
            <a:spAutoFit/>
          </a:bodyPr>
          <a:lstStyle/>
          <a:p>
            <a:r>
              <a:rPr lang="ar-IQ" sz="2400" b="1" dirty="0">
                <a:latin typeface="Simplified Arabic" pitchFamily="18" charset="-78"/>
                <a:cs typeface="Simplified Arabic" pitchFamily="18" charset="-78"/>
              </a:rPr>
              <a:t>علم النفس في التراث الاسلامي</a:t>
            </a:r>
          </a:p>
          <a:p>
            <a:r>
              <a:rPr lang="ar-IQ" sz="2400" b="1" dirty="0">
                <a:latin typeface="Simplified Arabic" pitchFamily="18" charset="-78"/>
                <a:cs typeface="Simplified Arabic" pitchFamily="18" charset="-78"/>
              </a:rPr>
              <a:t>ومن اعلام التربية العربية</a:t>
            </a:r>
          </a:p>
          <a:p>
            <a:r>
              <a:rPr lang="ar-IQ" sz="2400" b="1" dirty="0">
                <a:latin typeface="Simplified Arabic" pitchFamily="18" charset="-78"/>
                <a:cs typeface="Simplified Arabic" pitchFamily="18" charset="-78"/>
              </a:rPr>
              <a:t>اولا: الغزالي 450 هـ/ 505 هـ</a:t>
            </a:r>
          </a:p>
          <a:p>
            <a:r>
              <a:rPr lang="ar-IQ" sz="2400" b="1" dirty="0">
                <a:latin typeface="Simplified Arabic" pitchFamily="18" charset="-78"/>
                <a:cs typeface="Simplified Arabic" pitchFamily="18" charset="-78"/>
              </a:rPr>
              <a:t>هو ابو محمد ابن احمد الغزالي المكنى بأبي حامد نسبة الى اسم ابنه حامد الذي توفي صغيراً ولقب الغزالي نسبة الى مهنة ابيه وهي غزل الصوف، ولقد ولد في (طوس) احدى مدن خراسان ومن اهم ما قاله في مجال التربية وعلم النفس:</a:t>
            </a:r>
          </a:p>
          <a:p>
            <a:r>
              <a:rPr lang="ar-IQ" sz="2400" b="1" dirty="0">
                <a:latin typeface="Simplified Arabic" pitchFamily="18" charset="-78"/>
                <a:cs typeface="Simplified Arabic" pitchFamily="18" charset="-78"/>
              </a:rPr>
              <a:t>1-	اثر كل من الوراثة والبيئة في شخصية الفرد.</a:t>
            </a:r>
          </a:p>
          <a:p>
            <a:r>
              <a:rPr lang="ar-IQ" sz="2400" b="1" dirty="0">
                <a:latin typeface="Simplified Arabic" pitchFamily="18" charset="-78"/>
                <a:cs typeface="Simplified Arabic" pitchFamily="18" charset="-78"/>
              </a:rPr>
              <a:t>2-	الفروق الفردية.</a:t>
            </a:r>
          </a:p>
          <a:p>
            <a:r>
              <a:rPr lang="ar-IQ" sz="2400" b="1" dirty="0">
                <a:latin typeface="Simplified Arabic" pitchFamily="18" charset="-78"/>
                <a:cs typeface="Simplified Arabic" pitchFamily="18" charset="-78"/>
              </a:rPr>
              <a:t>3-	ان تكون مادة التعلم بمستوى المتعلم.</a:t>
            </a:r>
          </a:p>
          <a:p>
            <a:r>
              <a:rPr lang="ar-IQ" sz="2400" b="1" dirty="0">
                <a:latin typeface="Simplified Arabic" pitchFamily="18" charset="-78"/>
                <a:cs typeface="Simplified Arabic" pitchFamily="18" charset="-78"/>
              </a:rPr>
              <a:t>4-	الاهتمام بالجانب العملي في العلم والمعرفة.</a:t>
            </a:r>
          </a:p>
          <a:p>
            <a:r>
              <a:rPr lang="ar-IQ" sz="2400" b="1" dirty="0">
                <a:latin typeface="Simplified Arabic" pitchFamily="18" charset="-78"/>
                <a:cs typeface="Simplified Arabic" pitchFamily="18" charset="-78"/>
              </a:rPr>
              <a:t>5-	الاهتمام </a:t>
            </a:r>
            <a:r>
              <a:rPr lang="ar-IQ" sz="2400" b="1" dirty="0" err="1">
                <a:latin typeface="Simplified Arabic" pitchFamily="18" charset="-78"/>
                <a:cs typeface="Simplified Arabic" pitchFamily="18" charset="-78"/>
              </a:rPr>
              <a:t>بالارشاد</a:t>
            </a:r>
            <a:r>
              <a:rPr lang="ar-IQ" sz="2400" b="1" dirty="0">
                <a:latin typeface="Simplified Arabic" pitchFamily="18" charset="-78"/>
                <a:cs typeface="Simplified Arabic" pitchFamily="18" charset="-78"/>
              </a:rPr>
              <a:t> التربوي.</a:t>
            </a:r>
          </a:p>
          <a:p>
            <a:endParaRPr lang="ar-IQ" dirty="0"/>
          </a:p>
          <a:p>
            <a:endParaRPr lang="ar-IQ" dirty="0"/>
          </a:p>
        </p:txBody>
      </p:sp>
    </p:spTree>
    <p:extLst>
      <p:ext uri="{BB962C8B-B14F-4D97-AF65-F5344CB8AC3E}">
        <p14:creationId xmlns:p14="http://schemas.microsoft.com/office/powerpoint/2010/main" val="1427120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67544" y="0"/>
            <a:ext cx="8424936" cy="7140416"/>
          </a:xfrm>
          <a:prstGeom prst="rect">
            <a:avLst/>
          </a:prstGeom>
        </p:spPr>
        <p:txBody>
          <a:bodyPr wrap="square">
            <a:spAutoFit/>
          </a:bodyPr>
          <a:lstStyle/>
          <a:p>
            <a:r>
              <a:rPr lang="ar-IQ" sz="2000" b="1" dirty="0">
                <a:latin typeface="Simplified Arabic" pitchFamily="18" charset="-78"/>
                <a:cs typeface="Simplified Arabic" pitchFamily="18" charset="-78"/>
              </a:rPr>
              <a:t>ثانياً: ابن سينا</a:t>
            </a:r>
          </a:p>
          <a:p>
            <a:r>
              <a:rPr lang="ar-IQ" sz="2000" b="1" dirty="0">
                <a:latin typeface="Simplified Arabic" pitchFamily="18" charset="-78"/>
                <a:cs typeface="Simplified Arabic" pitchFamily="18" charset="-78"/>
              </a:rPr>
              <a:t>هو ابو علي الحسين بن عبد الله بن الحسين بن علي، الملقب بالشيخ الرئيس ، من اشهر اطباء العرب من الفلاسفة العظماء ولد سنة 370 هـ في بلخ وعاش في </a:t>
            </a:r>
            <a:r>
              <a:rPr lang="ar-IQ" sz="2000" b="1" dirty="0" err="1">
                <a:latin typeface="Simplified Arabic" pitchFamily="18" charset="-78"/>
                <a:cs typeface="Simplified Arabic" pitchFamily="18" charset="-78"/>
              </a:rPr>
              <a:t>بخارى</a:t>
            </a:r>
            <a:r>
              <a:rPr lang="ar-IQ" sz="2000" b="1" dirty="0">
                <a:latin typeface="Simplified Arabic" pitchFamily="18" charset="-78"/>
                <a:cs typeface="Simplified Arabic" pitchFamily="18" charset="-78"/>
              </a:rPr>
              <a:t>. توفي ودفن في همذان سنة 438 هـ.</a:t>
            </a:r>
          </a:p>
          <a:p>
            <a:r>
              <a:rPr lang="ar-IQ" sz="2000" b="1" dirty="0">
                <a:latin typeface="Simplified Arabic" pitchFamily="18" charset="-78"/>
                <a:cs typeface="Simplified Arabic" pitchFamily="18" charset="-78"/>
              </a:rPr>
              <a:t>النفس الانسانية</a:t>
            </a:r>
          </a:p>
          <a:p>
            <a:r>
              <a:rPr lang="ar-IQ" sz="2000" b="1" dirty="0">
                <a:latin typeface="Simplified Arabic" pitchFamily="18" charset="-78"/>
                <a:cs typeface="Simplified Arabic" pitchFamily="18" charset="-78"/>
              </a:rPr>
              <a:t>قبل ان يبدأ ابن سينا  في تحديد النفس، يبدأ بإثبات وجودها، وكونها جوهر روحانياً مغايراً للبدن لا يفنى بغنائه، ومن براهين وجودها:</a:t>
            </a:r>
          </a:p>
          <a:p>
            <a:r>
              <a:rPr lang="ar-IQ" sz="2000" b="1" dirty="0">
                <a:latin typeface="Simplified Arabic" pitchFamily="18" charset="-78"/>
                <a:cs typeface="Simplified Arabic" pitchFamily="18" charset="-78"/>
              </a:rPr>
              <a:t>1-	البرهان الطبيعي السيكولوجي: تظهر لنا آثاراً لا يمكن تفسيرها الا اذا سلمنا بوجود النفس، واهمها الحركة والادراك. واما بالنسبة الى الحركة يقسمها ابن سينا الى نوعين: الحرة القسرية والحركة الارادية، والحركتان  لا تصدران عن الجسم.</a:t>
            </a:r>
          </a:p>
          <a:p>
            <a:r>
              <a:rPr lang="ar-IQ" sz="2000" b="1" dirty="0">
                <a:latin typeface="Simplified Arabic" pitchFamily="18" charset="-78"/>
                <a:cs typeface="Simplified Arabic" pitchFamily="18" charset="-78"/>
              </a:rPr>
              <a:t>2-	فكرة (الانا) ووحدة الظواهر النفسية:</a:t>
            </a:r>
          </a:p>
          <a:p>
            <a:r>
              <a:rPr lang="ar-IQ" sz="2000" b="1" dirty="0">
                <a:latin typeface="Simplified Arabic" pitchFamily="18" charset="-78"/>
                <a:cs typeface="Simplified Arabic" pitchFamily="18" charset="-78"/>
              </a:rPr>
              <a:t>يلاحظ ان الانسان اذا كان يتحدث عن نفسه او يخاطب غيره، وانما يعني بذلك النفس لا الجسم. فحين تقول انا خرجت او انا نمت، لا يخطر ببالك حركة رجليك او اغماض عينيك، بل ترمي الى حقيقتك وكل شخصك.</a:t>
            </a:r>
          </a:p>
          <a:p>
            <a:r>
              <a:rPr lang="ar-IQ" sz="2000" b="1" dirty="0">
                <a:latin typeface="Simplified Arabic" pitchFamily="18" charset="-78"/>
                <a:cs typeface="Simplified Arabic" pitchFamily="18" charset="-78"/>
              </a:rPr>
              <a:t>3-	برهان الاستمرار:</a:t>
            </a:r>
          </a:p>
          <a:p>
            <a:r>
              <a:rPr lang="ar-IQ" sz="2000" b="1" dirty="0">
                <a:latin typeface="Simplified Arabic" pitchFamily="18" charset="-78"/>
                <a:cs typeface="Simplified Arabic" pitchFamily="18" charset="-78"/>
              </a:rPr>
              <a:t>وملخصة ان حاضرنا يحمل في طياته ماضينا ويعد لمستقبلنا.. وتأكيداً على وجود النفس يقارن ابن سينا بين النفس والجسد، ويلاحظ ان الجسد عرضة للتغير والتبدل والزيادة والنقصان، وهو مركب من اجزاء معرضة للعوامل ذاتها، اما النفس فإنها ثابتة باقية على حالها منذ الولادة حتى آخر الحياة.</a:t>
            </a:r>
          </a:p>
          <a:p>
            <a:r>
              <a:rPr lang="ar-IQ" sz="2000" b="1" dirty="0">
                <a:latin typeface="Simplified Arabic" pitchFamily="18" charset="-78"/>
                <a:cs typeface="Simplified Arabic" pitchFamily="18" charset="-78"/>
              </a:rPr>
              <a:t>4-	برهان الرجل الطائر والمعلق في الفضاء:</a:t>
            </a:r>
          </a:p>
          <a:p>
            <a:r>
              <a:rPr lang="ar-IQ" sz="2000" b="1" dirty="0">
                <a:latin typeface="Simplified Arabic" pitchFamily="18" charset="-78"/>
                <a:cs typeface="Simplified Arabic" pitchFamily="18" charset="-78"/>
              </a:rPr>
              <a:t>ولعل اروع براهين ابن سينا خيالاً برهان الرجل المعلق في الفضاء، أي ان الانسان لو جرد نفسه من كل ما يتصل بها من المدركات الخارجية ورجع الى ذاته الحقيقية فإنه يدرك بالحدس انه ليس جسماً ولا شيئاً في جسم، وانما هو ذات روحانية تدرك نفسها بنفسها.</a:t>
            </a:r>
          </a:p>
          <a:p>
            <a:endParaRPr lang="ar-IQ" sz="20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4077860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692697"/>
            <a:ext cx="8568952" cy="5755422"/>
          </a:xfrm>
          <a:prstGeom prst="rect">
            <a:avLst/>
          </a:prstGeom>
        </p:spPr>
        <p:txBody>
          <a:bodyPr wrap="square">
            <a:spAutoFit/>
          </a:bodyPr>
          <a:lstStyle/>
          <a:p>
            <a:r>
              <a:rPr lang="ar-IQ" sz="1600" b="1" dirty="0">
                <a:latin typeface="Simplified Arabic" pitchFamily="18" charset="-78"/>
                <a:cs typeface="Simplified Arabic" pitchFamily="18" charset="-78"/>
              </a:rPr>
              <a:t>ميادين علم النفس النظرية والتطبيقية</a:t>
            </a:r>
          </a:p>
          <a:p>
            <a:r>
              <a:rPr lang="ar-IQ" sz="1600" b="1" dirty="0">
                <a:latin typeface="Simplified Arabic" pitchFamily="18" charset="-78"/>
                <a:cs typeface="Simplified Arabic" pitchFamily="18" charset="-78"/>
              </a:rPr>
              <a:t> إن علماء النفس قسموا فروع علم النفس او ميادين الدراسة فيه الى قسمين النظري والتطبيقي، اما الفروع النظرية فإن هدفها المعرفة من اجل المعرفة وتختص </a:t>
            </a:r>
            <a:r>
              <a:rPr lang="ar-IQ" sz="1600" b="1" dirty="0" err="1">
                <a:latin typeface="Simplified Arabic" pitchFamily="18" charset="-78"/>
                <a:cs typeface="Simplified Arabic" pitchFamily="18" charset="-78"/>
              </a:rPr>
              <a:t>بإكتشاف</a:t>
            </a:r>
            <a:r>
              <a:rPr lang="ar-IQ" sz="1600" b="1" dirty="0">
                <a:latin typeface="Simplified Arabic" pitchFamily="18" charset="-78"/>
                <a:cs typeface="Simplified Arabic" pitchFamily="18" charset="-78"/>
              </a:rPr>
              <a:t> القوانين التي تحكم السلوك وصياغة المبادئ التي في </a:t>
            </a:r>
            <a:r>
              <a:rPr lang="ar-IQ" sz="1600" b="1" dirty="0" err="1">
                <a:latin typeface="Simplified Arabic" pitchFamily="18" charset="-78"/>
                <a:cs typeface="Simplified Arabic" pitchFamily="18" charset="-78"/>
              </a:rPr>
              <a:t>ضوءها</a:t>
            </a:r>
            <a:r>
              <a:rPr lang="ar-IQ" sz="1600" b="1" dirty="0">
                <a:latin typeface="Simplified Arabic" pitchFamily="18" charset="-78"/>
                <a:cs typeface="Simplified Arabic" pitchFamily="18" charset="-78"/>
              </a:rPr>
              <a:t> نفسر السلوك.</a:t>
            </a:r>
          </a:p>
          <a:p>
            <a:r>
              <a:rPr lang="ar-IQ" sz="1600" b="1" dirty="0">
                <a:latin typeface="Simplified Arabic" pitchFamily="18" charset="-78"/>
                <a:cs typeface="Simplified Arabic" pitchFamily="18" charset="-78"/>
              </a:rPr>
              <a:t>وتهدف الفروع التطبيقية الى استخدام المبادئ وتطبيق القوانين التي توصل اليها علماء</a:t>
            </a:r>
          </a:p>
          <a:p>
            <a:r>
              <a:rPr lang="ar-IQ" sz="1600" b="1" dirty="0">
                <a:latin typeface="Simplified Arabic" pitchFamily="18" charset="-78"/>
                <a:cs typeface="Simplified Arabic" pitchFamily="18" charset="-78"/>
              </a:rPr>
              <a:t>.</a:t>
            </a:r>
          </a:p>
          <a:p>
            <a:r>
              <a:rPr lang="ar-IQ" sz="1600" b="1" dirty="0">
                <a:latin typeface="Simplified Arabic" pitchFamily="18" charset="-78"/>
                <a:cs typeface="Simplified Arabic" pitchFamily="18" charset="-78"/>
              </a:rPr>
              <a:t>ومن اهم الفروع النظرية لعلم النفس ما يأتي:</a:t>
            </a:r>
          </a:p>
          <a:p>
            <a:r>
              <a:rPr lang="ar-IQ" sz="1600" b="1" dirty="0">
                <a:latin typeface="Simplified Arabic" pitchFamily="18" charset="-78"/>
                <a:cs typeface="Simplified Arabic" pitchFamily="18" charset="-78"/>
              </a:rPr>
              <a:t>1- علم النفس العام </a:t>
            </a:r>
            <a:r>
              <a:rPr lang="en-US" sz="1600" b="1" dirty="0">
                <a:latin typeface="Simplified Arabic" pitchFamily="18" charset="-78"/>
                <a:cs typeface="Simplified Arabic" pitchFamily="18" charset="-78"/>
              </a:rPr>
              <a:t>General </a:t>
            </a:r>
            <a:r>
              <a:rPr lang="en-US" sz="1600" b="1" dirty="0" err="1">
                <a:latin typeface="Simplified Arabic" pitchFamily="18" charset="-78"/>
                <a:cs typeface="Simplified Arabic" pitchFamily="18" charset="-78"/>
              </a:rPr>
              <a:t>psy</a:t>
            </a:r>
            <a:endParaRPr lang="en-US" sz="1600" b="1" dirty="0">
              <a:latin typeface="Simplified Arabic" pitchFamily="18" charset="-78"/>
              <a:cs typeface="Simplified Arabic" pitchFamily="18" charset="-78"/>
            </a:endParaRPr>
          </a:p>
          <a:p>
            <a:r>
              <a:rPr lang="ar-IQ" sz="1600" b="1" dirty="0">
                <a:latin typeface="Simplified Arabic" pitchFamily="18" charset="-78"/>
                <a:cs typeface="Simplified Arabic" pitchFamily="18" charset="-78"/>
              </a:rPr>
              <a:t>يدرس سلوك الفرد كما يتشكل من خلال عملية التفاعل بينه وبين المنبهات الطبيعية، ويهدف الى اكتشاف القوانين والمبادئ العامة التي تفسر وتحكم سلوك الانسان السوي الراشد.</a:t>
            </a:r>
          </a:p>
          <a:p>
            <a:r>
              <a:rPr lang="ar-IQ" sz="1600" b="1" dirty="0">
                <a:latin typeface="Simplified Arabic" pitchFamily="18" charset="-78"/>
                <a:cs typeface="Simplified Arabic" pitchFamily="18" charset="-78"/>
              </a:rPr>
              <a:t>2- علم نفس النمو (الارتقائي) </a:t>
            </a:r>
            <a:r>
              <a:rPr lang="en-US" sz="1600" b="1" dirty="0">
                <a:latin typeface="Simplified Arabic" pitchFamily="18" charset="-78"/>
                <a:cs typeface="Simplified Arabic" pitchFamily="18" charset="-78"/>
              </a:rPr>
              <a:t>Development </a:t>
            </a:r>
            <a:r>
              <a:rPr lang="en-US" sz="1600" b="1" dirty="0" err="1">
                <a:latin typeface="Simplified Arabic" pitchFamily="18" charset="-78"/>
                <a:cs typeface="Simplified Arabic" pitchFamily="18" charset="-78"/>
              </a:rPr>
              <a:t>psy</a:t>
            </a:r>
            <a:endParaRPr lang="en-US" sz="1600" b="1" dirty="0">
              <a:latin typeface="Simplified Arabic" pitchFamily="18" charset="-78"/>
              <a:cs typeface="Simplified Arabic" pitchFamily="18" charset="-78"/>
            </a:endParaRPr>
          </a:p>
          <a:p>
            <a:r>
              <a:rPr lang="ar-IQ" sz="1600" b="1" dirty="0">
                <a:latin typeface="Simplified Arabic" pitchFamily="18" charset="-78"/>
                <a:cs typeface="Simplified Arabic" pitchFamily="18" charset="-78"/>
              </a:rPr>
              <a:t>ويدرس مراحل النمو الانساني من المرحلة الجنينية حتى الشيخوخة مروراً بمراحل الرضاعة والطفولة والمراهقة والرشد، مبيناً الخصائص النفسية لكل مرحلة والعوامل المؤثرة في النمو، والاثر النسبي للوراثة والبيئة في نمو قدرات الفرد وشخصيته وبالذات في مرحلة الطفولة.</a:t>
            </a:r>
          </a:p>
          <a:p>
            <a:r>
              <a:rPr lang="ar-IQ" sz="1600" b="1" dirty="0">
                <a:latin typeface="Simplified Arabic" pitchFamily="18" charset="-78"/>
                <a:cs typeface="Simplified Arabic" pitchFamily="18" charset="-78"/>
              </a:rPr>
              <a:t>3- علم النفس الفارق </a:t>
            </a:r>
            <a:r>
              <a:rPr lang="en-US" sz="1600" b="1" dirty="0">
                <a:latin typeface="Simplified Arabic" pitchFamily="18" charset="-78"/>
                <a:cs typeface="Simplified Arabic" pitchFamily="18" charset="-78"/>
              </a:rPr>
              <a:t>Differential </a:t>
            </a:r>
            <a:r>
              <a:rPr lang="en-US" sz="1600" b="1" dirty="0" err="1">
                <a:latin typeface="Simplified Arabic" pitchFamily="18" charset="-78"/>
                <a:cs typeface="Simplified Arabic" pitchFamily="18" charset="-78"/>
              </a:rPr>
              <a:t>psy</a:t>
            </a:r>
            <a:endParaRPr lang="en-US" sz="1600" b="1" dirty="0">
              <a:latin typeface="Simplified Arabic" pitchFamily="18" charset="-78"/>
              <a:cs typeface="Simplified Arabic" pitchFamily="18" charset="-78"/>
            </a:endParaRPr>
          </a:p>
          <a:p>
            <a:r>
              <a:rPr lang="ar-IQ" sz="1600" b="1" dirty="0">
                <a:latin typeface="Simplified Arabic" pitchFamily="18" charset="-78"/>
                <a:cs typeface="Simplified Arabic" pitchFamily="18" charset="-78"/>
              </a:rPr>
              <a:t>يدرس الفروق بين الافراد والجماعات والسلالات في السلوك والذكاء والشخصية والاستعدادات والمواهب الخاصة واسباب هذه الفروق واثر الوراثة والبيئة فيها.</a:t>
            </a:r>
          </a:p>
          <a:p>
            <a:r>
              <a:rPr lang="ar-IQ" sz="1600" b="1" dirty="0">
                <a:latin typeface="Simplified Arabic" pitchFamily="18" charset="-78"/>
                <a:cs typeface="Simplified Arabic" pitchFamily="18" charset="-78"/>
              </a:rPr>
              <a:t>4- علم النفس الاجتماعي </a:t>
            </a:r>
            <a:r>
              <a:rPr lang="en-US" sz="1600" b="1" dirty="0">
                <a:latin typeface="Simplified Arabic" pitchFamily="18" charset="-78"/>
                <a:cs typeface="Simplified Arabic" pitchFamily="18" charset="-78"/>
              </a:rPr>
              <a:t>Social </a:t>
            </a:r>
            <a:r>
              <a:rPr lang="en-US" sz="1600" b="1" dirty="0" err="1">
                <a:latin typeface="Simplified Arabic" pitchFamily="18" charset="-78"/>
                <a:cs typeface="Simplified Arabic" pitchFamily="18" charset="-78"/>
              </a:rPr>
              <a:t>psy</a:t>
            </a:r>
            <a:endParaRPr lang="en-US" sz="1600" b="1" dirty="0">
              <a:latin typeface="Simplified Arabic" pitchFamily="18" charset="-78"/>
              <a:cs typeface="Simplified Arabic" pitchFamily="18" charset="-78"/>
            </a:endParaRPr>
          </a:p>
          <a:p>
            <a:r>
              <a:rPr lang="ar-IQ" sz="1600" b="1" dirty="0">
                <a:latin typeface="Simplified Arabic" pitchFamily="18" charset="-78"/>
                <a:cs typeface="Simplified Arabic" pitchFamily="18" charset="-78"/>
              </a:rPr>
              <a:t>يختص علم النفس الاجتماعي بدراسة تأثير الجماعة على سلوك الافراد ودراسة سلوك الفرد في الجماعة، والعلاقات بين الجماعات واساليب التنشئة الاجتماعية والاتجاهات </a:t>
            </a:r>
            <a:r>
              <a:rPr lang="ar-IQ" sz="1600" b="1" dirty="0" err="1">
                <a:latin typeface="Simplified Arabic" pitchFamily="18" charset="-78"/>
                <a:cs typeface="Simplified Arabic" pitchFamily="18" charset="-78"/>
              </a:rPr>
              <a:t>والاراء</a:t>
            </a:r>
            <a:r>
              <a:rPr lang="ar-IQ" sz="1600" b="1" dirty="0">
                <a:latin typeface="Simplified Arabic" pitchFamily="18" charset="-78"/>
                <a:cs typeface="Simplified Arabic" pitchFamily="18" charset="-78"/>
              </a:rPr>
              <a:t> والعلاقات الشخصية. </a:t>
            </a:r>
          </a:p>
          <a:p>
            <a:r>
              <a:rPr lang="ar-IQ" sz="1600" b="1" dirty="0">
                <a:latin typeface="Simplified Arabic" pitchFamily="18" charset="-78"/>
                <a:cs typeface="Simplified Arabic" pitchFamily="18" charset="-78"/>
              </a:rPr>
              <a:t>5- علم نفس الشواذ </a:t>
            </a:r>
            <a:r>
              <a:rPr lang="en-US" sz="1600" b="1" dirty="0">
                <a:latin typeface="Simplified Arabic" pitchFamily="18" charset="-78"/>
                <a:cs typeface="Simplified Arabic" pitchFamily="18" charset="-78"/>
              </a:rPr>
              <a:t>Abnormal  </a:t>
            </a:r>
            <a:r>
              <a:rPr lang="en-US" sz="1600" b="1" dirty="0" err="1">
                <a:latin typeface="Simplified Arabic" pitchFamily="18" charset="-78"/>
                <a:cs typeface="Simplified Arabic" pitchFamily="18" charset="-78"/>
              </a:rPr>
              <a:t>psy</a:t>
            </a:r>
            <a:endParaRPr lang="en-US" sz="1600" b="1" dirty="0">
              <a:latin typeface="Simplified Arabic" pitchFamily="18" charset="-78"/>
              <a:cs typeface="Simplified Arabic" pitchFamily="18" charset="-78"/>
            </a:endParaRPr>
          </a:p>
          <a:p>
            <a:r>
              <a:rPr lang="ar-IQ" sz="1600" b="1" dirty="0">
                <a:latin typeface="Simplified Arabic" pitchFamily="18" charset="-78"/>
                <a:cs typeface="Simplified Arabic" pitchFamily="18" charset="-78"/>
              </a:rPr>
              <a:t>يبحث في نشأة الامراض العقلية والنفسية والاجرام وضعف العقل، أي يهتم </a:t>
            </a:r>
            <a:r>
              <a:rPr lang="ar-IQ" sz="1600" b="1" dirty="0" err="1">
                <a:latin typeface="Simplified Arabic" pitchFamily="18" charset="-78"/>
                <a:cs typeface="Simplified Arabic" pitchFamily="18" charset="-78"/>
              </a:rPr>
              <a:t>بالاشخاص</a:t>
            </a:r>
            <a:r>
              <a:rPr lang="ar-IQ" sz="1600" b="1" dirty="0">
                <a:latin typeface="Simplified Arabic" pitchFamily="18" charset="-78"/>
                <a:cs typeface="Simplified Arabic" pitchFamily="18" charset="-78"/>
              </a:rPr>
              <a:t> غير العاديين ويسمى كذلك علم النفس المرضي حيث يبتعد فيها الراشد عن السواء ويتعرض للاضطرابات النفسية (العصاب) والامراض العقلية (الذهان) والضعف العقلي والمشكلات السلوكية حيث يقوم بدراسة اسباب هذه الانحرافات والعوامل المؤثرة فيها بهدف وضع خطة لعلاجها والوقاية منها.</a:t>
            </a:r>
          </a:p>
        </p:txBody>
      </p:sp>
    </p:spTree>
    <p:extLst>
      <p:ext uri="{BB962C8B-B14F-4D97-AF65-F5344CB8AC3E}">
        <p14:creationId xmlns:p14="http://schemas.microsoft.com/office/powerpoint/2010/main" val="202194593"/>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TM02455596[[fn=الربيع]]</Template>
  <TotalTime>78</TotalTime>
  <Words>1749</Words>
  <Application>Microsoft Office PowerPoint</Application>
  <PresentationFormat>عرض على الشاشة (3:4)‏</PresentationFormat>
  <Paragraphs>95</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Spring</vt:lpstr>
      <vt:lpstr>المحاضرة الاولى  لمادة علم النفس العام  المرحلة الاولى  قسم رياض الاطفال</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لمادة علم النفس العام  المرحلة الاولى  قسم رياض الاطفال</dc:title>
  <dc:creator>Osama</dc:creator>
  <cp:lastModifiedBy>zainab</cp:lastModifiedBy>
  <cp:revision>11</cp:revision>
  <dcterms:created xsi:type="dcterms:W3CDTF">2021-02-12T14:59:19Z</dcterms:created>
  <dcterms:modified xsi:type="dcterms:W3CDTF">2021-09-24T17:00:10Z</dcterms:modified>
</cp:coreProperties>
</file>