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78" r:id="rId9"/>
    <p:sldId id="262" r:id="rId10"/>
    <p:sldId id="273" r:id="rId11"/>
    <p:sldId id="263" r:id="rId12"/>
    <p:sldId id="264" r:id="rId13"/>
    <p:sldId id="265" r:id="rId14"/>
    <p:sldId id="270" r:id="rId15"/>
    <p:sldId id="266" r:id="rId16"/>
    <p:sldId id="267" r:id="rId17"/>
    <p:sldId id="268" r:id="rId18"/>
    <p:sldId id="279" r:id="rId19"/>
    <p:sldId id="269" r:id="rId20"/>
    <p:sldId id="275" r:id="rId21"/>
    <p:sldId id="276" r:id="rId22"/>
    <p:sldId id="280" r:id="rId23"/>
    <p:sldId id="271" r:id="rId24"/>
    <p:sldId id="272" r:id="rId2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605FA5D-5467-4AEE-8C25-B26059AA4DC1}" type="datetimeFigureOut">
              <a:rPr lang="ar-IQ" smtClean="0"/>
              <a:pPr/>
              <a:t>3/3/1438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6A5ADD7-2ABE-4817-AD76-433496A9EDE2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5ADD7-2ABE-4817-AD76-433496A9EDE2}" type="slidenum">
              <a:rPr lang="ar-IQ" smtClean="0"/>
              <a:pPr/>
              <a:t>7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994-2C56-456A-AA72-2F2955CE2230}" type="datetimeFigureOut">
              <a:rPr lang="ar-IQ" smtClean="0"/>
              <a:pPr/>
              <a:t>3/3/1438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2367-AF1F-418C-9C37-FAECD03F4B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994-2C56-456A-AA72-2F2955CE2230}" type="datetimeFigureOut">
              <a:rPr lang="ar-IQ" smtClean="0"/>
              <a:pPr/>
              <a:t>3/3/1438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2367-AF1F-418C-9C37-FAECD03F4B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994-2C56-456A-AA72-2F2955CE2230}" type="datetimeFigureOut">
              <a:rPr lang="ar-IQ" smtClean="0"/>
              <a:pPr/>
              <a:t>3/3/1438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2367-AF1F-418C-9C37-FAECD03F4B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994-2C56-456A-AA72-2F2955CE2230}" type="datetimeFigureOut">
              <a:rPr lang="ar-IQ" smtClean="0"/>
              <a:pPr/>
              <a:t>3/3/1438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2367-AF1F-418C-9C37-FAECD03F4B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994-2C56-456A-AA72-2F2955CE2230}" type="datetimeFigureOut">
              <a:rPr lang="ar-IQ" smtClean="0"/>
              <a:pPr/>
              <a:t>3/3/1438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2367-AF1F-418C-9C37-FAECD03F4B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994-2C56-456A-AA72-2F2955CE2230}" type="datetimeFigureOut">
              <a:rPr lang="ar-IQ" smtClean="0"/>
              <a:pPr/>
              <a:t>3/3/1438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2367-AF1F-418C-9C37-FAECD03F4B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994-2C56-456A-AA72-2F2955CE2230}" type="datetimeFigureOut">
              <a:rPr lang="ar-IQ" smtClean="0"/>
              <a:pPr/>
              <a:t>3/3/1438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2367-AF1F-418C-9C37-FAECD03F4B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994-2C56-456A-AA72-2F2955CE2230}" type="datetimeFigureOut">
              <a:rPr lang="ar-IQ" smtClean="0"/>
              <a:pPr/>
              <a:t>3/3/1438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2367-AF1F-418C-9C37-FAECD03F4B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994-2C56-456A-AA72-2F2955CE2230}" type="datetimeFigureOut">
              <a:rPr lang="ar-IQ" smtClean="0"/>
              <a:pPr/>
              <a:t>3/3/1438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2367-AF1F-418C-9C37-FAECD03F4B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994-2C56-456A-AA72-2F2955CE2230}" type="datetimeFigureOut">
              <a:rPr lang="ar-IQ" smtClean="0"/>
              <a:pPr/>
              <a:t>3/3/1438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2367-AF1F-418C-9C37-FAECD03F4B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994-2C56-456A-AA72-2F2955CE2230}" type="datetimeFigureOut">
              <a:rPr lang="ar-IQ" smtClean="0"/>
              <a:pPr/>
              <a:t>3/3/1438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2367-AF1F-418C-9C37-FAECD03F4B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45994-2C56-456A-AA72-2F2955CE2230}" type="datetimeFigureOut">
              <a:rPr lang="ar-IQ" smtClean="0"/>
              <a:pPr/>
              <a:t>3/3/1438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22367-AF1F-418C-9C37-FAECD03F4BD9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beta-</a:t>
            </a:r>
            <a:r>
              <a:rPr lang="en-US" dirty="0" err="1" smtClean="0"/>
              <a:t>Thalassaemia</a:t>
            </a:r>
            <a:r>
              <a:rPr lang="en-US" dirty="0" smtClean="0"/>
              <a:t> syndromes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43338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28"/>
            <a:ext cx="444873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28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/>
              <a:t>4 The patient can be sustained by blood transfusions</a:t>
            </a:r>
          </a:p>
          <a:p>
            <a:pPr algn="l"/>
            <a:r>
              <a:rPr lang="en-US" sz="3200" dirty="0"/>
              <a:t>but iron overload caused by repeated</a:t>
            </a:r>
          </a:p>
          <a:p>
            <a:pPr algn="l"/>
            <a:r>
              <a:rPr lang="en-US" sz="3200" dirty="0"/>
              <a:t>transfusions is inevitable </a:t>
            </a:r>
            <a:r>
              <a:rPr lang="en-US" sz="3200" dirty="0" smtClean="0"/>
              <a:t>unless </a:t>
            </a:r>
            <a:r>
              <a:rPr lang="en-US" sz="3200" dirty="0" err="1"/>
              <a:t>chelation</a:t>
            </a:r>
            <a:r>
              <a:rPr lang="en-US" sz="3200" dirty="0"/>
              <a:t> therapy</a:t>
            </a:r>
          </a:p>
          <a:p>
            <a:pPr algn="l"/>
            <a:r>
              <a:rPr lang="en-US" sz="3200" dirty="0"/>
              <a:t>is given </a:t>
            </a:r>
            <a:r>
              <a:rPr lang="en-US" sz="3200" dirty="0" smtClean="0"/>
              <a:t>.</a:t>
            </a:r>
          </a:p>
          <a:p>
            <a:pPr algn="l"/>
            <a:r>
              <a:rPr lang="en-US" sz="3200" dirty="0" smtClean="0"/>
              <a:t> </a:t>
            </a:r>
            <a:r>
              <a:rPr lang="en-US" sz="3200" dirty="0"/>
              <a:t>Each 500 </a:t>
            </a:r>
            <a:r>
              <a:rPr lang="en-US" sz="3200" dirty="0" err="1"/>
              <a:t>mL</a:t>
            </a:r>
            <a:r>
              <a:rPr lang="en-US" sz="3200" dirty="0"/>
              <a:t> of transfused</a:t>
            </a:r>
          </a:p>
          <a:p>
            <a:pPr algn="l"/>
            <a:r>
              <a:rPr lang="en-US" sz="3200" dirty="0"/>
              <a:t>blood </a:t>
            </a:r>
            <a:r>
              <a:rPr lang="en-US" sz="3200" dirty="0" smtClean="0"/>
              <a:t>contains </a:t>
            </a:r>
            <a:r>
              <a:rPr lang="en-US" sz="3200" dirty="0"/>
              <a:t>approximately 250 mg iron. </a:t>
            </a:r>
            <a:endParaRPr lang="en-US" sz="3200" dirty="0" smtClean="0"/>
          </a:p>
          <a:p>
            <a:pPr algn="l"/>
            <a:r>
              <a:rPr lang="en-US" sz="3200" dirty="0" smtClean="0"/>
              <a:t>To make </a:t>
            </a:r>
            <a:r>
              <a:rPr lang="en-US" sz="3200" dirty="0"/>
              <a:t>matters worse, iron absorption from food is</a:t>
            </a:r>
          </a:p>
          <a:p>
            <a:pPr algn="l"/>
            <a:r>
              <a:rPr lang="en-US" sz="3200" i="1" dirty="0"/>
              <a:t>increased in </a:t>
            </a:r>
            <a:r>
              <a:rPr lang="el-GR" sz="3200" i="1" dirty="0" smtClean="0"/>
              <a:t>β</a:t>
            </a:r>
            <a:r>
              <a:rPr lang="en-US" sz="3200" i="1" dirty="0" smtClean="0"/>
              <a:t>-</a:t>
            </a:r>
            <a:r>
              <a:rPr lang="en-US" sz="3200" i="1" dirty="0" err="1" smtClean="0"/>
              <a:t>thalassaemia</a:t>
            </a:r>
            <a:r>
              <a:rPr lang="en-US" sz="3200" i="1" dirty="0" smtClean="0"/>
              <a:t>??</a:t>
            </a:r>
            <a:endParaRPr lang="ar-IQ" sz="3200" dirty="0"/>
          </a:p>
        </p:txBody>
      </p:sp>
      <p:pic>
        <p:nvPicPr>
          <p:cNvPr id="5122" name="Picture 2" descr="C:\Users\Al-Hudhud\Pictures\p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357693"/>
            <a:ext cx="3643338" cy="2125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Iron damages the </a:t>
            </a:r>
            <a:r>
              <a:rPr lang="en-US" sz="2800" dirty="0" smtClean="0"/>
              <a:t>liver and </a:t>
            </a:r>
            <a:r>
              <a:rPr lang="en-US" sz="2800" dirty="0"/>
              <a:t>the endocrine organs with failure</a:t>
            </a:r>
          </a:p>
          <a:p>
            <a:pPr algn="l"/>
            <a:r>
              <a:rPr lang="en-US" sz="2800" dirty="0"/>
              <a:t>of growth, delayed or absent puberty, diabetes mellitus,</a:t>
            </a:r>
          </a:p>
          <a:p>
            <a:pPr algn="l"/>
            <a:r>
              <a:rPr lang="en-US" sz="2800" dirty="0" smtClean="0"/>
              <a:t>hypothyroidism </a:t>
            </a:r>
            <a:r>
              <a:rPr lang="en-US" sz="2800" dirty="0"/>
              <a:t>and </a:t>
            </a:r>
            <a:r>
              <a:rPr lang="en-US" sz="2800" dirty="0" err="1"/>
              <a:t>hypoparathyroidism</a:t>
            </a:r>
            <a:r>
              <a:rPr lang="en-US" sz="2800" dirty="0" smtClean="0"/>
              <a:t>.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Skin pigmentation as a result of excess </a:t>
            </a:r>
            <a:r>
              <a:rPr lang="en-US" sz="2800" dirty="0" smtClean="0"/>
              <a:t>melanin and </a:t>
            </a:r>
            <a:r>
              <a:rPr lang="en-US" sz="2800" dirty="0" err="1"/>
              <a:t>haemosiderin</a:t>
            </a:r>
            <a:r>
              <a:rPr lang="en-US" sz="2800" dirty="0"/>
              <a:t> gives a </a:t>
            </a:r>
            <a:r>
              <a:rPr lang="en-US" sz="2800" dirty="0" err="1"/>
              <a:t>slately</a:t>
            </a:r>
            <a:r>
              <a:rPr lang="en-US" sz="2800" dirty="0"/>
              <a:t> grey appearance at</a:t>
            </a:r>
          </a:p>
          <a:p>
            <a:pPr algn="l"/>
            <a:r>
              <a:rPr lang="en-US" sz="2800" dirty="0" smtClean="0"/>
              <a:t>an </a:t>
            </a:r>
            <a:r>
              <a:rPr lang="en-US" sz="2800" dirty="0"/>
              <a:t>early stage of iron overload</a:t>
            </a:r>
            <a:r>
              <a:rPr lang="en-US" sz="2800" dirty="0" smtClean="0"/>
              <a:t>.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Most importantly, iron damages the heart. In the</a:t>
            </a:r>
          </a:p>
          <a:p>
            <a:pPr algn="l"/>
            <a:r>
              <a:rPr lang="en-US" sz="2800" dirty="0"/>
              <a:t>absence of intensive iron </a:t>
            </a:r>
            <a:r>
              <a:rPr lang="en-US" sz="2800" dirty="0" err="1"/>
              <a:t>chelation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C00000"/>
                </a:solidFill>
              </a:rPr>
              <a:t>death</a:t>
            </a:r>
            <a:r>
              <a:rPr lang="en-US" sz="2800" dirty="0"/>
              <a:t> occurs in</a:t>
            </a:r>
          </a:p>
          <a:p>
            <a:pPr algn="l"/>
            <a:r>
              <a:rPr lang="en-US" sz="2800" dirty="0"/>
              <a:t>the second or third decade, usually from congestive</a:t>
            </a:r>
          </a:p>
          <a:p>
            <a:pPr algn="l"/>
            <a:r>
              <a:rPr lang="en-US" sz="2800" dirty="0"/>
              <a:t>heart failure or cardiac arrhythmias</a:t>
            </a:r>
            <a:r>
              <a:rPr lang="en-US" sz="2800" dirty="0" smtClean="0"/>
              <a:t>.</a:t>
            </a:r>
          </a:p>
          <a:p>
            <a:pPr algn="l"/>
            <a:r>
              <a:rPr lang="en-US" sz="2800" dirty="0" smtClean="0"/>
              <a:t> </a:t>
            </a:r>
            <a:endParaRPr lang="ar-IQ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29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/>
              <a:t>T2* magnetic resonance imaging (MRI) is a valuable measure</a:t>
            </a:r>
          </a:p>
          <a:p>
            <a:pPr algn="l"/>
            <a:r>
              <a:rPr lang="en-US" sz="3200" dirty="0" smtClean="0"/>
              <a:t>of cardiac (or liver) iron </a:t>
            </a:r>
          </a:p>
          <a:p>
            <a:pPr algn="l"/>
            <a:r>
              <a:rPr lang="en-US" sz="3200" dirty="0" smtClean="0"/>
              <a:t>It can detect increased cardiac iron before sensitive tests detect impaired cardiac function. Serum </a:t>
            </a:r>
            <a:r>
              <a:rPr lang="en-US" sz="3200" dirty="0" err="1" smtClean="0"/>
              <a:t>ferritin</a:t>
            </a:r>
            <a:r>
              <a:rPr lang="en-US" sz="3200" dirty="0" smtClean="0"/>
              <a:t> and liver</a:t>
            </a:r>
          </a:p>
          <a:p>
            <a:pPr algn="l"/>
            <a:r>
              <a:rPr lang="en-US" sz="3200" dirty="0" smtClean="0"/>
              <a:t>iron show poor correlation with cardiac iron estimated</a:t>
            </a:r>
          </a:p>
          <a:p>
            <a:pPr algn="l"/>
            <a:r>
              <a:rPr lang="en-US" sz="3200" dirty="0" smtClean="0"/>
              <a:t>by T2*MRI</a:t>
            </a:r>
            <a:endParaRPr lang="ar-IQ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5- </a:t>
            </a:r>
            <a:r>
              <a:rPr lang="en-US" sz="3200" dirty="0">
                <a:solidFill>
                  <a:srgbClr val="FF0000"/>
                </a:solidFill>
              </a:rPr>
              <a:t>Infections can occur for a variety of reasons</a:t>
            </a:r>
            <a:r>
              <a:rPr lang="en-US" dirty="0"/>
              <a:t>. 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0" y="612845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/>
              <a:t>In infancy, without adequate transfusion, the </a:t>
            </a:r>
            <a:r>
              <a:rPr lang="en-US" sz="2800" dirty="0" err="1" smtClean="0"/>
              <a:t>anaemic</a:t>
            </a:r>
            <a:endParaRPr lang="ar-IQ" sz="2800" dirty="0" smtClean="0"/>
          </a:p>
          <a:p>
            <a:pPr algn="l"/>
            <a:r>
              <a:rPr lang="en-US" sz="2800" dirty="0" smtClean="0"/>
              <a:t>child </a:t>
            </a:r>
            <a:r>
              <a:rPr lang="en-US" sz="2800" dirty="0"/>
              <a:t>is prone to bacterial infections. Pneumococcal,</a:t>
            </a:r>
          </a:p>
          <a:p>
            <a:pPr algn="l"/>
            <a:r>
              <a:rPr lang="en-US" sz="2800" i="1" dirty="0" err="1" smtClean="0"/>
              <a:t>Haemophilus</a:t>
            </a:r>
            <a:r>
              <a:rPr lang="en-US" sz="2800" i="1" dirty="0" smtClean="0"/>
              <a:t> </a:t>
            </a:r>
            <a:r>
              <a:rPr lang="en-US" sz="2800" i="1" dirty="0"/>
              <a:t>and meningococcal infections are likely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if </a:t>
            </a:r>
            <a:r>
              <a:rPr lang="en-US" sz="2800" dirty="0" err="1"/>
              <a:t>splenectomy</a:t>
            </a:r>
            <a:r>
              <a:rPr lang="en-US" sz="2800" dirty="0"/>
              <a:t> has been carried out and prophylactic</a:t>
            </a:r>
          </a:p>
          <a:p>
            <a:pPr algn="l"/>
            <a:r>
              <a:rPr lang="en-US" sz="2800" dirty="0"/>
              <a:t>penicillin is not taken. </a:t>
            </a:r>
            <a:r>
              <a:rPr lang="en-US" sz="2800" i="1" dirty="0" err="1"/>
              <a:t>Yersinin</a:t>
            </a:r>
            <a:r>
              <a:rPr lang="en-US" sz="2800" i="1" dirty="0"/>
              <a:t> </a:t>
            </a:r>
            <a:r>
              <a:rPr lang="en-US" sz="2800" i="1" dirty="0" err="1" smtClean="0"/>
              <a:t>enterocolitica</a:t>
            </a:r>
            <a:r>
              <a:rPr lang="en-US" sz="2800" i="1" dirty="0" smtClean="0"/>
              <a:t> </a:t>
            </a:r>
            <a:r>
              <a:rPr lang="en-US" sz="2800" dirty="0" smtClean="0"/>
              <a:t>occurs</a:t>
            </a:r>
            <a:r>
              <a:rPr lang="en-US" sz="2800" dirty="0"/>
              <a:t>, particularly in iron-loaded patients </a:t>
            </a:r>
            <a:r>
              <a:rPr lang="en-US" sz="2800" dirty="0" smtClean="0"/>
              <a:t>being treated </a:t>
            </a:r>
            <a:r>
              <a:rPr lang="en-US" sz="2800" dirty="0"/>
              <a:t>with </a:t>
            </a:r>
            <a:r>
              <a:rPr lang="en-US" sz="2800" dirty="0" err="1"/>
              <a:t>deferoxamine</a:t>
            </a:r>
            <a:r>
              <a:rPr lang="en-US" sz="2800" dirty="0"/>
              <a:t>; it may cause severe gastroenteritis.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Transfusion </a:t>
            </a:r>
            <a:r>
              <a:rPr lang="en-US" sz="2800" dirty="0"/>
              <a:t>of viruses by blood </a:t>
            </a:r>
            <a:r>
              <a:rPr lang="en-US" sz="2800" dirty="0" smtClean="0"/>
              <a:t>transfusion may </a:t>
            </a:r>
            <a:r>
              <a:rPr lang="en-US" sz="2800" dirty="0"/>
              <a:t>occur. Liver disease in </a:t>
            </a:r>
            <a:r>
              <a:rPr lang="en-US" sz="2800" dirty="0" err="1"/>
              <a:t>thalassaemia</a:t>
            </a:r>
            <a:r>
              <a:rPr lang="en-US" sz="2800" dirty="0"/>
              <a:t> </a:t>
            </a:r>
            <a:r>
              <a:rPr lang="en-US" sz="2800" dirty="0" err="1" smtClean="0"/>
              <a:t>ismost</a:t>
            </a:r>
            <a:r>
              <a:rPr lang="en-US" sz="2800" dirty="0" smtClean="0"/>
              <a:t> </a:t>
            </a:r>
            <a:r>
              <a:rPr lang="en-US" sz="2800" dirty="0"/>
              <a:t>frequently a result of hepatitis C but </a:t>
            </a:r>
            <a:r>
              <a:rPr lang="en-US" sz="2800" dirty="0" smtClean="0"/>
              <a:t>hepatitis </a:t>
            </a:r>
            <a:r>
              <a:rPr lang="en-US" sz="2800" dirty="0" err="1" smtClean="0"/>
              <a:t>Bis</a:t>
            </a:r>
            <a:r>
              <a:rPr lang="en-US" sz="2800" dirty="0" smtClean="0"/>
              <a:t> </a:t>
            </a:r>
            <a:r>
              <a:rPr lang="en-US" sz="2800" dirty="0"/>
              <a:t>also common where the virus is endemic. </a:t>
            </a:r>
            <a:r>
              <a:rPr lang="en-US" sz="2800" dirty="0" smtClean="0"/>
              <a:t>Human immunodeficiency </a:t>
            </a:r>
            <a:r>
              <a:rPr lang="en-US" sz="2800" dirty="0"/>
              <a:t>virus (HIV) has been transmitted</a:t>
            </a:r>
          </a:p>
          <a:p>
            <a:pPr algn="l"/>
            <a:r>
              <a:rPr lang="en-US" sz="2800" dirty="0"/>
              <a:t>to some patients by blood transfusion.</a:t>
            </a:r>
            <a:endParaRPr lang="ar-IQ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28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/>
              <a:t>6 </a:t>
            </a:r>
            <a:r>
              <a:rPr lang="en-US" sz="3200" dirty="0" smtClean="0"/>
              <a:t>-Osteoporosis </a:t>
            </a:r>
            <a:r>
              <a:rPr lang="en-US" sz="3200" dirty="0"/>
              <a:t>may occur in well-transfused patients.</a:t>
            </a:r>
          </a:p>
          <a:p>
            <a:pPr algn="l"/>
            <a:r>
              <a:rPr lang="en-US" sz="3200" dirty="0"/>
              <a:t>It is more </a:t>
            </a:r>
            <a:r>
              <a:rPr lang="en-US" sz="3200" dirty="0" smtClean="0"/>
              <a:t>common </a:t>
            </a:r>
            <a:r>
              <a:rPr lang="en-US" sz="3200" dirty="0"/>
              <a:t>in diabetic patients with</a:t>
            </a:r>
          </a:p>
          <a:p>
            <a:pPr algn="l"/>
            <a:r>
              <a:rPr lang="en-US" sz="3200" dirty="0" smtClean="0"/>
              <a:t>endocrine </a:t>
            </a:r>
            <a:r>
              <a:rPr lang="en-US" sz="3200" dirty="0"/>
              <a:t>abnormalities and with marrow expansion</a:t>
            </a:r>
          </a:p>
          <a:p>
            <a:pPr algn="l"/>
            <a:r>
              <a:rPr lang="en-US" sz="3200" dirty="0"/>
              <a:t>resulting from ineffective </a:t>
            </a:r>
            <a:r>
              <a:rPr lang="en-US" sz="3200" dirty="0" err="1"/>
              <a:t>erythopoiesis</a:t>
            </a:r>
            <a:r>
              <a:rPr lang="en-US" sz="3200" dirty="0"/>
              <a:t>.</a:t>
            </a:r>
            <a:endParaRPr lang="ar-IQ" sz="3200" dirty="0"/>
          </a:p>
        </p:txBody>
      </p:sp>
      <p:pic>
        <p:nvPicPr>
          <p:cNvPr id="6146" name="Picture 2" descr="C:\Users\Al-Hudhud\Pictures\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418639"/>
            <a:ext cx="4143404" cy="4439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011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i="1" dirty="0"/>
              <a:t>Laboratory </a:t>
            </a:r>
            <a:r>
              <a:rPr lang="en-US" sz="3200" i="1" dirty="0" smtClean="0"/>
              <a:t>diagnosis</a:t>
            </a:r>
            <a:endParaRPr lang="en-US" sz="3200" i="1" dirty="0"/>
          </a:p>
          <a:p>
            <a:pPr algn="l"/>
            <a:r>
              <a:rPr lang="en-US" sz="3200" dirty="0"/>
              <a:t>1 </a:t>
            </a:r>
            <a:r>
              <a:rPr lang="en-US" sz="3200" dirty="0" smtClean="0"/>
              <a:t>-There </a:t>
            </a:r>
            <a:r>
              <a:rPr lang="en-US" sz="3200" dirty="0"/>
              <a:t>is a severe </a:t>
            </a:r>
            <a:r>
              <a:rPr lang="en-US" sz="3200" dirty="0" err="1" smtClean="0"/>
              <a:t>hypochromic</a:t>
            </a:r>
            <a:r>
              <a:rPr lang="en-US" sz="3200" dirty="0"/>
              <a:t>, </a:t>
            </a:r>
            <a:r>
              <a:rPr lang="en-US" sz="3200" dirty="0" err="1"/>
              <a:t>microcytic</a:t>
            </a:r>
            <a:endParaRPr lang="en-US" sz="3200" dirty="0"/>
          </a:p>
          <a:p>
            <a:pPr algn="l"/>
            <a:r>
              <a:rPr lang="en-US" sz="3200" dirty="0" err="1"/>
              <a:t>anaemia</a:t>
            </a:r>
            <a:r>
              <a:rPr lang="en-US" sz="3200" dirty="0"/>
              <a:t>, raised </a:t>
            </a:r>
            <a:r>
              <a:rPr lang="en-US" sz="3200" dirty="0" err="1"/>
              <a:t>reticulocyte</a:t>
            </a:r>
            <a:r>
              <a:rPr lang="en-US" sz="3200" dirty="0"/>
              <a:t> percentage with </a:t>
            </a:r>
            <a:r>
              <a:rPr lang="en-US" sz="3200" dirty="0" err="1" smtClean="0"/>
              <a:t>normoblasts,target</a:t>
            </a:r>
            <a:r>
              <a:rPr lang="en-US" sz="3200" dirty="0" smtClean="0"/>
              <a:t> </a:t>
            </a:r>
            <a:r>
              <a:rPr lang="en-US" sz="3200" dirty="0"/>
              <a:t>cells' and basophilic stippling in </a:t>
            </a:r>
            <a:r>
              <a:rPr lang="en-US" sz="3200" dirty="0" smtClean="0"/>
              <a:t>the blood film</a:t>
            </a:r>
            <a:endParaRPr lang="ar-IQ" sz="3200" dirty="0"/>
          </a:p>
        </p:txBody>
      </p:sp>
      <p:pic>
        <p:nvPicPr>
          <p:cNvPr id="2050" name="Picture 2" descr="C:\Users\Al-Hudhud\Pictures\b fil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5" y="2571744"/>
            <a:ext cx="5794975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81145" y="-1066821"/>
            <a:ext cx="5629275" cy="862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87154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/>
              <a:t>2 </a:t>
            </a:r>
            <a:r>
              <a:rPr lang="en-US" sz="3200" dirty="0" err="1" smtClean="0"/>
              <a:t>Haemoglobin</a:t>
            </a:r>
            <a:r>
              <a:rPr lang="en-US" sz="3200" dirty="0" smtClean="0"/>
              <a:t> </a:t>
            </a:r>
            <a:r>
              <a:rPr lang="en-US" sz="3200" dirty="0"/>
              <a:t>electrophoresis reveals absence</a:t>
            </a:r>
          </a:p>
          <a:p>
            <a:pPr algn="l"/>
            <a:r>
              <a:rPr lang="en-US" sz="3200" dirty="0"/>
              <a:t>or almost complete absence of </a:t>
            </a:r>
            <a:r>
              <a:rPr lang="en-US" sz="3200" dirty="0" err="1"/>
              <a:t>Hb</a:t>
            </a:r>
            <a:r>
              <a:rPr lang="en-US" sz="3200" dirty="0"/>
              <a:t> A, with almost</a:t>
            </a:r>
          </a:p>
          <a:p>
            <a:pPr algn="l"/>
            <a:r>
              <a:rPr lang="en-US" sz="3200" dirty="0"/>
              <a:t>all the circulating </a:t>
            </a:r>
            <a:r>
              <a:rPr lang="en-US" sz="3200" dirty="0" err="1"/>
              <a:t>haemoglobin</a:t>
            </a:r>
            <a:r>
              <a:rPr lang="en-US" sz="3200" dirty="0"/>
              <a:t> </a:t>
            </a:r>
            <a:r>
              <a:rPr lang="en-US" sz="3200" dirty="0" smtClean="0"/>
              <a:t>being </a:t>
            </a:r>
            <a:r>
              <a:rPr lang="en-US" sz="3200" dirty="0" err="1"/>
              <a:t>Hb</a:t>
            </a:r>
            <a:r>
              <a:rPr lang="en-US" sz="3200" dirty="0"/>
              <a:t> F. The</a:t>
            </a:r>
          </a:p>
          <a:p>
            <a:pPr algn="l"/>
            <a:r>
              <a:rPr lang="en-US" sz="3200" dirty="0" err="1"/>
              <a:t>Hb</a:t>
            </a:r>
            <a:r>
              <a:rPr lang="en-US" sz="3200" dirty="0"/>
              <a:t> </a:t>
            </a:r>
            <a:r>
              <a:rPr lang="en-US" sz="3200" dirty="0" smtClean="0"/>
              <a:t>A2 </a:t>
            </a:r>
            <a:r>
              <a:rPr lang="en-US" sz="3200" dirty="0"/>
              <a:t>percentage is normal, low or slightly raised</a:t>
            </a:r>
            <a:endParaRPr lang="ar-IQ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3000372"/>
            <a:ext cx="8929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High performance liquid  </a:t>
            </a:r>
            <a:r>
              <a:rPr lang="en-US" sz="2800" dirty="0" smtClean="0"/>
              <a:t>chromatography is </a:t>
            </a:r>
            <a:r>
              <a:rPr lang="en-US" sz="2800" dirty="0"/>
              <a:t>now usually used as first-line </a:t>
            </a:r>
            <a:r>
              <a:rPr lang="en-US" sz="2800" dirty="0" smtClean="0"/>
              <a:t>method </a:t>
            </a:r>
            <a:r>
              <a:rPr lang="nb-NO" sz="2800" dirty="0" smtClean="0"/>
              <a:t>to </a:t>
            </a:r>
            <a:r>
              <a:rPr lang="nb-NO" sz="2800" dirty="0"/>
              <a:t>diagnose haemoglobin </a:t>
            </a:r>
            <a:r>
              <a:rPr lang="nb-NO" sz="2800" dirty="0" smtClean="0"/>
              <a:t>disorders</a:t>
            </a:r>
            <a:endParaRPr lang="nb-NO" sz="2800" dirty="0"/>
          </a:p>
          <a:p>
            <a:pPr algn="l"/>
            <a:r>
              <a:rPr lang="el-GR" sz="2800" dirty="0" smtClean="0"/>
              <a:t>α</a:t>
            </a:r>
            <a:r>
              <a:rPr lang="en-US" sz="2800" dirty="0" smtClean="0"/>
              <a:t>/</a:t>
            </a:r>
            <a:r>
              <a:rPr lang="el-GR" sz="2800" dirty="0" smtClean="0"/>
              <a:t>β</a:t>
            </a:r>
            <a:r>
              <a:rPr lang="en-US" sz="2800" dirty="0" smtClean="0"/>
              <a:t>-</a:t>
            </a:r>
            <a:r>
              <a:rPr lang="en-US" sz="2800" dirty="0" err="1" smtClean="0"/>
              <a:t>Globin</a:t>
            </a:r>
            <a:r>
              <a:rPr lang="en-US" sz="2800" dirty="0" smtClean="0"/>
              <a:t> </a:t>
            </a:r>
            <a:r>
              <a:rPr lang="en-US" sz="2800" dirty="0"/>
              <a:t>chain synthesis studies on </a:t>
            </a:r>
            <a:r>
              <a:rPr lang="en-US" sz="2800" dirty="0" err="1"/>
              <a:t>reticulocytes</a:t>
            </a:r>
            <a:endParaRPr lang="en-US" sz="2800" dirty="0"/>
          </a:p>
          <a:p>
            <a:pPr algn="l"/>
            <a:r>
              <a:rPr lang="en-US" sz="2800" dirty="0"/>
              <a:t>show an increased </a:t>
            </a:r>
            <a:r>
              <a:rPr lang="el-GR" sz="2800" dirty="0" smtClean="0"/>
              <a:t>α</a:t>
            </a:r>
            <a:r>
              <a:rPr lang="en-US" sz="2800" dirty="0" smtClean="0"/>
              <a:t>:</a:t>
            </a:r>
            <a:r>
              <a:rPr lang="el-GR" sz="2800" dirty="0" smtClean="0"/>
              <a:t>β </a:t>
            </a:r>
            <a:r>
              <a:rPr lang="en-US" sz="2800" i="1" dirty="0" smtClean="0"/>
              <a:t>ratio </a:t>
            </a:r>
            <a:r>
              <a:rPr lang="en-US" sz="2800" i="1" dirty="0"/>
              <a:t>with reduced or</a:t>
            </a:r>
          </a:p>
          <a:p>
            <a:pPr algn="l"/>
            <a:r>
              <a:rPr lang="en-US" sz="2800" dirty="0"/>
              <a:t>absent </a:t>
            </a:r>
            <a:r>
              <a:rPr lang="el-GR" sz="2800" dirty="0" smtClean="0"/>
              <a:t>β </a:t>
            </a:r>
            <a:r>
              <a:rPr lang="en-US" sz="2800" dirty="0" smtClean="0"/>
              <a:t>-</a:t>
            </a:r>
            <a:r>
              <a:rPr lang="en-US" sz="2800" dirty="0"/>
              <a:t>chain synthesis</a:t>
            </a:r>
            <a:r>
              <a:rPr lang="en-US" sz="2800" dirty="0" smtClean="0"/>
              <a:t>.</a:t>
            </a:r>
          </a:p>
          <a:p>
            <a:pPr algn="l"/>
            <a:r>
              <a:rPr lang="en-US" sz="2800" dirty="0" smtClean="0"/>
              <a:t> </a:t>
            </a:r>
            <a:r>
              <a:rPr lang="en-US" sz="2800" dirty="0"/>
              <a:t>DNA analysis is used </a:t>
            </a:r>
            <a:r>
              <a:rPr lang="en-US" sz="2800" dirty="0" smtClean="0"/>
              <a:t>to identify </a:t>
            </a:r>
            <a:r>
              <a:rPr lang="en-US" sz="2800" dirty="0"/>
              <a:t>the defect on each allele.</a:t>
            </a:r>
            <a:endParaRPr lang="ar-IQ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l-GR" sz="2800" b="1" dirty="0" smtClean="0"/>
              <a:t>β</a:t>
            </a:r>
            <a:r>
              <a:rPr lang="en-US" sz="2800" b="1" dirty="0" smtClean="0"/>
              <a:t>-</a:t>
            </a:r>
            <a:r>
              <a:rPr lang="en-US" sz="2800" b="1" dirty="0" err="1" smtClean="0"/>
              <a:t>Thalassaemia</a:t>
            </a:r>
            <a:r>
              <a:rPr lang="en-US" sz="2800" b="1" dirty="0" smtClean="0"/>
              <a:t> </a:t>
            </a:r>
            <a:r>
              <a:rPr lang="en-US" sz="2800" b="1" dirty="0"/>
              <a:t>major</a:t>
            </a:r>
          </a:p>
          <a:p>
            <a:pPr algn="l"/>
            <a:r>
              <a:rPr lang="en-US" sz="2800" dirty="0"/>
              <a:t>This condition occurs on average in one in </a:t>
            </a:r>
            <a:r>
              <a:rPr lang="en-US" sz="2800" dirty="0" smtClean="0"/>
              <a:t>four offspring </a:t>
            </a:r>
            <a:r>
              <a:rPr lang="en-US" sz="2800" dirty="0"/>
              <a:t>if both parents are carriers of the </a:t>
            </a:r>
            <a:r>
              <a:rPr lang="el-GR" sz="2800" b="1" dirty="0" smtClean="0"/>
              <a:t>β </a:t>
            </a:r>
            <a:r>
              <a:rPr lang="en-US" sz="2800" dirty="0" err="1" smtClean="0"/>
              <a:t>thalassaemia</a:t>
            </a:r>
            <a:r>
              <a:rPr lang="en-US" sz="2800" dirty="0" smtClean="0"/>
              <a:t> </a:t>
            </a:r>
            <a:r>
              <a:rPr lang="en-US" sz="2800" dirty="0" err="1" smtClean="0"/>
              <a:t>rait</a:t>
            </a:r>
            <a:r>
              <a:rPr lang="en-US" sz="2800" dirty="0"/>
              <a:t>. </a:t>
            </a:r>
            <a:endParaRPr lang="en-US" sz="2800" dirty="0" smtClean="0"/>
          </a:p>
          <a:p>
            <a:pPr algn="l"/>
            <a:r>
              <a:rPr lang="en-US" sz="2800" dirty="0" smtClean="0"/>
              <a:t> Either </a:t>
            </a:r>
            <a:r>
              <a:rPr lang="en-US" sz="2800" dirty="0"/>
              <a:t>no </a:t>
            </a:r>
            <a:r>
              <a:rPr lang="el-GR" sz="2800" b="1" dirty="0" smtClean="0"/>
              <a:t>β</a:t>
            </a:r>
            <a:r>
              <a:rPr lang="en-US" sz="2800" dirty="0" smtClean="0"/>
              <a:t> </a:t>
            </a:r>
            <a:r>
              <a:rPr lang="en-US" sz="2800" dirty="0"/>
              <a:t>chain </a:t>
            </a:r>
            <a:r>
              <a:rPr lang="en-US" sz="2800" dirty="0" smtClean="0"/>
              <a:t>(</a:t>
            </a:r>
            <a:r>
              <a:rPr lang="el-GR" sz="2800" b="1" dirty="0" smtClean="0"/>
              <a:t>β </a:t>
            </a:r>
            <a:r>
              <a:rPr lang="en-US" sz="2800" dirty="0" smtClean="0"/>
              <a:t>0) </a:t>
            </a:r>
          </a:p>
          <a:p>
            <a:pPr algn="l"/>
            <a:r>
              <a:rPr lang="en-US" sz="2800" dirty="0" smtClean="0"/>
              <a:t>or small amounts (</a:t>
            </a:r>
            <a:r>
              <a:rPr lang="el-GR" sz="2800" b="1" dirty="0" smtClean="0"/>
              <a:t>β </a:t>
            </a:r>
            <a:r>
              <a:rPr lang="en-US" sz="2800" dirty="0" smtClean="0"/>
              <a:t>+) </a:t>
            </a:r>
            <a:r>
              <a:rPr lang="en-US" sz="2800" dirty="0"/>
              <a:t>are synthesized</a:t>
            </a:r>
            <a:endParaRPr lang="ar-IQ" sz="2800" dirty="0"/>
          </a:p>
        </p:txBody>
      </p:sp>
      <p:pic>
        <p:nvPicPr>
          <p:cNvPr id="1026" name="Picture 2" descr="C:\Users\Al-Hudhud\Pictures\b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71744"/>
            <a:ext cx="4114286" cy="4114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32440"/>
            <a:ext cx="7215237" cy="601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14" y="1643063"/>
            <a:ext cx="8746866" cy="506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Lab. findings</a:t>
            </a:r>
            <a:endParaRPr lang="ar-IQ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4834"/>
          <a:stretch>
            <a:fillRect/>
          </a:stretch>
        </p:blipFill>
        <p:spPr bwMode="auto">
          <a:xfrm>
            <a:off x="0" y="2143116"/>
            <a:ext cx="91440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285728"/>
            <a:ext cx="9144000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563"/>
            <a:ext cx="9143999" cy="61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/>
              <a:t>Excess </a:t>
            </a:r>
            <a:r>
              <a:rPr lang="el-GR" sz="3200" dirty="0" smtClean="0"/>
              <a:t>α</a:t>
            </a:r>
            <a:r>
              <a:rPr lang="en-US" sz="3200" i="1" dirty="0" smtClean="0"/>
              <a:t> chains </a:t>
            </a:r>
            <a:r>
              <a:rPr lang="en-US" sz="3200" dirty="0" smtClean="0"/>
              <a:t>precipitate </a:t>
            </a:r>
            <a:r>
              <a:rPr lang="en-US" sz="3200" dirty="0"/>
              <a:t>in erythroblasts and in mature red </a:t>
            </a:r>
            <a:r>
              <a:rPr lang="en-US" sz="3200" dirty="0" smtClean="0"/>
              <a:t>cells causing </a:t>
            </a:r>
          </a:p>
          <a:p>
            <a:pPr algn="l"/>
            <a:r>
              <a:rPr lang="en-US" sz="3200" dirty="0" smtClean="0"/>
              <a:t>*the </a:t>
            </a:r>
            <a:r>
              <a:rPr lang="en-US" sz="3200" dirty="0"/>
              <a:t>severe ineffective </a:t>
            </a:r>
            <a:r>
              <a:rPr lang="en-US" sz="3200" dirty="0" err="1"/>
              <a:t>erythropoiesis</a:t>
            </a:r>
            <a:r>
              <a:rPr lang="en-US" sz="3200" dirty="0"/>
              <a:t> and</a:t>
            </a:r>
          </a:p>
          <a:p>
            <a:pPr algn="l"/>
            <a:r>
              <a:rPr lang="en-US" sz="3200" dirty="0" smtClean="0"/>
              <a:t>*</a:t>
            </a:r>
            <a:r>
              <a:rPr lang="en-US" sz="3200" dirty="0" err="1" smtClean="0"/>
              <a:t>haemolysis</a:t>
            </a:r>
            <a:r>
              <a:rPr lang="en-US" sz="3200" dirty="0" smtClean="0"/>
              <a:t> </a:t>
            </a:r>
            <a:r>
              <a:rPr lang="en-US" sz="3200" dirty="0"/>
              <a:t>that are typical of this disease. </a:t>
            </a:r>
            <a:endParaRPr lang="en-US" sz="3200" dirty="0" smtClean="0"/>
          </a:p>
          <a:p>
            <a:pPr algn="l"/>
            <a:r>
              <a:rPr lang="en-US" sz="3200" dirty="0" smtClean="0"/>
              <a:t>The greater </a:t>
            </a:r>
            <a:r>
              <a:rPr lang="en-US" sz="3200" dirty="0"/>
              <a:t>the </a:t>
            </a:r>
            <a:r>
              <a:rPr lang="el-GR" sz="3200" dirty="0" smtClean="0"/>
              <a:t>α</a:t>
            </a:r>
            <a:r>
              <a:rPr lang="en-US" sz="3200" dirty="0" smtClean="0"/>
              <a:t>-chain </a:t>
            </a:r>
            <a:r>
              <a:rPr lang="en-US" sz="3200" dirty="0"/>
              <a:t>excess, the more severe </a:t>
            </a:r>
            <a:r>
              <a:rPr lang="en-US" sz="3200" dirty="0" smtClean="0"/>
              <a:t>the</a:t>
            </a:r>
            <a:endParaRPr lang="en-US" sz="3200" dirty="0"/>
          </a:p>
          <a:p>
            <a:pPr algn="l"/>
            <a:r>
              <a:rPr lang="en-US" sz="3200" dirty="0" err="1"/>
              <a:t>anaemia</a:t>
            </a:r>
            <a:r>
              <a:rPr lang="en-US" sz="3200" dirty="0" smtClean="0"/>
              <a:t>.</a:t>
            </a:r>
          </a:p>
          <a:p>
            <a:pPr algn="l"/>
            <a:r>
              <a:rPr lang="en-US" sz="3200" dirty="0" smtClean="0"/>
              <a:t> </a:t>
            </a:r>
            <a:r>
              <a:rPr lang="en-US" sz="3200" dirty="0"/>
              <a:t>Production of </a:t>
            </a:r>
            <a:r>
              <a:rPr lang="en-US" sz="3200" dirty="0" err="1" smtClean="0"/>
              <a:t>ɣchains</a:t>
            </a:r>
            <a:r>
              <a:rPr lang="en-US" sz="3200" dirty="0" smtClean="0"/>
              <a:t> </a:t>
            </a:r>
            <a:r>
              <a:rPr lang="en-US" sz="3200" dirty="0"/>
              <a:t>helps to 'mop up'</a:t>
            </a:r>
          </a:p>
          <a:p>
            <a:pPr algn="l"/>
            <a:r>
              <a:rPr lang="en-US" sz="3200" dirty="0"/>
              <a:t>excess </a:t>
            </a:r>
            <a:r>
              <a:rPr lang="el-GR" sz="3200" dirty="0" smtClean="0"/>
              <a:t>α</a:t>
            </a:r>
            <a:r>
              <a:rPr lang="en-US" sz="3200" i="1" dirty="0" smtClean="0"/>
              <a:t> </a:t>
            </a:r>
            <a:r>
              <a:rPr lang="en-US" sz="3200" i="1" dirty="0"/>
              <a:t>chains and to ameliorate the condition</a:t>
            </a:r>
            <a:endParaRPr lang="ar-IQ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/>
              <a:t>Over 200 different genetic defects have now been</a:t>
            </a:r>
          </a:p>
          <a:p>
            <a:pPr algn="l"/>
            <a:r>
              <a:rPr lang="en-US" sz="3200" dirty="0" smtClean="0"/>
              <a:t>detected</a:t>
            </a:r>
            <a:endParaRPr lang="en-US" sz="3200" dirty="0"/>
          </a:p>
          <a:p>
            <a:pPr algn="l"/>
            <a:r>
              <a:rPr lang="en-US" sz="3200" dirty="0" smtClean="0"/>
              <a:t>Unlike </a:t>
            </a:r>
            <a:r>
              <a:rPr lang="el-GR" sz="3200" dirty="0" smtClean="0"/>
              <a:t>α</a:t>
            </a:r>
            <a:r>
              <a:rPr lang="en-US" sz="3200" dirty="0" smtClean="0"/>
              <a:t>-</a:t>
            </a:r>
            <a:r>
              <a:rPr lang="en-US" sz="3200" dirty="0" err="1" smtClean="0"/>
              <a:t>thalassaemia</a:t>
            </a:r>
            <a:r>
              <a:rPr lang="en-US" sz="3200" dirty="0" smtClean="0"/>
              <a:t>, the majority of genetic</a:t>
            </a:r>
          </a:p>
          <a:p>
            <a:pPr algn="l"/>
            <a:r>
              <a:rPr lang="en-US" sz="3200" dirty="0" smtClean="0"/>
              <a:t>lesions </a:t>
            </a:r>
            <a:r>
              <a:rPr lang="en-US" sz="3200" dirty="0"/>
              <a:t>are point mutations rather than gene deletions.</a:t>
            </a:r>
          </a:p>
          <a:p>
            <a:pPr algn="l"/>
            <a:r>
              <a:rPr lang="en-US" sz="3200" dirty="0"/>
              <a:t>These mutations may be within the gene</a:t>
            </a:r>
          </a:p>
          <a:p>
            <a:pPr algn="l"/>
            <a:r>
              <a:rPr lang="en-US" sz="3200" dirty="0"/>
              <a:t>complex itself </a:t>
            </a:r>
            <a:r>
              <a:rPr lang="en-US" sz="3200" dirty="0" smtClean="0"/>
              <a:t>or</a:t>
            </a:r>
          </a:p>
          <a:p>
            <a:pPr algn="l"/>
            <a:r>
              <a:rPr lang="en-US" sz="3200" dirty="0" smtClean="0"/>
              <a:t> </a:t>
            </a:r>
            <a:r>
              <a:rPr lang="en-US" sz="3200" dirty="0"/>
              <a:t>in promoter or enhancer regions.</a:t>
            </a:r>
          </a:p>
          <a:p>
            <a:pPr algn="l"/>
            <a:r>
              <a:rPr lang="en-US" sz="3200" dirty="0"/>
              <a:t>Certain mutations are particularly frequent in </a:t>
            </a:r>
            <a:r>
              <a:rPr lang="en-US" sz="3200" dirty="0" smtClean="0"/>
              <a:t>some</a:t>
            </a:r>
            <a:endParaRPr lang="en-US" sz="3200" dirty="0"/>
          </a:p>
          <a:p>
            <a:pPr algn="l"/>
            <a:r>
              <a:rPr lang="en-US" sz="3200" dirty="0" smtClean="0"/>
              <a:t>Communities and </a:t>
            </a:r>
            <a:r>
              <a:rPr lang="en-US" sz="3200" dirty="0"/>
              <a:t>this may simplify antenatal</a:t>
            </a:r>
          </a:p>
          <a:p>
            <a:pPr algn="l"/>
            <a:r>
              <a:rPr lang="en-US" sz="3200" dirty="0"/>
              <a:t>diagnosis aimed at detecting the mutations in</a:t>
            </a:r>
          </a:p>
          <a:p>
            <a:pPr algn="l"/>
            <a:r>
              <a:rPr lang="en-US" sz="3200" dirty="0"/>
              <a:t>fetal DNA. 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2024063"/>
            <a:ext cx="90106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89297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err="1" smtClean="0"/>
              <a:t>Thalassaemia</a:t>
            </a:r>
            <a:r>
              <a:rPr lang="en-US" sz="3200" dirty="0" smtClean="0"/>
              <a:t> major is often a result of inheritance of two different mutations, each affecting</a:t>
            </a:r>
          </a:p>
          <a:p>
            <a:pPr algn="l"/>
            <a:r>
              <a:rPr lang="el-GR" sz="3200" dirty="0" smtClean="0"/>
              <a:t>β</a:t>
            </a:r>
            <a:r>
              <a:rPr lang="en-US" sz="3200" dirty="0" smtClean="0"/>
              <a:t>-</a:t>
            </a:r>
            <a:r>
              <a:rPr lang="en-US" sz="3200" dirty="0" err="1" smtClean="0"/>
              <a:t>globin</a:t>
            </a:r>
            <a:r>
              <a:rPr lang="en-US" sz="3200" dirty="0" smtClean="0"/>
              <a:t> synthesis (</a:t>
            </a:r>
            <a:r>
              <a:rPr lang="en-US" sz="3200" dirty="0" err="1" smtClean="0"/>
              <a:t>compoud</a:t>
            </a:r>
            <a:r>
              <a:rPr lang="en-US" sz="3200" dirty="0" smtClean="0"/>
              <a:t> </a:t>
            </a:r>
            <a:r>
              <a:rPr lang="en-US" sz="3200" dirty="0" err="1" smtClean="0"/>
              <a:t>heterozygotes</a:t>
            </a:r>
            <a:r>
              <a:rPr lang="en-US" sz="3200" dirty="0" smtClean="0"/>
              <a:t>).</a:t>
            </a:r>
          </a:p>
          <a:p>
            <a:pPr algn="l"/>
            <a:r>
              <a:rPr lang="en-US" sz="3200" dirty="0" smtClean="0"/>
              <a:t>In some cases, deletion of the </a:t>
            </a:r>
            <a:r>
              <a:rPr lang="el-GR" sz="3200" dirty="0" smtClean="0"/>
              <a:t>β</a:t>
            </a:r>
            <a:r>
              <a:rPr lang="en-US" sz="3200" dirty="0" smtClean="0"/>
              <a:t> gene, </a:t>
            </a:r>
            <a:r>
              <a:rPr lang="el-GR" sz="3200" dirty="0" smtClean="0"/>
              <a:t>δ</a:t>
            </a:r>
            <a:r>
              <a:rPr lang="en-US" sz="3200" dirty="0" smtClean="0"/>
              <a:t>and </a:t>
            </a:r>
            <a:r>
              <a:rPr lang="el-GR" sz="3200" dirty="0" smtClean="0"/>
              <a:t>β</a:t>
            </a:r>
            <a:r>
              <a:rPr lang="en-US" sz="3200" dirty="0" smtClean="0"/>
              <a:t> genes</a:t>
            </a:r>
          </a:p>
          <a:p>
            <a:pPr algn="l"/>
            <a:r>
              <a:rPr lang="en-US" sz="3200" dirty="0" smtClean="0"/>
              <a:t>or even</a:t>
            </a:r>
            <a:r>
              <a:rPr lang="el-GR" sz="3200" dirty="0" smtClean="0"/>
              <a:t> δ</a:t>
            </a:r>
            <a:r>
              <a:rPr lang="en-US" sz="3200" dirty="0" smtClean="0"/>
              <a:t>, </a:t>
            </a:r>
            <a:r>
              <a:rPr lang="el-GR" sz="3200" dirty="0" smtClean="0"/>
              <a:t>β </a:t>
            </a:r>
            <a:r>
              <a:rPr lang="en-US" sz="3200" dirty="0" smtClean="0"/>
              <a:t>and ɣ genes occurs.</a:t>
            </a:r>
          </a:p>
          <a:p>
            <a:pPr algn="l"/>
            <a:r>
              <a:rPr lang="en-US" sz="3200" dirty="0" smtClean="0"/>
              <a:t> In others, unequal</a:t>
            </a:r>
            <a:r>
              <a:rPr lang="en-US" sz="3200" dirty="0"/>
              <a:t> </a:t>
            </a:r>
            <a:r>
              <a:rPr lang="en-US" sz="3200" dirty="0" smtClean="0"/>
              <a:t>crossing-over has produced </a:t>
            </a:r>
            <a:r>
              <a:rPr lang="el-GR" sz="3200" dirty="0" smtClean="0"/>
              <a:t>δ</a:t>
            </a:r>
            <a:r>
              <a:rPr lang="en-US" sz="3200" dirty="0" smtClean="0"/>
              <a:t>, </a:t>
            </a:r>
            <a:r>
              <a:rPr lang="el-GR" sz="3200" dirty="0" smtClean="0"/>
              <a:t>β</a:t>
            </a:r>
            <a:r>
              <a:rPr lang="en-US" sz="3200" dirty="0" smtClean="0"/>
              <a:t> fusion genes (so called </a:t>
            </a:r>
            <a:r>
              <a:rPr lang="en-US" sz="3200" dirty="0" err="1" smtClean="0"/>
              <a:t>Lepore</a:t>
            </a:r>
            <a:r>
              <a:rPr lang="en-US" sz="3200" dirty="0" smtClean="0"/>
              <a:t> syndrome named after the first family in which this was diagnosed</a:t>
            </a:r>
            <a:endParaRPr lang="ar-IQ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i="1" dirty="0"/>
              <a:t>Clinical features</a:t>
            </a:r>
          </a:p>
          <a:p>
            <a:pPr algn="l"/>
            <a:r>
              <a:rPr lang="en-US" sz="3200" dirty="0"/>
              <a:t>1 Severe </a:t>
            </a:r>
            <a:r>
              <a:rPr lang="en-US" sz="3200" dirty="0" err="1"/>
              <a:t>anaemia</a:t>
            </a:r>
            <a:r>
              <a:rPr lang="en-US" sz="3200" dirty="0"/>
              <a:t> becomes apparent at 3-6 months</a:t>
            </a:r>
          </a:p>
          <a:p>
            <a:pPr algn="l"/>
            <a:r>
              <a:rPr lang="en-US" sz="3200" dirty="0"/>
              <a:t>after birth when the switch from </a:t>
            </a:r>
            <a:r>
              <a:rPr lang="en-US" sz="3200" dirty="0" smtClean="0"/>
              <a:t>ɣ to </a:t>
            </a:r>
            <a:r>
              <a:rPr lang="el-GR" sz="3200" dirty="0" smtClean="0"/>
              <a:t>β</a:t>
            </a:r>
            <a:r>
              <a:rPr lang="en-US" sz="3200" dirty="0" smtClean="0"/>
              <a:t>-chain production should </a:t>
            </a:r>
            <a:r>
              <a:rPr lang="en-US" sz="3200" dirty="0"/>
              <a:t>take </a:t>
            </a:r>
            <a:r>
              <a:rPr lang="en-US" sz="3200" dirty="0" smtClean="0"/>
              <a:t>place.</a:t>
            </a:r>
            <a:endParaRPr lang="en-US" sz="3200" dirty="0"/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2 Enlargement of the liver and spleen occurs as a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result of </a:t>
            </a:r>
            <a:r>
              <a:rPr lang="en-US" sz="3200" dirty="0"/>
              <a:t>excessive red cell </a:t>
            </a:r>
            <a:r>
              <a:rPr lang="en-US" sz="3200" dirty="0" err="1" smtClean="0"/>
              <a:t>destruction,extramedullary</a:t>
            </a:r>
            <a:endParaRPr lang="en-US" sz="3200" dirty="0"/>
          </a:p>
          <a:p>
            <a:pPr algn="l"/>
            <a:r>
              <a:rPr lang="en-US" sz="3200" dirty="0" err="1"/>
              <a:t>haemopoiesis</a:t>
            </a:r>
            <a:r>
              <a:rPr lang="en-US" sz="3200" dirty="0"/>
              <a:t> and later because of iron overload.</a:t>
            </a:r>
          </a:p>
          <a:p>
            <a:pPr algn="ctr"/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The </a:t>
            </a:r>
            <a:r>
              <a:rPr lang="en-US" sz="3200" dirty="0">
                <a:solidFill>
                  <a:srgbClr val="FF0000"/>
                </a:solidFill>
              </a:rPr>
              <a:t>large spleen increases blood requirements </a:t>
            </a:r>
            <a:r>
              <a:rPr lang="en-US" sz="3200" dirty="0" smtClean="0">
                <a:solidFill>
                  <a:srgbClr val="FF0000"/>
                </a:solidFill>
              </a:rPr>
              <a:t>by </a:t>
            </a:r>
            <a:r>
              <a:rPr lang="en-US" sz="3200" dirty="0" smtClean="0"/>
              <a:t>increasing red cell destruction and pooling, and by</a:t>
            </a:r>
          </a:p>
          <a:p>
            <a:pPr algn="l"/>
            <a:r>
              <a:rPr lang="en-US" sz="3200" dirty="0" smtClean="0"/>
              <a:t>causing expansion of the plasma volume</a:t>
            </a:r>
            <a:endParaRPr lang="ar-IQ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emovable Disk\HEAM\HEAM.P\h 5.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5687465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/>
              <a:t>3 Expansion of bones caused by intense marrow</a:t>
            </a:r>
          </a:p>
          <a:p>
            <a:pPr algn="l"/>
            <a:r>
              <a:rPr lang="en-US" sz="3200" dirty="0"/>
              <a:t>hyperplasia leads to a </a:t>
            </a:r>
            <a:r>
              <a:rPr lang="en-US" sz="3200" dirty="0" err="1"/>
              <a:t>thalassaemic</a:t>
            </a:r>
            <a:r>
              <a:rPr lang="en-US" sz="3200" dirty="0"/>
              <a:t> </a:t>
            </a:r>
            <a:r>
              <a:rPr lang="en-US" sz="3200" dirty="0" err="1" smtClean="0"/>
              <a:t>facies</a:t>
            </a:r>
            <a:endParaRPr lang="en-US" sz="3200" dirty="0"/>
          </a:p>
          <a:p>
            <a:pPr algn="l"/>
            <a:r>
              <a:rPr lang="en-US" sz="3200" dirty="0"/>
              <a:t>and to </a:t>
            </a:r>
            <a:r>
              <a:rPr lang="en-US" sz="3200" dirty="0" smtClean="0"/>
              <a:t>thinning </a:t>
            </a:r>
            <a:r>
              <a:rPr lang="en-US" sz="3200" dirty="0"/>
              <a:t>of the cortex of many bones with a</a:t>
            </a:r>
          </a:p>
          <a:p>
            <a:pPr algn="l"/>
            <a:r>
              <a:rPr lang="en-US" sz="3200" dirty="0"/>
              <a:t>tendency to fractures and </a:t>
            </a:r>
            <a:r>
              <a:rPr lang="en-US" sz="3200" dirty="0" smtClean="0"/>
              <a:t>bossing </a:t>
            </a:r>
            <a:r>
              <a:rPr lang="en-US" sz="3200" dirty="0"/>
              <a:t>of the skull with a</a:t>
            </a:r>
          </a:p>
          <a:p>
            <a:pPr algn="l"/>
            <a:r>
              <a:rPr lang="en-US" sz="3200" dirty="0"/>
              <a:t>'hair-on-end' appearance on X-ray</a:t>
            </a:r>
            <a:endParaRPr lang="ar-IQ" sz="3200" dirty="0"/>
          </a:p>
        </p:txBody>
      </p:sp>
      <p:pic>
        <p:nvPicPr>
          <p:cNvPr id="3074" name="Picture 2" descr="C:\Users\Al-Hudhud\Pictures\b 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143248"/>
            <a:ext cx="43307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793</Words>
  <Application>Microsoft Office PowerPoint</Application>
  <PresentationFormat>On-screen Show (4:3)</PresentationFormat>
  <Paragraphs>94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beta-Thalassaemia syndromes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Lab. findings</vt:lpstr>
      <vt:lpstr>Slide 23</vt:lpstr>
      <vt:lpstr>Slide 24</vt:lpstr>
    </vt:vector>
  </TitlesOfParts>
  <Company>By DR.Ahmed Saker 2o1O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beta-Thalassaemia syndromes</dc:title>
  <dc:creator>Al-Hudhud</dc:creator>
  <cp:lastModifiedBy>Al-Hudhud</cp:lastModifiedBy>
  <cp:revision>17</cp:revision>
  <dcterms:created xsi:type="dcterms:W3CDTF">2016-11-30T05:40:28Z</dcterms:created>
  <dcterms:modified xsi:type="dcterms:W3CDTF">2016-12-02T06:30:06Z</dcterms:modified>
</cp:coreProperties>
</file>