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2" r:id="rId1"/>
  </p:sldMasterIdLst>
  <p:sldIdLst>
    <p:sldId id="256" r:id="rId2"/>
    <p:sldId id="257" r:id="rId3"/>
    <p:sldId id="258" r:id="rId4"/>
    <p:sldId id="31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15" r:id="rId19"/>
    <p:sldId id="272" r:id="rId20"/>
    <p:sldId id="273" r:id="rId21"/>
    <p:sldId id="274" r:id="rId22"/>
    <p:sldId id="298" r:id="rId23"/>
    <p:sldId id="275" r:id="rId24"/>
    <p:sldId id="276" r:id="rId25"/>
    <p:sldId id="316" r:id="rId26"/>
    <p:sldId id="277" r:id="rId27"/>
    <p:sldId id="278" r:id="rId28"/>
    <p:sldId id="279" r:id="rId29"/>
    <p:sldId id="314"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317" r:id="rId48"/>
    <p:sldId id="299" r:id="rId49"/>
    <p:sldId id="321" r:id="rId50"/>
    <p:sldId id="300" r:id="rId51"/>
    <p:sldId id="301" r:id="rId52"/>
    <p:sldId id="302" r:id="rId53"/>
    <p:sldId id="303" r:id="rId54"/>
    <p:sldId id="304" r:id="rId55"/>
    <p:sldId id="297" r:id="rId56"/>
    <p:sldId id="305" r:id="rId57"/>
    <p:sldId id="306" r:id="rId58"/>
    <p:sldId id="323" r:id="rId59"/>
    <p:sldId id="322" r:id="rId60"/>
    <p:sldId id="312" r:id="rId6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27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8" name="عنصر نائب للتاريخ 27"/>
          <p:cNvSpPr>
            <a:spLocks noGrp="1"/>
          </p:cNvSpPr>
          <p:nvPr>
            <p:ph type="dt" sz="half" idx="10"/>
          </p:nvPr>
        </p:nvSpPr>
        <p:spPr/>
        <p:txBody>
          <a:bodyPr/>
          <a:lstStyle>
            <a:extLst/>
          </a:lstStyle>
          <a:p>
            <a:fld id="{1B8ABB09-4A1D-463E-8065-109CC2B7EFAA}" type="datetimeFigureOut">
              <a:rPr lang="ar-SA" smtClean="0"/>
              <a:t>22/02/1438</a:t>
            </a:fld>
            <a:endParaRPr lang="ar-SA"/>
          </a:p>
        </p:txBody>
      </p:sp>
      <p:sp>
        <p:nvSpPr>
          <p:cNvPr id="17" name="عنصر نائب للتذييل 16"/>
          <p:cNvSpPr>
            <a:spLocks noGrp="1"/>
          </p:cNvSpPr>
          <p:nvPr>
            <p:ph type="ftr" sz="quarter" idx="11"/>
          </p:nvPr>
        </p:nvSpPr>
        <p:spPr/>
        <p:txBody>
          <a:bodyPr/>
          <a:lstStyle>
            <a:extLst/>
          </a:lstStyle>
          <a:p>
            <a:endParaRPr lang="ar-SA"/>
          </a:p>
        </p:txBody>
      </p:sp>
      <p:sp>
        <p:nvSpPr>
          <p:cNvPr id="29" name="عنصر نائب لرقم الشريحة 28"/>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32" name="مستطيل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مستطيل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مستطيل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مستطيل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مستطيل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عنوان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56" name="مستطيل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مستطيل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مستطيل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مستطيل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22/02/1438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981200" cy="5851525"/>
          </a:xfrm>
        </p:spPr>
        <p:txBody>
          <a:bodyPr vert="eaVert" anchor="ct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5867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22/02/1438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22/02/1438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4" name="شكل حر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شكل حر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شكل حر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شكل حر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شكل حر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شكل حر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شكل حر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شكل حر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شكل حر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شكل حر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شكل حر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شكل حر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شكل حر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شكل حر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شكل حر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عنصر نائب للنص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22/02/1438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مستطيل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ar-SA" smtClean="0"/>
              <a:t>انقر لتحرير نمط العنوان الرئيسي</a:t>
            </a:r>
            <a:endParaRPr kumimoji="0" lang="en-US"/>
          </a:p>
        </p:txBody>
      </p:sp>
      <p:sp>
        <p:nvSpPr>
          <p:cNvPr id="8" name="مستطيل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مستطيل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ستطيل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064"/>
            <a:ext cx="8229600" cy="9144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22/02/1438</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5" name="مستطيل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504824" y="512064"/>
            <a:ext cx="7772400" cy="914400"/>
          </a:xfrm>
        </p:spPr>
        <p:txBody>
          <a:bodyPr anchor="t"/>
          <a:lstStyle>
            <a:lvl1pPr>
              <a:defRPr sz="400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22/02/1438</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6" name="مستطيل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مستطيل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مستطيل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مستطيل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مستطيل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مستطيل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مستطيل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مستطيل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مستطيل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914400"/>
          </a:xfrm>
        </p:spPr>
        <p:txBody>
          <a:bodyPr/>
          <a:lstStyle>
            <a:lvl1pPr>
              <a:defRPr sz="4000" cap="none" baseline="0"/>
            </a:lvl1pPr>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22/02/1438</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22/02/1438</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73050"/>
            <a:ext cx="8229600" cy="1162050"/>
          </a:xfrm>
        </p:spPr>
        <p:txBody>
          <a:bodyPr anchor="ctr"/>
          <a:lstStyle>
            <a:lvl1pPr algn="l">
              <a:buNone/>
              <a:defRPr sz="3600" b="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22/02/1438</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8" name="مستطيل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رابط مستقيم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مجموعة 9"/>
          <p:cNvGrpSpPr/>
          <p:nvPr/>
        </p:nvGrpSpPr>
        <p:grpSpPr>
          <a:xfrm rot="5400000">
            <a:off x="8514581" y="1219200"/>
            <a:ext cx="132763" cy="128466"/>
            <a:chOff x="6668087" y="1297746"/>
            <a:chExt cx="161840" cy="156602"/>
          </a:xfrm>
        </p:grpSpPr>
        <p:cxnSp>
          <p:nvCxnSpPr>
            <p:cNvPr id="15" name="رابط مستقيم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رابط مستقيم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رابط مستقيم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عنوان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ar-SA" smtClean="0"/>
              <a:t>انقر فوق الأيقونة لإضافة صورة</a:t>
            </a:r>
            <a:endParaRPr kumimoji="0" lang="en-US"/>
          </a:p>
        </p:txBody>
      </p:sp>
      <p:sp>
        <p:nvSpPr>
          <p:cNvPr id="4" name="عنصر نائب للنص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grpSp>
        <p:nvGrpSpPr>
          <p:cNvPr id="14" name="مجموعة 13"/>
          <p:cNvGrpSpPr/>
          <p:nvPr/>
        </p:nvGrpSpPr>
        <p:grpSpPr>
          <a:xfrm rot="5400000">
            <a:off x="8666981" y="1371600"/>
            <a:ext cx="132763" cy="128466"/>
            <a:chOff x="6668087" y="1297746"/>
            <a:chExt cx="161840" cy="156602"/>
          </a:xfrm>
        </p:grpSpPr>
        <p:cxnSp>
          <p:nvCxnSpPr>
            <p:cNvPr id="11" name="رابط مستقيم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رابط مستقيم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رابط مستقيم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مجموعة 17"/>
          <p:cNvGrpSpPr/>
          <p:nvPr/>
        </p:nvGrpSpPr>
        <p:grpSpPr>
          <a:xfrm rot="5400000">
            <a:off x="8320088" y="1474763"/>
            <a:ext cx="132763" cy="128466"/>
            <a:chOff x="6668087" y="1297746"/>
            <a:chExt cx="161840" cy="156602"/>
          </a:xfrm>
        </p:grpSpPr>
        <p:cxnSp>
          <p:nvCxnSpPr>
            <p:cNvPr id="19" name="رابط مستقيم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رابط مستقيم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رابط مستقيم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عنصر نائب للتاريخ 4"/>
          <p:cNvSpPr>
            <a:spLocks noGrp="1"/>
          </p:cNvSpPr>
          <p:nvPr>
            <p:ph type="dt" sz="half" idx="10"/>
          </p:nvPr>
        </p:nvSpPr>
        <p:spPr>
          <a:xfrm>
            <a:off x="6477000" y="55499"/>
            <a:ext cx="2133600" cy="365125"/>
          </a:xfrm>
        </p:spPr>
        <p:txBody>
          <a:bodyPr/>
          <a:lstStyle>
            <a:extLst/>
          </a:lstStyle>
          <a:p>
            <a:fld id="{1B8ABB09-4A1D-463E-8065-109CC2B7EFAA}" type="datetimeFigureOut">
              <a:rPr lang="ar-SA" smtClean="0"/>
              <a:t>22/02/1438</a:t>
            </a:fld>
            <a:endParaRPr lang="ar-SA"/>
          </a:p>
        </p:txBody>
      </p:sp>
      <p:sp>
        <p:nvSpPr>
          <p:cNvPr id="6" name="عنصر نائب للتذييل 5"/>
          <p:cNvSpPr>
            <a:spLocks noGrp="1"/>
          </p:cNvSpPr>
          <p:nvPr>
            <p:ph type="ftr" sz="quarter" idx="11"/>
          </p:nvPr>
        </p:nvSpPr>
        <p:spPr>
          <a:xfrm>
            <a:off x="914400" y="55499"/>
            <a:ext cx="5562600" cy="365125"/>
          </a:xfrm>
        </p:spPr>
        <p:txBody>
          <a:bodyPr/>
          <a:lstStyle>
            <a:extLst/>
          </a:lstStyle>
          <a:p>
            <a:endParaRPr lang="ar-SA"/>
          </a:p>
        </p:txBody>
      </p:sp>
      <p:sp>
        <p:nvSpPr>
          <p:cNvPr id="7" name="عنصر نائب لرقم الشريحة 6"/>
          <p:cNvSpPr>
            <a:spLocks noGrp="1"/>
          </p:cNvSpPr>
          <p:nvPr>
            <p:ph type="sldNum" sz="quarter" idx="12"/>
          </p:nvPr>
        </p:nvSpPr>
        <p:spPr>
          <a:xfrm>
            <a:off x="8610600" y="55499"/>
            <a:ext cx="457200" cy="365125"/>
          </a:xfrm>
        </p:spPr>
        <p:txBody>
          <a:bodyPr/>
          <a:lstStyle>
            <a:extLst/>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مستطيل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مستطيل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مستطيل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مستطيل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مستطيل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عنصر نائب للعنوان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B8ABB09-4A1D-463E-8065-109CC2B7EFAA}" type="datetimeFigureOut">
              <a:rPr lang="ar-SA" smtClean="0"/>
              <a:t>22/02/1438</a:t>
            </a:fld>
            <a:endParaRPr lang="ar-SA"/>
          </a:p>
        </p:txBody>
      </p:sp>
      <p:sp>
        <p:nvSpPr>
          <p:cNvPr id="3" name="عنصر نائب للتذييل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SA"/>
          </a:p>
        </p:txBody>
      </p:sp>
      <p:sp>
        <p:nvSpPr>
          <p:cNvPr id="23" name="عنصر نائب لرقم الشريحة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5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404664"/>
            <a:ext cx="7772400" cy="5913840"/>
          </a:xfrm>
        </p:spPr>
        <p:txBody>
          <a:bodyPr>
            <a:normAutofit/>
          </a:bodyPr>
          <a:lstStyle/>
          <a:p>
            <a:r>
              <a:rPr lang="en-US" sz="6600" b="1" dirty="0">
                <a:solidFill>
                  <a:srgbClr val="FF0000"/>
                </a:solidFill>
              </a:rPr>
              <a:t>I</a:t>
            </a:r>
            <a:r>
              <a:rPr lang="en-US" sz="6600" dirty="0">
                <a:solidFill>
                  <a:srgbClr val="FF0000"/>
                </a:solidFill>
              </a:rPr>
              <a:t>mmunopathology</a:t>
            </a:r>
            <a:endParaRPr lang="ar-IQ" sz="6600" dirty="0">
              <a:solidFill>
                <a:srgbClr val="FF0000"/>
              </a:solidFill>
            </a:endParaRPr>
          </a:p>
        </p:txBody>
      </p:sp>
      <p:sp>
        <p:nvSpPr>
          <p:cNvPr id="3" name="عنوان فرعي 2"/>
          <p:cNvSpPr>
            <a:spLocks noGrp="1"/>
          </p:cNvSpPr>
          <p:nvPr>
            <p:ph type="subTitle" idx="1"/>
          </p:nvPr>
        </p:nvSpPr>
        <p:spPr>
          <a:xfrm>
            <a:off x="457200" y="2780928"/>
            <a:ext cx="8219256" cy="1152128"/>
          </a:xfrm>
        </p:spPr>
        <p:txBody>
          <a:bodyPr>
            <a:normAutofit/>
          </a:bodyPr>
          <a:lstStyle/>
          <a:p>
            <a:r>
              <a:rPr lang="en-US" sz="4000" b="1" dirty="0" smtClean="0">
                <a:solidFill>
                  <a:schemeClr val="tx1">
                    <a:lumMod val="95000"/>
                  </a:schemeClr>
                </a:solidFill>
              </a:rPr>
              <a:t>            Dr. </a:t>
            </a:r>
            <a:r>
              <a:rPr lang="en-US" sz="4000" b="1" dirty="0" err="1" smtClean="0">
                <a:solidFill>
                  <a:schemeClr val="tx1">
                    <a:lumMod val="95000"/>
                  </a:schemeClr>
                </a:solidFill>
              </a:rPr>
              <a:t>Maysem</a:t>
            </a:r>
            <a:r>
              <a:rPr lang="en-US" sz="4000" b="1" dirty="0" smtClean="0">
                <a:solidFill>
                  <a:schemeClr val="tx1">
                    <a:lumMod val="95000"/>
                  </a:schemeClr>
                </a:solidFill>
              </a:rPr>
              <a:t> M. </a:t>
            </a:r>
            <a:r>
              <a:rPr lang="en-US" sz="4000" b="1" dirty="0" err="1" smtClean="0">
                <a:solidFill>
                  <a:schemeClr val="tx1">
                    <a:lumMod val="95000"/>
                  </a:schemeClr>
                </a:solidFill>
              </a:rPr>
              <a:t>Alwash</a:t>
            </a:r>
            <a:endParaRPr lang="ar-IQ" sz="4000" b="1" dirty="0">
              <a:solidFill>
                <a:schemeClr val="tx1">
                  <a:lumMod val="95000"/>
                </a:schemeClr>
              </a:solidFill>
            </a:endParaRPr>
          </a:p>
        </p:txBody>
      </p:sp>
    </p:spTree>
    <p:extLst>
      <p:ext uri="{BB962C8B-B14F-4D97-AF65-F5344CB8AC3E}">
        <p14:creationId xmlns:p14="http://schemas.microsoft.com/office/powerpoint/2010/main" val="3948304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68580" indent="0" algn="l">
              <a:buNone/>
            </a:pPr>
            <a:r>
              <a:rPr lang="en-US" sz="3600" b="1" i="1" dirty="0">
                <a:solidFill>
                  <a:schemeClr val="accent1"/>
                </a:solidFill>
                <a:effectLst>
                  <a:outerShdw blurRad="38100" dist="38100" dir="2700000" algn="tl">
                    <a:srgbClr val="000000">
                      <a:alpha val="43137"/>
                    </a:srgbClr>
                  </a:outerShdw>
                </a:effectLst>
              </a:rPr>
              <a:t>2-</a:t>
            </a:r>
            <a:r>
              <a:rPr lang="en-US" sz="3600" b="1" i="1" u="sng" dirty="0">
                <a:solidFill>
                  <a:schemeClr val="accent1"/>
                </a:solidFill>
                <a:effectLst>
                  <a:outerShdw blurRad="38100" dist="38100" dir="2700000" algn="tl">
                    <a:srgbClr val="000000">
                      <a:alpha val="43137"/>
                    </a:srgbClr>
                  </a:outerShdw>
                </a:effectLst>
              </a:rPr>
              <a:t>Cell-mediated (or cellular) immunity</a:t>
            </a:r>
            <a:r>
              <a:rPr lang="en-US" sz="3600" b="1" i="1" dirty="0">
                <a:solidFill>
                  <a:schemeClr val="accent1"/>
                </a:solidFill>
              </a:rPr>
              <a:t>, </a:t>
            </a:r>
            <a:r>
              <a:rPr lang="en-US" sz="3600" b="1" i="1" dirty="0"/>
              <a:t>which is responsible for defense against intracellular microbes</a:t>
            </a:r>
            <a:r>
              <a:rPr lang="en-US" sz="3600" b="1" dirty="0"/>
              <a:t>. and is mediated by T (thymus-derived) lymphocytes..</a:t>
            </a:r>
          </a:p>
          <a:p>
            <a:pPr marL="68580" indent="0" algn="l">
              <a:buNone/>
            </a:pPr>
            <a:endParaRPr lang="ar-IQ" sz="3600" b="1" dirty="0"/>
          </a:p>
          <a:p>
            <a:endParaRPr lang="ar-IQ" dirty="0"/>
          </a:p>
        </p:txBody>
      </p:sp>
    </p:spTree>
    <p:extLst>
      <p:ext uri="{BB962C8B-B14F-4D97-AF65-F5344CB8AC3E}">
        <p14:creationId xmlns:p14="http://schemas.microsoft.com/office/powerpoint/2010/main" val="4020785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u="sng" dirty="0">
                <a:solidFill>
                  <a:srgbClr val="92D050"/>
                </a:solidFill>
              </a:rPr>
              <a:t>Tissues of the Immune System: </a:t>
            </a:r>
            <a:endParaRPr lang="ar-IQ" dirty="0">
              <a:solidFill>
                <a:srgbClr val="92D050"/>
              </a:solidFill>
            </a:endParaRPr>
          </a:p>
        </p:txBody>
      </p:sp>
      <p:sp>
        <p:nvSpPr>
          <p:cNvPr id="3" name="عنصر نائب للمحتوى 2"/>
          <p:cNvSpPr>
            <a:spLocks noGrp="1"/>
          </p:cNvSpPr>
          <p:nvPr>
            <p:ph idx="1"/>
          </p:nvPr>
        </p:nvSpPr>
        <p:spPr>
          <a:xfrm>
            <a:off x="611560" y="1783560"/>
            <a:ext cx="8075240" cy="4572000"/>
          </a:xfrm>
        </p:spPr>
        <p:txBody>
          <a:bodyPr>
            <a:normAutofit/>
          </a:bodyPr>
          <a:lstStyle/>
          <a:p>
            <a:pPr marL="68580" indent="0" algn="l">
              <a:buNone/>
            </a:pPr>
            <a:r>
              <a:rPr lang="en-US" sz="3600" b="1" dirty="0" smtClean="0">
                <a:solidFill>
                  <a:srgbClr val="92D050"/>
                </a:solidFill>
              </a:rPr>
              <a:t>1.Generative </a:t>
            </a:r>
            <a:r>
              <a:rPr lang="en-US" sz="3600" b="1" dirty="0">
                <a:solidFill>
                  <a:srgbClr val="92D050"/>
                </a:solidFill>
              </a:rPr>
              <a:t>(also called primary, or central) lymphoid organs: </a:t>
            </a:r>
            <a:endParaRPr lang="en-US" sz="3600" b="1" dirty="0" smtClean="0">
              <a:solidFill>
                <a:srgbClr val="92D050"/>
              </a:solidFill>
            </a:endParaRPr>
          </a:p>
          <a:p>
            <a:pPr marL="68580" indent="0" algn="l">
              <a:buNone/>
            </a:pPr>
            <a:r>
              <a:rPr lang="en-US" sz="3600" b="1" dirty="0" smtClean="0"/>
              <a:t>in </a:t>
            </a:r>
            <a:r>
              <a:rPr lang="en-US" sz="3600" b="1" dirty="0"/>
              <a:t>which T and B lymphocytes mature and become competent to respond to antigens</a:t>
            </a:r>
            <a:r>
              <a:rPr lang="en-US" sz="3600" b="1" u="sng" dirty="0"/>
              <a:t>. </a:t>
            </a:r>
            <a:r>
              <a:rPr lang="en-US" sz="3600" b="1" dirty="0"/>
              <a:t>It consists of bone marrow and thymus</a:t>
            </a:r>
          </a:p>
          <a:p>
            <a:pPr marL="68580" indent="0" algn="l">
              <a:buNone/>
            </a:pPr>
            <a:endParaRPr lang="ar-IQ" sz="3600" b="1" dirty="0"/>
          </a:p>
        </p:txBody>
      </p:sp>
    </p:spTree>
    <p:extLst>
      <p:ext uri="{BB962C8B-B14F-4D97-AF65-F5344CB8AC3E}">
        <p14:creationId xmlns:p14="http://schemas.microsoft.com/office/powerpoint/2010/main" val="3209042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l">
              <a:buNone/>
            </a:pPr>
            <a:r>
              <a:rPr lang="en-US" sz="3600" b="1" u="sng" dirty="0">
                <a:solidFill>
                  <a:srgbClr val="92D050"/>
                </a:solidFill>
              </a:rPr>
              <a:t>2.</a:t>
            </a:r>
            <a:r>
              <a:rPr lang="en-US" sz="3600" b="1" dirty="0">
                <a:solidFill>
                  <a:srgbClr val="92D050"/>
                </a:solidFill>
              </a:rPr>
              <a:t> The peripheral (or secondary) lymphoid organs: </a:t>
            </a:r>
            <a:endParaRPr lang="en-US" sz="3600" b="1" dirty="0" smtClean="0">
              <a:solidFill>
                <a:srgbClr val="92D050"/>
              </a:solidFill>
            </a:endParaRPr>
          </a:p>
          <a:p>
            <a:pPr marL="68580" indent="0" algn="l">
              <a:buNone/>
            </a:pPr>
            <a:r>
              <a:rPr lang="en-US" sz="3600" b="1" dirty="0" smtClean="0"/>
              <a:t>in </a:t>
            </a:r>
            <a:r>
              <a:rPr lang="en-US" sz="3600" b="1" dirty="0"/>
              <a:t>which adaptive immune responses to microbes are </a:t>
            </a:r>
            <a:r>
              <a:rPr lang="en-US" sz="3600" b="1" dirty="0" err="1"/>
              <a:t>initiated.</a:t>
            </a:r>
            <a:r>
              <a:rPr lang="en-US" sz="3600" b="1" u="sng" dirty="0" err="1"/>
              <a:t>It</a:t>
            </a:r>
            <a:r>
              <a:rPr lang="en-US" sz="3600" b="1" u="sng" dirty="0"/>
              <a:t> </a:t>
            </a:r>
            <a:r>
              <a:rPr lang="en-US" sz="3600" b="1" dirty="0"/>
              <a:t>consist of the lymph nodes, spleen, and the mucosal and cutaneous lymphoid tissues</a:t>
            </a:r>
            <a:r>
              <a:rPr lang="en-US" sz="3600" b="1" u="sng" dirty="0"/>
              <a:t>.</a:t>
            </a:r>
            <a:endParaRPr lang="en-US" sz="3600" b="1" dirty="0"/>
          </a:p>
          <a:p>
            <a:pPr marL="68580" indent="0" algn="l">
              <a:buNone/>
            </a:pPr>
            <a:endParaRPr lang="ar-IQ" sz="3600" b="1" dirty="0"/>
          </a:p>
        </p:txBody>
      </p:sp>
    </p:spTree>
    <p:extLst>
      <p:ext uri="{BB962C8B-B14F-4D97-AF65-F5344CB8AC3E}">
        <p14:creationId xmlns:p14="http://schemas.microsoft.com/office/powerpoint/2010/main" val="305000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ctr">
              <a:buNone/>
            </a:pPr>
            <a:r>
              <a:rPr lang="en-US" sz="6000" b="1" i="1" u="sng" dirty="0">
                <a:solidFill>
                  <a:srgbClr val="FF0000"/>
                </a:solidFill>
              </a:rPr>
              <a:t>Cells of the Immune System:</a:t>
            </a:r>
            <a:endParaRPr lang="en-US" sz="6000" dirty="0">
              <a:solidFill>
                <a:srgbClr val="FF0000"/>
              </a:solidFill>
            </a:endParaRPr>
          </a:p>
          <a:p>
            <a:pPr rtl="0"/>
            <a:r>
              <a:rPr lang="en-US" dirty="0" smtClean="0"/>
              <a:t>.</a:t>
            </a:r>
            <a:endParaRPr lang="ar-IQ" dirty="0"/>
          </a:p>
        </p:txBody>
      </p:sp>
    </p:spTree>
    <p:extLst>
      <p:ext uri="{BB962C8B-B14F-4D97-AF65-F5344CB8AC3E}">
        <p14:creationId xmlns:p14="http://schemas.microsoft.com/office/powerpoint/2010/main" val="49664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l" rtl="0">
              <a:buNone/>
            </a:pPr>
            <a:r>
              <a:rPr lang="en-US" sz="3600" b="1" i="1" u="sng" dirty="0">
                <a:solidFill>
                  <a:srgbClr val="FF0000"/>
                </a:solidFill>
              </a:rPr>
              <a:t>1.T Lymphocytes :</a:t>
            </a:r>
            <a:endParaRPr lang="en-US" sz="3600" b="1" dirty="0">
              <a:solidFill>
                <a:srgbClr val="FF0000"/>
              </a:solidFill>
            </a:endParaRPr>
          </a:p>
          <a:p>
            <a:pPr marL="68580" indent="0" algn="l" rtl="0">
              <a:buNone/>
            </a:pPr>
            <a:r>
              <a:rPr lang="en-US" dirty="0"/>
              <a:t>-</a:t>
            </a:r>
            <a:r>
              <a:rPr lang="en-US" i="1" dirty="0"/>
              <a:t>Thymus-derived, or T, lymphocytes are the effector cells of </a:t>
            </a:r>
            <a:r>
              <a:rPr lang="en-US" i="1" dirty="0" smtClean="0"/>
              <a:t>cellular</a:t>
            </a:r>
            <a:r>
              <a:rPr lang="en-US" dirty="0" smtClean="0"/>
              <a:t> </a:t>
            </a:r>
            <a:r>
              <a:rPr lang="en-US" i="1" dirty="0" smtClean="0"/>
              <a:t>immunity </a:t>
            </a:r>
            <a:r>
              <a:rPr lang="en-US" i="1" dirty="0"/>
              <a:t>and the “helper cells” for antibody responses </a:t>
            </a:r>
            <a:r>
              <a:rPr lang="en-US" i="1" dirty="0" smtClean="0"/>
              <a:t>to</a:t>
            </a:r>
            <a:r>
              <a:rPr lang="en-US" dirty="0" smtClean="0"/>
              <a:t> </a:t>
            </a:r>
            <a:r>
              <a:rPr lang="en-US" i="1" dirty="0" smtClean="0"/>
              <a:t>protein </a:t>
            </a:r>
            <a:r>
              <a:rPr lang="en-US" i="1" dirty="0"/>
              <a:t>antigens.</a:t>
            </a:r>
            <a:endParaRPr lang="en-US" dirty="0"/>
          </a:p>
          <a:p>
            <a:pPr marL="68580" indent="0" algn="l">
              <a:buNone/>
            </a:pPr>
            <a:r>
              <a:rPr lang="en-US" i="1" dirty="0" smtClean="0"/>
              <a:t>-</a:t>
            </a:r>
            <a:endParaRPr lang="ar-IQ" dirty="0"/>
          </a:p>
        </p:txBody>
      </p:sp>
    </p:spTree>
    <p:extLst>
      <p:ext uri="{BB962C8B-B14F-4D97-AF65-F5344CB8AC3E}">
        <p14:creationId xmlns:p14="http://schemas.microsoft.com/office/powerpoint/2010/main" val="2621078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l">
              <a:buNone/>
            </a:pPr>
            <a:r>
              <a:rPr lang="en-US" sz="3600" b="1" dirty="0"/>
              <a:t>T cells constitute 60% to 70% of the lymphocytes in peripheral blood and are the major lymphocyte population in </a:t>
            </a:r>
            <a:r>
              <a:rPr lang="en-US" sz="3600" b="1" dirty="0" smtClean="0"/>
              <a:t>splenic </a:t>
            </a:r>
            <a:r>
              <a:rPr lang="en-US" sz="3600" b="1" dirty="0" err="1" smtClean="0"/>
              <a:t>periarteriolar</a:t>
            </a:r>
            <a:r>
              <a:rPr lang="en-US" sz="3600" b="1" dirty="0" smtClean="0"/>
              <a:t> </a:t>
            </a:r>
            <a:r>
              <a:rPr lang="en-US" sz="3600" b="1" dirty="0"/>
              <a:t>sheaths and lymph node </a:t>
            </a:r>
            <a:r>
              <a:rPr lang="en-US" sz="3600" b="1" dirty="0" err="1"/>
              <a:t>interfollicular</a:t>
            </a:r>
            <a:r>
              <a:rPr lang="en-US" sz="3600" b="1" dirty="0"/>
              <a:t> zones</a:t>
            </a:r>
            <a:endParaRPr lang="ar-IQ" sz="3600" b="1" dirty="0"/>
          </a:p>
          <a:p>
            <a:pPr marL="68580" indent="0" algn="l">
              <a:buNone/>
            </a:pPr>
            <a:endParaRPr lang="ar-IQ" sz="3600" b="1" dirty="0"/>
          </a:p>
        </p:txBody>
      </p:sp>
    </p:spTree>
    <p:extLst>
      <p:ext uri="{BB962C8B-B14F-4D97-AF65-F5344CB8AC3E}">
        <p14:creationId xmlns:p14="http://schemas.microsoft.com/office/powerpoint/2010/main" val="2538738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539552" y="1783560"/>
            <a:ext cx="8147248" cy="4572000"/>
          </a:xfrm>
        </p:spPr>
        <p:txBody>
          <a:bodyPr>
            <a:normAutofit fontScale="92500"/>
          </a:bodyPr>
          <a:lstStyle/>
          <a:p>
            <a:pPr algn="l" rtl="0"/>
            <a:r>
              <a:rPr lang="en-US" sz="3200" b="1" dirty="0"/>
              <a:t>Each T cell recognizes a specific cell-bound antigen by means of an antigen-specific </a:t>
            </a:r>
            <a:r>
              <a:rPr lang="en-US" sz="3200" b="1" u="sng" dirty="0"/>
              <a:t>T-cell receptor (TCR</a:t>
            </a:r>
            <a:r>
              <a:rPr lang="en-US" sz="3200" b="1" u="sng" dirty="0" smtClean="0"/>
              <a:t>).</a:t>
            </a:r>
          </a:p>
          <a:p>
            <a:pPr algn="l" rtl="0"/>
            <a:r>
              <a:rPr lang="en-US" sz="3200" b="1" baseline="30000" dirty="0" smtClean="0"/>
              <a:t> </a:t>
            </a:r>
            <a:r>
              <a:rPr lang="en-US" sz="3200" b="1" dirty="0">
                <a:solidFill>
                  <a:srgbClr val="FF0000"/>
                </a:solidFill>
              </a:rPr>
              <a:t>In approximately </a:t>
            </a:r>
            <a:r>
              <a:rPr lang="en-US" sz="3200" b="1" u="sng" dirty="0">
                <a:solidFill>
                  <a:srgbClr val="FF0000"/>
                </a:solidFill>
              </a:rPr>
              <a:t>95% of T cells the TCR  are  αβ </a:t>
            </a:r>
            <a:r>
              <a:rPr lang="en-US" sz="3200" b="1" i="1" u="sng" dirty="0">
                <a:solidFill>
                  <a:srgbClr val="FF0000"/>
                </a:solidFill>
              </a:rPr>
              <a:t>TCR .</a:t>
            </a:r>
            <a:r>
              <a:rPr lang="en-US" sz="3200" b="1" i="1" dirty="0">
                <a:solidFill>
                  <a:srgbClr val="FF0000"/>
                </a:solidFill>
              </a:rPr>
              <a:t>   </a:t>
            </a:r>
            <a:endParaRPr lang="en-US" sz="3200" b="1" dirty="0">
              <a:solidFill>
                <a:srgbClr val="FF0000"/>
              </a:solidFill>
            </a:endParaRPr>
          </a:p>
          <a:p>
            <a:pPr algn="l" rtl="0"/>
            <a:r>
              <a:rPr lang="en-US" sz="3200" b="1" dirty="0"/>
              <a:t>-</a:t>
            </a:r>
            <a:r>
              <a:rPr lang="en-US" sz="3200" b="1" dirty="0">
                <a:solidFill>
                  <a:schemeClr val="accent1"/>
                </a:solidFill>
              </a:rPr>
              <a:t>The αβ </a:t>
            </a:r>
            <a:r>
              <a:rPr lang="en-US" sz="3200" b="1" i="1" dirty="0">
                <a:solidFill>
                  <a:schemeClr val="accent1"/>
                </a:solidFill>
              </a:rPr>
              <a:t>TCR   recognizes peptide antigens that are displayed by major histocompatibility complex (MHC) molecules on the surfaces of antigen-presenting cells (APCs)</a:t>
            </a:r>
            <a:r>
              <a:rPr lang="en-US" sz="3200" b="1" dirty="0">
                <a:solidFill>
                  <a:schemeClr val="accent1"/>
                </a:solidFill>
              </a:rPr>
              <a:t>..</a:t>
            </a:r>
          </a:p>
          <a:p>
            <a:pPr algn="l"/>
            <a:endParaRPr lang="ar-IQ" sz="3200" b="1" dirty="0"/>
          </a:p>
        </p:txBody>
      </p:sp>
    </p:spTree>
    <p:extLst>
      <p:ext uri="{BB962C8B-B14F-4D97-AF65-F5344CB8AC3E}">
        <p14:creationId xmlns:p14="http://schemas.microsoft.com/office/powerpoint/2010/main" val="93008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1783560"/>
            <a:ext cx="8748464" cy="4572000"/>
          </a:xfrm>
        </p:spPr>
        <p:txBody>
          <a:bodyPr>
            <a:normAutofit/>
          </a:bodyPr>
          <a:lstStyle/>
          <a:p>
            <a:pPr marL="68580" indent="0" algn="l" rtl="0">
              <a:buNone/>
            </a:pPr>
            <a:r>
              <a:rPr lang="en-US" sz="4000" b="1" i="1" u="sng" dirty="0">
                <a:solidFill>
                  <a:schemeClr val="accent1"/>
                </a:solidFill>
              </a:rPr>
              <a:t>CD4</a:t>
            </a:r>
            <a:r>
              <a:rPr lang="en-US" sz="4000" b="1" i="1" u="sng" dirty="0"/>
              <a:t> </a:t>
            </a:r>
            <a:r>
              <a:rPr lang="en-US" sz="4000" b="1" dirty="0"/>
              <a:t>is expressed on </a:t>
            </a:r>
            <a:r>
              <a:rPr lang="en-US" sz="4000" b="1" dirty="0" smtClean="0"/>
              <a:t>approximately </a:t>
            </a:r>
            <a:r>
              <a:rPr lang="en-US" sz="4000" b="1" i="1" dirty="0" smtClean="0">
                <a:solidFill>
                  <a:schemeClr val="accent1"/>
                </a:solidFill>
              </a:rPr>
              <a:t>50</a:t>
            </a:r>
            <a:r>
              <a:rPr lang="en-US" sz="4000" b="1" dirty="0" smtClean="0">
                <a:solidFill>
                  <a:schemeClr val="accent1"/>
                </a:solidFill>
              </a:rPr>
              <a:t>- </a:t>
            </a:r>
            <a:r>
              <a:rPr lang="en-US" sz="4000" b="1" i="1" u="sng" dirty="0">
                <a:solidFill>
                  <a:schemeClr val="accent1"/>
                </a:solidFill>
              </a:rPr>
              <a:t>60% of mature T</a:t>
            </a:r>
            <a:r>
              <a:rPr lang="en-US" sz="4000" b="1" dirty="0">
                <a:solidFill>
                  <a:schemeClr val="accent1"/>
                </a:solidFill>
              </a:rPr>
              <a:t> cells</a:t>
            </a:r>
            <a:r>
              <a:rPr lang="en-US" sz="4000" b="1" dirty="0"/>
              <a:t>, which function as </a:t>
            </a:r>
            <a:r>
              <a:rPr lang="en-US" sz="4000" b="1" i="1" u="sng" dirty="0">
                <a:solidFill>
                  <a:schemeClr val="accent1"/>
                </a:solidFill>
              </a:rPr>
              <a:t>cytokine-secreting helper cells</a:t>
            </a:r>
            <a:r>
              <a:rPr lang="en-US" sz="4000" b="1" dirty="0">
                <a:solidFill>
                  <a:schemeClr val="accent1"/>
                </a:solidFill>
              </a:rPr>
              <a:t> </a:t>
            </a:r>
            <a:r>
              <a:rPr lang="en-US" sz="4000" b="1" dirty="0"/>
              <a:t>that help macrophages and B lymphocytes to combat infections.</a:t>
            </a:r>
          </a:p>
          <a:p>
            <a:pPr rtl="0"/>
            <a:r>
              <a:rPr lang="en-US" dirty="0"/>
              <a:t> </a:t>
            </a:r>
            <a:r>
              <a:rPr lang="en-US" dirty="0" smtClean="0"/>
              <a:t>-.</a:t>
            </a:r>
            <a:endParaRPr lang="en-US" dirty="0"/>
          </a:p>
          <a:p>
            <a:endParaRPr lang="ar-IQ" dirty="0"/>
          </a:p>
        </p:txBody>
      </p:sp>
    </p:spTree>
    <p:extLst>
      <p:ext uri="{BB962C8B-B14F-4D97-AF65-F5344CB8AC3E}">
        <p14:creationId xmlns:p14="http://schemas.microsoft.com/office/powerpoint/2010/main" val="1196999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57400"/>
            <a:ext cx="7992887" cy="417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548680"/>
            <a:ext cx="468051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709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l" rtl="0">
              <a:buNone/>
            </a:pPr>
            <a:r>
              <a:rPr lang="en-US" sz="3600" b="1" i="1" u="sng" dirty="0">
                <a:solidFill>
                  <a:schemeClr val="accent1"/>
                </a:solidFill>
              </a:rPr>
              <a:t>CD8</a:t>
            </a:r>
            <a:r>
              <a:rPr lang="en-US" sz="3600" b="1" dirty="0">
                <a:solidFill>
                  <a:schemeClr val="accent1"/>
                </a:solidFill>
              </a:rPr>
              <a:t> </a:t>
            </a:r>
            <a:r>
              <a:rPr lang="en-US" sz="3600" b="1" dirty="0"/>
              <a:t>is expressed on about </a:t>
            </a:r>
            <a:r>
              <a:rPr lang="en-US" sz="3600" b="1" i="1" u="sng" dirty="0">
                <a:solidFill>
                  <a:schemeClr val="accent1"/>
                </a:solidFill>
              </a:rPr>
              <a:t>40% of T cells</a:t>
            </a:r>
            <a:r>
              <a:rPr lang="en-US" sz="3600" b="1" dirty="0">
                <a:solidFill>
                  <a:schemeClr val="accent1"/>
                </a:solidFill>
              </a:rPr>
              <a:t>, </a:t>
            </a:r>
            <a:r>
              <a:rPr lang="en-US" sz="3600" b="1" dirty="0"/>
              <a:t>which function as </a:t>
            </a:r>
            <a:r>
              <a:rPr lang="en-US" sz="3600" b="1" i="1" u="sng" dirty="0">
                <a:solidFill>
                  <a:schemeClr val="accent1"/>
                </a:solidFill>
              </a:rPr>
              <a:t>cytotoxic (killer) T lymphocytes (CTLs)</a:t>
            </a:r>
            <a:r>
              <a:rPr lang="en-US" sz="3600" b="1" dirty="0">
                <a:solidFill>
                  <a:schemeClr val="accent1"/>
                </a:solidFill>
              </a:rPr>
              <a:t> </a:t>
            </a:r>
            <a:r>
              <a:rPr lang="en-US" sz="3600" b="1" dirty="0"/>
              <a:t>directly  killing virus-infected or tumor cells.,</a:t>
            </a:r>
          </a:p>
          <a:p>
            <a:pPr marL="68580" indent="0" algn="l" rtl="0">
              <a:buNone/>
            </a:pPr>
            <a:r>
              <a:rPr lang="en-US" sz="3600" b="1" dirty="0"/>
              <a:t> </a:t>
            </a:r>
            <a:r>
              <a:rPr lang="en-US" sz="3600" b="1" dirty="0" smtClean="0"/>
              <a:t>-</a:t>
            </a:r>
            <a:endParaRPr lang="ar-IQ" sz="3600" b="1" dirty="0"/>
          </a:p>
        </p:txBody>
      </p:sp>
    </p:spTree>
    <p:extLst>
      <p:ext uri="{BB962C8B-B14F-4D97-AF65-F5344CB8AC3E}">
        <p14:creationId xmlns:p14="http://schemas.microsoft.com/office/powerpoint/2010/main" val="1333289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r>
              <a:rPr lang="en-US" b="1" dirty="0"/>
              <a:t>The Normal Immune Response   </a:t>
            </a:r>
            <a:r>
              <a:rPr lang="en-US" dirty="0"/>
              <a:t/>
            </a:r>
            <a:br>
              <a:rPr lang="en-US" dirty="0"/>
            </a:br>
            <a:endParaRPr lang="ar-IQ" dirty="0"/>
          </a:p>
        </p:txBody>
      </p:sp>
      <p:sp>
        <p:nvSpPr>
          <p:cNvPr id="3" name="عنصر نائب للمحتوى 2"/>
          <p:cNvSpPr>
            <a:spLocks noGrp="1"/>
          </p:cNvSpPr>
          <p:nvPr>
            <p:ph idx="1"/>
          </p:nvPr>
        </p:nvSpPr>
        <p:spPr>
          <a:xfrm>
            <a:off x="914400" y="1783560"/>
            <a:ext cx="8050088" cy="4572000"/>
          </a:xfrm>
        </p:spPr>
        <p:txBody>
          <a:bodyPr>
            <a:normAutofit/>
          </a:bodyPr>
          <a:lstStyle/>
          <a:p>
            <a:pPr marL="68580" indent="0" algn="l" rtl="0">
              <a:buNone/>
            </a:pPr>
            <a:r>
              <a:rPr lang="en-US" sz="5400" b="1" u="sng" dirty="0" smtClean="0">
                <a:solidFill>
                  <a:schemeClr val="accent1"/>
                </a:solidFill>
              </a:rPr>
              <a:t>Immunity</a:t>
            </a:r>
            <a:r>
              <a:rPr lang="en-US" sz="5400" b="1" u="sng" dirty="0">
                <a:solidFill>
                  <a:schemeClr val="accent1"/>
                </a:solidFill>
              </a:rPr>
              <a:t>:</a:t>
            </a:r>
            <a:r>
              <a:rPr lang="en-US" sz="5400" b="1" dirty="0">
                <a:solidFill>
                  <a:schemeClr val="accent1"/>
                </a:solidFill>
              </a:rPr>
              <a:t>  </a:t>
            </a:r>
            <a:r>
              <a:rPr lang="en-US" sz="5400" b="1" u="sng" dirty="0"/>
              <a:t>is  defense against infectious pathogens,</a:t>
            </a:r>
            <a:r>
              <a:rPr lang="en-US" sz="5400" b="1" dirty="0"/>
              <a:t>.</a:t>
            </a:r>
          </a:p>
          <a:p>
            <a:pPr marL="68580" indent="0" algn="l">
              <a:buNone/>
            </a:pPr>
            <a:endParaRPr lang="ar-IQ" dirty="0"/>
          </a:p>
        </p:txBody>
      </p:sp>
    </p:spTree>
    <p:extLst>
      <p:ext uri="{BB962C8B-B14F-4D97-AF65-F5344CB8AC3E}">
        <p14:creationId xmlns:p14="http://schemas.microsoft.com/office/powerpoint/2010/main" val="109178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l">
              <a:buNone/>
            </a:pPr>
            <a:r>
              <a:rPr lang="en-US" sz="3200" b="1" i="1" u="sng" dirty="0">
                <a:solidFill>
                  <a:srgbClr val="FFC000"/>
                </a:solidFill>
              </a:rPr>
              <a:t>CD4+ helper T cells can recognize and respond to antigen displayed only by class II MHC molecules</a:t>
            </a:r>
            <a:r>
              <a:rPr lang="en-US" sz="3200" b="1" dirty="0">
                <a:solidFill>
                  <a:srgbClr val="FFC000"/>
                </a:solidFill>
              </a:rPr>
              <a:t> ,  whereas  </a:t>
            </a:r>
            <a:r>
              <a:rPr lang="en-US" sz="3200" b="1" i="1" u="sng" dirty="0">
                <a:solidFill>
                  <a:srgbClr val="FFC000"/>
                </a:solidFill>
              </a:rPr>
              <a:t>CD8+ cytotoxic T cells recognize cell-bound antigens only in association with class I MHC</a:t>
            </a:r>
            <a:r>
              <a:rPr lang="en-US" sz="3200" b="1" dirty="0">
                <a:solidFill>
                  <a:srgbClr val="FFC000"/>
                </a:solidFill>
              </a:rPr>
              <a:t> molecules</a:t>
            </a:r>
            <a:endParaRPr lang="ar-IQ" sz="3200" b="1" dirty="0">
              <a:solidFill>
                <a:srgbClr val="FFC000"/>
              </a:solidFill>
            </a:endParaRPr>
          </a:p>
        </p:txBody>
      </p:sp>
    </p:spTree>
    <p:extLst>
      <p:ext uri="{BB962C8B-B14F-4D97-AF65-F5344CB8AC3E}">
        <p14:creationId xmlns:p14="http://schemas.microsoft.com/office/powerpoint/2010/main" val="366299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1560" y="1783560"/>
            <a:ext cx="8075240" cy="4572000"/>
          </a:xfrm>
        </p:spPr>
        <p:txBody>
          <a:bodyPr>
            <a:normAutofit/>
          </a:bodyPr>
          <a:lstStyle/>
          <a:p>
            <a:pPr marL="68580" indent="0" algn="l" rtl="0">
              <a:buNone/>
            </a:pPr>
            <a:r>
              <a:rPr lang="en-US" b="1" i="1" u="sng" dirty="0">
                <a:solidFill>
                  <a:srgbClr val="FF0000"/>
                </a:solidFill>
                <a:latin typeface="Aharoni" pitchFamily="2" charset="-79"/>
                <a:cs typeface="Aharoni" pitchFamily="2" charset="-79"/>
              </a:rPr>
              <a:t>2.</a:t>
            </a:r>
            <a:r>
              <a:rPr lang="en-US" b="1" u="sng" dirty="0">
                <a:solidFill>
                  <a:srgbClr val="FF0000"/>
                </a:solidFill>
                <a:latin typeface="Aharoni" pitchFamily="2" charset="-79"/>
                <a:cs typeface="Aharoni" pitchFamily="2" charset="-79"/>
              </a:rPr>
              <a:t> B Lymphocytes :</a:t>
            </a:r>
            <a:r>
              <a:rPr lang="en-US" b="1" i="1" dirty="0">
                <a:solidFill>
                  <a:srgbClr val="FF0000"/>
                </a:solidFill>
                <a:latin typeface="Aharoni" pitchFamily="2" charset="-79"/>
                <a:cs typeface="Aharoni" pitchFamily="2" charset="-79"/>
              </a:rPr>
              <a:t> </a:t>
            </a:r>
            <a:endParaRPr lang="en-US" b="1" dirty="0">
              <a:solidFill>
                <a:srgbClr val="FF0000"/>
              </a:solidFill>
              <a:latin typeface="Aharoni" pitchFamily="2" charset="-79"/>
              <a:cs typeface="Aharoni" pitchFamily="2" charset="-79"/>
            </a:endParaRPr>
          </a:p>
          <a:p>
            <a:pPr marL="68580" indent="0" algn="l" rtl="0">
              <a:buNone/>
            </a:pPr>
            <a:r>
              <a:rPr lang="en-US" i="1" dirty="0"/>
              <a:t>-Bone marrow–derived B lymphocytes are the cells that </a:t>
            </a:r>
            <a:r>
              <a:rPr lang="en-US" i="1" dirty="0" smtClean="0"/>
              <a:t>produce</a:t>
            </a:r>
            <a:r>
              <a:rPr lang="en-US" dirty="0"/>
              <a:t> </a:t>
            </a:r>
            <a:r>
              <a:rPr lang="en-US" i="1" dirty="0" smtClean="0"/>
              <a:t>antibodies </a:t>
            </a:r>
            <a:r>
              <a:rPr lang="en-US" i="1" dirty="0"/>
              <a:t>and are thus the effector cells of </a:t>
            </a:r>
            <a:r>
              <a:rPr lang="en-US" i="1" dirty="0" err="1"/>
              <a:t>humoral</a:t>
            </a:r>
            <a:r>
              <a:rPr lang="en-US" i="1" dirty="0"/>
              <a:t> immunity.</a:t>
            </a:r>
            <a:endParaRPr lang="en-US" dirty="0"/>
          </a:p>
          <a:p>
            <a:pPr marL="68580" indent="0" algn="l" rtl="0">
              <a:buNone/>
            </a:pPr>
            <a:r>
              <a:rPr lang="en-US" dirty="0" smtClean="0"/>
              <a:t>-</a:t>
            </a:r>
            <a:endParaRPr lang="ar-IQ" dirty="0"/>
          </a:p>
        </p:txBody>
      </p:sp>
    </p:spTree>
    <p:extLst>
      <p:ext uri="{BB962C8B-B14F-4D97-AF65-F5344CB8AC3E}">
        <p14:creationId xmlns:p14="http://schemas.microsoft.com/office/powerpoint/2010/main" val="4286971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28914" y="1870646"/>
            <a:ext cx="8107582" cy="4572000"/>
          </a:xfrm>
        </p:spPr>
        <p:txBody>
          <a:bodyPr>
            <a:normAutofit/>
          </a:bodyPr>
          <a:lstStyle/>
          <a:p>
            <a:pPr marL="68580" indent="0" algn="l" rtl="0">
              <a:buNone/>
            </a:pPr>
            <a:r>
              <a:rPr lang="en-US" sz="3200" b="1" dirty="0"/>
              <a:t>They make up </a:t>
            </a:r>
            <a:r>
              <a:rPr lang="en-US" sz="3200" b="1" i="1" u="sng" dirty="0">
                <a:solidFill>
                  <a:schemeClr val="accent1"/>
                </a:solidFill>
              </a:rPr>
              <a:t>10% to 20% of the circulating peripheral  lymphocyte population.</a:t>
            </a:r>
            <a:r>
              <a:rPr lang="en-US" sz="3200" b="1" dirty="0">
                <a:solidFill>
                  <a:schemeClr val="accent1"/>
                </a:solidFill>
              </a:rPr>
              <a:t> </a:t>
            </a:r>
            <a:endParaRPr lang="en-US" sz="3200" b="1" dirty="0" smtClean="0">
              <a:solidFill>
                <a:schemeClr val="accent1"/>
              </a:solidFill>
            </a:endParaRPr>
          </a:p>
          <a:p>
            <a:pPr marL="68580" indent="0" algn="l" rtl="0">
              <a:buNone/>
            </a:pPr>
            <a:r>
              <a:rPr lang="en-US" sz="3200" b="1" dirty="0" smtClean="0"/>
              <a:t>They </a:t>
            </a:r>
            <a:r>
              <a:rPr lang="en-US" sz="3200" b="1" dirty="0"/>
              <a:t>also are present in bone marrow and in the follicles of peripheral lymphoid tissues (lymph nodes, spleen, tonsils, and other mucosal tissues).</a:t>
            </a:r>
          </a:p>
          <a:p>
            <a:pPr marL="68580" indent="0" algn="l">
              <a:buNone/>
            </a:pPr>
            <a:endParaRPr lang="ar-IQ" sz="3200" b="1" dirty="0"/>
          </a:p>
          <a:p>
            <a:endParaRPr lang="ar-IQ" sz="3200" b="1" dirty="0"/>
          </a:p>
        </p:txBody>
      </p:sp>
    </p:spTree>
    <p:extLst>
      <p:ext uri="{BB962C8B-B14F-4D97-AF65-F5344CB8AC3E}">
        <p14:creationId xmlns:p14="http://schemas.microsoft.com/office/powerpoint/2010/main" val="2341920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l" rtl="0">
              <a:buNone/>
            </a:pPr>
            <a:r>
              <a:rPr lang="en-US" dirty="0"/>
              <a:t>-B cells recognize antigen by means of membrane-bound antibody of the immunoglobulin M (</a:t>
            </a:r>
            <a:r>
              <a:rPr lang="en-US" dirty="0" err="1"/>
              <a:t>IgM</a:t>
            </a:r>
            <a:r>
              <a:rPr lang="en-US" dirty="0"/>
              <a:t>) class, expressed on the surface .</a:t>
            </a:r>
          </a:p>
          <a:p>
            <a:pPr marL="68580" indent="0" algn="l" rtl="0">
              <a:buNone/>
            </a:pPr>
            <a:r>
              <a:rPr lang="en-US" dirty="0"/>
              <a:t> </a:t>
            </a:r>
          </a:p>
          <a:p>
            <a:pPr marL="68580" indent="0" algn="l" rtl="0">
              <a:buNone/>
            </a:pPr>
            <a:r>
              <a:rPr lang="en-US" dirty="0" smtClean="0"/>
              <a:t>-</a:t>
            </a:r>
            <a:r>
              <a:rPr lang="en-US" dirty="0"/>
              <a:t> </a:t>
            </a:r>
          </a:p>
          <a:p>
            <a:endParaRPr lang="ar-IQ" dirty="0"/>
          </a:p>
        </p:txBody>
      </p:sp>
    </p:spTree>
    <p:extLst>
      <p:ext uri="{BB962C8B-B14F-4D97-AF65-F5344CB8AC3E}">
        <p14:creationId xmlns:p14="http://schemas.microsoft.com/office/powerpoint/2010/main" val="1851784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l"/>
            <a:r>
              <a:rPr lang="en-US" sz="3600" b="1" dirty="0"/>
              <a:t>B cells can recognize and respond to many more chemical structures, including soluble or cell-associated proteins, lipids, polysaccharides, nucleic acids, and small chemicals..</a:t>
            </a:r>
          </a:p>
          <a:p>
            <a:pPr algn="l"/>
            <a:endParaRPr lang="ar-IQ" sz="3600" b="1" dirty="0"/>
          </a:p>
        </p:txBody>
      </p:sp>
    </p:spTree>
    <p:extLst>
      <p:ext uri="{BB962C8B-B14F-4D97-AF65-F5344CB8AC3E}">
        <p14:creationId xmlns:p14="http://schemas.microsoft.com/office/powerpoint/2010/main" val="2740572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31641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005" y="548680"/>
            <a:ext cx="3888432" cy="76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496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14400" y="1783560"/>
            <a:ext cx="7906072" cy="4572000"/>
          </a:xfrm>
        </p:spPr>
        <p:txBody>
          <a:bodyPr>
            <a:normAutofit/>
          </a:bodyPr>
          <a:lstStyle/>
          <a:p>
            <a:pPr marL="68580" indent="0" algn="l" rtl="0">
              <a:buNone/>
            </a:pPr>
            <a:r>
              <a:rPr lang="en-US" dirty="0">
                <a:solidFill>
                  <a:srgbClr val="FF0000"/>
                </a:solidFill>
              </a:rPr>
              <a:t>3.</a:t>
            </a:r>
            <a:r>
              <a:rPr lang="en-US" b="1" u="sng" dirty="0">
                <a:solidFill>
                  <a:srgbClr val="FF0000"/>
                </a:solidFill>
              </a:rPr>
              <a:t>Natural Killer Cells:</a:t>
            </a:r>
            <a:r>
              <a:rPr lang="en-US" dirty="0">
                <a:solidFill>
                  <a:srgbClr val="FF0000"/>
                </a:solidFill>
              </a:rPr>
              <a:t> </a:t>
            </a:r>
          </a:p>
          <a:p>
            <a:pPr marL="68580" indent="0" algn="l" rtl="0">
              <a:buNone/>
            </a:pPr>
            <a:r>
              <a:rPr lang="en-US" dirty="0"/>
              <a:t>-</a:t>
            </a:r>
            <a:r>
              <a:rPr lang="en-US" b="1" dirty="0"/>
              <a:t>NK cells kill cells that are infected by some microbes </a:t>
            </a:r>
            <a:r>
              <a:rPr lang="en-US" b="1" dirty="0" smtClean="0"/>
              <a:t>or are </a:t>
            </a:r>
            <a:r>
              <a:rPr lang="en-US" b="1" dirty="0"/>
              <a:t>stressed and damaged beyond repair.</a:t>
            </a:r>
          </a:p>
          <a:p>
            <a:pPr marL="68580" indent="0" algn="l" rtl="0">
              <a:buNone/>
            </a:pPr>
            <a:r>
              <a:rPr lang="en-US" b="1" dirty="0"/>
              <a:t>- NK cells express inhibitory receptors that recognize MHC molecules that are normally expressed on healthy cells, and are thus</a:t>
            </a:r>
          </a:p>
          <a:p>
            <a:pPr marL="68580" indent="0" algn="l" rtl="0">
              <a:buNone/>
            </a:pPr>
            <a:r>
              <a:rPr lang="en-US" b="1" dirty="0"/>
              <a:t>prevented from killing normal cells.</a:t>
            </a:r>
          </a:p>
          <a:p>
            <a:pPr rtl="0"/>
            <a:r>
              <a:rPr lang="en-US" b="1" i="1" dirty="0"/>
              <a:t> </a:t>
            </a:r>
            <a:endParaRPr lang="en-US" b="1" dirty="0"/>
          </a:p>
          <a:p>
            <a:endParaRPr lang="ar-IQ" b="1" dirty="0"/>
          </a:p>
        </p:txBody>
      </p:sp>
    </p:spTree>
    <p:extLst>
      <p:ext uri="{BB962C8B-B14F-4D97-AF65-F5344CB8AC3E}">
        <p14:creationId xmlns:p14="http://schemas.microsoft.com/office/powerpoint/2010/main" val="1643104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836712"/>
            <a:ext cx="8075240" cy="5518848"/>
          </a:xfrm>
        </p:spPr>
        <p:txBody>
          <a:bodyPr>
            <a:noAutofit/>
          </a:bodyPr>
          <a:lstStyle/>
          <a:p>
            <a:pPr marL="68580" indent="0" algn="l" rtl="0">
              <a:buNone/>
            </a:pPr>
            <a:r>
              <a:rPr lang="en-US" sz="3600" b="1" u="sng" dirty="0">
                <a:solidFill>
                  <a:srgbClr val="FF0000"/>
                </a:solidFill>
              </a:rPr>
              <a:t>4</a:t>
            </a:r>
            <a:r>
              <a:rPr lang="en-US" sz="3600" b="1" dirty="0">
                <a:solidFill>
                  <a:srgbClr val="FF0000"/>
                </a:solidFill>
              </a:rPr>
              <a:t>. Antigen-Presenting Cells</a:t>
            </a:r>
            <a:r>
              <a:rPr lang="en-US" sz="3600" b="1" u="sng" dirty="0">
                <a:solidFill>
                  <a:srgbClr val="FF0000"/>
                </a:solidFill>
              </a:rPr>
              <a:t>(APCs)</a:t>
            </a:r>
            <a:endParaRPr lang="en-US" sz="3600" b="1" dirty="0">
              <a:solidFill>
                <a:srgbClr val="FF0000"/>
              </a:solidFill>
            </a:endParaRPr>
          </a:p>
          <a:p>
            <a:pPr marL="68580" indent="0" algn="l" rtl="0">
              <a:buNone/>
            </a:pPr>
            <a:r>
              <a:rPr lang="en-US" sz="3600" b="1" u="sng" dirty="0"/>
              <a:t>-</a:t>
            </a:r>
            <a:r>
              <a:rPr lang="en-US" sz="3600" b="1" dirty="0"/>
              <a:t>APCs capture microbes and other antigens, transport them to lymphoid organs, and display them for recognition by lymphocytes. The most efficient APCs are</a:t>
            </a:r>
            <a:r>
              <a:rPr lang="en-US" sz="3600" b="1" i="1" dirty="0"/>
              <a:t> Dendritic Cells</a:t>
            </a:r>
            <a:r>
              <a:rPr lang="en-US" sz="3600" b="1" dirty="0"/>
              <a:t> DCs, which are located in epithelia and most tissues.</a:t>
            </a:r>
          </a:p>
          <a:p>
            <a:pPr marL="68580" indent="0" algn="l" rtl="0">
              <a:buNone/>
            </a:pPr>
            <a:r>
              <a:rPr lang="en-US" sz="3600" b="1" i="1" dirty="0"/>
              <a:t>  - </a:t>
            </a:r>
            <a:r>
              <a:rPr lang="en-US" sz="3600" b="1" dirty="0"/>
              <a:t>Macrophages are </a:t>
            </a:r>
            <a:r>
              <a:rPr lang="en-US" sz="3600" b="1" i="1" dirty="0"/>
              <a:t>other Antigen-Presenting Cells</a:t>
            </a:r>
            <a:r>
              <a:rPr lang="en-US" sz="3600" b="1" dirty="0"/>
              <a:t>.</a:t>
            </a:r>
          </a:p>
          <a:p>
            <a:pPr marL="68580" indent="0" algn="l">
              <a:buNone/>
            </a:pPr>
            <a:endParaRPr lang="ar-IQ" sz="3600" b="1" dirty="0"/>
          </a:p>
        </p:txBody>
      </p:sp>
    </p:spTree>
    <p:extLst>
      <p:ext uri="{BB962C8B-B14F-4D97-AF65-F5344CB8AC3E}">
        <p14:creationId xmlns:p14="http://schemas.microsoft.com/office/powerpoint/2010/main" val="3003782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68580" indent="0" algn="l" rtl="0">
              <a:buNone/>
            </a:pPr>
            <a:r>
              <a:rPr lang="en-US" sz="4400" b="1" i="1" u="sng" dirty="0">
                <a:solidFill>
                  <a:srgbClr val="FF0000"/>
                </a:solidFill>
              </a:rPr>
              <a:t>Major Histocompatibility Complex Molecules</a:t>
            </a:r>
            <a:r>
              <a:rPr lang="en-US" sz="4400" b="1" dirty="0">
                <a:solidFill>
                  <a:srgbClr val="FF0000"/>
                </a:solidFill>
              </a:rPr>
              <a:t>( MHC)</a:t>
            </a:r>
            <a:r>
              <a:rPr lang="en-US" sz="4400" b="1" i="1" u="sng" dirty="0">
                <a:solidFill>
                  <a:srgbClr val="FF0000"/>
                </a:solidFill>
              </a:rPr>
              <a:t>: </a:t>
            </a:r>
            <a:endParaRPr lang="en-US" sz="4400" b="1" dirty="0">
              <a:solidFill>
                <a:srgbClr val="FF0000"/>
              </a:solidFill>
            </a:endParaRPr>
          </a:p>
          <a:p>
            <a:pPr marL="68580" indent="0" algn="l" rtl="0">
              <a:buNone/>
            </a:pPr>
            <a:r>
              <a:rPr lang="en-US" dirty="0" smtClean="0"/>
              <a:t>-.</a:t>
            </a:r>
            <a:endParaRPr lang="en-US" dirty="0"/>
          </a:p>
          <a:p>
            <a:pPr marL="68580" indent="0" algn="l">
              <a:buNone/>
            </a:pPr>
            <a:endParaRPr lang="ar-IQ" dirty="0"/>
          </a:p>
        </p:txBody>
      </p:sp>
    </p:spTree>
    <p:extLst>
      <p:ext uri="{BB962C8B-B14F-4D97-AF65-F5344CB8AC3E}">
        <p14:creationId xmlns:p14="http://schemas.microsoft.com/office/powerpoint/2010/main" val="2051059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MHC </a:t>
            </a:r>
            <a:endParaRPr lang="ar-IQ" dirty="0"/>
          </a:p>
        </p:txBody>
      </p:sp>
      <p:sp>
        <p:nvSpPr>
          <p:cNvPr id="3" name="عنصر نائب للمحتوى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43063"/>
            <a:ext cx="7992887" cy="459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622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1783560"/>
            <a:ext cx="9001000" cy="4572000"/>
          </a:xfrm>
        </p:spPr>
        <p:txBody>
          <a:bodyPr>
            <a:normAutofit/>
          </a:bodyPr>
          <a:lstStyle/>
          <a:p>
            <a:pPr marL="68580" indent="0" algn="l">
              <a:buNone/>
            </a:pPr>
            <a:r>
              <a:rPr lang="en-US" sz="4800" b="1" dirty="0"/>
              <a:t>The mechanisms of protection against infections fall into </a:t>
            </a:r>
            <a:r>
              <a:rPr lang="en-US" sz="4800" b="1" dirty="0">
                <a:solidFill>
                  <a:schemeClr val="accent1"/>
                </a:solidFill>
              </a:rPr>
              <a:t>two </a:t>
            </a:r>
            <a:r>
              <a:rPr lang="en-US" sz="4800" b="1" dirty="0"/>
              <a:t>broad categories: </a:t>
            </a:r>
            <a:endParaRPr lang="ar-IQ" sz="4800" dirty="0"/>
          </a:p>
        </p:txBody>
      </p:sp>
    </p:spTree>
    <p:extLst>
      <p:ext uri="{BB962C8B-B14F-4D97-AF65-F5344CB8AC3E}">
        <p14:creationId xmlns:p14="http://schemas.microsoft.com/office/powerpoint/2010/main" val="1806789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1560" y="1783560"/>
            <a:ext cx="8075240" cy="4572000"/>
          </a:xfrm>
        </p:spPr>
        <p:txBody>
          <a:bodyPr>
            <a:normAutofit/>
          </a:bodyPr>
          <a:lstStyle/>
          <a:p>
            <a:pPr marL="68580" indent="0" algn="l" rtl="0">
              <a:buNone/>
            </a:pPr>
            <a:r>
              <a:rPr lang="en-US" sz="3600" b="1" dirty="0"/>
              <a:t>The human MHC, known as the human leukocyte antigen (HLA) complex, consists of a cluster of genes on chromosome 6.</a:t>
            </a:r>
          </a:p>
          <a:p>
            <a:pPr marL="68580" indent="0" algn="l" rtl="0">
              <a:buNone/>
            </a:pPr>
            <a:r>
              <a:rPr lang="en-US" sz="3600" b="1" dirty="0"/>
              <a:t>-The HLA system is highly polymorphic; that is, there are several alternative forms (alleles) of a gene at each locus</a:t>
            </a:r>
            <a:endParaRPr lang="ar-IQ" sz="3600" b="1" dirty="0"/>
          </a:p>
        </p:txBody>
      </p:sp>
    </p:spTree>
    <p:extLst>
      <p:ext uri="{BB962C8B-B14F-4D97-AF65-F5344CB8AC3E}">
        <p14:creationId xmlns:p14="http://schemas.microsoft.com/office/powerpoint/2010/main" val="3676901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marL="68580" indent="0" algn="l" rtl="0">
              <a:buNone/>
            </a:pPr>
            <a:r>
              <a:rPr lang="en-US" b="1" dirty="0">
                <a:latin typeface="Arial Black" pitchFamily="34" charset="0"/>
              </a:rPr>
              <a:t>On the basis of their chemical structure, tissue distribution, and function, MHC gene products fall into two main categories</a:t>
            </a:r>
            <a:r>
              <a:rPr lang="en-US" b="1" dirty="0" smtClean="0">
                <a:latin typeface="Arial Black" pitchFamily="34" charset="0"/>
              </a:rPr>
              <a:t>:</a:t>
            </a:r>
          </a:p>
          <a:p>
            <a:pPr marL="68580" indent="0" algn="l" rtl="0">
              <a:buNone/>
            </a:pPr>
            <a:endParaRPr lang="en-US" b="1" dirty="0">
              <a:latin typeface="Arial Black" pitchFamily="34" charset="0"/>
            </a:endParaRPr>
          </a:p>
          <a:p>
            <a:pPr marL="68580" indent="0" algn="l" rtl="0">
              <a:buNone/>
            </a:pPr>
            <a:r>
              <a:rPr lang="en-US" b="1" u="sng" dirty="0">
                <a:solidFill>
                  <a:srgbClr val="FF0000"/>
                </a:solidFill>
                <a:latin typeface="Arial Black" pitchFamily="34" charset="0"/>
              </a:rPr>
              <a:t>1. </a:t>
            </a:r>
            <a:r>
              <a:rPr lang="en-US" b="1" i="1" u="sng" dirty="0">
                <a:solidFill>
                  <a:srgbClr val="FF0000"/>
                </a:solidFill>
                <a:latin typeface="Arial Black" pitchFamily="34" charset="0"/>
              </a:rPr>
              <a:t>Class I MHC </a:t>
            </a:r>
            <a:r>
              <a:rPr lang="en-US" b="1" u="sng" dirty="0">
                <a:solidFill>
                  <a:srgbClr val="FF0000"/>
                </a:solidFill>
                <a:latin typeface="Arial Black" pitchFamily="34" charset="0"/>
              </a:rPr>
              <a:t>molecules</a:t>
            </a:r>
            <a:r>
              <a:rPr lang="en-US" b="1" dirty="0">
                <a:solidFill>
                  <a:srgbClr val="FF0000"/>
                </a:solidFill>
                <a:latin typeface="Arial Black" pitchFamily="34" charset="0"/>
              </a:rPr>
              <a:t> </a:t>
            </a:r>
            <a:r>
              <a:rPr lang="en-US" b="1" dirty="0">
                <a:latin typeface="Arial Black" pitchFamily="34" charset="0"/>
              </a:rPr>
              <a:t>are encoded by three </a:t>
            </a:r>
            <a:r>
              <a:rPr lang="en-US" b="1" dirty="0" smtClean="0">
                <a:latin typeface="Arial Black" pitchFamily="34" charset="0"/>
              </a:rPr>
              <a:t>closely linked </a:t>
            </a:r>
            <a:r>
              <a:rPr lang="en-US" b="1" dirty="0">
                <a:latin typeface="Arial Black" pitchFamily="34" charset="0"/>
              </a:rPr>
              <a:t>loci, designated HLA-A, HLA-B, and HLA-C.</a:t>
            </a:r>
          </a:p>
          <a:p>
            <a:pPr marL="68580" indent="0" algn="l" rtl="0">
              <a:buNone/>
            </a:pPr>
            <a:r>
              <a:rPr lang="en-US" b="1" dirty="0">
                <a:latin typeface="Arial Black" pitchFamily="34" charset="0"/>
              </a:rPr>
              <a:t> </a:t>
            </a:r>
          </a:p>
          <a:p>
            <a:pPr marL="68580" indent="0" algn="l">
              <a:buNone/>
            </a:pPr>
            <a:endParaRPr lang="ar-IQ" dirty="0"/>
          </a:p>
        </p:txBody>
      </p:sp>
    </p:spTree>
    <p:extLst>
      <p:ext uri="{BB962C8B-B14F-4D97-AF65-F5344CB8AC3E}">
        <p14:creationId xmlns:p14="http://schemas.microsoft.com/office/powerpoint/2010/main" val="1227052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14400" y="1783560"/>
            <a:ext cx="8122096" cy="4572000"/>
          </a:xfrm>
        </p:spPr>
        <p:txBody>
          <a:bodyPr>
            <a:normAutofit lnSpcReduction="10000"/>
          </a:bodyPr>
          <a:lstStyle/>
          <a:p>
            <a:pPr marL="68580" indent="0" algn="l" rtl="0">
              <a:buNone/>
            </a:pPr>
            <a:r>
              <a:rPr lang="en-US" b="1" u="sng" dirty="0"/>
              <a:t> </a:t>
            </a:r>
            <a:r>
              <a:rPr lang="en-US" b="1" u="sng" dirty="0">
                <a:solidFill>
                  <a:srgbClr val="FF0000"/>
                </a:solidFill>
              </a:rPr>
              <a:t>-</a:t>
            </a:r>
            <a:r>
              <a:rPr lang="en-US" b="1" u="sng" dirty="0">
                <a:solidFill>
                  <a:srgbClr val="FF0000"/>
                </a:solidFill>
                <a:latin typeface="Arial Black" pitchFamily="34" charset="0"/>
              </a:rPr>
              <a:t>Class I MHC molecules are present on all nucleated cells of the body.</a:t>
            </a:r>
            <a:endParaRPr lang="en-US" dirty="0">
              <a:solidFill>
                <a:srgbClr val="FF0000"/>
              </a:solidFill>
              <a:latin typeface="Arial Black" pitchFamily="34" charset="0"/>
            </a:endParaRPr>
          </a:p>
          <a:p>
            <a:pPr marL="68580" indent="0" algn="l" rtl="0">
              <a:buNone/>
            </a:pPr>
            <a:r>
              <a:rPr lang="en-US" dirty="0">
                <a:latin typeface="Arial Black" pitchFamily="34" charset="0"/>
              </a:rPr>
              <a:t>-</a:t>
            </a:r>
            <a:r>
              <a:rPr lang="en-US" dirty="0">
                <a:solidFill>
                  <a:schemeClr val="accent1"/>
                </a:solidFill>
                <a:latin typeface="Arial Black" pitchFamily="34" charset="0"/>
              </a:rPr>
              <a:t>CD8+ T cells can respond to peptides displayed by class I molecules.</a:t>
            </a:r>
          </a:p>
          <a:p>
            <a:pPr marL="68580" indent="0" algn="l" rtl="0">
              <a:buNone/>
            </a:pPr>
            <a:r>
              <a:rPr lang="en-US" dirty="0">
                <a:latin typeface="Arial Black" pitchFamily="34" charset="0"/>
              </a:rPr>
              <a:t>-In general, class I MHC molecules bind and display </a:t>
            </a:r>
            <a:r>
              <a:rPr lang="en-US" dirty="0" smtClean="0">
                <a:latin typeface="Arial Black" pitchFamily="34" charset="0"/>
              </a:rPr>
              <a:t>peptides derived </a:t>
            </a:r>
            <a:r>
              <a:rPr lang="en-US" dirty="0">
                <a:latin typeface="Arial Black" pitchFamily="34" charset="0"/>
              </a:rPr>
              <a:t>from proteins synthesized in the </a:t>
            </a:r>
            <a:r>
              <a:rPr lang="en-US" dirty="0" err="1">
                <a:latin typeface="Arial Black" pitchFamily="34" charset="0"/>
              </a:rPr>
              <a:t>cytoplasmof</a:t>
            </a:r>
            <a:r>
              <a:rPr lang="en-US" dirty="0">
                <a:latin typeface="Arial Black" pitchFamily="34" charset="0"/>
              </a:rPr>
              <a:t> the cell (e.g., viral antigens). </a:t>
            </a:r>
          </a:p>
          <a:p>
            <a:endParaRPr lang="ar-IQ" dirty="0"/>
          </a:p>
        </p:txBody>
      </p:sp>
    </p:spTree>
    <p:extLst>
      <p:ext uri="{BB962C8B-B14F-4D97-AF65-F5344CB8AC3E}">
        <p14:creationId xmlns:p14="http://schemas.microsoft.com/office/powerpoint/2010/main" val="3023332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899592" y="980728"/>
            <a:ext cx="7992888" cy="5220072"/>
          </a:xfrm>
        </p:spPr>
        <p:txBody>
          <a:bodyPr>
            <a:normAutofit fontScale="92500" lnSpcReduction="10000"/>
          </a:bodyPr>
          <a:lstStyle/>
          <a:p>
            <a:pPr marL="68580" indent="0" algn="l" rtl="0">
              <a:buNone/>
            </a:pPr>
            <a:r>
              <a:rPr lang="en-US" b="1" i="1" u="sng" dirty="0">
                <a:solidFill>
                  <a:srgbClr val="FF0000"/>
                </a:solidFill>
                <a:latin typeface="Arial Black" pitchFamily="34" charset="0"/>
              </a:rPr>
              <a:t>2.Class II MHC </a:t>
            </a:r>
            <a:r>
              <a:rPr lang="en-US" b="1" u="sng" dirty="0">
                <a:solidFill>
                  <a:srgbClr val="FF0000"/>
                </a:solidFill>
                <a:latin typeface="Arial Black" pitchFamily="34" charset="0"/>
              </a:rPr>
              <a:t>molecules</a:t>
            </a:r>
            <a:r>
              <a:rPr lang="en-US" dirty="0">
                <a:solidFill>
                  <a:srgbClr val="FF0000"/>
                </a:solidFill>
                <a:latin typeface="Arial Black" pitchFamily="34" charset="0"/>
              </a:rPr>
              <a:t> </a:t>
            </a:r>
            <a:r>
              <a:rPr lang="en-US" dirty="0">
                <a:latin typeface="Arial Black" pitchFamily="34" charset="0"/>
              </a:rPr>
              <a:t>: are encoded by genes in the HLA-D region, which contains at least three </a:t>
            </a:r>
            <a:r>
              <a:rPr lang="en-US" dirty="0" err="1">
                <a:latin typeface="Arial Black" pitchFamily="34" charset="0"/>
              </a:rPr>
              <a:t>subregions</a:t>
            </a:r>
            <a:r>
              <a:rPr lang="en-US" dirty="0">
                <a:latin typeface="Arial Black" pitchFamily="34" charset="0"/>
              </a:rPr>
              <a:t>: DP, DQ, and DR</a:t>
            </a:r>
            <a:r>
              <a:rPr lang="en-US" dirty="0" smtClean="0">
                <a:latin typeface="Arial Black" pitchFamily="34" charset="0"/>
              </a:rPr>
              <a:t>.</a:t>
            </a:r>
          </a:p>
          <a:p>
            <a:pPr marL="68580" indent="0" algn="l" rtl="0">
              <a:buNone/>
            </a:pPr>
            <a:endParaRPr lang="en-US" dirty="0">
              <a:latin typeface="Arial Black" pitchFamily="34" charset="0"/>
            </a:endParaRPr>
          </a:p>
          <a:p>
            <a:pPr marL="68580" indent="0" algn="l" rtl="0">
              <a:buNone/>
            </a:pPr>
            <a:r>
              <a:rPr lang="en-US" dirty="0">
                <a:latin typeface="Arial Black" pitchFamily="34" charset="0"/>
              </a:rPr>
              <a:t>-CD4+ T cells can respond to peptides displayed by class </a:t>
            </a:r>
            <a:r>
              <a:rPr lang="en-US" dirty="0" smtClean="0">
                <a:latin typeface="Arial Black" pitchFamily="34" charset="0"/>
              </a:rPr>
              <a:t>II </a:t>
            </a:r>
            <a:r>
              <a:rPr lang="en-US" dirty="0">
                <a:latin typeface="Arial Black" pitchFamily="34" charset="0"/>
              </a:rPr>
              <a:t>molecules. </a:t>
            </a:r>
            <a:endParaRPr lang="en-US" dirty="0" smtClean="0">
              <a:latin typeface="Arial Black" pitchFamily="34" charset="0"/>
            </a:endParaRPr>
          </a:p>
          <a:p>
            <a:pPr marL="68580" indent="0" algn="l" rtl="0">
              <a:buNone/>
            </a:pPr>
            <a:r>
              <a:rPr lang="en-US" b="1" u="sng" dirty="0" smtClean="0">
                <a:solidFill>
                  <a:srgbClr val="92D050"/>
                </a:solidFill>
                <a:latin typeface="Arial Black" pitchFamily="34" charset="0"/>
              </a:rPr>
              <a:t>-</a:t>
            </a:r>
            <a:r>
              <a:rPr lang="en-US" b="1" u="sng" dirty="0">
                <a:solidFill>
                  <a:srgbClr val="92D050"/>
                </a:solidFill>
                <a:latin typeface="Arial Black" pitchFamily="34" charset="0"/>
              </a:rPr>
              <a:t>Class II</a:t>
            </a:r>
            <a:r>
              <a:rPr lang="en-US" dirty="0">
                <a:solidFill>
                  <a:srgbClr val="92D050"/>
                </a:solidFill>
                <a:latin typeface="Arial Black" pitchFamily="34" charset="0"/>
              </a:rPr>
              <a:t> </a:t>
            </a:r>
            <a:r>
              <a:rPr lang="en-US" b="1" u="sng" dirty="0">
                <a:solidFill>
                  <a:srgbClr val="92D050"/>
                </a:solidFill>
                <a:latin typeface="Arial Black" pitchFamily="34" charset="0"/>
              </a:rPr>
              <a:t>MHC expression is restricted to a few types of cells, mainly APCs (notably, dendritic cells [DCs]), macrophages, and B cells</a:t>
            </a:r>
            <a:r>
              <a:rPr lang="en-US" b="1" u="sng" dirty="0">
                <a:solidFill>
                  <a:srgbClr val="92D050"/>
                </a:solidFill>
              </a:rPr>
              <a:t>.</a:t>
            </a:r>
            <a:endParaRPr lang="en-US" dirty="0">
              <a:solidFill>
                <a:srgbClr val="92D050"/>
              </a:solidFill>
            </a:endParaRPr>
          </a:p>
          <a:p>
            <a:pPr marL="68580" indent="0" algn="l" rtl="0">
              <a:buNone/>
            </a:pPr>
            <a:r>
              <a:rPr lang="en-US" dirty="0">
                <a:solidFill>
                  <a:srgbClr val="92D050"/>
                </a:solidFill>
              </a:rPr>
              <a:t> </a:t>
            </a:r>
            <a:r>
              <a:rPr lang="en-US" dirty="0" smtClean="0">
                <a:solidFill>
                  <a:srgbClr val="92D050"/>
                </a:solidFill>
              </a:rPr>
              <a:t>-</a:t>
            </a:r>
            <a:endParaRPr lang="ar-IQ" dirty="0">
              <a:solidFill>
                <a:srgbClr val="92D050"/>
              </a:solidFill>
            </a:endParaRPr>
          </a:p>
        </p:txBody>
      </p:sp>
    </p:spTree>
    <p:extLst>
      <p:ext uri="{BB962C8B-B14F-4D97-AF65-F5344CB8AC3E}">
        <p14:creationId xmlns:p14="http://schemas.microsoft.com/office/powerpoint/2010/main" val="3773741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14400" y="1783560"/>
            <a:ext cx="7978080" cy="4572000"/>
          </a:xfrm>
        </p:spPr>
        <p:txBody>
          <a:bodyPr/>
          <a:lstStyle/>
          <a:p>
            <a:pPr marL="68580" indent="0" algn="l" rtl="0">
              <a:buNone/>
            </a:pPr>
            <a:r>
              <a:rPr lang="en-US" sz="3200" b="1" dirty="0">
                <a:latin typeface="Arial Black" pitchFamily="34" charset="0"/>
              </a:rPr>
              <a:t>In general, </a:t>
            </a:r>
            <a:r>
              <a:rPr lang="en-US" sz="3200" b="1" dirty="0">
                <a:solidFill>
                  <a:srgbClr val="92D050"/>
                </a:solidFill>
                <a:latin typeface="Arial Black" pitchFamily="34" charset="0"/>
              </a:rPr>
              <a:t>class II MHC </a:t>
            </a:r>
            <a:r>
              <a:rPr lang="en-US" sz="3200" b="1" dirty="0">
                <a:latin typeface="Arial Black" pitchFamily="34" charset="0"/>
              </a:rPr>
              <a:t>molecules bind to </a:t>
            </a:r>
            <a:r>
              <a:rPr lang="en-US" sz="3200" b="1" dirty="0">
                <a:solidFill>
                  <a:srgbClr val="92D050"/>
                </a:solidFill>
                <a:latin typeface="Arial Black" pitchFamily="34" charset="0"/>
              </a:rPr>
              <a:t>peptides derived from proteins synthesized outside </a:t>
            </a:r>
            <a:r>
              <a:rPr lang="en-US" sz="3200" b="1" dirty="0">
                <a:latin typeface="Arial Black" pitchFamily="34" charset="0"/>
              </a:rPr>
              <a:t>the cell (e.g., those derived from extracellular bacteria) and ingested into the cell.</a:t>
            </a:r>
          </a:p>
          <a:p>
            <a:pPr marL="68580" indent="0" algn="l">
              <a:buNone/>
            </a:pPr>
            <a:endParaRPr lang="ar-IQ" dirty="0"/>
          </a:p>
          <a:p>
            <a:endParaRPr lang="ar-IQ" dirty="0"/>
          </a:p>
        </p:txBody>
      </p:sp>
    </p:spTree>
    <p:extLst>
      <p:ext uri="{BB962C8B-B14F-4D97-AF65-F5344CB8AC3E}">
        <p14:creationId xmlns:p14="http://schemas.microsoft.com/office/powerpoint/2010/main" val="434269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755576" y="1783560"/>
            <a:ext cx="8136904" cy="4572000"/>
          </a:xfrm>
        </p:spPr>
        <p:txBody>
          <a:bodyPr>
            <a:normAutofit/>
          </a:bodyPr>
          <a:lstStyle/>
          <a:p>
            <a:pPr marL="68580" indent="0" algn="l">
              <a:buNone/>
            </a:pPr>
            <a:r>
              <a:rPr lang="en-US" b="1" dirty="0">
                <a:latin typeface="Arial Black" pitchFamily="34" charset="0"/>
              </a:rPr>
              <a:t>Each individual expresses maternal and paternal alleles of the class I </a:t>
            </a:r>
            <a:endParaRPr lang="ar-IQ" b="1" dirty="0" smtClean="0">
              <a:latin typeface="Arial Black" pitchFamily="34" charset="0"/>
            </a:endParaRPr>
          </a:p>
          <a:p>
            <a:pPr marL="68580" indent="0" algn="l">
              <a:buNone/>
            </a:pPr>
            <a:r>
              <a:rPr lang="en-US" b="1" dirty="0" smtClean="0">
                <a:latin typeface="Arial Black" pitchFamily="34" charset="0"/>
              </a:rPr>
              <a:t>MHC </a:t>
            </a:r>
            <a:r>
              <a:rPr lang="en-US" b="1" dirty="0">
                <a:latin typeface="Arial Black" pitchFamily="34" charset="0"/>
              </a:rPr>
              <a:t>and class II MHC loci.</a:t>
            </a:r>
          </a:p>
          <a:p>
            <a:pPr marL="68580" indent="0" algn="l">
              <a:buNone/>
            </a:pPr>
            <a:r>
              <a:rPr lang="en-US" b="1" dirty="0" smtClean="0">
                <a:latin typeface="Arial Black" pitchFamily="34" charset="0"/>
              </a:rPr>
              <a:t>-Each </a:t>
            </a:r>
            <a:r>
              <a:rPr lang="en-US" b="1" dirty="0">
                <a:latin typeface="Arial Black" pitchFamily="34" charset="0"/>
              </a:rPr>
              <a:t>person expresses a unique MHC antigenic profile on his or her cells. </a:t>
            </a:r>
          </a:p>
          <a:p>
            <a:pPr marL="68580" indent="0" algn="l">
              <a:buNone/>
            </a:pPr>
            <a:endParaRPr lang="ar-IQ" b="1" dirty="0">
              <a:latin typeface="Arial Black" pitchFamily="34" charset="0"/>
            </a:endParaRPr>
          </a:p>
        </p:txBody>
      </p:sp>
    </p:spTree>
    <p:extLst>
      <p:ext uri="{BB962C8B-B14F-4D97-AF65-F5344CB8AC3E}">
        <p14:creationId xmlns:p14="http://schemas.microsoft.com/office/powerpoint/2010/main" val="3849536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l">
              <a:buNone/>
            </a:pPr>
            <a:r>
              <a:rPr lang="en-US" b="1" dirty="0">
                <a:solidFill>
                  <a:srgbClr val="92D050"/>
                </a:solidFill>
                <a:latin typeface="Arial Black" pitchFamily="34" charset="0"/>
              </a:rPr>
              <a:t>The combination of HLA alleles for each person is called the HLA haplotype. </a:t>
            </a:r>
          </a:p>
          <a:p>
            <a:pPr marL="68580" indent="0" algn="l">
              <a:buNone/>
            </a:pPr>
            <a:r>
              <a:rPr lang="en-US" dirty="0" smtClean="0"/>
              <a:t>-.</a:t>
            </a:r>
            <a:endParaRPr lang="en-US" dirty="0"/>
          </a:p>
          <a:p>
            <a:pPr marL="68580" indent="0" algn="l">
              <a:buNone/>
            </a:pPr>
            <a:endParaRPr lang="ar-IQ" dirty="0"/>
          </a:p>
        </p:txBody>
      </p:sp>
    </p:spTree>
    <p:extLst>
      <p:ext uri="{BB962C8B-B14F-4D97-AF65-F5344CB8AC3E}">
        <p14:creationId xmlns:p14="http://schemas.microsoft.com/office/powerpoint/2010/main" val="2138105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476672"/>
            <a:ext cx="8352928" cy="5940152"/>
          </a:xfrm>
        </p:spPr>
        <p:txBody>
          <a:bodyPr>
            <a:normAutofit/>
          </a:bodyPr>
          <a:lstStyle/>
          <a:p>
            <a:pPr marL="68580" indent="0" algn="l">
              <a:buNone/>
            </a:pPr>
            <a:r>
              <a:rPr lang="en-US" b="1" dirty="0">
                <a:latin typeface="Arial Black" pitchFamily="34" charset="0"/>
              </a:rPr>
              <a:t>The implications of HLA polymorphism are obvious in the  context of transplantation—because each person has HLA alleles that differ to some extent from every other person’s, grafts from virtually any donor will evoke immune responses in the recipient and be rejected (except, of course, for identical twins)</a:t>
            </a:r>
            <a:endParaRPr lang="ar-IQ" b="1" dirty="0">
              <a:latin typeface="Arial Black" pitchFamily="34" charset="0"/>
            </a:endParaRPr>
          </a:p>
        </p:txBody>
      </p:sp>
    </p:spTree>
    <p:extLst>
      <p:ext uri="{BB962C8B-B14F-4D97-AF65-F5344CB8AC3E}">
        <p14:creationId xmlns:p14="http://schemas.microsoft.com/office/powerpoint/2010/main" val="950271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68580" indent="0" algn="l">
              <a:buNone/>
            </a:pPr>
            <a:r>
              <a:rPr lang="en-US" dirty="0"/>
              <a:t>- </a:t>
            </a:r>
            <a:r>
              <a:rPr lang="en-US" sz="3600" b="1" dirty="0">
                <a:latin typeface="Arial Black" pitchFamily="34" charset="0"/>
              </a:rPr>
              <a:t>Many autoimmune diseases are associated with particular HLA alleles.</a:t>
            </a:r>
          </a:p>
          <a:p>
            <a:pPr marL="68580" indent="0" algn="l">
              <a:buNone/>
            </a:pPr>
            <a:endParaRPr lang="ar-IQ" sz="3600" b="1" dirty="0">
              <a:latin typeface="Arial Black" pitchFamily="34" charset="0"/>
            </a:endParaRPr>
          </a:p>
        </p:txBody>
      </p:sp>
    </p:spTree>
    <p:extLst>
      <p:ext uri="{BB962C8B-B14F-4D97-AF65-F5344CB8AC3E}">
        <p14:creationId xmlns:p14="http://schemas.microsoft.com/office/powerpoint/2010/main" val="3360180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marL="68580" indent="0" algn="l">
              <a:buNone/>
            </a:pPr>
            <a:r>
              <a:rPr lang="en-US" dirty="0"/>
              <a:t>- </a:t>
            </a:r>
            <a:r>
              <a:rPr lang="en-US" b="1" dirty="0">
                <a:solidFill>
                  <a:srgbClr val="FF0000"/>
                </a:solidFill>
                <a:latin typeface="Arial Black" pitchFamily="34" charset="0"/>
              </a:rPr>
              <a:t>MHC class III molecules:</a:t>
            </a:r>
          </a:p>
          <a:p>
            <a:pPr marL="68580" indent="0" algn="l">
              <a:buNone/>
            </a:pPr>
            <a:r>
              <a:rPr lang="en-US" b="1" dirty="0">
                <a:latin typeface="Arial Black" pitchFamily="34" charset="0"/>
              </a:rPr>
              <a:t>These include complement components (C2, C3, and Bf) and the cytokines tumor necrosis factor  and </a:t>
            </a:r>
            <a:r>
              <a:rPr lang="en-US" b="1" dirty="0" err="1">
                <a:latin typeface="Arial Black" pitchFamily="34" charset="0"/>
              </a:rPr>
              <a:t>lymphotoxin</a:t>
            </a:r>
            <a:endParaRPr lang="en-US" b="1" dirty="0">
              <a:latin typeface="Arial Black" pitchFamily="34" charset="0"/>
            </a:endParaRPr>
          </a:p>
          <a:p>
            <a:endParaRPr lang="ar-IQ" dirty="0"/>
          </a:p>
        </p:txBody>
      </p:sp>
    </p:spTree>
    <p:extLst>
      <p:ext uri="{BB962C8B-B14F-4D97-AF65-F5344CB8AC3E}">
        <p14:creationId xmlns:p14="http://schemas.microsoft.com/office/powerpoint/2010/main" val="1084454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1538288"/>
            <a:ext cx="76676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704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tx1"/>
                </a:solidFill>
                <a:latin typeface="Arial Black" pitchFamily="34" charset="0"/>
              </a:rPr>
              <a:t>HYPERSENSITIVITY REACTIONS:</a:t>
            </a:r>
            <a:r>
              <a:rPr lang="en-US" dirty="0"/>
              <a:t/>
            </a:r>
            <a:br>
              <a:rPr lang="en-US" dirty="0"/>
            </a:br>
            <a:endParaRPr lang="ar-IQ" dirty="0"/>
          </a:p>
        </p:txBody>
      </p:sp>
      <p:sp>
        <p:nvSpPr>
          <p:cNvPr id="3" name="عنصر نائب للمحتوى 2"/>
          <p:cNvSpPr>
            <a:spLocks noGrp="1"/>
          </p:cNvSpPr>
          <p:nvPr>
            <p:ph idx="1"/>
          </p:nvPr>
        </p:nvSpPr>
        <p:spPr>
          <a:xfrm>
            <a:off x="914400" y="1783560"/>
            <a:ext cx="7978080" cy="4572000"/>
          </a:xfrm>
        </p:spPr>
        <p:txBody>
          <a:bodyPr/>
          <a:lstStyle/>
          <a:p>
            <a:pPr marL="68580" indent="0" algn="l">
              <a:buNone/>
            </a:pPr>
            <a:r>
              <a:rPr lang="en-US" dirty="0" smtClean="0"/>
              <a:t>-</a:t>
            </a:r>
            <a:r>
              <a:rPr lang="en-US" dirty="0">
                <a:latin typeface="Arial Black" pitchFamily="34" charset="0"/>
              </a:rPr>
              <a:t>Individuals who have been previously exposed to an antigen are said to be </a:t>
            </a:r>
            <a:r>
              <a:rPr lang="en-US" dirty="0">
                <a:solidFill>
                  <a:schemeClr val="accent1"/>
                </a:solidFill>
                <a:latin typeface="Arial Black" pitchFamily="34" charset="0"/>
              </a:rPr>
              <a:t>sensitized.</a:t>
            </a:r>
            <a:r>
              <a:rPr lang="en-US" dirty="0">
                <a:latin typeface="Arial Black" pitchFamily="34" charset="0"/>
              </a:rPr>
              <a:t> </a:t>
            </a:r>
          </a:p>
          <a:p>
            <a:pPr marL="68580" indent="0" algn="l">
              <a:buNone/>
            </a:pPr>
            <a:r>
              <a:rPr lang="en-US" dirty="0">
                <a:latin typeface="Arial Black" pitchFamily="34" charset="0"/>
              </a:rPr>
              <a:t>-Sometimes, </a:t>
            </a:r>
            <a:r>
              <a:rPr lang="en-US" dirty="0">
                <a:solidFill>
                  <a:srgbClr val="FFFF00"/>
                </a:solidFill>
                <a:latin typeface="Arial Black" pitchFamily="34" charset="0"/>
              </a:rPr>
              <a:t>repeat exposures to the same antigen trigger an excessive response to </a:t>
            </a:r>
            <a:r>
              <a:rPr lang="en-US" dirty="0" err="1">
                <a:solidFill>
                  <a:srgbClr val="FFFF00"/>
                </a:solidFill>
                <a:latin typeface="Arial Black" pitchFamily="34" charset="0"/>
              </a:rPr>
              <a:t>antigen,a</a:t>
            </a:r>
            <a:r>
              <a:rPr lang="en-US" dirty="0">
                <a:solidFill>
                  <a:srgbClr val="FFFF00"/>
                </a:solidFill>
                <a:latin typeface="Arial Black" pitchFamily="34" charset="0"/>
              </a:rPr>
              <a:t> pathologic reaction; described as hypersensitivity.</a:t>
            </a:r>
          </a:p>
          <a:p>
            <a:endParaRPr lang="ar-IQ" dirty="0">
              <a:latin typeface="Arial Black" pitchFamily="34" charset="0"/>
            </a:endParaRPr>
          </a:p>
        </p:txBody>
      </p:sp>
    </p:spTree>
    <p:extLst>
      <p:ext uri="{BB962C8B-B14F-4D97-AF65-F5344CB8AC3E}">
        <p14:creationId xmlns:p14="http://schemas.microsoft.com/office/powerpoint/2010/main" val="1408568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latin typeface="Arial Black" pitchFamily="34" charset="0"/>
              </a:rPr>
              <a:t>Causes of Hypersensitivity Reactions</a:t>
            </a:r>
            <a:br>
              <a:rPr lang="en-US" dirty="0">
                <a:latin typeface="Arial Black" pitchFamily="34" charset="0"/>
              </a:rPr>
            </a:br>
            <a:endParaRPr lang="ar-IQ" dirty="0"/>
          </a:p>
        </p:txBody>
      </p:sp>
      <p:sp>
        <p:nvSpPr>
          <p:cNvPr id="3" name="عنصر نائب للمحتوى 2"/>
          <p:cNvSpPr>
            <a:spLocks noGrp="1"/>
          </p:cNvSpPr>
          <p:nvPr>
            <p:ph idx="1"/>
          </p:nvPr>
        </p:nvSpPr>
        <p:spPr/>
        <p:txBody>
          <a:bodyPr>
            <a:normAutofit lnSpcReduction="10000"/>
          </a:bodyPr>
          <a:lstStyle/>
          <a:p>
            <a:pPr marL="68580" indent="0" algn="l">
              <a:buNone/>
            </a:pPr>
            <a:r>
              <a:rPr lang="en-US" dirty="0" smtClean="0">
                <a:latin typeface="Arial Black" pitchFamily="34" charset="0"/>
              </a:rPr>
              <a:t>1.Autoimmunity</a:t>
            </a:r>
            <a:r>
              <a:rPr lang="en-US" dirty="0">
                <a:latin typeface="Arial Black" pitchFamily="34" charset="0"/>
              </a:rPr>
              <a:t>: reactions against self antigens.</a:t>
            </a:r>
          </a:p>
          <a:p>
            <a:pPr marL="68580" indent="0" algn="l">
              <a:buNone/>
            </a:pPr>
            <a:r>
              <a:rPr lang="en-US" dirty="0">
                <a:latin typeface="Arial Black" pitchFamily="34" charset="0"/>
              </a:rPr>
              <a:t>2.Reactions against microbes.</a:t>
            </a:r>
          </a:p>
          <a:p>
            <a:pPr marL="68580" indent="0" algn="l">
              <a:buNone/>
            </a:pPr>
            <a:r>
              <a:rPr lang="en-US" dirty="0">
                <a:latin typeface="Arial Black" pitchFamily="34" charset="0"/>
              </a:rPr>
              <a:t>3.Reactions against environmental antigens.</a:t>
            </a:r>
          </a:p>
          <a:p>
            <a:pPr marL="68580" indent="0" algn="l">
              <a:buNone/>
            </a:pPr>
            <a:r>
              <a:rPr lang="en-US" dirty="0">
                <a:latin typeface="Arial Black" pitchFamily="34" charset="0"/>
              </a:rPr>
              <a:t>almost 20% of the population are “allergic” to common environmental substances (e.g., pollens, animal </a:t>
            </a:r>
            <a:r>
              <a:rPr lang="en-US" dirty="0" err="1">
                <a:latin typeface="Arial Black" pitchFamily="34" charset="0"/>
              </a:rPr>
              <a:t>danders</a:t>
            </a:r>
            <a:r>
              <a:rPr lang="en-US" dirty="0">
                <a:latin typeface="Arial Black" pitchFamily="34" charset="0"/>
              </a:rPr>
              <a:t>, or dust mites).</a:t>
            </a:r>
          </a:p>
          <a:p>
            <a:pPr marL="68580" indent="0" algn="l">
              <a:buNone/>
            </a:pPr>
            <a:endParaRPr lang="ar-IQ" dirty="0">
              <a:latin typeface="Arial Black" pitchFamily="34" charset="0"/>
            </a:endParaRPr>
          </a:p>
        </p:txBody>
      </p:sp>
    </p:spTree>
    <p:extLst>
      <p:ext uri="{BB962C8B-B14F-4D97-AF65-F5344CB8AC3E}">
        <p14:creationId xmlns:p14="http://schemas.microsoft.com/office/powerpoint/2010/main" val="4097137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latin typeface="Arial Black" pitchFamily="34" charset="0"/>
              </a:rPr>
              <a:t>Types of Hypersensitivity Reactions</a:t>
            </a:r>
            <a:endParaRPr lang="ar-IQ" dirty="0">
              <a:latin typeface="Arial Black" pitchFamily="34" charset="0"/>
            </a:endParaRPr>
          </a:p>
        </p:txBody>
      </p:sp>
      <p:sp>
        <p:nvSpPr>
          <p:cNvPr id="3" name="عنصر نائب للمحتوى 2"/>
          <p:cNvSpPr>
            <a:spLocks noGrp="1"/>
          </p:cNvSpPr>
          <p:nvPr>
            <p:ph idx="1"/>
          </p:nvPr>
        </p:nvSpPr>
        <p:spPr/>
        <p:txBody>
          <a:bodyPr/>
          <a:lstStyle/>
          <a:p>
            <a:pPr marL="68580" indent="0" algn="l">
              <a:buNone/>
            </a:pPr>
            <a:r>
              <a:rPr lang="en-US" dirty="0" smtClean="0"/>
              <a:t>:</a:t>
            </a:r>
            <a:endParaRPr lang="en-US" dirty="0">
              <a:latin typeface="Arial Black" pitchFamily="34" charset="0"/>
            </a:endParaRPr>
          </a:p>
          <a:p>
            <a:pPr marL="68580" indent="0" algn="l">
              <a:buNone/>
            </a:pPr>
            <a:r>
              <a:rPr lang="en-US" dirty="0">
                <a:latin typeface="Arial Black" pitchFamily="34" charset="0"/>
              </a:rPr>
              <a:t>Hypersensitivity reactions are traditionally subdivided into four types based on the principal immune mechanism responsible for injury:</a:t>
            </a:r>
          </a:p>
          <a:p>
            <a:pPr marL="68580" indent="0" algn="l">
              <a:buNone/>
            </a:pPr>
            <a:endParaRPr lang="ar-IQ" dirty="0">
              <a:latin typeface="Arial Black" pitchFamily="34" charset="0"/>
            </a:endParaRPr>
          </a:p>
        </p:txBody>
      </p:sp>
    </p:spTree>
    <p:extLst>
      <p:ext uri="{BB962C8B-B14F-4D97-AF65-F5344CB8AC3E}">
        <p14:creationId xmlns:p14="http://schemas.microsoft.com/office/powerpoint/2010/main" val="3081314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a:solidFill>
                  <a:schemeClr val="accent1"/>
                </a:solidFill>
                <a:latin typeface="Arial Black" pitchFamily="34" charset="0"/>
              </a:rPr>
              <a:t>1 -Immediate (Type I) Hypersensitivity:</a:t>
            </a:r>
            <a:r>
              <a:rPr lang="en-US" dirty="0">
                <a:solidFill>
                  <a:srgbClr val="FF0000"/>
                </a:solidFill>
                <a:latin typeface="Arial Black" pitchFamily="34" charset="0"/>
              </a:rPr>
              <a:t/>
            </a:r>
            <a:br>
              <a:rPr lang="en-US" dirty="0">
                <a:solidFill>
                  <a:srgbClr val="FF0000"/>
                </a:solidFill>
                <a:latin typeface="Arial Black" pitchFamily="34" charset="0"/>
              </a:rPr>
            </a:br>
            <a:endParaRPr lang="ar-IQ" dirty="0">
              <a:solidFill>
                <a:srgbClr val="FF0000"/>
              </a:solidFill>
              <a:latin typeface="Arial Black" pitchFamily="34" charset="0"/>
            </a:endParaRPr>
          </a:p>
        </p:txBody>
      </p:sp>
      <p:sp>
        <p:nvSpPr>
          <p:cNvPr id="3" name="عنصر نائب للمحتوى 2"/>
          <p:cNvSpPr>
            <a:spLocks noGrp="1"/>
          </p:cNvSpPr>
          <p:nvPr>
            <p:ph idx="1"/>
          </p:nvPr>
        </p:nvSpPr>
        <p:spPr/>
        <p:txBody>
          <a:bodyPr>
            <a:normAutofit/>
          </a:bodyPr>
          <a:lstStyle/>
          <a:p>
            <a:pPr marL="68580" indent="0" algn="l" rtl="0">
              <a:buNone/>
            </a:pPr>
            <a:endParaRPr lang="en-US" i="1" dirty="0" smtClean="0">
              <a:latin typeface="Arial Black" pitchFamily="34" charset="0"/>
            </a:endParaRPr>
          </a:p>
          <a:p>
            <a:pPr marL="68580" indent="0" algn="l" rtl="0">
              <a:buNone/>
            </a:pPr>
            <a:r>
              <a:rPr lang="en-US" i="1" dirty="0" smtClean="0">
                <a:latin typeface="Arial Black" pitchFamily="34" charset="0"/>
              </a:rPr>
              <a:t>Immediate </a:t>
            </a:r>
            <a:r>
              <a:rPr lang="en-US" i="1" dirty="0">
                <a:latin typeface="Arial Black" pitchFamily="34" charset="0"/>
              </a:rPr>
              <a:t>(type I) hypersensitivity </a:t>
            </a:r>
            <a:r>
              <a:rPr lang="en-US" dirty="0">
                <a:latin typeface="Arial Black" pitchFamily="34" charset="0"/>
              </a:rPr>
              <a:t>results from the activation of the T</a:t>
            </a:r>
            <a:r>
              <a:rPr lang="en-US" baseline="-25000" dirty="0">
                <a:latin typeface="Arial Black" pitchFamily="34" charset="0"/>
              </a:rPr>
              <a:t>H</a:t>
            </a:r>
            <a:r>
              <a:rPr lang="en-US" dirty="0">
                <a:latin typeface="Arial Black" pitchFamily="34" charset="0"/>
              </a:rPr>
              <a:t>2 subset of CD4+</a:t>
            </a:r>
            <a:r>
              <a:rPr lang="en-US" i="1" dirty="0">
                <a:latin typeface="Arial Black" pitchFamily="34" charset="0"/>
              </a:rPr>
              <a:t> </a:t>
            </a:r>
            <a:r>
              <a:rPr lang="en-US" dirty="0">
                <a:latin typeface="Arial Black" pitchFamily="34" charset="0"/>
              </a:rPr>
              <a:t>helper T cells by environmental antigens (introduced by inhalation, ingestion, or Injection), </a:t>
            </a:r>
          </a:p>
          <a:p>
            <a:endParaRPr lang="ar-IQ" dirty="0">
              <a:latin typeface="Arial Black" pitchFamily="34" charset="0"/>
            </a:endParaRPr>
          </a:p>
        </p:txBody>
      </p:sp>
    </p:spTree>
    <p:extLst>
      <p:ext uri="{BB962C8B-B14F-4D97-AF65-F5344CB8AC3E}">
        <p14:creationId xmlns:p14="http://schemas.microsoft.com/office/powerpoint/2010/main" val="2489392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r>
              <a:rPr lang="en-US" dirty="0">
                <a:latin typeface="Arial Black" pitchFamily="34" charset="0"/>
              </a:rPr>
              <a:t>which is   induced  to secrete several cytokines, including IL-4, IL-5, and IL-13, which are responsible for essentially all the reactions of immediate hypersensitivity. IL-4 stimulates B cells leading to the</a:t>
            </a:r>
            <a:r>
              <a:rPr lang="en-US" i="1" dirty="0">
                <a:latin typeface="Arial Black" pitchFamily="34" charset="0"/>
              </a:rPr>
              <a:t>  </a:t>
            </a:r>
            <a:r>
              <a:rPr lang="en-US" dirty="0">
                <a:latin typeface="Arial Black" pitchFamily="34" charset="0"/>
              </a:rPr>
              <a:t>production of </a:t>
            </a:r>
            <a:r>
              <a:rPr lang="en-US" dirty="0" err="1">
                <a:latin typeface="Arial Black" pitchFamily="34" charset="0"/>
              </a:rPr>
              <a:t>IgE</a:t>
            </a:r>
            <a:r>
              <a:rPr lang="en-US" dirty="0">
                <a:latin typeface="Arial Black" pitchFamily="34" charset="0"/>
              </a:rPr>
              <a:t> antibodies.</a:t>
            </a:r>
            <a:endParaRPr lang="ar-IQ" dirty="0">
              <a:latin typeface="Arial Black" pitchFamily="34" charset="0"/>
            </a:endParaRPr>
          </a:p>
        </p:txBody>
      </p:sp>
    </p:spTree>
    <p:extLst>
      <p:ext uri="{BB962C8B-B14F-4D97-AF65-F5344CB8AC3E}">
        <p14:creationId xmlns:p14="http://schemas.microsoft.com/office/powerpoint/2010/main" val="1677411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l" rtl="0">
              <a:buNone/>
            </a:pPr>
            <a:r>
              <a:rPr lang="en-US" b="1" dirty="0" err="1">
                <a:latin typeface="Arial Black" pitchFamily="34" charset="0"/>
              </a:rPr>
              <a:t>IgE</a:t>
            </a:r>
            <a:r>
              <a:rPr lang="en-US" b="1" dirty="0">
                <a:latin typeface="Arial Black" pitchFamily="34" charset="0"/>
              </a:rPr>
              <a:t> antibodies  become attached to</a:t>
            </a:r>
            <a:r>
              <a:rPr lang="en-US" b="1" i="1" dirty="0">
                <a:latin typeface="Arial Black" pitchFamily="34" charset="0"/>
              </a:rPr>
              <a:t> </a:t>
            </a:r>
            <a:r>
              <a:rPr lang="en-US" b="1" dirty="0">
                <a:latin typeface="Arial Black" pitchFamily="34" charset="0"/>
              </a:rPr>
              <a:t>mast cells (Mast cells are widely distributed in tissues, often  near blood vessels and nerves and in </a:t>
            </a:r>
            <a:r>
              <a:rPr lang="en-US" b="1" dirty="0" err="1">
                <a:latin typeface="Arial Black" pitchFamily="34" charset="0"/>
              </a:rPr>
              <a:t>subepithelial</a:t>
            </a:r>
            <a:r>
              <a:rPr lang="en-US" b="1" dirty="0">
                <a:latin typeface="Arial Black" pitchFamily="34" charset="0"/>
              </a:rPr>
              <a:t> locations) by </a:t>
            </a:r>
            <a:r>
              <a:rPr lang="en-US" b="1" dirty="0">
                <a:solidFill>
                  <a:schemeClr val="accent1"/>
                </a:solidFill>
                <a:latin typeface="Arial Black" pitchFamily="34" charset="0"/>
              </a:rPr>
              <a:t>a high-affinity receptor  for the Fc portion of the ε heavy chain of  </a:t>
            </a:r>
            <a:r>
              <a:rPr lang="en-US" b="1" dirty="0" err="1">
                <a:solidFill>
                  <a:schemeClr val="accent1"/>
                </a:solidFill>
                <a:latin typeface="Arial Black" pitchFamily="34" charset="0"/>
              </a:rPr>
              <a:t>IgE</a:t>
            </a:r>
            <a:r>
              <a:rPr lang="en-US" b="1" dirty="0">
                <a:solidFill>
                  <a:schemeClr val="accent1"/>
                </a:solidFill>
                <a:latin typeface="Arial Black" pitchFamily="34" charset="0"/>
              </a:rPr>
              <a:t>, called </a:t>
            </a:r>
            <a:r>
              <a:rPr lang="en-US" b="1" dirty="0" err="1">
                <a:solidFill>
                  <a:schemeClr val="accent1"/>
                </a:solidFill>
                <a:latin typeface="Arial Black" pitchFamily="34" charset="0"/>
              </a:rPr>
              <a:t>FcεRI</a:t>
            </a:r>
            <a:r>
              <a:rPr lang="en-US" b="1" dirty="0">
                <a:solidFill>
                  <a:schemeClr val="accent1"/>
                </a:solidFill>
                <a:latin typeface="Arial Black" pitchFamily="34" charset="0"/>
              </a:rPr>
              <a:t>.. </a:t>
            </a:r>
          </a:p>
          <a:p>
            <a:endParaRPr lang="ar-IQ" dirty="0"/>
          </a:p>
        </p:txBody>
      </p:sp>
    </p:spTree>
    <p:extLst>
      <p:ext uri="{BB962C8B-B14F-4D97-AF65-F5344CB8AC3E}">
        <p14:creationId xmlns:p14="http://schemas.microsoft.com/office/powerpoint/2010/main" val="2789979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r>
              <a:rPr lang="en-US" b="1" dirty="0">
                <a:latin typeface="Arial Black" pitchFamily="34" charset="0"/>
              </a:rPr>
              <a:t>On re-exposure, allergen binds to and cross-links the </a:t>
            </a:r>
            <a:r>
              <a:rPr lang="en-US" b="1" dirty="0" err="1">
                <a:latin typeface="Arial Black" pitchFamily="34" charset="0"/>
              </a:rPr>
              <a:t>IgE</a:t>
            </a:r>
            <a:r>
              <a:rPr lang="en-US" b="1" dirty="0">
                <a:latin typeface="Arial Black" pitchFamily="34" charset="0"/>
              </a:rPr>
              <a:t> FcER1  and results in activation of mast cells and degranulation with   secretion of various mediators </a:t>
            </a:r>
            <a:r>
              <a:rPr lang="en-US" dirty="0"/>
              <a:t>.</a:t>
            </a:r>
          </a:p>
          <a:p>
            <a:pPr algn="l"/>
            <a:endParaRPr lang="ar-IQ" dirty="0"/>
          </a:p>
        </p:txBody>
      </p:sp>
    </p:spTree>
    <p:extLst>
      <p:ext uri="{BB962C8B-B14F-4D97-AF65-F5344CB8AC3E}">
        <p14:creationId xmlns:p14="http://schemas.microsoft.com/office/powerpoint/2010/main" val="1391922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0"/>
            <a:ext cx="7772400" cy="692696"/>
          </a:xfrm>
        </p:spPr>
        <p:txBody>
          <a:bodyPr/>
          <a:lstStyle/>
          <a:p>
            <a:r>
              <a:rPr lang="en-US" dirty="0" smtClean="0"/>
              <a:t>TYPE I HYPERSENSITIVITY </a:t>
            </a:r>
            <a:endParaRPr lang="ar-IQ" dirty="0"/>
          </a:p>
        </p:txBody>
      </p:sp>
      <p:sp>
        <p:nvSpPr>
          <p:cNvPr id="3" name="عنصر نائب للمحتوى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620688"/>
            <a:ext cx="5040560"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710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512064"/>
            <a:ext cx="8532440" cy="914400"/>
          </a:xfrm>
        </p:spPr>
        <p:txBody>
          <a:bodyPr/>
          <a:lstStyle/>
          <a:p>
            <a:r>
              <a:rPr lang="en-US" sz="3200" dirty="0">
                <a:latin typeface="Arial Black" pitchFamily="34" charset="0"/>
              </a:rPr>
              <a:t>Often, </a:t>
            </a:r>
            <a:r>
              <a:rPr lang="en-US" sz="3200" b="1" u="sng" dirty="0">
                <a:latin typeface="Arial Black" pitchFamily="34" charset="0"/>
              </a:rPr>
              <a:t>the </a:t>
            </a:r>
            <a:r>
              <a:rPr lang="en-US" sz="3200" b="1" u="sng" dirty="0" err="1">
                <a:latin typeface="Arial Black" pitchFamily="34" charset="0"/>
              </a:rPr>
              <a:t>IgE</a:t>
            </a:r>
            <a:r>
              <a:rPr lang="en-US" sz="3200" b="1" u="sng" dirty="0">
                <a:latin typeface="Arial Black" pitchFamily="34" charset="0"/>
              </a:rPr>
              <a:t>-triggered reaction has two well-defined phases</a:t>
            </a:r>
            <a:r>
              <a:rPr lang="en-US" sz="3200" dirty="0">
                <a:latin typeface="Arial Black" pitchFamily="34" charset="0"/>
              </a:rPr>
              <a:t> </a:t>
            </a:r>
            <a:r>
              <a:rPr lang="en-US" dirty="0">
                <a:latin typeface="Arial Black" pitchFamily="34" charset="0"/>
              </a:rPr>
              <a:t>: </a:t>
            </a:r>
            <a:br>
              <a:rPr lang="en-US" dirty="0">
                <a:latin typeface="Arial Black" pitchFamily="34" charset="0"/>
              </a:rPr>
            </a:br>
            <a:endParaRPr lang="ar-IQ" dirty="0"/>
          </a:p>
        </p:txBody>
      </p:sp>
      <p:sp>
        <p:nvSpPr>
          <p:cNvPr id="3" name="عنصر نائب للمحتوى 2"/>
          <p:cNvSpPr>
            <a:spLocks noGrp="1"/>
          </p:cNvSpPr>
          <p:nvPr>
            <p:ph idx="1"/>
          </p:nvPr>
        </p:nvSpPr>
        <p:spPr>
          <a:xfrm>
            <a:off x="539552" y="1700808"/>
            <a:ext cx="8424936" cy="4572000"/>
          </a:xfrm>
        </p:spPr>
        <p:txBody>
          <a:bodyPr>
            <a:normAutofit/>
          </a:bodyPr>
          <a:lstStyle/>
          <a:p>
            <a:pPr marL="68580" indent="0" algn="l" rtl="0">
              <a:buNone/>
            </a:pPr>
            <a:r>
              <a:rPr lang="en-US" dirty="0" smtClean="0">
                <a:latin typeface="Arial Black" pitchFamily="34" charset="0"/>
              </a:rPr>
              <a:t>(</a:t>
            </a:r>
            <a:r>
              <a:rPr lang="en-US" dirty="0">
                <a:solidFill>
                  <a:srgbClr val="FFFF00"/>
                </a:solidFill>
                <a:latin typeface="Arial Black" pitchFamily="34" charset="0"/>
              </a:rPr>
              <a:t>1) the </a:t>
            </a:r>
            <a:r>
              <a:rPr lang="en-US" b="1" i="1" u="sng" dirty="0">
                <a:solidFill>
                  <a:srgbClr val="FFFF00"/>
                </a:solidFill>
                <a:latin typeface="Arial Black" pitchFamily="34" charset="0"/>
              </a:rPr>
              <a:t>immediate response</a:t>
            </a:r>
            <a:r>
              <a:rPr lang="en-US" i="1" dirty="0" smtClean="0">
                <a:latin typeface="Arial Black" pitchFamily="34" charset="0"/>
              </a:rPr>
              <a:t>,: </a:t>
            </a:r>
            <a:r>
              <a:rPr lang="en-US" i="1" dirty="0">
                <a:latin typeface="Arial Black" pitchFamily="34" charset="0"/>
              </a:rPr>
              <a:t>mediated by  </a:t>
            </a:r>
            <a:r>
              <a:rPr lang="en-US" dirty="0">
                <a:latin typeface="Arial Black" pitchFamily="34" charset="0"/>
              </a:rPr>
              <a:t>vasoactive amines  released from </a:t>
            </a:r>
            <a:r>
              <a:rPr lang="en-US" dirty="0" smtClean="0">
                <a:latin typeface="Arial Black" pitchFamily="34" charset="0"/>
              </a:rPr>
              <a:t> granules of mast cells </a:t>
            </a:r>
            <a:r>
              <a:rPr lang="en-US" b="1" dirty="0" smtClean="0">
                <a:latin typeface="Arial Black" pitchFamily="34" charset="0"/>
              </a:rPr>
              <a:t> </a:t>
            </a:r>
            <a:r>
              <a:rPr lang="en-US" b="1" dirty="0">
                <a:latin typeface="Arial Black" pitchFamily="34" charset="0"/>
              </a:rPr>
              <a:t>(</a:t>
            </a:r>
            <a:r>
              <a:rPr lang="en-US" dirty="0">
                <a:latin typeface="Arial Black" pitchFamily="34" charset="0"/>
              </a:rPr>
              <a:t>e.g. Histamine , Proteases)  and  lipid mediators, </a:t>
            </a:r>
          </a:p>
          <a:p>
            <a:pPr marL="68580" indent="0" algn="l">
              <a:buNone/>
            </a:pPr>
            <a:endParaRPr lang="ar-IQ" dirty="0">
              <a:latin typeface="Arial Black" pitchFamily="34" charset="0"/>
            </a:endParaRPr>
          </a:p>
        </p:txBody>
      </p:sp>
    </p:spTree>
    <p:extLst>
      <p:ext uri="{BB962C8B-B14F-4D97-AF65-F5344CB8AC3E}">
        <p14:creationId xmlns:p14="http://schemas.microsoft.com/office/powerpoint/2010/main" val="40293354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0"/>
            <a:ext cx="7772400" cy="1124744"/>
          </a:xfrm>
        </p:spPr>
        <p:txBody>
          <a:bodyPr/>
          <a:lstStyle/>
          <a:p>
            <a:r>
              <a:rPr lang="en-US" dirty="0"/>
              <a:t>Mast cell mediators.</a:t>
            </a:r>
            <a:endParaRPr lang="ar-IQ" dirty="0"/>
          </a:p>
        </p:txBody>
      </p:sp>
      <p:sp>
        <p:nvSpPr>
          <p:cNvPr id="3" name="عنصر نائب للمحتوى 2"/>
          <p:cNvSpPr>
            <a:spLocks noGrp="1"/>
          </p:cNvSpPr>
          <p:nvPr>
            <p:ph idx="1"/>
          </p:nvPr>
        </p:nvSpPr>
        <p:spPr/>
        <p:txBody>
          <a:bodyPr/>
          <a:lstStyle/>
          <a:p>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5976664"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745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8229600" cy="914400"/>
          </a:xfrm>
        </p:spPr>
        <p:txBody>
          <a:bodyPr/>
          <a:lstStyle/>
          <a:p>
            <a:r>
              <a:rPr lang="en-US" sz="3200" b="1" i="1" u="sng" dirty="0"/>
              <a:t>1.Innate immunity (also called natural, or native, immunity)</a:t>
            </a:r>
            <a:r>
              <a:rPr lang="en-US" sz="3200" dirty="0"/>
              <a:t/>
            </a:r>
            <a:br>
              <a:rPr lang="en-US" sz="3200" dirty="0"/>
            </a:br>
            <a:endParaRPr lang="ar-IQ" sz="3200" dirty="0"/>
          </a:p>
        </p:txBody>
      </p:sp>
      <p:sp>
        <p:nvSpPr>
          <p:cNvPr id="3" name="عنصر نائب للمحتوى 2"/>
          <p:cNvSpPr>
            <a:spLocks noGrp="1"/>
          </p:cNvSpPr>
          <p:nvPr>
            <p:ph idx="1"/>
          </p:nvPr>
        </p:nvSpPr>
        <p:spPr/>
        <p:txBody>
          <a:bodyPr>
            <a:normAutofit/>
          </a:bodyPr>
          <a:lstStyle/>
          <a:p>
            <a:pPr marL="68580" indent="0" algn="l" rtl="0">
              <a:buNone/>
            </a:pPr>
            <a:r>
              <a:rPr lang="en-US" dirty="0" smtClean="0"/>
              <a:t>- </a:t>
            </a:r>
          </a:p>
          <a:p>
            <a:pPr marL="68580" indent="0" algn="l" rtl="0">
              <a:buNone/>
            </a:pPr>
            <a:endParaRPr lang="en-US" sz="4000" dirty="0">
              <a:solidFill>
                <a:schemeClr val="tx1">
                  <a:lumMod val="95000"/>
                </a:schemeClr>
              </a:solidFill>
            </a:endParaRPr>
          </a:p>
          <a:p>
            <a:pPr marL="68580" indent="0" algn="l" rtl="0">
              <a:buNone/>
            </a:pPr>
            <a:r>
              <a:rPr lang="en-US" sz="4000" dirty="0" smtClean="0">
                <a:solidFill>
                  <a:schemeClr val="tx1">
                    <a:lumMod val="95000"/>
                  </a:schemeClr>
                </a:solidFill>
              </a:rPr>
              <a:t>refers </a:t>
            </a:r>
            <a:r>
              <a:rPr lang="en-US" sz="4000" dirty="0">
                <a:solidFill>
                  <a:schemeClr val="tx1">
                    <a:lumMod val="95000"/>
                  </a:schemeClr>
                </a:solidFill>
              </a:rPr>
              <a:t>to defense mechanisms that are present even before infection</a:t>
            </a:r>
            <a:r>
              <a:rPr lang="en-US" sz="4000" i="1" dirty="0">
                <a:solidFill>
                  <a:schemeClr val="tx1">
                    <a:lumMod val="95000"/>
                  </a:schemeClr>
                </a:solidFill>
              </a:rPr>
              <a:t>.</a:t>
            </a:r>
            <a:endParaRPr lang="en-US" sz="4000" dirty="0">
              <a:solidFill>
                <a:schemeClr val="tx1">
                  <a:lumMod val="95000"/>
                </a:schemeClr>
              </a:solidFill>
            </a:endParaRPr>
          </a:p>
          <a:p>
            <a:pPr marL="68580" indent="0" algn="l" rtl="0">
              <a:buNone/>
            </a:pPr>
            <a:r>
              <a:rPr lang="en-US" sz="4000" dirty="0">
                <a:solidFill>
                  <a:schemeClr val="tx1">
                    <a:lumMod val="95000"/>
                  </a:schemeClr>
                </a:solidFill>
              </a:rPr>
              <a:t> </a:t>
            </a:r>
            <a:endParaRPr lang="ar-IQ" sz="4000" dirty="0">
              <a:solidFill>
                <a:schemeClr val="tx1">
                  <a:lumMod val="95000"/>
                </a:schemeClr>
              </a:solidFill>
            </a:endParaRPr>
          </a:p>
        </p:txBody>
      </p:sp>
    </p:spTree>
    <p:extLst>
      <p:ext uri="{BB962C8B-B14F-4D97-AF65-F5344CB8AC3E}">
        <p14:creationId xmlns:p14="http://schemas.microsoft.com/office/powerpoint/2010/main" val="3667384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r>
              <a:rPr lang="en-US" dirty="0">
                <a:latin typeface="Arial Black" pitchFamily="34" charset="0"/>
              </a:rPr>
              <a:t>characterized by vasodilation, vascular leakage, and smooth  muscle spasm,  which   usually evident within 5 to 30 minutes after exposure to an allergen and subsiding by 60 minutes</a:t>
            </a:r>
            <a:endParaRPr lang="ar-IQ" dirty="0"/>
          </a:p>
        </p:txBody>
      </p:sp>
    </p:spTree>
    <p:extLst>
      <p:ext uri="{BB962C8B-B14F-4D97-AF65-F5344CB8AC3E}">
        <p14:creationId xmlns:p14="http://schemas.microsoft.com/office/powerpoint/2010/main" val="24486936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l">
              <a:buNone/>
            </a:pPr>
            <a:r>
              <a:rPr lang="en-US" dirty="0">
                <a:solidFill>
                  <a:srgbClr val="FFFF00"/>
                </a:solidFill>
                <a:latin typeface="Arial Black" pitchFamily="34" charset="0"/>
              </a:rPr>
              <a:t>(2) </a:t>
            </a:r>
            <a:r>
              <a:rPr lang="en-US" b="1" i="1" u="sng" dirty="0">
                <a:solidFill>
                  <a:srgbClr val="FFFF00"/>
                </a:solidFill>
                <a:latin typeface="Arial Black" pitchFamily="34" charset="0"/>
              </a:rPr>
              <a:t>late-phase reaction</a:t>
            </a:r>
            <a:r>
              <a:rPr lang="en-US" i="1" dirty="0">
                <a:solidFill>
                  <a:srgbClr val="FFFF00"/>
                </a:solidFill>
                <a:latin typeface="Arial Black" pitchFamily="34" charset="0"/>
              </a:rPr>
              <a:t> </a:t>
            </a:r>
            <a:r>
              <a:rPr lang="en-US" dirty="0">
                <a:solidFill>
                  <a:srgbClr val="FFFF00"/>
                </a:solidFill>
                <a:latin typeface="Arial Black" pitchFamily="34" charset="0"/>
              </a:rPr>
              <a:t> </a:t>
            </a:r>
            <a:r>
              <a:rPr lang="en-US" dirty="0">
                <a:latin typeface="Arial Black" pitchFamily="34" charset="0"/>
              </a:rPr>
              <a:t>that usually sets in 2 to 8 hours later and may last for several days and is characterized by inflammation   as well as tissue destruction, such as mucosal epithelial cell damage</a:t>
            </a:r>
            <a:r>
              <a:rPr lang="en-US" dirty="0" smtClean="0">
                <a:latin typeface="Arial Black" pitchFamily="34" charset="0"/>
              </a:rPr>
              <a:t>..</a:t>
            </a:r>
            <a:endParaRPr lang="en-US" dirty="0">
              <a:latin typeface="Arial Black" pitchFamily="34" charset="0"/>
            </a:endParaRPr>
          </a:p>
          <a:p>
            <a:pPr algn="l"/>
            <a:endParaRPr lang="ar-IQ" dirty="0">
              <a:latin typeface="Arial Black" pitchFamily="34" charset="0"/>
            </a:endParaRPr>
          </a:p>
        </p:txBody>
      </p:sp>
    </p:spTree>
    <p:extLst>
      <p:ext uri="{BB962C8B-B14F-4D97-AF65-F5344CB8AC3E}">
        <p14:creationId xmlns:p14="http://schemas.microsoft.com/office/powerpoint/2010/main" val="698401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r>
              <a:rPr lang="en-US" dirty="0">
                <a:latin typeface="Arial Black" pitchFamily="34" charset="0"/>
              </a:rPr>
              <a:t>The dominant inflammatory cells   are neutrophils, </a:t>
            </a:r>
            <a:r>
              <a:rPr lang="en-US" dirty="0" err="1">
                <a:latin typeface="Arial Black" pitchFamily="34" charset="0"/>
              </a:rPr>
              <a:t>eosinophils</a:t>
            </a:r>
            <a:r>
              <a:rPr lang="en-US" dirty="0">
                <a:latin typeface="Arial Black" pitchFamily="34" charset="0"/>
              </a:rPr>
              <a:t>, and lymphocytes, especially TH2 </a:t>
            </a:r>
            <a:r>
              <a:rPr lang="en-US" dirty="0" err="1">
                <a:latin typeface="Arial Black" pitchFamily="34" charset="0"/>
              </a:rPr>
              <a:t>cells,the</a:t>
            </a:r>
            <a:r>
              <a:rPr lang="en-US" dirty="0">
                <a:latin typeface="Arial Black" pitchFamily="34" charset="0"/>
              </a:rPr>
              <a:t> </a:t>
            </a:r>
            <a:r>
              <a:rPr lang="en-US" dirty="0" err="1">
                <a:latin typeface="Arial Black" pitchFamily="34" charset="0"/>
              </a:rPr>
              <a:t>mediaters</a:t>
            </a:r>
            <a:r>
              <a:rPr lang="en-US" dirty="0">
                <a:latin typeface="Arial Black" pitchFamily="34" charset="0"/>
              </a:rPr>
              <a:t> are cytokines</a:t>
            </a:r>
            <a:endParaRPr lang="ar-IQ" dirty="0"/>
          </a:p>
        </p:txBody>
      </p:sp>
    </p:spTree>
    <p:extLst>
      <p:ext uri="{BB962C8B-B14F-4D97-AF65-F5344CB8AC3E}">
        <p14:creationId xmlns:p14="http://schemas.microsoft.com/office/powerpoint/2010/main" val="18377292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l">
              <a:buNone/>
            </a:pPr>
            <a:r>
              <a:rPr lang="en-US" sz="3200" dirty="0">
                <a:latin typeface="Arial Black" pitchFamily="34" charset="0"/>
              </a:rPr>
              <a:t>An immediate hypersensitivity reaction may occur as a </a:t>
            </a:r>
            <a:r>
              <a:rPr lang="en-US" sz="3200" dirty="0">
                <a:solidFill>
                  <a:srgbClr val="FFFF00"/>
                </a:solidFill>
                <a:latin typeface="Arial Black" pitchFamily="34" charset="0"/>
              </a:rPr>
              <a:t>systemic disorder </a:t>
            </a:r>
            <a:r>
              <a:rPr lang="en-US" sz="3200" dirty="0">
                <a:latin typeface="Arial Black" pitchFamily="34" charset="0"/>
              </a:rPr>
              <a:t>or as a </a:t>
            </a:r>
            <a:r>
              <a:rPr lang="en-US" sz="3200" dirty="0">
                <a:solidFill>
                  <a:srgbClr val="FFFF00"/>
                </a:solidFill>
                <a:latin typeface="Arial Black" pitchFamily="34" charset="0"/>
              </a:rPr>
              <a:t>local </a:t>
            </a:r>
            <a:r>
              <a:rPr lang="en-US" sz="3200" dirty="0" smtClean="0">
                <a:solidFill>
                  <a:srgbClr val="FFFF00"/>
                </a:solidFill>
                <a:latin typeface="Arial Black" pitchFamily="34" charset="0"/>
              </a:rPr>
              <a:t>reaction </a:t>
            </a:r>
            <a:r>
              <a:rPr lang="en-US" sz="3200" dirty="0" smtClean="0">
                <a:latin typeface="Arial Black" pitchFamily="34" charset="0"/>
              </a:rPr>
              <a:t>, </a:t>
            </a:r>
            <a:r>
              <a:rPr lang="en-US" sz="3200" dirty="0">
                <a:latin typeface="Arial Black" pitchFamily="34" charset="0"/>
              </a:rPr>
              <a:t>is often determined by the  route of antigen exposure. </a:t>
            </a:r>
          </a:p>
          <a:p>
            <a:pPr marL="68580" indent="0" algn="l">
              <a:buNone/>
            </a:pPr>
            <a:endParaRPr lang="ar-IQ" sz="3200" dirty="0">
              <a:latin typeface="Arial Black" pitchFamily="34" charset="0"/>
            </a:endParaRPr>
          </a:p>
        </p:txBody>
      </p:sp>
    </p:spTree>
    <p:extLst>
      <p:ext uri="{BB962C8B-B14F-4D97-AF65-F5344CB8AC3E}">
        <p14:creationId xmlns:p14="http://schemas.microsoft.com/office/powerpoint/2010/main" val="15311027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14400" y="1783560"/>
            <a:ext cx="7978080" cy="4572000"/>
          </a:xfrm>
        </p:spPr>
        <p:txBody>
          <a:bodyPr>
            <a:normAutofit fontScale="92500" lnSpcReduction="10000"/>
          </a:bodyPr>
          <a:lstStyle/>
          <a:p>
            <a:pPr marL="68580" indent="0" algn="l" rtl="0">
              <a:buNone/>
            </a:pPr>
            <a:r>
              <a:rPr lang="en-US" b="1" dirty="0">
                <a:solidFill>
                  <a:srgbClr val="FFFF00"/>
                </a:solidFill>
                <a:latin typeface="Arial Black" pitchFamily="34" charset="0"/>
              </a:rPr>
              <a:t>Systemic exposure</a:t>
            </a:r>
            <a:r>
              <a:rPr lang="en-US" dirty="0">
                <a:solidFill>
                  <a:srgbClr val="FFFF00"/>
                </a:solidFill>
                <a:latin typeface="Arial Black" pitchFamily="34" charset="0"/>
              </a:rPr>
              <a:t> </a:t>
            </a:r>
            <a:r>
              <a:rPr lang="en-US" dirty="0">
                <a:latin typeface="Arial Black" pitchFamily="34" charset="0"/>
              </a:rPr>
              <a:t>to protein antigens (e.g., in bee venom) or drugs (e.g., penicillin) may result in systemic anaphylaxis. Within minutes of the exposure in a sensitized host, itching, </a:t>
            </a:r>
            <a:r>
              <a:rPr lang="en-US" dirty="0" err="1">
                <a:latin typeface="Arial Black" pitchFamily="34" charset="0"/>
              </a:rPr>
              <a:t>urticaria</a:t>
            </a:r>
            <a:r>
              <a:rPr lang="en-US" dirty="0">
                <a:latin typeface="Arial Black" pitchFamily="34" charset="0"/>
              </a:rPr>
              <a:t> (hives), and skin erythema appear, followed in short order by  pulmonary bronchoconstriction and  </a:t>
            </a:r>
            <a:r>
              <a:rPr lang="en-US" dirty="0" err="1">
                <a:latin typeface="Arial Black" pitchFamily="34" charset="0"/>
              </a:rPr>
              <a:t>hypersecretion</a:t>
            </a:r>
            <a:r>
              <a:rPr lang="en-US" dirty="0">
                <a:latin typeface="Arial Black" pitchFamily="34" charset="0"/>
              </a:rPr>
              <a:t> of mucus. Laryngeal edema  causing upper airway obstruction</a:t>
            </a:r>
            <a:r>
              <a:rPr lang="en-US" dirty="0"/>
              <a:t>. </a:t>
            </a:r>
          </a:p>
          <a:p>
            <a:endParaRPr lang="ar-IQ" dirty="0"/>
          </a:p>
        </p:txBody>
      </p:sp>
    </p:spTree>
    <p:extLst>
      <p:ext uri="{BB962C8B-B14F-4D97-AF65-F5344CB8AC3E}">
        <p14:creationId xmlns:p14="http://schemas.microsoft.com/office/powerpoint/2010/main" val="24658754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14400" y="1783560"/>
            <a:ext cx="8122096" cy="4572000"/>
          </a:xfrm>
        </p:spPr>
        <p:txBody>
          <a:bodyPr/>
          <a:lstStyle/>
          <a:p>
            <a:pPr marL="68580" indent="0" algn="l" rtl="0">
              <a:buNone/>
            </a:pPr>
            <a:r>
              <a:rPr lang="en-US" dirty="0">
                <a:latin typeface="Arial Black" pitchFamily="34" charset="0"/>
              </a:rPr>
              <a:t>Sometimes involvement of the  gastrointestinal tract with resultant vomiting, abdominal cramps, and diarrhea. Without immediate</a:t>
            </a:r>
          </a:p>
          <a:p>
            <a:pPr marL="68580" indent="0" algn="l" rtl="0">
              <a:buNone/>
            </a:pPr>
            <a:r>
              <a:rPr lang="en-US" dirty="0">
                <a:latin typeface="Arial Black" pitchFamily="34" charset="0"/>
              </a:rPr>
              <a:t>intervention, there may be  anaphylactic shock  and death within minutes.</a:t>
            </a:r>
          </a:p>
          <a:p>
            <a:endParaRPr lang="ar-IQ" dirty="0">
              <a:latin typeface="Arial Black" pitchFamily="34" charset="0"/>
            </a:endParaRPr>
          </a:p>
        </p:txBody>
      </p:sp>
    </p:spTree>
    <p:extLst>
      <p:ext uri="{BB962C8B-B14F-4D97-AF65-F5344CB8AC3E}">
        <p14:creationId xmlns:p14="http://schemas.microsoft.com/office/powerpoint/2010/main" val="22526370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marL="68580" indent="0" algn="l" rtl="0">
              <a:buNone/>
            </a:pPr>
            <a:r>
              <a:rPr lang="en-US" b="1" dirty="0">
                <a:solidFill>
                  <a:srgbClr val="FFFF00"/>
                </a:solidFill>
                <a:latin typeface="Arial Black" pitchFamily="34" charset="0"/>
              </a:rPr>
              <a:t>Local reactions</a:t>
            </a:r>
            <a:r>
              <a:rPr lang="en-US" dirty="0">
                <a:solidFill>
                  <a:srgbClr val="FFFF00"/>
                </a:solidFill>
                <a:latin typeface="Arial Black" pitchFamily="34" charset="0"/>
              </a:rPr>
              <a:t> </a:t>
            </a:r>
            <a:r>
              <a:rPr lang="en-US" dirty="0">
                <a:latin typeface="Arial Black" pitchFamily="34" charset="0"/>
              </a:rPr>
              <a:t>generally occur when the antigen is </a:t>
            </a:r>
            <a:r>
              <a:rPr lang="en-US" dirty="0" smtClean="0">
                <a:latin typeface="Arial Black" pitchFamily="34" charset="0"/>
              </a:rPr>
              <a:t>confined to </a:t>
            </a:r>
            <a:r>
              <a:rPr lang="en-US" dirty="0">
                <a:latin typeface="Arial Black" pitchFamily="34" charset="0"/>
              </a:rPr>
              <a:t>a particular site, such as skin (contact, causing </a:t>
            </a:r>
            <a:r>
              <a:rPr lang="en-US" dirty="0" err="1">
                <a:latin typeface="Arial Black" pitchFamily="34" charset="0"/>
              </a:rPr>
              <a:t>urticaria</a:t>
            </a:r>
            <a:r>
              <a:rPr lang="en-US" dirty="0">
                <a:latin typeface="Arial Black" pitchFamily="34" charset="0"/>
              </a:rPr>
              <a:t>), gastrointestinal tract (ingestion, causing diarrhea), or lung (inhalation, causing bronchoconstriction), hay fever, and certain forms of asthma</a:t>
            </a:r>
          </a:p>
          <a:p>
            <a:pPr marL="68580" indent="0" algn="l" rtl="0">
              <a:buNone/>
            </a:pPr>
            <a:r>
              <a:rPr lang="en-US" dirty="0">
                <a:latin typeface="Arial Black" pitchFamily="34" charset="0"/>
              </a:rPr>
              <a:t> </a:t>
            </a:r>
          </a:p>
        </p:txBody>
      </p:sp>
    </p:spTree>
    <p:extLst>
      <p:ext uri="{BB962C8B-B14F-4D97-AF65-F5344CB8AC3E}">
        <p14:creationId xmlns:p14="http://schemas.microsoft.com/office/powerpoint/2010/main" val="38273737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14400" y="1783560"/>
            <a:ext cx="8229600" cy="4572000"/>
          </a:xfrm>
        </p:spPr>
        <p:txBody>
          <a:bodyPr/>
          <a:lstStyle/>
          <a:p>
            <a:pPr marL="68580" indent="0" algn="l" rtl="0">
              <a:buNone/>
            </a:pPr>
            <a:r>
              <a:rPr lang="en-US" u="sng" dirty="0">
                <a:latin typeface="Arial Black" pitchFamily="34" charset="0"/>
              </a:rPr>
              <a:t>The term </a:t>
            </a:r>
            <a:r>
              <a:rPr lang="en-US" b="1" i="1" u="sng" dirty="0" err="1">
                <a:solidFill>
                  <a:srgbClr val="FFFF00"/>
                </a:solidFill>
                <a:latin typeface="Arial Black" pitchFamily="34" charset="0"/>
              </a:rPr>
              <a:t>atopy</a:t>
            </a:r>
            <a:r>
              <a:rPr lang="en-US" i="1" u="sng" dirty="0">
                <a:latin typeface="Arial Black" pitchFamily="34" charset="0"/>
              </a:rPr>
              <a:t> </a:t>
            </a:r>
            <a:r>
              <a:rPr lang="en-US" u="sng" dirty="0">
                <a:latin typeface="Arial Black" pitchFamily="34" charset="0"/>
              </a:rPr>
              <a:t>is used to imply </a:t>
            </a:r>
            <a:r>
              <a:rPr lang="en-US" u="sng" dirty="0">
                <a:solidFill>
                  <a:srgbClr val="FFFF00"/>
                </a:solidFill>
                <a:latin typeface="Arial Black" pitchFamily="34" charset="0"/>
              </a:rPr>
              <a:t>familial predisposition to such  Susceptibility to localized type I reactions  ,it has a strong</a:t>
            </a:r>
            <a:endParaRPr lang="en-US" dirty="0">
              <a:solidFill>
                <a:srgbClr val="FFFF00"/>
              </a:solidFill>
              <a:latin typeface="Arial Black" pitchFamily="34" charset="0"/>
            </a:endParaRPr>
          </a:p>
          <a:p>
            <a:pPr marL="68580" indent="0" algn="l">
              <a:buNone/>
            </a:pPr>
            <a:r>
              <a:rPr lang="en-US" u="sng" dirty="0">
                <a:solidFill>
                  <a:srgbClr val="FFFF00"/>
                </a:solidFill>
                <a:latin typeface="Arial Black" pitchFamily="34" charset="0"/>
              </a:rPr>
              <a:t>genetic component reactions</a:t>
            </a:r>
            <a:r>
              <a:rPr lang="en-US" dirty="0">
                <a:solidFill>
                  <a:srgbClr val="FFFF00"/>
                </a:solidFill>
                <a:latin typeface="Arial Black" pitchFamily="34" charset="0"/>
              </a:rPr>
              <a:t>. </a:t>
            </a:r>
            <a:endParaRPr lang="ar-IQ" dirty="0">
              <a:solidFill>
                <a:srgbClr val="FFFF00"/>
              </a:solidFill>
              <a:latin typeface="Arial Black" pitchFamily="34" charset="0"/>
            </a:endParaRPr>
          </a:p>
          <a:p>
            <a:endParaRPr lang="ar-IQ" dirty="0">
              <a:latin typeface="Arial Black" pitchFamily="34" charset="0"/>
            </a:endParaRPr>
          </a:p>
        </p:txBody>
      </p:sp>
    </p:spTree>
    <p:extLst>
      <p:ext uri="{BB962C8B-B14F-4D97-AF65-F5344CB8AC3E}">
        <p14:creationId xmlns:p14="http://schemas.microsoft.com/office/powerpoint/2010/main" val="26367729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graphicFrame>
        <p:nvGraphicFramePr>
          <p:cNvPr id="4" name="كائن 3"/>
          <p:cNvGraphicFramePr>
            <a:graphicFrameLocks noChangeAspect="1"/>
          </p:cNvGraphicFramePr>
          <p:nvPr>
            <p:extLst>
              <p:ext uri="{D42A27DB-BD31-4B8C-83A1-F6EECF244321}">
                <p14:modId xmlns:p14="http://schemas.microsoft.com/office/powerpoint/2010/main" val="309791171"/>
              </p:ext>
            </p:extLst>
          </p:nvPr>
        </p:nvGraphicFramePr>
        <p:xfrm>
          <a:off x="2112963" y="3086100"/>
          <a:ext cx="4916487" cy="685800"/>
        </p:xfrm>
        <a:graphic>
          <a:graphicData uri="http://schemas.openxmlformats.org/presentationml/2006/ole">
            <mc:AlternateContent xmlns:mc="http://schemas.openxmlformats.org/markup-compatibility/2006">
              <mc:Choice xmlns:v="urn:schemas-microsoft-com:vml" Requires="v">
                <p:oleObj spid="_x0000_s1035" name="Packager Shell Object" showAsIcon="1" r:id="rId3" imgW="4915800" imgH="685800" progId="Package">
                  <p:embed/>
                </p:oleObj>
              </mc:Choice>
              <mc:Fallback>
                <p:oleObj name="Packager Shell Object" showAsIcon="1" r:id="rId3" imgW="4915800" imgH="685800" progId="Package">
                  <p:embed/>
                  <p:pic>
                    <p:nvPicPr>
                      <p:cNvPr id="0" name=""/>
                      <p:cNvPicPr/>
                      <p:nvPr/>
                    </p:nvPicPr>
                    <p:blipFill>
                      <a:blip r:embed="rId4"/>
                      <a:stretch>
                        <a:fillRect/>
                      </a:stretch>
                    </p:blipFill>
                    <p:spPr>
                      <a:xfrm>
                        <a:off x="2112963" y="3086100"/>
                        <a:ext cx="4916487" cy="685800"/>
                      </a:xfrm>
                      <a:prstGeom prst="rect">
                        <a:avLst/>
                      </a:prstGeom>
                    </p:spPr>
                  </p:pic>
                </p:oleObj>
              </mc:Fallback>
            </mc:AlternateContent>
          </a:graphicData>
        </a:graphic>
      </p:graphicFrame>
    </p:spTree>
    <p:extLst>
      <p:ext uri="{BB962C8B-B14F-4D97-AF65-F5344CB8AC3E}">
        <p14:creationId xmlns:p14="http://schemas.microsoft.com/office/powerpoint/2010/main" val="2983262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5" name="Picture 1" descr="http://highered.mheducation.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75895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Control 2"/>
          <p:cNvSpPr>
            <a:spLocks noChangeArrowheads="1" noChangeShapeType="1"/>
          </p:cNvSpPr>
          <p:nvPr/>
        </p:nvSpPr>
        <p:spPr bwMode="auto">
          <a:xfrm>
            <a:off x="3990975" y="17589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IQ"/>
          </a:p>
        </p:txBody>
      </p:sp>
      <p:pic>
        <p:nvPicPr>
          <p:cNvPr id="1027" name="Picture 3" descr="http://highered.mheducation.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75895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ighered.mheducation.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75895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7" name="Control 5"/>
          <p:cNvSpPr>
            <a:spLocks noChangeArrowheads="1" noChangeShapeType="1"/>
          </p:cNvSpPr>
          <p:nvPr/>
        </p:nvSpPr>
        <p:spPr bwMode="auto">
          <a:xfrm>
            <a:off x="3990975" y="17589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IQ"/>
          </a:p>
        </p:txBody>
      </p:sp>
      <p:pic>
        <p:nvPicPr>
          <p:cNvPr id="1030" name="Picture 6" descr="http://highered.mheducation.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75895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highered.mheducation.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75895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8" name="Control 8"/>
          <p:cNvSpPr>
            <a:spLocks noChangeArrowheads="1" noChangeShapeType="1"/>
          </p:cNvSpPr>
          <p:nvPr/>
        </p:nvSpPr>
        <p:spPr bwMode="auto">
          <a:xfrm>
            <a:off x="3990975" y="17589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IQ"/>
          </a:p>
        </p:txBody>
      </p:sp>
      <p:pic>
        <p:nvPicPr>
          <p:cNvPr id="1033" name="Picture 9" descr="http://highered.mheducation.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75895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highered.mheducation.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75895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9" name="Control 11"/>
          <p:cNvSpPr>
            <a:spLocks noChangeArrowheads="1" noChangeShapeType="1"/>
          </p:cNvSpPr>
          <p:nvPr/>
        </p:nvSpPr>
        <p:spPr bwMode="auto">
          <a:xfrm>
            <a:off x="3990975" y="17589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IQ"/>
          </a:p>
        </p:txBody>
      </p:sp>
      <p:pic>
        <p:nvPicPr>
          <p:cNvPr id="1036" name="Picture 12" descr="http://highered.mheducation.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75895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highered.mheducation.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75895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rol 14"/>
          <p:cNvSpPr>
            <a:spLocks noChangeArrowheads="1" noChangeShapeType="1"/>
          </p:cNvSpPr>
          <p:nvPr/>
        </p:nvSpPr>
        <p:spPr bwMode="auto">
          <a:xfrm>
            <a:off x="3990975" y="17589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IQ"/>
          </a:p>
        </p:txBody>
      </p:sp>
      <p:pic>
        <p:nvPicPr>
          <p:cNvPr id="1039" name="Picture 15" descr="http://highered.mheducation.com/olcweb/styles/shared/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1758950"/>
            <a:ext cx="95250" cy="9525"/>
          </a:xfrm>
          <a:prstGeom prst="rect">
            <a:avLst/>
          </a:prstGeom>
          <a:noFill/>
          <a:extLst>
            <a:ext uri="{909E8E84-426E-40DD-AFC4-6F175D3DCCD1}">
              <a14:hiddenFill xmlns:a14="http://schemas.microsoft.com/office/drawing/2010/main">
                <a:solidFill>
                  <a:srgbClr val="FFFFFF"/>
                </a:solidFill>
              </a14:hiddenFill>
            </a:ext>
          </a:extLst>
        </p:spPr>
      </p:pic>
      <p:sp>
        <p:nvSpPr>
          <p:cNvPr id="11" name="عنصر نائب للمحتوى 10"/>
          <p:cNvSpPr>
            <a:spLocks noGrp="1"/>
          </p:cNvSpPr>
          <p:nvPr>
            <p:ph idx="1"/>
          </p:nvPr>
        </p:nvSpPr>
        <p:spPr/>
        <p:txBody>
          <a:bodyPr/>
          <a:lstStyle/>
          <a:p>
            <a:pPr marL="68580" indent="0" algn="l" rtl="0">
              <a:buNone/>
            </a:pPr>
            <a:r>
              <a:rPr lang="en-US" b="1" dirty="0"/>
              <a:t>In </a:t>
            </a:r>
            <a:r>
              <a:rPr lang="en-US" b="1" dirty="0" err="1"/>
              <a:t>IgE</a:t>
            </a:r>
            <a:r>
              <a:rPr lang="en-US" b="1" dirty="0"/>
              <a:t> mediated hypersensitivity, all of the following are needed </a:t>
            </a:r>
            <a:r>
              <a:rPr lang="en-US" sz="3200" b="1" u="sng" dirty="0"/>
              <a:t>except</a:t>
            </a:r>
          </a:p>
          <a:p>
            <a:pPr marL="68580" indent="0" algn="l" rtl="0">
              <a:buNone/>
            </a:pPr>
            <a:r>
              <a:rPr lang="en-US" dirty="0"/>
              <a:t>	A)	antigen presenting cell</a:t>
            </a:r>
          </a:p>
          <a:p>
            <a:pPr marL="68580" indent="0" algn="l" rtl="0">
              <a:buNone/>
            </a:pPr>
            <a:r>
              <a:rPr lang="en-US" dirty="0"/>
              <a:t>	B)	B cell</a:t>
            </a:r>
          </a:p>
          <a:p>
            <a:pPr marL="68580" indent="0" algn="l" rtl="0">
              <a:buNone/>
            </a:pPr>
            <a:r>
              <a:rPr lang="en-US" dirty="0"/>
              <a:t>	C)	</a:t>
            </a:r>
            <a:r>
              <a:rPr lang="en-US" dirty="0" err="1"/>
              <a:t>IgE</a:t>
            </a:r>
            <a:r>
              <a:rPr lang="en-US" dirty="0"/>
              <a:t> antibody</a:t>
            </a:r>
          </a:p>
          <a:p>
            <a:pPr marL="68580" indent="0" algn="l" rtl="0">
              <a:buNone/>
            </a:pPr>
            <a:r>
              <a:rPr lang="en-US" dirty="0"/>
              <a:t>	D)	mast cell</a:t>
            </a:r>
          </a:p>
          <a:p>
            <a:pPr marL="68580" indent="0" algn="l" rtl="0">
              <a:buNone/>
            </a:pPr>
            <a:r>
              <a:rPr lang="en-US" dirty="0"/>
              <a:t>	E)	neutrophil</a:t>
            </a:r>
            <a:endParaRPr lang="ar-IQ" dirty="0"/>
          </a:p>
        </p:txBody>
      </p:sp>
    </p:spTree>
    <p:extLst>
      <p:ext uri="{BB962C8B-B14F-4D97-AF65-F5344CB8AC3E}">
        <p14:creationId xmlns:p14="http://schemas.microsoft.com/office/powerpoint/2010/main" val="406858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8050088" cy="914400"/>
          </a:xfrm>
        </p:spPr>
        <p:txBody>
          <a:bodyPr/>
          <a:lstStyle/>
          <a:p>
            <a:r>
              <a:rPr lang="en-US" sz="3200" b="1" dirty="0">
                <a:solidFill>
                  <a:srgbClr val="FFFF00"/>
                </a:solidFill>
                <a:effectLst>
                  <a:outerShdw blurRad="38100" dist="38100" dir="2700000" algn="tl">
                    <a:srgbClr val="000000">
                      <a:alpha val="43137"/>
                    </a:srgbClr>
                  </a:outerShdw>
                </a:effectLst>
              </a:rPr>
              <a:t>Innate immunity is the first line of defense</a:t>
            </a:r>
            <a:r>
              <a:rPr lang="en-US" sz="3200" b="1" i="1" dirty="0">
                <a:solidFill>
                  <a:srgbClr val="FFFF00"/>
                </a:solidFill>
                <a:effectLst>
                  <a:outerShdw blurRad="38100" dist="38100" dir="2700000" algn="tl">
                    <a:srgbClr val="000000">
                      <a:alpha val="43137"/>
                    </a:srgbClr>
                  </a:outerShdw>
                </a:effectLst>
              </a:rPr>
              <a:t>.</a:t>
            </a:r>
            <a:r>
              <a:rPr lang="en-US" sz="3200" b="1" dirty="0">
                <a:solidFill>
                  <a:srgbClr val="FFFF00"/>
                </a:solidFill>
                <a:effectLst>
                  <a:outerShdw blurRad="38100" dist="38100" dir="2700000" algn="tl">
                    <a:srgbClr val="000000">
                      <a:alpha val="43137"/>
                    </a:srgbClr>
                  </a:outerShdw>
                </a:effectLst>
              </a:rPr>
              <a:t/>
            </a:r>
            <a:br>
              <a:rPr lang="en-US" sz="3200" b="1" dirty="0">
                <a:solidFill>
                  <a:srgbClr val="FFFF00"/>
                </a:solidFill>
                <a:effectLst>
                  <a:outerShdw blurRad="38100" dist="38100" dir="2700000" algn="tl">
                    <a:srgbClr val="000000">
                      <a:alpha val="43137"/>
                    </a:srgbClr>
                  </a:outerShdw>
                </a:effectLst>
              </a:rPr>
            </a:br>
            <a:endParaRPr lang="ar-IQ" dirty="0">
              <a:solidFill>
                <a:srgbClr val="FFFF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pPr marL="68580" indent="0" algn="l" rtl="0">
              <a:buNone/>
            </a:pPr>
            <a:r>
              <a:rPr lang="en-US" dirty="0" smtClean="0"/>
              <a:t>-</a:t>
            </a:r>
            <a:r>
              <a:rPr lang="en-US" b="1" i="1" dirty="0" smtClean="0"/>
              <a:t> </a:t>
            </a:r>
            <a:r>
              <a:rPr lang="en-US" b="1" i="1" dirty="0"/>
              <a:t>-</a:t>
            </a:r>
            <a:r>
              <a:rPr lang="en-US" sz="3600" b="1" i="1" dirty="0"/>
              <a:t>The major components of innate immunity are :epithelial barriers, phagocytic cells (mainly neutrophils and macrophages), dendritic cells, natural killer (NK) cells, and several plasma proteins, including the proteins of the complement system</a:t>
            </a:r>
            <a:r>
              <a:rPr lang="en-US" sz="3600" b="1" dirty="0"/>
              <a:t>.. </a:t>
            </a:r>
            <a:endParaRPr lang="ar-IQ" sz="3600" b="1" dirty="0"/>
          </a:p>
          <a:p>
            <a:endParaRPr lang="ar-IQ" sz="3600" dirty="0"/>
          </a:p>
        </p:txBody>
      </p:sp>
    </p:spTree>
    <p:extLst>
      <p:ext uri="{BB962C8B-B14F-4D97-AF65-F5344CB8AC3E}">
        <p14:creationId xmlns:p14="http://schemas.microsoft.com/office/powerpoint/2010/main" val="3821668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ctr">
              <a:buNone/>
            </a:pPr>
            <a:r>
              <a:rPr lang="en-US" sz="8800" dirty="0" smtClean="0"/>
              <a:t>THANK YOU</a:t>
            </a:r>
            <a:endParaRPr lang="ar-IQ" sz="8800" dirty="0"/>
          </a:p>
        </p:txBody>
      </p:sp>
    </p:spTree>
    <p:extLst>
      <p:ext uri="{BB962C8B-B14F-4D97-AF65-F5344CB8AC3E}">
        <p14:creationId xmlns:p14="http://schemas.microsoft.com/office/powerpoint/2010/main" val="2316155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68580" indent="0" algn="l" rtl="0">
              <a:buNone/>
            </a:pPr>
            <a:r>
              <a:rPr lang="en-US" b="1" u="sng" dirty="0"/>
              <a:t>2.Adaptive immunity (also called acquired, or specific, immunity)</a:t>
            </a:r>
            <a:r>
              <a:rPr lang="en-US" dirty="0"/>
              <a:t> </a:t>
            </a:r>
            <a:endParaRPr lang="en-US" dirty="0" smtClean="0"/>
          </a:p>
          <a:p>
            <a:pPr marL="68580" indent="0" algn="l" rtl="0">
              <a:buNone/>
            </a:pPr>
            <a:endParaRPr lang="en-US" dirty="0"/>
          </a:p>
          <a:p>
            <a:pPr marL="68580" indent="0" algn="l" rtl="0">
              <a:buNone/>
            </a:pPr>
            <a:r>
              <a:rPr lang="en-US" dirty="0" smtClean="0"/>
              <a:t>- </a:t>
            </a:r>
            <a:r>
              <a:rPr lang="en-US" b="1" dirty="0" smtClean="0"/>
              <a:t>It consists </a:t>
            </a:r>
            <a:r>
              <a:rPr lang="en-US" b="1" dirty="0"/>
              <a:t>of mechanisms that are </a:t>
            </a:r>
            <a:r>
              <a:rPr lang="en-US" b="1" u="sng" dirty="0">
                <a:solidFill>
                  <a:schemeClr val="accent1"/>
                </a:solidFill>
                <a:effectLst>
                  <a:outerShdw blurRad="38100" dist="38100" dir="2700000" algn="tl">
                    <a:srgbClr val="000000">
                      <a:alpha val="43137"/>
                    </a:srgbClr>
                  </a:outerShdw>
                </a:effectLst>
              </a:rPr>
              <a:t>stimulated by (“adapt to”) </a:t>
            </a:r>
            <a:r>
              <a:rPr lang="en-US" b="1" dirty="0"/>
              <a:t>microbes and are capable of recognizing microbial and </a:t>
            </a:r>
            <a:r>
              <a:rPr lang="en-US" b="1" dirty="0" err="1"/>
              <a:t>nonmicrobial</a:t>
            </a:r>
            <a:r>
              <a:rPr lang="en-US" b="1" dirty="0"/>
              <a:t> substances.</a:t>
            </a:r>
          </a:p>
          <a:p>
            <a:pPr marL="68580" indent="0" algn="l" rtl="0">
              <a:buNone/>
            </a:pPr>
            <a:endParaRPr lang="ar-IQ" b="1" dirty="0"/>
          </a:p>
        </p:txBody>
      </p:sp>
    </p:spTree>
    <p:extLst>
      <p:ext uri="{BB962C8B-B14F-4D97-AF65-F5344CB8AC3E}">
        <p14:creationId xmlns:p14="http://schemas.microsoft.com/office/powerpoint/2010/main" val="2108945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914400" y="1783560"/>
            <a:ext cx="8229600" cy="4572000"/>
          </a:xfrm>
          <a:solidFill>
            <a:schemeClr val="bg1"/>
          </a:solidFill>
        </p:spPr>
        <p:txBody>
          <a:bodyPr>
            <a:normAutofit/>
          </a:bodyPr>
          <a:lstStyle/>
          <a:p>
            <a:pPr marL="68580" indent="0" algn="l" rtl="0">
              <a:buNone/>
            </a:pPr>
            <a:r>
              <a:rPr lang="en-US" dirty="0" smtClean="0"/>
              <a:t>-</a:t>
            </a:r>
            <a:r>
              <a:rPr lang="en-US" sz="3600" b="1" dirty="0"/>
              <a:t>Adaptive immunity develops later, </a:t>
            </a:r>
            <a:r>
              <a:rPr lang="en-US" sz="3600" b="1" dirty="0">
                <a:solidFill>
                  <a:srgbClr val="FFFF00"/>
                </a:solidFill>
              </a:rPr>
              <a:t>after exposure to microbes</a:t>
            </a:r>
            <a:r>
              <a:rPr lang="en-US" sz="3600" b="1" dirty="0"/>
              <a:t>, and is even more powerful than innate immunity in combating infections.</a:t>
            </a:r>
            <a:r>
              <a:rPr lang="en-US" sz="3600" b="1" i="1" dirty="0"/>
              <a:t> </a:t>
            </a:r>
            <a:endParaRPr lang="en-US" sz="3600" b="1" dirty="0"/>
          </a:p>
          <a:p>
            <a:pPr marL="68580" indent="0" algn="l" rtl="0">
              <a:buNone/>
            </a:pPr>
            <a:r>
              <a:rPr lang="en-US" sz="3600" b="1" dirty="0"/>
              <a:t>-</a:t>
            </a:r>
            <a:r>
              <a:rPr lang="en-US" sz="3600" b="1" i="1" dirty="0"/>
              <a:t>It consists of </a:t>
            </a:r>
            <a:r>
              <a:rPr lang="en-US" sz="3600" b="1" i="1" dirty="0">
                <a:solidFill>
                  <a:srgbClr val="FFFF00"/>
                </a:solidFill>
              </a:rPr>
              <a:t>lymphocytes and their products, including antibodies</a:t>
            </a:r>
            <a:r>
              <a:rPr lang="en-US" sz="3600" b="1" dirty="0">
                <a:solidFill>
                  <a:srgbClr val="FFFF00"/>
                </a:solidFill>
              </a:rPr>
              <a:t>.</a:t>
            </a:r>
          </a:p>
          <a:p>
            <a:pPr marL="68580" indent="0" algn="l">
              <a:buNone/>
            </a:pPr>
            <a:endParaRPr lang="ar-IQ" dirty="0">
              <a:solidFill>
                <a:srgbClr val="FFFF00"/>
              </a:solidFill>
            </a:endParaRPr>
          </a:p>
          <a:p>
            <a:endParaRPr lang="ar-IQ" dirty="0"/>
          </a:p>
        </p:txBody>
      </p:sp>
    </p:spTree>
    <p:extLst>
      <p:ext uri="{BB962C8B-B14F-4D97-AF65-F5344CB8AC3E}">
        <p14:creationId xmlns:p14="http://schemas.microsoft.com/office/powerpoint/2010/main" val="764392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i="1" dirty="0"/>
              <a:t>There are </a:t>
            </a:r>
            <a:r>
              <a:rPr lang="en-US" sz="3200" b="1" i="1" dirty="0"/>
              <a:t>two types of adaptive immunity:</a:t>
            </a:r>
            <a:r>
              <a:rPr lang="en-US" sz="3200" dirty="0"/>
              <a:t/>
            </a:r>
            <a:br>
              <a:rPr lang="en-US" sz="3200" dirty="0"/>
            </a:br>
            <a:endParaRPr lang="ar-IQ" dirty="0"/>
          </a:p>
        </p:txBody>
      </p:sp>
      <p:sp>
        <p:nvSpPr>
          <p:cNvPr id="3" name="عنصر نائب للمحتوى 2"/>
          <p:cNvSpPr>
            <a:spLocks noGrp="1"/>
          </p:cNvSpPr>
          <p:nvPr>
            <p:ph idx="1"/>
          </p:nvPr>
        </p:nvSpPr>
        <p:spPr/>
        <p:txBody>
          <a:bodyPr>
            <a:normAutofit/>
          </a:bodyPr>
          <a:lstStyle/>
          <a:p>
            <a:pPr marL="68580" indent="0" algn="l">
              <a:buNone/>
            </a:pPr>
            <a:r>
              <a:rPr lang="en-US" sz="3600" b="1" i="1" dirty="0" smtClean="0">
                <a:solidFill>
                  <a:schemeClr val="accent1"/>
                </a:solidFill>
              </a:rPr>
              <a:t>1-</a:t>
            </a:r>
            <a:r>
              <a:rPr lang="en-US" sz="3600" b="1" i="1" u="sng" dirty="0" smtClean="0">
                <a:solidFill>
                  <a:schemeClr val="accent1"/>
                </a:solidFill>
              </a:rPr>
              <a:t>Humoral </a:t>
            </a:r>
            <a:r>
              <a:rPr lang="en-US" sz="3600" b="1" i="1" u="sng" dirty="0">
                <a:solidFill>
                  <a:schemeClr val="accent1"/>
                </a:solidFill>
              </a:rPr>
              <a:t>immunity,</a:t>
            </a:r>
            <a:r>
              <a:rPr lang="en-US" sz="3600" b="1" i="1" dirty="0">
                <a:solidFill>
                  <a:schemeClr val="accent1"/>
                </a:solidFill>
              </a:rPr>
              <a:t> </a:t>
            </a:r>
            <a:r>
              <a:rPr lang="en-US" sz="3600" b="1" i="1" dirty="0"/>
              <a:t>which protects against extracellular microbes and their toxins, </a:t>
            </a:r>
            <a:r>
              <a:rPr lang="en-US" sz="3600" b="1" dirty="0"/>
              <a:t>and  is mediated by B (bone marrow–derived) lymphocytes and their secreted products, antibodies (also called </a:t>
            </a:r>
            <a:r>
              <a:rPr lang="en-US" sz="3600" b="1" dirty="0" err="1"/>
              <a:t>immunoglobulins</a:t>
            </a:r>
            <a:r>
              <a:rPr lang="en-US" sz="3600" b="1" dirty="0"/>
              <a:t>, </a:t>
            </a:r>
            <a:r>
              <a:rPr lang="en-US" sz="3600" b="1" dirty="0" err="1"/>
              <a:t>Ig</a:t>
            </a:r>
            <a:r>
              <a:rPr lang="en-US" sz="3600" b="1" dirty="0" smtClean="0"/>
              <a:t>)</a:t>
            </a:r>
            <a:r>
              <a:rPr lang="en-US" dirty="0" smtClean="0"/>
              <a:t>,</a:t>
            </a:r>
            <a:endParaRPr lang="en-US" dirty="0"/>
          </a:p>
        </p:txBody>
      </p:sp>
    </p:spTree>
    <p:extLst>
      <p:ext uri="{BB962C8B-B14F-4D97-AF65-F5344CB8AC3E}">
        <p14:creationId xmlns:p14="http://schemas.microsoft.com/office/powerpoint/2010/main" val="826271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رك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حركة">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315</TotalTime>
  <Words>1786</Words>
  <Application>Microsoft Office PowerPoint</Application>
  <PresentationFormat>عرض على الشاشة (3:4)‏</PresentationFormat>
  <Paragraphs>122</Paragraphs>
  <Slides>60</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60</vt:i4>
      </vt:variant>
    </vt:vector>
  </HeadingPairs>
  <TitlesOfParts>
    <vt:vector size="62" baseType="lpstr">
      <vt:lpstr>حركة</vt:lpstr>
      <vt:lpstr>Package</vt:lpstr>
      <vt:lpstr>Immunopathology</vt:lpstr>
      <vt:lpstr>The Normal Immune Response    </vt:lpstr>
      <vt:lpstr>عرض تقديمي في PowerPoint</vt:lpstr>
      <vt:lpstr>عرض تقديمي في PowerPoint</vt:lpstr>
      <vt:lpstr>1.Innate immunity (also called natural, or native, immunity) </vt:lpstr>
      <vt:lpstr>Innate immunity is the first line of defense. </vt:lpstr>
      <vt:lpstr>عرض تقديمي في PowerPoint</vt:lpstr>
      <vt:lpstr>عرض تقديمي في PowerPoint</vt:lpstr>
      <vt:lpstr>There are two types of adaptive immunity: </vt:lpstr>
      <vt:lpstr>عرض تقديمي في PowerPoint</vt:lpstr>
      <vt:lpstr>Tissues of the Immune System: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MHC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HYPERSENSITIVITY REACTIONS: </vt:lpstr>
      <vt:lpstr>Causes of Hypersensitivity Reactions </vt:lpstr>
      <vt:lpstr>Types of Hypersensitivity Reactions</vt:lpstr>
      <vt:lpstr>1 -Immediate (Type I) Hypersensitivity: </vt:lpstr>
      <vt:lpstr>عرض تقديمي في PowerPoint</vt:lpstr>
      <vt:lpstr>عرض تقديمي في PowerPoint</vt:lpstr>
      <vt:lpstr>عرض تقديمي في PowerPoint</vt:lpstr>
      <vt:lpstr>TYPE I HYPERSENSITIVITY </vt:lpstr>
      <vt:lpstr>Often, the IgE-triggered reaction has two well-defined phases :  </vt:lpstr>
      <vt:lpstr>Mast cell mediators.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Immunopathology</dc:title>
  <dc:creator>al naseem</dc:creator>
  <cp:lastModifiedBy>DR.Ahmed Saker 2O11</cp:lastModifiedBy>
  <cp:revision>26</cp:revision>
  <dcterms:created xsi:type="dcterms:W3CDTF">2015-11-22T18:32:52Z</dcterms:created>
  <dcterms:modified xsi:type="dcterms:W3CDTF">2016-11-22T07:00:46Z</dcterms:modified>
</cp:coreProperties>
</file>