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2"/>
  </p:sldMasterIdLst>
  <p:notesMasterIdLst>
    <p:notesMasterId r:id="rId62"/>
  </p:notesMasterIdLst>
  <p:sldIdLst>
    <p:sldId id="272" r:id="rId3"/>
    <p:sldId id="315" r:id="rId4"/>
    <p:sldId id="316" r:id="rId5"/>
    <p:sldId id="317" r:id="rId6"/>
    <p:sldId id="318" r:id="rId7"/>
    <p:sldId id="319" r:id="rId8"/>
    <p:sldId id="325" r:id="rId9"/>
    <p:sldId id="320" r:id="rId10"/>
    <p:sldId id="322" r:id="rId11"/>
    <p:sldId id="321" r:id="rId12"/>
    <p:sldId id="323" r:id="rId13"/>
    <p:sldId id="324" r:id="rId14"/>
    <p:sldId id="270" r:id="rId15"/>
    <p:sldId id="274" r:id="rId16"/>
    <p:sldId id="273" r:id="rId17"/>
    <p:sldId id="260" r:id="rId18"/>
    <p:sldId id="275" r:id="rId19"/>
    <p:sldId id="261" r:id="rId20"/>
    <p:sldId id="276" r:id="rId21"/>
    <p:sldId id="262" r:id="rId22"/>
    <p:sldId id="277" r:id="rId23"/>
    <p:sldId id="263"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5385" autoAdjust="0"/>
    <p:restoredTop sz="86477" autoAdjust="0"/>
  </p:normalViewPr>
  <p:slideViewPr>
    <p:cSldViewPr>
      <p:cViewPr>
        <p:scale>
          <a:sx n="66" d="100"/>
          <a:sy n="66" d="100"/>
        </p:scale>
        <p:origin x="-1944" y="-258"/>
      </p:cViewPr>
      <p:guideLst>
        <p:guide orient="horz" pos="2160"/>
        <p:guide pos="2880"/>
      </p:guideLst>
    </p:cSldViewPr>
  </p:slideViewPr>
  <p:outlineViewPr>
    <p:cViewPr>
      <p:scale>
        <a:sx n="33" d="100"/>
        <a:sy n="33" d="100"/>
      </p:scale>
      <p:origin x="36" y="59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340E4-E48C-4267-9D76-0B5B5A3767D7}" type="datetimeFigureOut">
              <a:rPr lang="en-US" smtClean="0"/>
              <a:pPr/>
              <a:t>12/13/2015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C9C0E-8673-4277-B567-888DF8B4F2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3D466597-B053-4666-8F2F-A99E74044002}" type="slidenum">
              <a:rPr lang="ar-IQ" smtClean="0"/>
              <a:pPr/>
              <a:t>39</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E6550-74AA-4715-B350-7EFBFD8EA19D}" type="datetimeFigureOut">
              <a:rPr lang="ar-IQ" smtClean="0"/>
              <a:pPr/>
              <a:t>02/03/1437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5E6550-74AA-4715-B350-7EFBFD8EA19D}" type="datetimeFigureOut">
              <a:rPr lang="ar-IQ" smtClean="0"/>
              <a:pPr/>
              <a:t>02/03/1437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3E719A-CDC3-4775-9871-634C1E323FC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medicine.com/orthoped/images/1230552-1236085-801.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Anatomy of knee joint</a:t>
            </a:r>
            <a:endParaRPr lang="en-US" b="1" dirty="0">
              <a:solidFill>
                <a:srgbClr val="FF0000"/>
              </a:solidFill>
            </a:endParaRPr>
          </a:p>
        </p:txBody>
      </p:sp>
      <p:pic>
        <p:nvPicPr>
          <p:cNvPr id="7" name="Picture 4" descr="907_f1"/>
          <p:cNvPicPr>
            <a:picLocks noGrp="1" noChangeAspect="1" noChangeArrowheads="1"/>
          </p:cNvPicPr>
          <p:nvPr>
            <p:ph idx="1"/>
          </p:nvPr>
        </p:nvPicPr>
        <p:blipFill>
          <a:blip r:embed="rId2" cstate="print"/>
          <a:srcRect/>
          <a:stretch>
            <a:fillRect/>
          </a:stretch>
        </p:blipFill>
        <p:spPr bwMode="auto">
          <a:xfrm>
            <a:off x="11887200" y="2362200"/>
            <a:ext cx="3943350" cy="4057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l\Desktop\anterior_cruciate_375 - Copy.jpg"/>
          <p:cNvPicPr>
            <a:picLocks noChangeAspect="1" noChangeArrowheads="1"/>
          </p:cNvPicPr>
          <p:nvPr/>
        </p:nvPicPr>
        <p:blipFill>
          <a:blip r:embed="rId3" cstate="print"/>
          <a:srcRect/>
          <a:stretch>
            <a:fillRect/>
          </a:stretch>
        </p:blipFill>
        <p:spPr bwMode="auto">
          <a:xfrm>
            <a:off x="9753600" y="-381000"/>
            <a:ext cx="8505825" cy="68580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a:xfrm>
            <a:off x="809625" y="2214563"/>
            <a:ext cx="7958138" cy="38814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solidFill>
                  <a:srgbClr val="FF0000"/>
                </a:solidFill>
              </a:rPr>
              <a:t>Treatment</a:t>
            </a:r>
            <a:endParaRPr lang="en-US" b="1" dirty="0">
              <a:solidFill>
                <a:srgbClr val="FF0000"/>
              </a:solidFill>
            </a:endParaRPr>
          </a:p>
        </p:txBody>
      </p:sp>
      <p:sp>
        <p:nvSpPr>
          <p:cNvPr id="3" name="Content Placeholder 2"/>
          <p:cNvSpPr>
            <a:spLocks noGrp="1"/>
          </p:cNvSpPr>
          <p:nvPr>
            <p:ph idx="1"/>
          </p:nvPr>
        </p:nvSpPr>
        <p:spPr>
          <a:xfrm>
            <a:off x="0" y="685800"/>
            <a:ext cx="8991600" cy="6172200"/>
          </a:xfrm>
        </p:spPr>
        <p:txBody>
          <a:bodyPr>
            <a:normAutofit lnSpcReduction="10000"/>
          </a:bodyPr>
          <a:lstStyle/>
          <a:p>
            <a:pPr algn="l" rtl="0">
              <a:buNone/>
            </a:pPr>
            <a:r>
              <a:rPr lang="en-US" sz="2800" b="1" dirty="0" smtClean="0"/>
              <a:t>	</a:t>
            </a:r>
            <a:r>
              <a:rPr lang="en-US" sz="2800" b="1" dirty="0" smtClean="0">
                <a:solidFill>
                  <a:srgbClr val="FF0000"/>
                </a:solidFill>
              </a:rPr>
              <a:t>A-CONSERVATIVE TREATMENT:</a:t>
            </a:r>
          </a:p>
          <a:p>
            <a:pPr algn="l" rtl="0">
              <a:buNone/>
            </a:pPr>
            <a:r>
              <a:rPr lang="en-US" sz="2800" b="1" dirty="0" smtClean="0"/>
              <a:t>1-Joint loading is lessened by using a walking stick</a:t>
            </a:r>
            <a:r>
              <a:rPr lang="en-US" b="1" dirty="0" smtClean="0"/>
              <a:t>.</a:t>
            </a:r>
          </a:p>
          <a:p>
            <a:pPr algn="l" rtl="0">
              <a:buNone/>
            </a:pPr>
            <a:r>
              <a:rPr lang="en-US" sz="2800" b="1" dirty="0" smtClean="0"/>
              <a:t>2-Quadriceps exercises are important.</a:t>
            </a:r>
          </a:p>
          <a:p>
            <a:pPr algn="l" rtl="0">
              <a:buNone/>
            </a:pPr>
            <a:r>
              <a:rPr lang="en-US" sz="2800" b="1" dirty="0" smtClean="0"/>
              <a:t>3-Analgesia like NSAIDs .</a:t>
            </a:r>
          </a:p>
          <a:p>
            <a:pPr algn="l" rtl="0">
              <a:buNone/>
            </a:pPr>
            <a:r>
              <a:rPr lang="en-US" sz="2800" b="1" dirty="0" smtClean="0"/>
              <a:t>4-physiotherapy like heat ( short wave or infrared therapy) ,message ..etc.</a:t>
            </a:r>
          </a:p>
          <a:p>
            <a:pPr algn="l" rtl="0">
              <a:buNone/>
            </a:pPr>
            <a:r>
              <a:rPr lang="en-US" sz="2800" b="1" dirty="0" smtClean="0"/>
              <a:t>5-A simple elastic support may do wonders, probably by improving </a:t>
            </a:r>
            <a:r>
              <a:rPr lang="en-US" sz="2800" b="1" dirty="0" err="1" smtClean="0"/>
              <a:t>proprioception</a:t>
            </a:r>
            <a:r>
              <a:rPr lang="en-US" sz="2800" b="1" dirty="0" smtClean="0"/>
              <a:t> in an unstable knee.</a:t>
            </a:r>
          </a:p>
          <a:p>
            <a:pPr algn="l" rtl="0">
              <a:buNone/>
            </a:pPr>
            <a:r>
              <a:rPr lang="en-US" sz="2800" b="1" dirty="0" smtClean="0"/>
              <a:t>6-Intra-articular corticosteroid injections will often relieve pain, but this is for short duration.</a:t>
            </a:r>
          </a:p>
          <a:p>
            <a:pPr algn="l" rtl="0"/>
            <a:r>
              <a:rPr lang="en-US" sz="2800" b="1" dirty="0" smtClean="0"/>
              <a:t>7-intra </a:t>
            </a:r>
            <a:r>
              <a:rPr lang="en-US" sz="2800" b="1" dirty="0" err="1" smtClean="0"/>
              <a:t>articular</a:t>
            </a:r>
            <a:r>
              <a:rPr lang="en-US" sz="2800" b="1" dirty="0" smtClean="0"/>
              <a:t> intra-</a:t>
            </a:r>
            <a:r>
              <a:rPr lang="en-US" sz="2800" b="1" dirty="0" err="1" smtClean="0"/>
              <a:t>articular</a:t>
            </a:r>
            <a:r>
              <a:rPr lang="en-US" sz="2800" b="1" dirty="0" smtClean="0"/>
              <a:t> injection of </a:t>
            </a:r>
            <a:r>
              <a:rPr lang="en-US" sz="2800" b="1" dirty="0" err="1" smtClean="0"/>
              <a:t>hyalouranic</a:t>
            </a:r>
            <a:r>
              <a:rPr lang="en-US" sz="2800" b="1" dirty="0" smtClean="0"/>
              <a:t> acid  or platelet rich plasma is anew modalities with oral of glucosamine.</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39762"/>
          </a:xfrm>
        </p:spPr>
        <p:txBody>
          <a:bodyPr>
            <a:normAutofit fontScale="90000"/>
          </a:bodyPr>
          <a:lstStyle/>
          <a:p>
            <a:r>
              <a:rPr lang="en-US" dirty="0" smtClean="0">
                <a:solidFill>
                  <a:srgbClr val="FF0000"/>
                </a:solidFill>
              </a:rPr>
              <a:t>OPERATIVE TREATMENT</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229600" cy="5410200"/>
          </a:xfrm>
        </p:spPr>
        <p:txBody>
          <a:bodyPr>
            <a:normAutofit fontScale="85000" lnSpcReduction="10000"/>
          </a:bodyPr>
          <a:lstStyle/>
          <a:p>
            <a:pPr algn="l" rtl="0"/>
            <a:r>
              <a:rPr lang="en-US" dirty="0" smtClean="0"/>
              <a:t>Persistent pain unresponsive to conservative treatment, progressive deformity and instability are the usual indications for operative treatment:-</a:t>
            </a:r>
          </a:p>
          <a:p>
            <a:pPr algn="l" rtl="0"/>
            <a:r>
              <a:rPr lang="en-US" dirty="0" smtClean="0"/>
              <a:t>1-</a:t>
            </a:r>
            <a:r>
              <a:rPr lang="en-US" i="1" dirty="0" smtClean="0"/>
              <a:t>Arthroscopic washouts, with trimming of degenerate </a:t>
            </a:r>
            <a:r>
              <a:rPr lang="en-US" dirty="0" err="1" smtClean="0"/>
              <a:t>meniscal</a:t>
            </a:r>
            <a:r>
              <a:rPr lang="en-US" dirty="0" smtClean="0"/>
              <a:t> tissue and </a:t>
            </a:r>
            <a:r>
              <a:rPr lang="en-US" dirty="0" err="1" smtClean="0"/>
              <a:t>osteophytes</a:t>
            </a:r>
            <a:r>
              <a:rPr lang="en-US" dirty="0" smtClean="0"/>
              <a:t>, may give temporary relief.</a:t>
            </a:r>
          </a:p>
          <a:p>
            <a:pPr algn="l" rtl="0"/>
            <a:r>
              <a:rPr lang="en-US" dirty="0" smtClean="0"/>
              <a:t>2- </a:t>
            </a:r>
            <a:r>
              <a:rPr lang="en-US" i="1" dirty="0" smtClean="0"/>
              <a:t>Realignment </a:t>
            </a:r>
            <a:r>
              <a:rPr lang="en-US" i="1" dirty="0" err="1" smtClean="0"/>
              <a:t>osteotomy</a:t>
            </a:r>
            <a:r>
              <a:rPr lang="en-US" i="1" dirty="0" smtClean="0"/>
              <a:t> is often successful in relieving </a:t>
            </a:r>
            <a:r>
              <a:rPr lang="en-US" dirty="0" smtClean="0"/>
              <a:t>symptoms and staving off the need for ‘end-stage’ surgery. The ideal indication is a ‘young’ patient</a:t>
            </a:r>
          </a:p>
          <a:p>
            <a:pPr algn="l" rtl="0">
              <a:buNone/>
            </a:pPr>
            <a:r>
              <a:rPr lang="en-US" dirty="0" smtClean="0"/>
              <a:t>(under 50 years) with a </a:t>
            </a:r>
            <a:r>
              <a:rPr lang="en-US" dirty="0" err="1" smtClean="0"/>
              <a:t>varus</a:t>
            </a:r>
            <a:r>
              <a:rPr lang="en-US" dirty="0" smtClean="0"/>
              <a:t> knee and osteoarthritis</a:t>
            </a:r>
          </a:p>
          <a:p>
            <a:pPr algn="l" rtl="0">
              <a:buNone/>
            </a:pPr>
            <a:r>
              <a:rPr lang="en-US" dirty="0" smtClean="0"/>
              <a:t>confined to the medial compartment: a high </a:t>
            </a:r>
            <a:r>
              <a:rPr lang="en-US" dirty="0" err="1" smtClean="0"/>
              <a:t>tibial</a:t>
            </a:r>
            <a:r>
              <a:rPr lang="en-US" dirty="0" smtClean="0"/>
              <a:t> </a:t>
            </a:r>
            <a:r>
              <a:rPr lang="en-US" dirty="0" err="1" smtClean="0"/>
              <a:t>valgus</a:t>
            </a:r>
            <a:endParaRPr lang="en-US" dirty="0" smtClean="0"/>
          </a:p>
          <a:p>
            <a:pPr algn="l" rtl="0">
              <a:buNone/>
            </a:pPr>
            <a:r>
              <a:rPr lang="en-US" dirty="0" err="1" smtClean="0"/>
              <a:t>Osteotomy</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endParaRPr lang="en-US" dirty="0"/>
          </a:p>
        </p:txBody>
      </p:sp>
      <p:sp>
        <p:nvSpPr>
          <p:cNvPr id="3" name="Content Placeholder 2"/>
          <p:cNvSpPr>
            <a:spLocks noGrp="1"/>
          </p:cNvSpPr>
          <p:nvPr>
            <p:ph idx="1"/>
          </p:nvPr>
        </p:nvSpPr>
        <p:spPr>
          <a:xfrm>
            <a:off x="0" y="381000"/>
            <a:ext cx="8839200" cy="6172200"/>
          </a:xfrm>
        </p:spPr>
        <p:txBody>
          <a:bodyPr/>
          <a:lstStyle/>
          <a:p>
            <a:pPr algn="l" rtl="0">
              <a:buNone/>
            </a:pPr>
            <a:r>
              <a:rPr lang="en-US" i="1" dirty="0" smtClean="0"/>
              <a:t>3-Replacement </a:t>
            </a:r>
            <a:r>
              <a:rPr lang="en-US" i="1" dirty="0" err="1" smtClean="0"/>
              <a:t>arthroplasty</a:t>
            </a:r>
            <a:r>
              <a:rPr lang="en-US" i="1" dirty="0" smtClean="0"/>
              <a:t> is indicated in older</a:t>
            </a:r>
          </a:p>
          <a:p>
            <a:pPr algn="l" rtl="0">
              <a:buNone/>
            </a:pPr>
            <a:r>
              <a:rPr lang="en-US" dirty="0" smtClean="0"/>
              <a:t>patients with progressive joint destruction. This is</a:t>
            </a:r>
          </a:p>
          <a:p>
            <a:pPr algn="l" rtl="0">
              <a:buNone/>
            </a:pPr>
            <a:r>
              <a:rPr lang="en-US" dirty="0" smtClean="0"/>
              <a:t>usually a ‘resurfacing’ procedure, with a </a:t>
            </a:r>
            <a:r>
              <a:rPr lang="en-US" dirty="0" err="1" smtClean="0"/>
              <a:t>metalfemoral</a:t>
            </a:r>
            <a:r>
              <a:rPr lang="en-US" dirty="0" smtClean="0"/>
              <a:t> </a:t>
            </a:r>
            <a:r>
              <a:rPr lang="en-US" dirty="0" err="1" smtClean="0"/>
              <a:t>condylar</a:t>
            </a:r>
            <a:r>
              <a:rPr lang="en-US" dirty="0" smtClean="0"/>
              <a:t> component and a metal-backed polyethylene table on the </a:t>
            </a:r>
            <a:r>
              <a:rPr lang="en-US" dirty="0" err="1" smtClean="0"/>
              <a:t>tibial</a:t>
            </a:r>
            <a:r>
              <a:rPr lang="en-US" dirty="0" smtClean="0"/>
              <a:t> side.</a:t>
            </a:r>
          </a:p>
          <a:p>
            <a:pPr algn="l" rtl="0">
              <a:buNone/>
            </a:pPr>
            <a:endParaRPr lang="en-US" dirty="0"/>
          </a:p>
        </p:txBody>
      </p:sp>
      <p:pic>
        <p:nvPicPr>
          <p:cNvPr id="6" name="Picture 2" descr="E:\Orthopaedics\CME1\IMG_4127.JPG"/>
          <p:cNvPicPr>
            <a:picLocks noChangeAspect="1" noChangeArrowheads="1"/>
          </p:cNvPicPr>
          <p:nvPr/>
        </p:nvPicPr>
        <p:blipFill>
          <a:blip r:embed="rId2" cstate="print"/>
          <a:srcRect/>
          <a:stretch>
            <a:fillRect/>
          </a:stretch>
        </p:blipFill>
        <p:spPr bwMode="auto">
          <a:xfrm>
            <a:off x="0" y="3200400"/>
            <a:ext cx="5181600" cy="29718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5410200" y="3200400"/>
            <a:ext cx="3733800" cy="27003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52"/>
            <a:ext cx="8229600" cy="45719"/>
          </a:xfrm>
        </p:spPr>
        <p:txBody>
          <a:bodyPr>
            <a:normAutofit fontScale="90000"/>
          </a:bodyPr>
          <a:lstStyle/>
          <a:p>
            <a:endParaRPr lang="en-US" dirty="0"/>
          </a:p>
        </p:txBody>
      </p:sp>
      <p:sp>
        <p:nvSpPr>
          <p:cNvPr id="3" name="عنصر نائب للمحتوى 2"/>
          <p:cNvSpPr>
            <a:spLocks noGrp="1"/>
          </p:cNvSpPr>
          <p:nvPr>
            <p:ph idx="1"/>
          </p:nvPr>
        </p:nvSpPr>
        <p:spPr>
          <a:xfrm>
            <a:off x="0" y="357166"/>
            <a:ext cx="8929718" cy="6072230"/>
          </a:xfrm>
        </p:spPr>
        <p:txBody>
          <a:bodyPr>
            <a:normAutofit fontScale="92500"/>
          </a:bodyPr>
          <a:lstStyle/>
          <a:p>
            <a:pPr algn="ctr">
              <a:buNone/>
            </a:pPr>
            <a:r>
              <a:rPr lang="en-US" sz="4000" b="1" dirty="0" smtClean="0">
                <a:solidFill>
                  <a:srgbClr val="FF0000"/>
                </a:solidFill>
              </a:rPr>
              <a:t>Lesions of the menisci</a:t>
            </a:r>
          </a:p>
          <a:p>
            <a:pPr algn="l">
              <a:buNone/>
            </a:pPr>
            <a:r>
              <a:rPr lang="en-US" b="1" dirty="0" err="1" smtClean="0">
                <a:solidFill>
                  <a:srgbClr val="0070C0"/>
                </a:solidFill>
              </a:rPr>
              <a:t>Meniscal</a:t>
            </a:r>
            <a:r>
              <a:rPr lang="en-US" b="1" dirty="0" smtClean="0">
                <a:solidFill>
                  <a:srgbClr val="0070C0"/>
                </a:solidFill>
              </a:rPr>
              <a:t> tears</a:t>
            </a:r>
            <a:endParaRPr lang="en-US" dirty="0" smtClean="0">
              <a:solidFill>
                <a:srgbClr val="0070C0"/>
              </a:solidFill>
            </a:endParaRPr>
          </a:p>
          <a:p>
            <a:pPr algn="l">
              <a:buNone/>
            </a:pPr>
            <a:r>
              <a:rPr lang="en-US" dirty="0" smtClean="0"/>
              <a:t>The menisci have </a:t>
            </a:r>
            <a:r>
              <a:rPr lang="en-US" dirty="0" err="1" smtClean="0"/>
              <a:t>arole</a:t>
            </a:r>
            <a:r>
              <a:rPr lang="en-US" dirty="0" smtClean="0"/>
              <a:t> in(1)increase the stability of the knee,(2)controlling the complex rolling and gliding actions of the joint and(3)distribution load during movement.</a:t>
            </a:r>
          </a:p>
          <a:p>
            <a:pPr algn="l">
              <a:buNone/>
            </a:pPr>
            <a:r>
              <a:rPr lang="en-US" dirty="0" smtClean="0"/>
              <a:t>Tears are common in young </a:t>
            </a:r>
            <a:r>
              <a:rPr lang="en-US" dirty="0" err="1" smtClean="0">
                <a:solidFill>
                  <a:srgbClr val="FF0000"/>
                </a:solidFill>
              </a:rPr>
              <a:t>adults</a:t>
            </a:r>
            <a:r>
              <a:rPr lang="en-US" dirty="0" err="1" smtClean="0"/>
              <a:t>,it</a:t>
            </a:r>
            <a:r>
              <a:rPr lang="en-US" dirty="0" smtClean="0"/>
              <a:t> split in its length by </a:t>
            </a:r>
            <a:r>
              <a:rPr lang="en-US" dirty="0" err="1" smtClean="0"/>
              <a:t>aforce</a:t>
            </a:r>
            <a:r>
              <a:rPr lang="en-US" dirty="0" smtClean="0"/>
              <a:t> grinding it between the femur and the </a:t>
            </a:r>
            <a:r>
              <a:rPr lang="en-US" dirty="0" err="1" smtClean="0"/>
              <a:t>tibia,this</a:t>
            </a:r>
            <a:r>
              <a:rPr lang="en-US" dirty="0" smtClean="0"/>
              <a:t> occur when weight is being taken on the flexed knee and there is twisting strain in young (</a:t>
            </a:r>
            <a:r>
              <a:rPr lang="en-US" dirty="0" smtClean="0">
                <a:solidFill>
                  <a:srgbClr val="FF0000"/>
                </a:solidFill>
              </a:rPr>
              <a:t>footballers</a:t>
            </a:r>
            <a:r>
              <a:rPr lang="en-US" dirty="0" smtClean="0"/>
              <a:t>).</a:t>
            </a:r>
          </a:p>
          <a:p>
            <a:pPr algn="l">
              <a:buNone/>
            </a:pPr>
            <a:r>
              <a:rPr lang="en-US" dirty="0" smtClean="0">
                <a:solidFill>
                  <a:srgbClr val="FF0000"/>
                </a:solidFill>
              </a:rPr>
              <a:t>Medial meniscus is affected more than lateral because its attachments to the capsule make it less mobile.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Acute tears are often related to trauma, most frequently as a result of a twisting motion.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Most common in active people aged 10–45.</a:t>
            </a:r>
          </a:p>
        </p:txBody>
      </p:sp>
      <p:pic>
        <p:nvPicPr>
          <p:cNvPr id="4" name="صورة 3" descr="acl-tear.jpg"/>
          <p:cNvPicPr>
            <a:picLocks noGrp="1" noChangeAspect="1"/>
          </p:cNvPicPr>
          <p:nvPr>
            <p:ph idx="1"/>
          </p:nvPr>
        </p:nvPicPr>
        <p:blipFill>
          <a:blip r:embed="rId2" cstate="print"/>
          <a:stretch>
            <a:fillRect/>
          </a:stretch>
        </p:blipFill>
        <p:spPr>
          <a:xfrm>
            <a:off x="1600200" y="1905000"/>
            <a:ext cx="6108538" cy="45259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FF0000"/>
                </a:solidFill>
              </a:rPr>
              <a:t>Anatomy of meniscus</a:t>
            </a:r>
            <a:endParaRPr lang="en-US" b="1" dirty="0">
              <a:solidFill>
                <a:srgbClr val="FF0000"/>
              </a:solidFill>
            </a:endParaRPr>
          </a:p>
        </p:txBody>
      </p:sp>
      <p:pic>
        <p:nvPicPr>
          <p:cNvPr id="4" name="Picture 6" descr="9zcutligs"/>
          <p:cNvPicPr>
            <a:picLocks noGrp="1" noChangeAspect="1" noChangeArrowheads="1"/>
          </p:cNvPicPr>
          <p:nvPr>
            <p:ph sz="half" idx="1"/>
          </p:nvPr>
        </p:nvPicPr>
        <p:blipFill>
          <a:blip r:embed="rId2" cstate="print"/>
          <a:stretch>
            <a:fillRect/>
          </a:stretch>
        </p:blipFill>
        <p:spPr bwMode="auto">
          <a:xfrm>
            <a:off x="457200" y="2246054"/>
            <a:ext cx="4038600" cy="3234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ontent Placeholder 7"/>
          <p:cNvSpPr>
            <a:spLocks noGrp="1"/>
          </p:cNvSpPr>
          <p:nvPr>
            <p:ph sz="half" idx="2"/>
          </p:nvPr>
        </p:nvSpPr>
        <p:spPr>
          <a:xfrm>
            <a:off x="4648200" y="1600201"/>
            <a:ext cx="4038600" cy="4191000"/>
          </a:xfrm>
        </p:spPr>
        <p:txBody>
          <a:bodyPr/>
          <a:lstStyle/>
          <a:p>
            <a:endParaRPr lang="en-US" dirty="0"/>
          </a:p>
        </p:txBody>
      </p:sp>
      <p:pic>
        <p:nvPicPr>
          <p:cNvPr id="5" name="Picture 5"/>
          <p:cNvPicPr>
            <a:picLocks noChangeAspect="1" noChangeArrowheads="1"/>
          </p:cNvPicPr>
          <p:nvPr/>
        </p:nvPicPr>
        <p:blipFill>
          <a:blip r:embed="rId3" cstate="print"/>
          <a:srcRect/>
          <a:stretch>
            <a:fillRect/>
          </a:stretch>
        </p:blipFill>
        <p:spPr bwMode="auto">
          <a:xfrm>
            <a:off x="4800600" y="2133600"/>
            <a:ext cx="3886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76"/>
            <a:ext cx="8229600" cy="45719"/>
          </a:xfrm>
        </p:spPr>
        <p:txBody>
          <a:bodyPr>
            <a:normAutofit fontScale="90000"/>
          </a:bodyPr>
          <a:lstStyle/>
          <a:p>
            <a:endParaRPr lang="ar-IQ" dirty="0"/>
          </a:p>
        </p:txBody>
      </p:sp>
      <p:sp>
        <p:nvSpPr>
          <p:cNvPr id="3" name="Content Placeholder 2"/>
          <p:cNvSpPr>
            <a:spLocks noGrp="1"/>
          </p:cNvSpPr>
          <p:nvPr>
            <p:ph idx="1"/>
          </p:nvPr>
        </p:nvSpPr>
        <p:spPr>
          <a:xfrm>
            <a:off x="0" y="214290"/>
            <a:ext cx="9001156" cy="6500858"/>
          </a:xfrm>
        </p:spPr>
        <p:txBody>
          <a:bodyPr>
            <a:normAutofit fontScale="92500" lnSpcReduction="20000"/>
          </a:bodyPr>
          <a:lstStyle/>
          <a:p>
            <a:pPr algn="l">
              <a:buNone/>
            </a:pPr>
            <a:r>
              <a:rPr lang="en-US" sz="3500" b="1" i="1" dirty="0">
                <a:solidFill>
                  <a:srgbClr val="FF0000"/>
                </a:solidFill>
              </a:rPr>
              <a:t>Types of tears :-</a:t>
            </a:r>
          </a:p>
          <a:p>
            <a:pPr algn="l">
              <a:buNone/>
            </a:pPr>
            <a:r>
              <a:rPr lang="en-US" dirty="0">
                <a:solidFill>
                  <a:srgbClr val="00B0F0"/>
                </a:solidFill>
              </a:rPr>
              <a:t>1-Vertical tears </a:t>
            </a:r>
            <a:r>
              <a:rPr lang="en-US" dirty="0"/>
              <a:t>like  </a:t>
            </a:r>
            <a:r>
              <a:rPr lang="en-US" dirty="0">
                <a:solidFill>
                  <a:schemeClr val="accent3">
                    <a:lumMod val="75000"/>
                  </a:schemeClr>
                </a:solidFill>
              </a:rPr>
              <a:t>(a)bucket-handle tears  </a:t>
            </a:r>
            <a:r>
              <a:rPr lang="en-US" dirty="0"/>
              <a:t>when split vertical but still attached </a:t>
            </a:r>
            <a:r>
              <a:rPr lang="en-US" dirty="0" err="1"/>
              <a:t>anterioly</a:t>
            </a:r>
            <a:r>
              <a:rPr lang="en-US" dirty="0"/>
              <a:t> and </a:t>
            </a:r>
            <a:r>
              <a:rPr lang="en-US" dirty="0" err="1"/>
              <a:t>posteriorly</a:t>
            </a:r>
            <a:r>
              <a:rPr lang="en-US" dirty="0">
                <a:solidFill>
                  <a:schemeClr val="accent3">
                    <a:lumMod val="75000"/>
                  </a:schemeClr>
                </a:solidFill>
              </a:rPr>
              <a:t>;(b)anterior or posterior  horn tears </a:t>
            </a:r>
            <a:r>
              <a:rPr lang="en-US" dirty="0"/>
              <a:t>when </a:t>
            </a:r>
            <a:r>
              <a:rPr lang="en-US" dirty="0" err="1"/>
              <a:t>afree</a:t>
            </a:r>
            <a:r>
              <a:rPr lang="en-US" dirty="0"/>
              <a:t> fragment remains attached </a:t>
            </a:r>
            <a:r>
              <a:rPr lang="en-US" dirty="0" err="1"/>
              <a:t>anteriorly</a:t>
            </a:r>
            <a:r>
              <a:rPr lang="en-US" dirty="0"/>
              <a:t> or </a:t>
            </a:r>
            <a:r>
              <a:rPr lang="en-US" dirty="0" err="1"/>
              <a:t>posteriorly</a:t>
            </a:r>
            <a:r>
              <a:rPr lang="en-US" dirty="0"/>
              <a:t>.</a:t>
            </a:r>
          </a:p>
          <a:p>
            <a:pPr algn="l">
              <a:buNone/>
            </a:pPr>
            <a:r>
              <a:rPr lang="en-US" dirty="0">
                <a:solidFill>
                  <a:srgbClr val="00B0F0"/>
                </a:solidFill>
              </a:rPr>
              <a:t>2-Horizontal tears  </a:t>
            </a:r>
            <a:r>
              <a:rPr lang="en-US" dirty="0"/>
              <a:t>are usually  degenerative or due to repetitive minor trauma ,may be associated with </a:t>
            </a:r>
            <a:r>
              <a:rPr lang="en-US" dirty="0" err="1"/>
              <a:t>meniscal</a:t>
            </a:r>
            <a:r>
              <a:rPr lang="en-US" dirty="0"/>
              <a:t> cysts.</a:t>
            </a:r>
          </a:p>
          <a:p>
            <a:pPr algn="l">
              <a:buNone/>
            </a:pPr>
            <a:r>
              <a:rPr lang="en-US" dirty="0"/>
              <a:t>Most of meniscus is </a:t>
            </a:r>
            <a:r>
              <a:rPr lang="en-US" dirty="0" err="1">
                <a:solidFill>
                  <a:srgbClr val="FF0000"/>
                </a:solidFill>
              </a:rPr>
              <a:t>avascular</a:t>
            </a:r>
            <a:r>
              <a:rPr lang="en-US" dirty="0">
                <a:solidFill>
                  <a:srgbClr val="FF0000"/>
                </a:solidFill>
              </a:rPr>
              <a:t> </a:t>
            </a:r>
            <a:r>
              <a:rPr lang="en-US" dirty="0"/>
              <a:t>and spontaneous repair does not occur unless the tear is in outer third which is </a:t>
            </a:r>
            <a:r>
              <a:rPr lang="en-US" dirty="0" err="1"/>
              <a:t>vascularized</a:t>
            </a:r>
            <a:r>
              <a:rPr lang="en-US" dirty="0"/>
              <a:t> from the capsule. The loose tags act </a:t>
            </a:r>
            <a:r>
              <a:rPr lang="en-US" dirty="0" smtClean="0"/>
              <a:t>as </a:t>
            </a:r>
            <a:r>
              <a:rPr lang="en-US" dirty="0" err="1" smtClean="0"/>
              <a:t>amechanical</a:t>
            </a:r>
            <a:r>
              <a:rPr lang="en-US" dirty="0" smtClean="0"/>
              <a:t> </a:t>
            </a:r>
            <a:r>
              <a:rPr lang="en-US" dirty="0" err="1"/>
              <a:t>irritant,which</a:t>
            </a:r>
            <a:r>
              <a:rPr lang="en-US" dirty="0"/>
              <a:t> give rise to </a:t>
            </a:r>
            <a:r>
              <a:rPr lang="en-US" dirty="0">
                <a:solidFill>
                  <a:srgbClr val="FF0000"/>
                </a:solidFill>
              </a:rPr>
              <a:t>recurrent </a:t>
            </a:r>
            <a:r>
              <a:rPr lang="en-US" dirty="0" err="1">
                <a:solidFill>
                  <a:srgbClr val="FF0000"/>
                </a:solidFill>
              </a:rPr>
              <a:t>synovitis</a:t>
            </a:r>
            <a:r>
              <a:rPr lang="en-US" dirty="0">
                <a:solidFill>
                  <a:srgbClr val="FF0000"/>
                </a:solidFill>
              </a:rPr>
              <a:t> ,effusion and secondary osteoarthritis .</a:t>
            </a:r>
          </a:p>
          <a:p>
            <a:pPr algn="l">
              <a:buNone/>
            </a:pPr>
            <a:r>
              <a:rPr lang="en-US" dirty="0">
                <a:solidFill>
                  <a:srgbClr val="FF0000"/>
                </a:solidFill>
              </a:rPr>
              <a:t> </a:t>
            </a:r>
          </a:p>
          <a:p>
            <a:pPr>
              <a:buNone/>
            </a:pP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Meniscal</a:t>
            </a:r>
            <a:r>
              <a:rPr lang="en-US" b="1" dirty="0" smtClean="0">
                <a:solidFill>
                  <a:srgbClr val="FF0000"/>
                </a:solidFill>
              </a:rPr>
              <a:t> tears</a:t>
            </a:r>
            <a:endParaRPr lang="en-US" b="1" dirty="0">
              <a:solidFill>
                <a:srgbClr val="FF0000"/>
              </a:solidFill>
            </a:endParaRPr>
          </a:p>
        </p:txBody>
      </p:sp>
      <p:pic>
        <p:nvPicPr>
          <p:cNvPr id="1026" name="Picture 2" descr="C:\Users\DR.AHMED\Documents\download (1).jpg"/>
          <p:cNvPicPr>
            <a:picLocks noGrp="1" noChangeAspect="1" noChangeArrowheads="1"/>
          </p:cNvPicPr>
          <p:nvPr>
            <p:ph idx="1"/>
          </p:nvPr>
        </p:nvPicPr>
        <p:blipFill>
          <a:blip r:embed="rId2" cstate="print"/>
          <a:srcRect/>
          <a:stretch>
            <a:fillRect/>
          </a:stretch>
        </p:blipFill>
        <p:spPr bwMode="auto">
          <a:xfrm>
            <a:off x="2209800" y="2362200"/>
            <a:ext cx="4329113" cy="3485356"/>
          </a:xfrm>
          <a:prstGeom prst="rect">
            <a:avLst/>
          </a:prstGeom>
          <a:noFill/>
        </p:spPr>
      </p:pic>
      <p:pic>
        <p:nvPicPr>
          <p:cNvPr id="5" name="عنصر نائب للمحتوى 3" descr="meniscaltears.jpg"/>
          <p:cNvPicPr>
            <a:picLocks noChangeAspect="1"/>
          </p:cNvPicPr>
          <p:nvPr/>
        </p:nvPicPr>
        <p:blipFill>
          <a:blip r:embed="rId3" cstate="print"/>
          <a:stretch>
            <a:fillRect/>
          </a:stretch>
        </p:blipFill>
        <p:spPr>
          <a:xfrm>
            <a:off x="2057400" y="1981200"/>
            <a:ext cx="4648200" cy="39624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18"/>
            <a:ext cx="8229600" cy="428628"/>
          </a:xfrm>
        </p:spPr>
        <p:txBody>
          <a:bodyPr>
            <a:normAutofit fontScale="90000"/>
          </a:bodyPr>
          <a:lstStyle/>
          <a:p>
            <a:endParaRPr lang="ar-IQ" dirty="0"/>
          </a:p>
        </p:txBody>
      </p:sp>
      <p:sp>
        <p:nvSpPr>
          <p:cNvPr id="3" name="Content Placeholder 2"/>
          <p:cNvSpPr>
            <a:spLocks noGrp="1"/>
          </p:cNvSpPr>
          <p:nvPr>
            <p:ph idx="1"/>
          </p:nvPr>
        </p:nvSpPr>
        <p:spPr>
          <a:xfrm>
            <a:off x="142844" y="0"/>
            <a:ext cx="8786874" cy="6858000"/>
          </a:xfrm>
        </p:spPr>
        <p:txBody>
          <a:bodyPr>
            <a:normAutofit fontScale="92500" lnSpcReduction="20000"/>
          </a:bodyPr>
          <a:lstStyle/>
          <a:p>
            <a:pPr algn="l">
              <a:buNone/>
            </a:pPr>
            <a:r>
              <a:rPr lang="en-US" b="1" dirty="0">
                <a:solidFill>
                  <a:srgbClr val="FF0000"/>
                </a:solidFill>
              </a:rPr>
              <a:t>Clinical features:-</a:t>
            </a:r>
          </a:p>
          <a:p>
            <a:pPr algn="l">
              <a:buNone/>
            </a:pPr>
            <a:r>
              <a:rPr lang="en-US" dirty="0"/>
              <a:t>The patient  is young age with history of twisting injury to the knee on sport field. </a:t>
            </a:r>
            <a:r>
              <a:rPr lang="en-US" b="1" dirty="0">
                <a:solidFill>
                  <a:srgbClr val="0070C0"/>
                </a:solidFill>
              </a:rPr>
              <a:t>Pain</a:t>
            </a:r>
            <a:r>
              <a:rPr lang="en-US" dirty="0"/>
              <a:t> is severe and occasionally  the  knee is </a:t>
            </a:r>
            <a:r>
              <a:rPr lang="en-US" b="1" dirty="0">
                <a:solidFill>
                  <a:srgbClr val="0070C0"/>
                </a:solidFill>
              </a:rPr>
              <a:t>locked</a:t>
            </a:r>
            <a:r>
              <a:rPr lang="en-US" dirty="0"/>
              <a:t> in partial flexion; </a:t>
            </a:r>
            <a:r>
              <a:rPr lang="en-US" b="1" dirty="0">
                <a:solidFill>
                  <a:srgbClr val="0070C0"/>
                </a:solidFill>
              </a:rPr>
              <a:t>swelling</a:t>
            </a:r>
            <a:r>
              <a:rPr lang="en-US" dirty="0"/>
              <a:t> some hours later.</a:t>
            </a:r>
          </a:p>
          <a:p>
            <a:pPr algn="l">
              <a:buNone/>
            </a:pPr>
            <a:r>
              <a:rPr lang="en-US" dirty="0"/>
              <a:t>With rest the initial symptoms subside and recur after trivial strains or </a:t>
            </a:r>
            <a:r>
              <a:rPr lang="en-US" dirty="0" err="1"/>
              <a:t>twists;sometimes</a:t>
            </a:r>
            <a:r>
              <a:rPr lang="en-US" dirty="0"/>
              <a:t> the knee </a:t>
            </a:r>
            <a:r>
              <a:rPr lang="en-US" b="1" dirty="0">
                <a:solidFill>
                  <a:srgbClr val="0070C0"/>
                </a:solidFill>
              </a:rPr>
              <a:t>gives way </a:t>
            </a:r>
            <a:r>
              <a:rPr lang="en-US" dirty="0"/>
              <a:t>and again followed by pain and  swelling.</a:t>
            </a:r>
          </a:p>
          <a:p>
            <a:pPr algn="l">
              <a:buNone/>
            </a:pPr>
            <a:r>
              <a:rPr lang="en-US" dirty="0"/>
              <a:t>If the patient  is  over 40  with no history of </a:t>
            </a:r>
            <a:r>
              <a:rPr lang="en-US" dirty="0" err="1"/>
              <a:t>trauma,the</a:t>
            </a:r>
            <a:r>
              <a:rPr lang="en-US" dirty="0"/>
              <a:t> main complaint is of recurrent giving way or locking.</a:t>
            </a:r>
          </a:p>
          <a:p>
            <a:pPr algn="l">
              <a:buNone/>
            </a:pPr>
            <a:r>
              <a:rPr lang="en-US" dirty="0">
                <a:solidFill>
                  <a:srgbClr val="00B050"/>
                </a:solidFill>
              </a:rPr>
              <a:t>Locking  is a sudden inability to extend the knee fully suggests </a:t>
            </a:r>
            <a:r>
              <a:rPr lang="en-US" dirty="0" err="1">
                <a:solidFill>
                  <a:srgbClr val="00B050"/>
                </a:solidFill>
              </a:rPr>
              <a:t>abucket</a:t>
            </a:r>
            <a:r>
              <a:rPr lang="en-US" dirty="0">
                <a:solidFill>
                  <a:srgbClr val="00B050"/>
                </a:solidFill>
              </a:rPr>
              <a:t>-handle tear</a:t>
            </a:r>
            <a:r>
              <a:rPr lang="en-US" dirty="0"/>
              <a:t>.</a:t>
            </a:r>
          </a:p>
          <a:p>
            <a:pPr algn="l">
              <a:buNone/>
            </a:pPr>
            <a:r>
              <a:rPr lang="en-US" b="1" dirty="0">
                <a:solidFill>
                  <a:srgbClr val="0070C0"/>
                </a:solidFill>
              </a:rPr>
              <a:t>On examination </a:t>
            </a:r>
            <a:r>
              <a:rPr lang="en-US" dirty="0"/>
              <a:t>; the joint may be held slightly flexed and </a:t>
            </a:r>
            <a:r>
              <a:rPr lang="en-US" b="1" dirty="0" err="1">
                <a:solidFill>
                  <a:srgbClr val="0070C0"/>
                </a:solidFill>
              </a:rPr>
              <a:t>effusion,tenderness</a:t>
            </a:r>
            <a:r>
              <a:rPr lang="en-US" dirty="0"/>
              <a:t> localized to the joint line on medial </a:t>
            </a:r>
            <a:r>
              <a:rPr lang="en-US" dirty="0" err="1"/>
              <a:t>side;later</a:t>
            </a:r>
            <a:r>
              <a:rPr lang="en-US" dirty="0"/>
              <a:t> on there's </a:t>
            </a:r>
            <a:r>
              <a:rPr lang="en-US" b="1" dirty="0">
                <a:solidFill>
                  <a:srgbClr val="0070C0"/>
                </a:solidFill>
              </a:rPr>
              <a:t>wasting</a:t>
            </a:r>
            <a:r>
              <a:rPr lang="en-US" dirty="0"/>
              <a:t> of the quadriceps ;</a:t>
            </a:r>
            <a:r>
              <a:rPr lang="en-US" b="1" dirty="0" err="1">
                <a:solidFill>
                  <a:srgbClr val="0070C0"/>
                </a:solidFill>
              </a:rPr>
              <a:t>Apley's</a:t>
            </a:r>
            <a:r>
              <a:rPr lang="en-US" b="1" dirty="0">
                <a:solidFill>
                  <a:srgbClr val="0070C0"/>
                </a:solidFill>
              </a:rPr>
              <a:t>  grinding test </a:t>
            </a:r>
            <a:r>
              <a:rPr lang="en-US" dirty="0"/>
              <a:t>may be positive.</a:t>
            </a:r>
          </a:p>
          <a:p>
            <a:pPr>
              <a:buNone/>
            </a:pP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71600" y="2057400"/>
            <a:ext cx="2352675" cy="35337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idx="1"/>
          </p:nvPr>
        </p:nvSpPr>
        <p:spPr/>
        <p:txBody>
          <a:bodyPr>
            <a:normAutofit/>
          </a:bodyPr>
          <a:lstStyle/>
          <a:p>
            <a:pPr algn="l" rtl="0"/>
            <a:r>
              <a:rPr lang="en-US" dirty="0" smtClean="0"/>
              <a:t>The knee is the commonest of the large joints to be affected by osteoarthritis .Often there is a predisposing factor</a:t>
            </a:r>
            <a:r>
              <a:rPr lang="en-US" b="1" i="1" dirty="0" smtClean="0">
                <a:solidFill>
                  <a:srgbClr val="FF0000"/>
                </a:solidFill>
              </a:rPr>
              <a:t>(secondary): </a:t>
            </a:r>
            <a:r>
              <a:rPr lang="en-US" dirty="0" smtClean="0"/>
              <a:t>injury to the </a:t>
            </a:r>
            <a:r>
              <a:rPr lang="en-US" dirty="0" err="1" smtClean="0"/>
              <a:t>articular</a:t>
            </a:r>
            <a:r>
              <a:rPr lang="en-US" dirty="0" smtClean="0"/>
              <a:t> surface, a torn meniscus, </a:t>
            </a:r>
            <a:r>
              <a:rPr lang="en-US" dirty="0" err="1" smtClean="0"/>
              <a:t>ligamentous</a:t>
            </a:r>
            <a:r>
              <a:rPr lang="en-US" dirty="0" smtClean="0"/>
              <a:t> instability or preexisting deformity of the hip or knee, to mention a few. However, in many cases no obvious cause can be found </a:t>
            </a:r>
            <a:r>
              <a:rPr lang="en-US" b="1" i="1" dirty="0" smtClean="0">
                <a:solidFill>
                  <a:srgbClr val="FF0000"/>
                </a:solidFill>
              </a:rPr>
              <a:t>(primary).</a:t>
            </a:r>
            <a:endParaRPr lang="en-US" b="1" i="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214"/>
            <a:ext cx="8229600" cy="71438"/>
          </a:xfrm>
        </p:spPr>
        <p:txBody>
          <a:bodyPr>
            <a:normAutofit fontScale="90000"/>
          </a:bodyPr>
          <a:lstStyle/>
          <a:p>
            <a:endParaRPr lang="ar-IQ"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lgn="l">
              <a:buNone/>
            </a:pPr>
            <a:r>
              <a:rPr lang="en-US" sz="3900" b="1" dirty="0">
                <a:solidFill>
                  <a:srgbClr val="FF0000"/>
                </a:solidFill>
              </a:rPr>
              <a:t>Imaging :-</a:t>
            </a:r>
          </a:p>
          <a:p>
            <a:pPr algn="l">
              <a:buNone/>
            </a:pPr>
            <a:r>
              <a:rPr lang="en-US" dirty="0"/>
              <a:t>Plain x-ray are normal but MRI are reliable method for diagnosis  that  are missed by arthroscopy .</a:t>
            </a:r>
          </a:p>
          <a:p>
            <a:pPr algn="l">
              <a:buNone/>
            </a:pPr>
            <a:r>
              <a:rPr lang="en-US" sz="3900" b="1" dirty="0">
                <a:solidFill>
                  <a:srgbClr val="FF0000"/>
                </a:solidFill>
              </a:rPr>
              <a:t>Arthroscopy :-</a:t>
            </a:r>
          </a:p>
          <a:p>
            <a:pPr algn="l">
              <a:buNone/>
            </a:pPr>
            <a:r>
              <a:rPr lang="en-US" dirty="0"/>
              <a:t>It has advantage that if  a lesion  is identified ,it can be treated as the same time </a:t>
            </a:r>
            <a:r>
              <a:rPr lang="en-US" dirty="0" smtClean="0"/>
              <a:t>.</a:t>
            </a:r>
            <a:r>
              <a:rPr lang="en-US" dirty="0"/>
              <a:t> </a:t>
            </a:r>
          </a:p>
          <a:p>
            <a:pPr algn="l">
              <a:buNone/>
            </a:pPr>
            <a:r>
              <a:rPr lang="en-US" sz="3900" b="1" dirty="0">
                <a:solidFill>
                  <a:srgbClr val="FF0000"/>
                </a:solidFill>
              </a:rPr>
              <a:t>Treatment :-</a:t>
            </a:r>
          </a:p>
          <a:p>
            <a:pPr algn="l">
              <a:buNone/>
            </a:pPr>
            <a:r>
              <a:rPr lang="en-US" dirty="0"/>
              <a:t>In the past, </a:t>
            </a:r>
            <a:r>
              <a:rPr lang="en-US" dirty="0" err="1"/>
              <a:t>meniscal</a:t>
            </a:r>
            <a:r>
              <a:rPr lang="en-US" dirty="0"/>
              <a:t> tears were treated by </a:t>
            </a:r>
            <a:r>
              <a:rPr lang="en-US" b="1" i="1" dirty="0">
                <a:solidFill>
                  <a:schemeClr val="tx2"/>
                </a:solidFill>
              </a:rPr>
              <a:t>open </a:t>
            </a:r>
            <a:r>
              <a:rPr lang="en-US" b="1" i="1" dirty="0" err="1">
                <a:solidFill>
                  <a:schemeClr val="tx2"/>
                </a:solidFill>
              </a:rPr>
              <a:t>operation</a:t>
            </a:r>
            <a:r>
              <a:rPr lang="en-US" dirty="0" err="1">
                <a:solidFill>
                  <a:schemeClr val="tx2"/>
                </a:solidFill>
              </a:rPr>
              <a:t>;</a:t>
            </a:r>
            <a:r>
              <a:rPr lang="en-US" dirty="0" err="1"/>
              <a:t>nowadays</a:t>
            </a:r>
            <a:r>
              <a:rPr lang="en-US" dirty="0"/>
              <a:t>  </a:t>
            </a:r>
            <a:r>
              <a:rPr lang="en-US" b="1" i="1" dirty="0">
                <a:solidFill>
                  <a:schemeClr val="tx2"/>
                </a:solidFill>
              </a:rPr>
              <a:t>arthroscopic  surgery </a:t>
            </a:r>
            <a:r>
              <a:rPr lang="en-US" dirty="0"/>
              <a:t>is preferable.</a:t>
            </a:r>
          </a:p>
          <a:p>
            <a:pPr algn="l">
              <a:buNone/>
            </a:pPr>
            <a:r>
              <a:rPr lang="en-US" dirty="0"/>
              <a:t>For the peripheral  </a:t>
            </a:r>
            <a:r>
              <a:rPr lang="en-US" dirty="0" err="1"/>
              <a:t>tears,operative</a:t>
            </a:r>
            <a:r>
              <a:rPr lang="en-US" dirty="0"/>
              <a:t> repair is feasible  otherwise displaced portion should be </a:t>
            </a:r>
            <a:r>
              <a:rPr lang="en-US" b="1" i="1" dirty="0" smtClean="0">
                <a:solidFill>
                  <a:schemeClr val="tx2"/>
                </a:solidFill>
              </a:rPr>
              <a:t>excised(partial or complete </a:t>
            </a:r>
            <a:r>
              <a:rPr lang="en-US" b="1" i="1" dirty="0" err="1" smtClean="0">
                <a:solidFill>
                  <a:schemeClr val="tx2"/>
                </a:solidFill>
              </a:rPr>
              <a:t>meniscectomy</a:t>
            </a:r>
            <a:r>
              <a:rPr lang="en-US" dirty="0" smtClean="0"/>
              <a:t>).</a:t>
            </a:r>
            <a:r>
              <a:rPr lang="en-US" dirty="0" err="1" smtClean="0"/>
              <a:t>postoerative</a:t>
            </a:r>
            <a:r>
              <a:rPr lang="en-US" dirty="0" smtClean="0"/>
              <a:t> </a:t>
            </a:r>
            <a:r>
              <a:rPr lang="en-US" dirty="0"/>
              <a:t>physiotherapy is an important part of the treatment.</a:t>
            </a:r>
          </a:p>
          <a:p>
            <a:pPr>
              <a:buNone/>
            </a:pPr>
            <a:endParaRPr lang="ar-IQ" dirty="0"/>
          </a:p>
        </p:txBody>
      </p:sp>
      <p:pic>
        <p:nvPicPr>
          <p:cNvPr id="4" name="صورة 5" descr="joints.jpg"/>
          <p:cNvPicPr>
            <a:picLocks noChangeAspect="1"/>
          </p:cNvPicPr>
          <p:nvPr/>
        </p:nvPicPr>
        <p:blipFill>
          <a:blip r:embed="rId2" cstate="print"/>
          <a:stretch>
            <a:fillRect/>
          </a:stretch>
        </p:blipFill>
        <p:spPr>
          <a:xfrm>
            <a:off x="11049000" y="-304800"/>
            <a:ext cx="2447925" cy="35718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Investigation</a:t>
            </a:r>
            <a:endParaRPr lang="en-US" b="1" dirty="0">
              <a:solidFill>
                <a:srgbClr val="FF0000"/>
              </a:solidFill>
            </a:endParaRPr>
          </a:p>
        </p:txBody>
      </p:sp>
      <p:pic>
        <p:nvPicPr>
          <p:cNvPr id="4" name="صورة 5" descr="joints.jpg"/>
          <p:cNvPicPr>
            <a:picLocks noGrp="1" noChangeAspect="1"/>
          </p:cNvPicPr>
          <p:nvPr>
            <p:ph idx="1"/>
          </p:nvPr>
        </p:nvPicPr>
        <p:blipFill>
          <a:blip r:embed="rId2" cstate="print"/>
          <a:stretch>
            <a:fillRect/>
          </a:stretch>
        </p:blipFill>
        <p:spPr>
          <a:xfrm>
            <a:off x="0" y="1828800"/>
            <a:ext cx="2286000" cy="3571875"/>
          </a:xfrm>
          <a:prstGeom prst="rect">
            <a:avLst/>
          </a:prstGeom>
        </p:spPr>
      </p:pic>
      <p:pic>
        <p:nvPicPr>
          <p:cNvPr id="5" name="صورة 3" descr="120112_060805561_imageKnee.jpg"/>
          <p:cNvPicPr>
            <a:picLocks noChangeAspect="1"/>
          </p:cNvPicPr>
          <p:nvPr/>
        </p:nvPicPr>
        <p:blipFill>
          <a:blip r:embed="rId3" cstate="print"/>
          <a:stretch>
            <a:fillRect/>
          </a:stretch>
        </p:blipFill>
        <p:spPr>
          <a:xfrm>
            <a:off x="6019800" y="1600200"/>
            <a:ext cx="3124200" cy="3219450"/>
          </a:xfrm>
          <a:prstGeom prst="rect">
            <a:avLst/>
          </a:prstGeom>
        </p:spPr>
      </p:pic>
      <p:pic>
        <p:nvPicPr>
          <p:cNvPr id="6" name="Picture 2" descr="C:\Users\Public\Pictures\mri.jpg"/>
          <p:cNvPicPr>
            <a:picLocks noChangeAspect="1" noChangeArrowheads="1"/>
          </p:cNvPicPr>
          <p:nvPr/>
        </p:nvPicPr>
        <p:blipFill>
          <a:blip r:embed="rId4" cstate="print"/>
          <a:srcRect/>
          <a:stretch>
            <a:fillRect/>
          </a:stretch>
        </p:blipFill>
        <p:spPr bwMode="auto">
          <a:xfrm>
            <a:off x="2362200" y="1600200"/>
            <a:ext cx="3429000" cy="41434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18"/>
            <a:ext cx="8229600" cy="214314"/>
          </a:xfrm>
        </p:spPr>
        <p:txBody>
          <a:bodyPr>
            <a:normAutofit fontScale="90000"/>
          </a:bodyPr>
          <a:lstStyle/>
          <a:p>
            <a:endParaRPr lang="ar-IQ" dirty="0"/>
          </a:p>
        </p:txBody>
      </p:sp>
      <p:sp>
        <p:nvSpPr>
          <p:cNvPr id="3" name="Content Placeholder 2"/>
          <p:cNvSpPr>
            <a:spLocks noGrp="1"/>
          </p:cNvSpPr>
          <p:nvPr>
            <p:ph idx="1"/>
          </p:nvPr>
        </p:nvSpPr>
        <p:spPr>
          <a:xfrm>
            <a:off x="214282" y="214290"/>
            <a:ext cx="8715436" cy="6429420"/>
          </a:xfrm>
        </p:spPr>
        <p:txBody>
          <a:bodyPr>
            <a:normAutofit fontScale="92500" lnSpcReduction="10000"/>
          </a:bodyPr>
          <a:lstStyle/>
          <a:p>
            <a:pPr algn="ctr">
              <a:buNone/>
            </a:pPr>
            <a:r>
              <a:rPr lang="en-US" sz="4300" b="1" dirty="0" err="1">
                <a:solidFill>
                  <a:srgbClr val="FF0000"/>
                </a:solidFill>
              </a:rPr>
              <a:t>Meniscal</a:t>
            </a:r>
            <a:r>
              <a:rPr lang="en-US" sz="4300" b="1" dirty="0">
                <a:solidFill>
                  <a:srgbClr val="FF0000"/>
                </a:solidFill>
              </a:rPr>
              <a:t> cysts</a:t>
            </a:r>
            <a:endParaRPr lang="en-US" sz="4300" dirty="0">
              <a:solidFill>
                <a:srgbClr val="FF0000"/>
              </a:solidFill>
            </a:endParaRPr>
          </a:p>
          <a:p>
            <a:pPr algn="l">
              <a:buNone/>
            </a:pPr>
            <a:r>
              <a:rPr lang="en-US" dirty="0"/>
              <a:t>A </a:t>
            </a:r>
            <a:r>
              <a:rPr lang="en-US" dirty="0" err="1"/>
              <a:t>meniscal</a:t>
            </a:r>
            <a:r>
              <a:rPr lang="en-US" dirty="0"/>
              <a:t> cyst can be likened to ganglion  because it contain </a:t>
            </a:r>
            <a:r>
              <a:rPr lang="en-US" dirty="0" err="1"/>
              <a:t>gelateneous</a:t>
            </a:r>
            <a:r>
              <a:rPr lang="en-US" dirty="0"/>
              <a:t> fluid and surrounded by fibrous </a:t>
            </a:r>
            <a:r>
              <a:rPr lang="en-US" dirty="0" err="1"/>
              <a:t>tissue.Its</a:t>
            </a:r>
            <a:r>
              <a:rPr lang="en-US" dirty="0"/>
              <a:t> probably traumatic in origin, arising from either </a:t>
            </a:r>
            <a:r>
              <a:rPr lang="en-US" dirty="0" err="1"/>
              <a:t>asmall</a:t>
            </a:r>
            <a:r>
              <a:rPr lang="en-US" dirty="0"/>
              <a:t> horizontal tear or repeated squashing of the peripheral part of the meniscus.</a:t>
            </a:r>
          </a:p>
          <a:p>
            <a:pPr algn="l">
              <a:buNone/>
            </a:pPr>
            <a:r>
              <a:rPr lang="en-US" dirty="0"/>
              <a:t>The patient presents with pain, and a small lump can be seen and </a:t>
            </a:r>
            <a:r>
              <a:rPr lang="en-US" dirty="0" err="1"/>
              <a:t>felt,usually</a:t>
            </a:r>
            <a:r>
              <a:rPr lang="en-US" dirty="0"/>
              <a:t> on the lateral side of the </a:t>
            </a:r>
            <a:r>
              <a:rPr lang="en-US" dirty="0" err="1"/>
              <a:t>joint;it</a:t>
            </a:r>
            <a:r>
              <a:rPr lang="en-US" dirty="0"/>
              <a:t> may feel firm or tense particularly when the knee is extended.</a:t>
            </a:r>
          </a:p>
          <a:p>
            <a:pPr algn="l">
              <a:buNone/>
            </a:pPr>
            <a:r>
              <a:rPr lang="en-US" dirty="0"/>
              <a:t>If  it's  </a:t>
            </a:r>
            <a:r>
              <a:rPr lang="en-US" dirty="0" err="1"/>
              <a:t>symptomatic,the</a:t>
            </a:r>
            <a:r>
              <a:rPr lang="en-US" dirty="0"/>
              <a:t> cyst can be decompressed or removed </a:t>
            </a:r>
            <a:r>
              <a:rPr lang="en-US" dirty="0" err="1"/>
              <a:t>arthroscopically;any</a:t>
            </a:r>
            <a:r>
              <a:rPr lang="en-US" dirty="0"/>
              <a:t> </a:t>
            </a:r>
            <a:r>
              <a:rPr lang="en-US" dirty="0" err="1"/>
              <a:t>meniscal</a:t>
            </a:r>
            <a:r>
              <a:rPr lang="en-US" dirty="0"/>
              <a:t> lesion can be dealt with same time.</a:t>
            </a:r>
          </a:p>
          <a:p>
            <a:pPr>
              <a:buNone/>
            </a:pP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285728"/>
            <a:ext cx="8786874" cy="6343672"/>
          </a:xfrm>
        </p:spPr>
        <p:txBody>
          <a:bodyPr>
            <a:noAutofit/>
          </a:bodyPr>
          <a:lstStyle/>
          <a:p>
            <a:pPr algn="l" rtl="0"/>
            <a:r>
              <a:rPr lang="en-US" sz="2400" dirty="0" smtClean="0"/>
              <a:t/>
            </a:r>
            <a:br>
              <a:rPr lang="en-US" sz="2400" dirty="0" smtClean="0"/>
            </a:br>
            <a:r>
              <a:rPr lang="en-US" sz="2400" dirty="0" smtClean="0"/>
              <a:t> </a:t>
            </a:r>
            <a:r>
              <a:rPr lang="en-US" sz="2800" b="1" dirty="0" smtClean="0">
                <a:solidFill>
                  <a:srgbClr val="FF0000"/>
                </a:solidFill>
              </a:rPr>
              <a:t>Knee deformity :-Bow legs(</a:t>
            </a: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varum</a:t>
            </a:r>
            <a:r>
              <a:rPr lang="en-US" sz="2800" b="1" dirty="0" smtClean="0">
                <a:solidFill>
                  <a:srgbClr val="FF0000"/>
                </a:solidFill>
              </a:rPr>
              <a:t>)and Knock  knees(</a:t>
            </a: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valgum</a:t>
            </a:r>
            <a:r>
              <a:rPr lang="en-US" sz="2800" b="1" dirty="0" smtClean="0">
                <a:solidFill>
                  <a:srgbClr val="FF0000"/>
                </a:solidFill>
              </a:rPr>
              <a:t>)</a:t>
            </a:r>
            <a:r>
              <a:rPr lang="en-US" sz="2000" dirty="0" smtClean="0"/>
              <a:t/>
            </a:r>
            <a:br>
              <a:rPr lang="en-US" sz="2000" dirty="0" smtClean="0"/>
            </a:br>
            <a:r>
              <a:rPr lang="en-US" sz="2800" dirty="0" smtClean="0"/>
              <a:t>BY the end of growth, the knees are normally in 5-7 degrees of </a:t>
            </a:r>
            <a:r>
              <a:rPr lang="en-US" sz="2800" dirty="0" err="1" smtClean="0"/>
              <a:t>valgus,so</a:t>
            </a:r>
            <a:r>
              <a:rPr lang="en-US" sz="2800" dirty="0" smtClean="0"/>
              <a:t> any thing more or less than that would be classified as deformity.</a:t>
            </a:r>
            <a:br>
              <a:rPr lang="en-US" sz="2800" dirty="0" smtClean="0"/>
            </a:br>
            <a:r>
              <a:rPr lang="en-US" sz="2800" dirty="0" smtClean="0"/>
              <a:t>In </a:t>
            </a:r>
            <a:r>
              <a:rPr lang="en-US" sz="2800" dirty="0" err="1" smtClean="0"/>
              <a:t>general,deformity</a:t>
            </a:r>
            <a:r>
              <a:rPr lang="en-US" sz="2800" dirty="0" smtClean="0"/>
              <a:t> is usually can be noticed by simple </a:t>
            </a:r>
            <a:r>
              <a:rPr lang="en-US" sz="2800" dirty="0" err="1" smtClean="0"/>
              <a:t>observation,this</a:t>
            </a:r>
            <a:r>
              <a:rPr lang="en-US" sz="2800" dirty="0" smtClean="0"/>
              <a:t> is best done with the </a:t>
            </a:r>
            <a:r>
              <a:rPr lang="en-US" sz="2800" b="1" dirty="0" smtClean="0">
                <a:solidFill>
                  <a:srgbClr val="FF0000"/>
                </a:solidFill>
              </a:rPr>
              <a:t>Bilateral </a:t>
            </a: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varum</a:t>
            </a:r>
            <a:r>
              <a:rPr lang="en-US" sz="2800" b="1" dirty="0" smtClean="0">
                <a:solidFill>
                  <a:srgbClr val="FF0000"/>
                </a:solidFill>
              </a:rPr>
              <a:t>(bow leg)</a:t>
            </a:r>
            <a:r>
              <a:rPr lang="en-US" sz="2800" dirty="0" smtClean="0">
                <a:solidFill>
                  <a:srgbClr val="FF0000"/>
                </a:solidFill>
              </a:rPr>
              <a:t> </a:t>
            </a:r>
            <a:r>
              <a:rPr lang="en-US" sz="2800" dirty="0" smtClean="0"/>
              <a:t>can be recorded by measuring the distance between the knees with the legs straight and the medial </a:t>
            </a:r>
            <a:r>
              <a:rPr lang="en-US" sz="2800" dirty="0" err="1" smtClean="0"/>
              <a:t>malleoli</a:t>
            </a:r>
            <a:r>
              <a:rPr lang="en-US" sz="2800" dirty="0" smtClean="0"/>
              <a:t> just </a:t>
            </a:r>
            <a:r>
              <a:rPr lang="en-US" sz="2800" dirty="0" err="1" smtClean="0"/>
              <a:t>touching;it</a:t>
            </a:r>
            <a:r>
              <a:rPr lang="en-US" sz="2800" dirty="0" smtClean="0"/>
              <a:t> should be less than 6 cm.</a:t>
            </a:r>
            <a:br>
              <a:rPr lang="en-US" sz="2800" dirty="0" smtClean="0"/>
            </a:b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valgum</a:t>
            </a:r>
            <a:r>
              <a:rPr lang="en-US" sz="2800" b="1" dirty="0" smtClean="0">
                <a:solidFill>
                  <a:srgbClr val="FF0000"/>
                </a:solidFill>
              </a:rPr>
              <a:t>(knock knee)</a:t>
            </a:r>
            <a:r>
              <a:rPr lang="en-US" sz="2800" dirty="0" smtClean="0">
                <a:solidFill>
                  <a:srgbClr val="FF0000"/>
                </a:solidFill>
              </a:rPr>
              <a:t> </a:t>
            </a:r>
            <a:r>
              <a:rPr lang="en-US" sz="2800" dirty="0" smtClean="0"/>
              <a:t>can be recorded by measuring the distance between the medial </a:t>
            </a:r>
            <a:r>
              <a:rPr lang="en-US" sz="2800" dirty="0" err="1" smtClean="0"/>
              <a:t>malleoli</a:t>
            </a:r>
            <a:r>
              <a:rPr lang="en-US" sz="2800" dirty="0" smtClean="0"/>
              <a:t> when the knees are held touching with patellae facing </a:t>
            </a:r>
            <a:r>
              <a:rPr lang="en-US" sz="2800" dirty="0" err="1" smtClean="0"/>
              <a:t>forwards;it</a:t>
            </a:r>
            <a:r>
              <a:rPr lang="en-US" sz="2800" dirty="0" smtClean="0"/>
              <a:t> is usually less than 8 cm. </a:t>
            </a:r>
            <a:br>
              <a:rPr lang="en-US" sz="2800" dirty="0" smtClean="0"/>
            </a:br>
            <a:r>
              <a:rPr lang="en-US" sz="2800" dirty="0" smtClean="0"/>
              <a:t>patient standing and bearing weight.</a:t>
            </a:r>
            <a:br>
              <a:rPr lang="en-US" sz="2800" dirty="0" smtClean="0"/>
            </a:br>
            <a:endParaRPr lang="ar-IQ" sz="1800" dirty="0" smtClean="0"/>
          </a:p>
        </p:txBody>
      </p:sp>
      <p:sp>
        <p:nvSpPr>
          <p:cNvPr id="3" name="Subtitle 2"/>
          <p:cNvSpPr>
            <a:spLocks noGrp="1"/>
          </p:cNvSpPr>
          <p:nvPr>
            <p:ph type="subTitle" idx="1"/>
          </p:nvPr>
        </p:nvSpPr>
        <p:spPr>
          <a:xfrm>
            <a:off x="433050" y="-357214"/>
            <a:ext cx="6480048" cy="357214"/>
          </a:xfrm>
        </p:spPr>
        <p:txBody>
          <a:bodyPr>
            <a:normAutofit fontScale="62500" lnSpcReduction="20000"/>
          </a:bodyPr>
          <a:lstStyle/>
          <a:p>
            <a:endParaRPr lang="ar-IQ"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Genu</a:t>
            </a:r>
            <a:r>
              <a:rPr lang="en-US" b="1" dirty="0" smtClean="0">
                <a:solidFill>
                  <a:srgbClr val="FF0000"/>
                </a:solidFill>
              </a:rPr>
              <a:t> </a:t>
            </a:r>
            <a:r>
              <a:rPr lang="en-US" b="1" dirty="0" err="1" smtClean="0">
                <a:solidFill>
                  <a:srgbClr val="FF0000"/>
                </a:solidFill>
              </a:rPr>
              <a:t>varum</a:t>
            </a:r>
            <a:r>
              <a:rPr lang="en-US" b="1" dirty="0" smtClean="0">
                <a:solidFill>
                  <a:srgbClr val="FF0000"/>
                </a:solidFill>
              </a:rPr>
              <a:t> and </a:t>
            </a:r>
            <a:r>
              <a:rPr lang="en-US" b="1" dirty="0" err="1" smtClean="0">
                <a:solidFill>
                  <a:srgbClr val="FF0000"/>
                </a:solidFill>
              </a:rPr>
              <a:t>valgum</a:t>
            </a:r>
            <a:endParaRPr lang="en-US" b="1"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7239000" y="2895600"/>
            <a:ext cx="1085850" cy="1857375"/>
          </a:xfrm>
          <a:prstGeom prst="rect">
            <a:avLst/>
          </a:prstGeom>
          <a:noFill/>
          <a:ln w="9525">
            <a:noFill/>
            <a:miter lim="800000"/>
            <a:headEnd/>
            <a:tailEnd/>
          </a:ln>
          <a:effectLst/>
        </p:spPr>
      </p:pic>
      <p:pic>
        <p:nvPicPr>
          <p:cNvPr id="2051" name="Picture 3" descr="C:\Users\DR.AHMED\Documents\download.jpg"/>
          <p:cNvPicPr>
            <a:picLocks noChangeAspect="1" noChangeArrowheads="1"/>
          </p:cNvPicPr>
          <p:nvPr/>
        </p:nvPicPr>
        <p:blipFill>
          <a:blip r:embed="rId3" cstate="print"/>
          <a:srcRect/>
          <a:stretch>
            <a:fillRect/>
          </a:stretch>
        </p:blipFill>
        <p:spPr bwMode="auto">
          <a:xfrm>
            <a:off x="304800" y="1295400"/>
            <a:ext cx="3657600" cy="2895600"/>
          </a:xfrm>
          <a:prstGeom prst="rect">
            <a:avLst/>
          </a:prstGeom>
          <a:noFill/>
        </p:spPr>
      </p:pic>
      <p:pic>
        <p:nvPicPr>
          <p:cNvPr id="2052" name="Picture 4" descr="C:\Users\DR.AHMED\Documents\images.jpg"/>
          <p:cNvPicPr>
            <a:picLocks noChangeAspect="1" noChangeArrowheads="1"/>
          </p:cNvPicPr>
          <p:nvPr/>
        </p:nvPicPr>
        <p:blipFill>
          <a:blip r:embed="rId4" cstate="print"/>
          <a:srcRect/>
          <a:stretch>
            <a:fillRect/>
          </a:stretch>
        </p:blipFill>
        <p:spPr bwMode="auto">
          <a:xfrm>
            <a:off x="4267200" y="1371600"/>
            <a:ext cx="4029075" cy="2667000"/>
          </a:xfrm>
          <a:prstGeom prst="rect">
            <a:avLst/>
          </a:prstGeom>
          <a:noFill/>
        </p:spPr>
      </p:pic>
      <p:pic>
        <p:nvPicPr>
          <p:cNvPr id="2053" name="Picture 5" descr="C:\Users\DR.AHMED\Documents\images (1).jpg"/>
          <p:cNvPicPr>
            <a:picLocks noChangeAspect="1" noChangeArrowheads="1"/>
          </p:cNvPicPr>
          <p:nvPr/>
        </p:nvPicPr>
        <p:blipFill>
          <a:blip r:embed="rId5" cstate="print"/>
          <a:srcRect/>
          <a:stretch>
            <a:fillRect/>
          </a:stretch>
        </p:blipFill>
        <p:spPr bwMode="auto">
          <a:xfrm>
            <a:off x="381000" y="4476750"/>
            <a:ext cx="1914525" cy="2381250"/>
          </a:xfrm>
          <a:prstGeom prst="rect">
            <a:avLst/>
          </a:prstGeom>
          <a:noFill/>
        </p:spPr>
      </p:pic>
      <p:pic>
        <p:nvPicPr>
          <p:cNvPr id="2054" name="Picture 6" descr="C:\Users\DR.AHMED\Documents\download (2).jpg"/>
          <p:cNvPicPr>
            <a:picLocks noChangeAspect="1" noChangeArrowheads="1"/>
          </p:cNvPicPr>
          <p:nvPr/>
        </p:nvPicPr>
        <p:blipFill>
          <a:blip r:embed="rId6" cstate="print"/>
          <a:srcRect/>
          <a:stretch>
            <a:fillRect/>
          </a:stretch>
        </p:blipFill>
        <p:spPr bwMode="auto">
          <a:xfrm>
            <a:off x="5791200" y="4343400"/>
            <a:ext cx="2009775" cy="22669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357346"/>
            <a:ext cx="8229600" cy="142876"/>
          </a:xfrm>
        </p:spPr>
        <p:txBody>
          <a:bodyPr>
            <a:normAutofit fontScale="90000"/>
          </a:bodyPr>
          <a:lstStyle/>
          <a:p>
            <a:endParaRPr lang="ar-IQ" dirty="0"/>
          </a:p>
        </p:txBody>
      </p:sp>
      <p:sp>
        <p:nvSpPr>
          <p:cNvPr id="3" name="Content Placeholder 2"/>
          <p:cNvSpPr>
            <a:spLocks noGrp="1"/>
          </p:cNvSpPr>
          <p:nvPr>
            <p:ph idx="1"/>
          </p:nvPr>
        </p:nvSpPr>
        <p:spPr>
          <a:xfrm>
            <a:off x="214282" y="357166"/>
            <a:ext cx="8472518" cy="6215106"/>
          </a:xfrm>
        </p:spPr>
        <p:txBody>
          <a:bodyPr/>
          <a:lstStyle/>
          <a:p>
            <a:pPr algn="l">
              <a:buNone/>
            </a:pPr>
            <a:r>
              <a:rPr lang="en-US" b="1" dirty="0">
                <a:solidFill>
                  <a:srgbClr val="FF0000"/>
                </a:solidFill>
              </a:rPr>
              <a:t>In children</a:t>
            </a:r>
            <a:r>
              <a:rPr lang="en-US" dirty="0">
                <a:solidFill>
                  <a:srgbClr val="FF0000"/>
                </a:solidFill>
              </a:rPr>
              <a:t>  </a:t>
            </a:r>
            <a:r>
              <a:rPr lang="en-US" dirty="0"/>
              <a:t>these deformities are so common that are </a:t>
            </a:r>
            <a:r>
              <a:rPr lang="en-US" dirty="0" err="1"/>
              <a:t>consarsidered</a:t>
            </a:r>
            <a:r>
              <a:rPr lang="en-US" dirty="0"/>
              <a:t> normal stages of </a:t>
            </a:r>
            <a:r>
              <a:rPr lang="en-US" dirty="0" err="1"/>
              <a:t>development,most</a:t>
            </a:r>
            <a:r>
              <a:rPr lang="en-US" dirty="0"/>
              <a:t> correct spontaneously by the age of 10-12.</a:t>
            </a:r>
          </a:p>
          <a:p>
            <a:pPr algn="l">
              <a:buNone/>
            </a:pPr>
            <a:r>
              <a:rPr lang="en-US" dirty="0">
                <a:solidFill>
                  <a:srgbClr val="FF0000"/>
                </a:solidFill>
              </a:rPr>
              <a:t>Treatment </a:t>
            </a:r>
            <a:r>
              <a:rPr lang="en-US" dirty="0"/>
              <a:t> is unnecessary but reassured the parents and the child should be seen at intervals of 6months to record </a:t>
            </a:r>
            <a:r>
              <a:rPr lang="en-US" dirty="0" err="1"/>
              <a:t>progress.If</a:t>
            </a:r>
            <a:r>
              <a:rPr lang="en-US" dirty="0"/>
              <a:t> the deformity is still </a:t>
            </a:r>
            <a:r>
              <a:rPr lang="en-US" dirty="0" err="1"/>
              <a:t>marked,by</a:t>
            </a:r>
            <a:r>
              <a:rPr lang="en-US" dirty="0"/>
              <a:t> the </a:t>
            </a:r>
            <a:r>
              <a:rPr lang="en-US" dirty="0" err="1"/>
              <a:t>ageof</a:t>
            </a:r>
            <a:r>
              <a:rPr lang="en-US" dirty="0"/>
              <a:t> 10 years so </a:t>
            </a:r>
            <a:r>
              <a:rPr lang="en-US" dirty="0">
                <a:solidFill>
                  <a:srgbClr val="FF0000"/>
                </a:solidFill>
              </a:rPr>
              <a:t>operative correction </a:t>
            </a:r>
            <a:r>
              <a:rPr lang="en-US" dirty="0"/>
              <a:t>is needed by:-</a:t>
            </a:r>
            <a:endParaRPr lang="en-US" b="1" dirty="0"/>
          </a:p>
          <a:p>
            <a:pPr algn="l">
              <a:buNone/>
            </a:pPr>
            <a:r>
              <a:rPr lang="en-US" dirty="0"/>
              <a:t>1-stapling one side of the </a:t>
            </a:r>
            <a:r>
              <a:rPr lang="en-US" dirty="0" err="1"/>
              <a:t>physis</a:t>
            </a:r>
            <a:r>
              <a:rPr lang="en-US" dirty="0"/>
              <a:t> to slow growth on that side(</a:t>
            </a:r>
            <a:r>
              <a:rPr lang="en-US" dirty="0" err="1">
                <a:solidFill>
                  <a:srgbClr val="FF0000"/>
                </a:solidFill>
              </a:rPr>
              <a:t>epipheseodesis</a:t>
            </a:r>
            <a:r>
              <a:rPr lang="en-US" dirty="0"/>
              <a:t>). 2-</a:t>
            </a:r>
            <a:r>
              <a:rPr lang="en-US" dirty="0">
                <a:solidFill>
                  <a:srgbClr val="FF0000"/>
                </a:solidFill>
              </a:rPr>
              <a:t>osteotomy</a:t>
            </a:r>
            <a:r>
              <a:rPr lang="en-US" dirty="0"/>
              <a:t> ,at a  later stage.</a:t>
            </a:r>
          </a:p>
          <a:p>
            <a:pPr>
              <a:buNone/>
            </a:pP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56"/>
            <a:ext cx="8229600" cy="785818"/>
          </a:xfrm>
        </p:spPr>
        <p:txBody>
          <a:bodyPr>
            <a:normAutofit/>
          </a:bodyPr>
          <a:lstStyle/>
          <a:p>
            <a:endParaRPr lang="ar-IQ"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pPr algn="l">
              <a:buNone/>
            </a:pPr>
            <a:r>
              <a:rPr lang="en-US" b="1" i="1" dirty="0">
                <a:solidFill>
                  <a:srgbClr val="0070C0"/>
                </a:solidFill>
              </a:rPr>
              <a:t>Bone </a:t>
            </a:r>
            <a:r>
              <a:rPr lang="en-US" b="1" i="1" dirty="0" err="1">
                <a:solidFill>
                  <a:srgbClr val="0070C0"/>
                </a:solidFill>
              </a:rPr>
              <a:t>dysplasias</a:t>
            </a:r>
            <a:r>
              <a:rPr lang="en-US" b="1" i="1" dirty="0">
                <a:solidFill>
                  <a:srgbClr val="0070C0"/>
                </a:solidFill>
              </a:rPr>
              <a:t> and rickets</a:t>
            </a:r>
            <a:r>
              <a:rPr lang="en-US" dirty="0">
                <a:solidFill>
                  <a:srgbClr val="0070C0"/>
                </a:solidFill>
              </a:rPr>
              <a:t> </a:t>
            </a:r>
            <a:r>
              <a:rPr lang="en-US" dirty="0"/>
              <a:t>are associated with more intractable deformities which needed operative correction.</a:t>
            </a:r>
          </a:p>
          <a:p>
            <a:pPr algn="l">
              <a:buNone/>
            </a:pPr>
            <a:r>
              <a:rPr lang="en-US" b="1" i="1" dirty="0">
                <a:solidFill>
                  <a:srgbClr val="0070C0"/>
                </a:solidFill>
              </a:rPr>
              <a:t>Blount's disease </a:t>
            </a:r>
            <a:r>
              <a:rPr lang="en-US" dirty="0"/>
              <a:t>is </a:t>
            </a:r>
            <a:r>
              <a:rPr lang="en-US" dirty="0" err="1"/>
              <a:t>aprogressive</a:t>
            </a:r>
            <a:r>
              <a:rPr lang="en-US" dirty="0"/>
              <a:t> bow leg deformity associated with abnormal growth of the </a:t>
            </a:r>
            <a:r>
              <a:rPr lang="en-US" dirty="0" err="1"/>
              <a:t>posteromedial</a:t>
            </a:r>
            <a:r>
              <a:rPr lang="en-US" dirty="0"/>
              <a:t> part of the proximal tibia, children are often overweight and start walking </a:t>
            </a:r>
            <a:r>
              <a:rPr lang="en-US" dirty="0" err="1"/>
              <a:t>early;deformity</a:t>
            </a:r>
            <a:r>
              <a:rPr lang="en-US" dirty="0"/>
              <a:t> is usually bilateral and rotational element.</a:t>
            </a:r>
          </a:p>
          <a:p>
            <a:pPr algn="l">
              <a:buNone/>
            </a:pPr>
            <a:r>
              <a:rPr lang="en-US" dirty="0" err="1"/>
              <a:t>ethe</a:t>
            </a:r>
            <a:r>
              <a:rPr lang="en-US" dirty="0"/>
              <a:t> </a:t>
            </a:r>
            <a:r>
              <a:rPr lang="en-US" dirty="0" err="1"/>
              <a:t>epiphysis.spontaneous</a:t>
            </a:r>
            <a:r>
              <a:rPr lang="en-US" dirty="0"/>
              <a:t> resolution is rare and operative correction is usually needed.</a:t>
            </a:r>
          </a:p>
          <a:p>
            <a:pPr algn="l">
              <a:buNone/>
            </a:pPr>
            <a:r>
              <a:rPr lang="en-US" b="1" i="1" dirty="0" err="1">
                <a:solidFill>
                  <a:srgbClr val="0070C0"/>
                </a:solidFill>
              </a:rPr>
              <a:t>Valgus</a:t>
            </a:r>
            <a:r>
              <a:rPr lang="en-US" b="1" i="1" dirty="0">
                <a:solidFill>
                  <a:srgbClr val="0070C0"/>
                </a:solidFill>
              </a:rPr>
              <a:t> and </a:t>
            </a:r>
            <a:r>
              <a:rPr lang="en-US" b="1" i="1" dirty="0" err="1">
                <a:solidFill>
                  <a:srgbClr val="0070C0"/>
                </a:solidFill>
              </a:rPr>
              <a:t>varus</a:t>
            </a:r>
            <a:r>
              <a:rPr lang="en-US" b="1" i="1" dirty="0">
                <a:solidFill>
                  <a:srgbClr val="0070C0"/>
                </a:solidFill>
              </a:rPr>
              <a:t> deformities in adults </a:t>
            </a:r>
            <a:r>
              <a:rPr lang="en-US" b="1" i="1" dirty="0"/>
              <a:t>–</a:t>
            </a:r>
            <a:r>
              <a:rPr lang="en-US" dirty="0"/>
              <a:t>especially if they are unilateral are likely due to </a:t>
            </a:r>
            <a:r>
              <a:rPr lang="en-US" dirty="0" err="1"/>
              <a:t>rheumatoied</a:t>
            </a:r>
            <a:r>
              <a:rPr lang="en-US" dirty="0"/>
              <a:t> arthritis(</a:t>
            </a:r>
            <a:r>
              <a:rPr lang="en-US" dirty="0" err="1"/>
              <a:t>valgus</a:t>
            </a:r>
            <a:r>
              <a:rPr lang="en-US" dirty="0"/>
              <a:t>) or osteoarthritis(</a:t>
            </a:r>
            <a:r>
              <a:rPr lang="en-US" dirty="0" err="1"/>
              <a:t>varus</a:t>
            </a:r>
            <a:r>
              <a:rPr lang="en-US" dirty="0"/>
              <a:t>).</a:t>
            </a:r>
          </a:p>
          <a:p>
            <a:pPr algn="l">
              <a:buNone/>
            </a:pPr>
            <a:r>
              <a:rPr lang="en-US" b="1" i="1" dirty="0">
                <a:solidFill>
                  <a:schemeClr val="accent6"/>
                </a:solidFill>
              </a:rPr>
              <a:t>Treatment</a:t>
            </a:r>
            <a:r>
              <a:rPr lang="en-US" dirty="0"/>
              <a:t> :slight deformity can be well tolerated but if the deformity is marked or associated with </a:t>
            </a:r>
            <a:r>
              <a:rPr lang="en-US" dirty="0" err="1"/>
              <a:t>instability,it</a:t>
            </a:r>
            <a:r>
              <a:rPr lang="en-US" dirty="0"/>
              <a:t> can be corrected by joint reconstruction or </a:t>
            </a:r>
            <a:r>
              <a:rPr lang="en-US" dirty="0" err="1"/>
              <a:t>supracondylar</a:t>
            </a:r>
            <a:r>
              <a:rPr lang="en-US" dirty="0"/>
              <a:t> femoral </a:t>
            </a:r>
            <a:r>
              <a:rPr lang="en-US" dirty="0" err="1"/>
              <a:t>osteotomy</a:t>
            </a:r>
            <a:r>
              <a:rPr lang="en-US" dirty="0"/>
              <a:t>  for </a:t>
            </a:r>
            <a:r>
              <a:rPr lang="en-US" dirty="0" err="1"/>
              <a:t>valgus</a:t>
            </a:r>
            <a:r>
              <a:rPr lang="en-US" dirty="0"/>
              <a:t> and high </a:t>
            </a:r>
            <a:r>
              <a:rPr lang="en-US" dirty="0" err="1"/>
              <a:t>tibial</a:t>
            </a:r>
            <a:r>
              <a:rPr lang="en-US" dirty="0"/>
              <a:t> </a:t>
            </a:r>
            <a:r>
              <a:rPr lang="en-US" dirty="0" err="1"/>
              <a:t>osteotomy</a:t>
            </a:r>
            <a:r>
              <a:rPr lang="en-US" dirty="0"/>
              <a:t> for </a:t>
            </a:r>
            <a:r>
              <a:rPr lang="en-US" dirty="0" err="1"/>
              <a:t>varus</a:t>
            </a:r>
            <a:r>
              <a:rPr lang="en-US" dirty="0"/>
              <a:t> .</a:t>
            </a:r>
          </a:p>
          <a:p>
            <a:pPr algn="l">
              <a:buNone/>
            </a:pPr>
            <a:r>
              <a:rPr lang="en-US" dirty="0"/>
              <a:t> </a:t>
            </a:r>
          </a:p>
          <a:p>
            <a:pPr algn="l">
              <a:buNone/>
            </a:pPr>
            <a:r>
              <a:rPr lang="en-US" dirty="0"/>
              <a:t> </a:t>
            </a:r>
          </a:p>
          <a:p>
            <a:pPr algn="l">
              <a:buNone/>
            </a:pPr>
            <a:r>
              <a:rPr lang="en-US" dirty="0"/>
              <a:t> </a:t>
            </a:r>
          </a:p>
          <a:p>
            <a:pPr rtl="0"/>
            <a:r>
              <a:rPr lang="en-US" dirty="0"/>
              <a:t> </a:t>
            </a:r>
          </a:p>
          <a:p>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FF0000"/>
                </a:solidFill>
              </a:rPr>
              <a:t>RISK FACTOR</a:t>
            </a:r>
            <a:endParaRPr lang="en-US" b="1" i="1" dirty="0">
              <a:solidFill>
                <a:srgbClr val="FF0000"/>
              </a:solidFill>
            </a:endParaRPr>
          </a:p>
        </p:txBody>
      </p:sp>
      <p:sp>
        <p:nvSpPr>
          <p:cNvPr id="3" name="Content Placeholder 2"/>
          <p:cNvSpPr>
            <a:spLocks noGrp="1"/>
          </p:cNvSpPr>
          <p:nvPr>
            <p:ph idx="1"/>
          </p:nvPr>
        </p:nvSpPr>
        <p:spPr/>
        <p:txBody>
          <a:bodyPr/>
          <a:lstStyle/>
          <a:p>
            <a:pPr algn="l" rtl="0"/>
            <a:r>
              <a:rPr lang="en-US" dirty="0" smtClean="0"/>
              <a:t>genetic component. Curiously, while the </a:t>
            </a:r>
            <a:r>
              <a:rPr lang="en-US" dirty="0" err="1" smtClean="0"/>
              <a:t>male:female</a:t>
            </a:r>
            <a:r>
              <a:rPr lang="en-US" dirty="0" smtClean="0"/>
              <a:t> distribution is more or less equal in white (Caucasian).</a:t>
            </a:r>
          </a:p>
          <a:p>
            <a:pPr algn="l" rtl="0"/>
            <a:r>
              <a:rPr lang="en-US" dirty="0" smtClean="0"/>
              <a:t>peoples, black African women are affected far more frequently than their male counterparts.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842"/>
            <a:ext cx="8229600" cy="214314"/>
          </a:xfrm>
        </p:spPr>
        <p:txBody>
          <a:bodyPr>
            <a:normAutofit fontScale="90000"/>
          </a:bodyPr>
          <a:lstStyle/>
          <a:p>
            <a:endParaRPr lang="ar-SA" dirty="0"/>
          </a:p>
        </p:txBody>
      </p:sp>
      <p:sp>
        <p:nvSpPr>
          <p:cNvPr id="3" name="عنصر نائب للمحتوى 2"/>
          <p:cNvSpPr>
            <a:spLocks noGrp="1"/>
          </p:cNvSpPr>
          <p:nvPr>
            <p:ph idx="1"/>
          </p:nvPr>
        </p:nvSpPr>
        <p:spPr>
          <a:xfrm>
            <a:off x="457200" y="500042"/>
            <a:ext cx="8229600" cy="5626121"/>
          </a:xfrm>
        </p:spPr>
        <p:txBody>
          <a:bodyPr>
            <a:normAutofit fontScale="70000" lnSpcReduction="20000"/>
          </a:bodyPr>
          <a:lstStyle/>
          <a:p>
            <a:pPr algn="ctr">
              <a:buNone/>
            </a:pPr>
            <a:r>
              <a:rPr lang="en-US" sz="3600" b="1" i="1" dirty="0" err="1" smtClean="0">
                <a:solidFill>
                  <a:srgbClr val="FF0000"/>
                </a:solidFill>
              </a:rPr>
              <a:t>Osteochondritis</a:t>
            </a:r>
            <a:r>
              <a:rPr lang="en-US" sz="3600" b="1" i="1" dirty="0" smtClean="0">
                <a:solidFill>
                  <a:srgbClr val="FF0000"/>
                </a:solidFill>
              </a:rPr>
              <a:t> (</a:t>
            </a:r>
            <a:r>
              <a:rPr lang="en-US" sz="3600" b="1" i="1" dirty="0" err="1" smtClean="0">
                <a:solidFill>
                  <a:srgbClr val="FF0000"/>
                </a:solidFill>
              </a:rPr>
              <a:t>Osteochondrosis</a:t>
            </a:r>
            <a:r>
              <a:rPr lang="en-US" sz="3600" b="1" i="1" dirty="0" smtClean="0">
                <a:solidFill>
                  <a:srgbClr val="FF0000"/>
                </a:solidFill>
              </a:rPr>
              <a:t>)</a:t>
            </a:r>
            <a:r>
              <a:rPr lang="en-US" dirty="0" smtClean="0"/>
              <a:t> </a:t>
            </a:r>
          </a:p>
          <a:p>
            <a:pPr algn="l">
              <a:buNone/>
            </a:pPr>
            <a:endParaRPr lang="en-US" dirty="0" smtClean="0"/>
          </a:p>
          <a:p>
            <a:pPr algn="l">
              <a:buNone/>
            </a:pPr>
            <a:r>
              <a:rPr lang="en-US" dirty="0"/>
              <a:t> </a:t>
            </a:r>
            <a:r>
              <a:rPr lang="en-US" dirty="0" smtClean="0"/>
              <a:t>  Its </a:t>
            </a:r>
            <a:r>
              <a:rPr lang="en-US" dirty="0" err="1" smtClean="0"/>
              <a:t>agroup</a:t>
            </a:r>
            <a:r>
              <a:rPr lang="en-US" dirty="0" smtClean="0"/>
              <a:t> of conditions in which there is </a:t>
            </a:r>
            <a:r>
              <a:rPr lang="en-US" dirty="0" err="1" smtClean="0"/>
              <a:t>compression,fragmentation</a:t>
            </a:r>
            <a:r>
              <a:rPr lang="en-US" dirty="0" smtClean="0"/>
              <a:t> or separation of small segment of </a:t>
            </a:r>
            <a:r>
              <a:rPr lang="en-US" dirty="0" err="1" smtClean="0"/>
              <a:t>articular</a:t>
            </a:r>
            <a:r>
              <a:rPr lang="en-US" dirty="0" smtClean="0"/>
              <a:t> cartilage and bone ,there's </a:t>
            </a:r>
            <a:r>
              <a:rPr lang="en-US" dirty="0" err="1" smtClean="0"/>
              <a:t>afeatures</a:t>
            </a:r>
            <a:r>
              <a:rPr lang="en-US" dirty="0" smtClean="0"/>
              <a:t> of ischemic necrosis with death of bone cells and reactive </a:t>
            </a:r>
            <a:r>
              <a:rPr lang="en-US" dirty="0" err="1" smtClean="0"/>
              <a:t>vascularity</a:t>
            </a:r>
            <a:r>
              <a:rPr lang="en-US" dirty="0" smtClean="0"/>
              <a:t> and </a:t>
            </a:r>
            <a:r>
              <a:rPr lang="en-US" dirty="0" err="1" smtClean="0"/>
              <a:t>osteogenesis</a:t>
            </a:r>
            <a:r>
              <a:rPr lang="en-US" dirty="0" smtClean="0"/>
              <a:t> in the surrounding </a:t>
            </a:r>
            <a:r>
              <a:rPr lang="en-US" dirty="0" err="1" smtClean="0"/>
              <a:t>bone;despite</a:t>
            </a:r>
            <a:r>
              <a:rPr lang="en-US" dirty="0" smtClean="0"/>
              <a:t> the </a:t>
            </a:r>
            <a:r>
              <a:rPr lang="en-US" dirty="0" err="1" smtClean="0"/>
              <a:t>name,there</a:t>
            </a:r>
            <a:r>
              <a:rPr lang="en-US" dirty="0" smtClean="0"/>
              <a:t> are no signs of inflammation.</a:t>
            </a:r>
          </a:p>
          <a:p>
            <a:pPr algn="l">
              <a:buNone/>
            </a:pPr>
            <a:r>
              <a:rPr lang="en-US" dirty="0" smtClean="0"/>
              <a:t>It occurs mainly in adolescents and young adults</a:t>
            </a:r>
          </a:p>
          <a:p>
            <a:pPr algn="l">
              <a:buNone/>
            </a:pPr>
            <a:r>
              <a:rPr lang="en-US" b="1" dirty="0" smtClean="0">
                <a:solidFill>
                  <a:schemeClr val="accent1"/>
                </a:solidFill>
              </a:rPr>
              <a:t>Causes:-</a:t>
            </a:r>
          </a:p>
          <a:p>
            <a:pPr algn="l">
              <a:buNone/>
            </a:pPr>
            <a:r>
              <a:rPr lang="en-US" dirty="0" smtClean="0"/>
              <a:t>It occurs during phases of increased physical activity and may be initiated by trauma or repetitive stress ,however there's other predisposing factors(multifocal or familial) </a:t>
            </a:r>
          </a:p>
          <a:p>
            <a:pPr algn="l">
              <a:buNone/>
            </a:pPr>
            <a:r>
              <a:rPr lang="en-US" dirty="0" err="1" smtClean="0"/>
              <a:t>Ther</a:t>
            </a:r>
            <a:r>
              <a:rPr lang="en-US" dirty="0" smtClean="0"/>
              <a:t> are three types of </a:t>
            </a:r>
            <a:r>
              <a:rPr lang="en-US" dirty="0" err="1" smtClean="0"/>
              <a:t>Osteochondritis</a:t>
            </a:r>
            <a:r>
              <a:rPr lang="en-US" dirty="0" smtClean="0"/>
              <a:t> :-</a:t>
            </a:r>
          </a:p>
          <a:p>
            <a:pPr algn="l">
              <a:buNone/>
            </a:pPr>
            <a:r>
              <a:rPr lang="en-US" b="1" i="1" dirty="0" smtClean="0">
                <a:solidFill>
                  <a:schemeClr val="accent1"/>
                </a:solidFill>
              </a:rPr>
              <a:t>1-crushing </a:t>
            </a:r>
            <a:r>
              <a:rPr lang="en-US" b="1" i="1" dirty="0" err="1" smtClean="0">
                <a:solidFill>
                  <a:schemeClr val="accent1"/>
                </a:solidFill>
              </a:rPr>
              <a:t>Osteochondritis</a:t>
            </a:r>
            <a:r>
              <a:rPr lang="en-US" b="1" i="1" dirty="0" smtClean="0">
                <a:solidFill>
                  <a:schemeClr val="accent1"/>
                </a:solidFill>
              </a:rPr>
              <a:t>.</a:t>
            </a:r>
          </a:p>
          <a:p>
            <a:pPr algn="l">
              <a:buNone/>
            </a:pPr>
            <a:r>
              <a:rPr lang="en-US" b="1" i="1" dirty="0" smtClean="0">
                <a:solidFill>
                  <a:schemeClr val="accent1"/>
                </a:solidFill>
              </a:rPr>
              <a:t>2-splitting </a:t>
            </a:r>
            <a:r>
              <a:rPr lang="en-US" b="1" i="1" dirty="0" err="1" smtClean="0">
                <a:solidFill>
                  <a:schemeClr val="accent1"/>
                </a:solidFill>
              </a:rPr>
              <a:t>Osteochondritis</a:t>
            </a:r>
            <a:r>
              <a:rPr lang="en-US" b="1" i="1" dirty="0" smtClean="0">
                <a:solidFill>
                  <a:schemeClr val="accent1"/>
                </a:solidFill>
              </a:rPr>
              <a:t>(</a:t>
            </a:r>
            <a:r>
              <a:rPr lang="en-US" b="1" i="1" dirty="0" err="1" smtClean="0">
                <a:solidFill>
                  <a:schemeClr val="accent1"/>
                </a:solidFill>
              </a:rPr>
              <a:t>Osteochondritis</a:t>
            </a:r>
            <a:r>
              <a:rPr lang="en-US" b="1" i="1" dirty="0" smtClean="0">
                <a:solidFill>
                  <a:schemeClr val="accent1"/>
                </a:solidFill>
              </a:rPr>
              <a:t> </a:t>
            </a:r>
            <a:r>
              <a:rPr lang="en-US" b="1" i="1" dirty="0" err="1" smtClean="0">
                <a:solidFill>
                  <a:schemeClr val="accent1"/>
                </a:solidFill>
              </a:rPr>
              <a:t>dissecans</a:t>
            </a:r>
            <a:r>
              <a:rPr lang="en-US" b="1" i="1" dirty="0" smtClean="0">
                <a:solidFill>
                  <a:schemeClr val="accent1"/>
                </a:solidFill>
              </a:rPr>
              <a:t>).</a:t>
            </a:r>
          </a:p>
          <a:p>
            <a:pPr algn="l">
              <a:buNone/>
            </a:pPr>
            <a:r>
              <a:rPr lang="en-US" b="1" i="1" dirty="0" smtClean="0">
                <a:solidFill>
                  <a:schemeClr val="accent1"/>
                </a:solidFill>
              </a:rPr>
              <a:t>3-pulling </a:t>
            </a:r>
            <a:r>
              <a:rPr lang="en-US" b="1" i="1" dirty="0" err="1" smtClean="0">
                <a:solidFill>
                  <a:schemeClr val="accent1"/>
                </a:solidFill>
              </a:rPr>
              <a:t>osteochondritis</a:t>
            </a:r>
            <a:r>
              <a:rPr lang="en-US" b="1" i="1" dirty="0" smtClean="0">
                <a:solidFill>
                  <a:schemeClr val="accent1"/>
                </a:solidFill>
              </a:rPr>
              <a:t>(traction </a:t>
            </a:r>
            <a:r>
              <a:rPr lang="en-US" b="1" i="1" dirty="0" err="1" smtClean="0">
                <a:solidFill>
                  <a:schemeClr val="accent1"/>
                </a:solidFill>
              </a:rPr>
              <a:t>Osteochondritis</a:t>
            </a:r>
            <a:r>
              <a:rPr lang="en-US" b="1" i="1" dirty="0" smtClean="0">
                <a:solidFill>
                  <a:schemeClr val="accent1"/>
                </a:solidFill>
              </a:rPr>
              <a:t>).</a:t>
            </a:r>
          </a:p>
          <a:p>
            <a:pPr algn="l">
              <a:buNone/>
            </a:pPr>
            <a:endParaRPr lang="ar-SA" dirty="0">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
            <a:ext cx="7772400" cy="45719"/>
          </a:xfrm>
        </p:spPr>
        <p:txBody>
          <a:bodyPr>
            <a:normAutofit fontScale="90000"/>
          </a:bodyPr>
          <a:lstStyle/>
          <a:p>
            <a:endParaRPr lang="ar-IQ" dirty="0"/>
          </a:p>
        </p:txBody>
      </p:sp>
      <p:sp>
        <p:nvSpPr>
          <p:cNvPr id="3" name="Content Placeholder 2"/>
          <p:cNvSpPr>
            <a:spLocks noGrp="1"/>
          </p:cNvSpPr>
          <p:nvPr>
            <p:ph idx="1"/>
          </p:nvPr>
        </p:nvSpPr>
        <p:spPr>
          <a:xfrm>
            <a:off x="1371600" y="357166"/>
            <a:ext cx="7772400" cy="6215106"/>
          </a:xfrm>
        </p:spPr>
        <p:txBody>
          <a:bodyPr>
            <a:normAutofit fontScale="62500" lnSpcReduction="20000"/>
          </a:bodyPr>
          <a:lstStyle/>
          <a:p>
            <a:pPr algn="ctr">
              <a:buNone/>
            </a:pPr>
            <a:r>
              <a:rPr lang="en-US" sz="3400" b="1" dirty="0" smtClean="0">
                <a:solidFill>
                  <a:srgbClr val="FF0000"/>
                </a:solidFill>
              </a:rPr>
              <a:t>Crushing </a:t>
            </a:r>
            <a:r>
              <a:rPr lang="en-US" sz="3400" b="1" dirty="0" err="1" smtClean="0">
                <a:solidFill>
                  <a:srgbClr val="FF0000"/>
                </a:solidFill>
              </a:rPr>
              <a:t>Osteochondritis</a:t>
            </a:r>
            <a:endParaRPr lang="en-US" sz="3400" b="1" dirty="0" smtClean="0">
              <a:solidFill>
                <a:srgbClr val="FF0000"/>
              </a:solidFill>
            </a:endParaRPr>
          </a:p>
          <a:p>
            <a:pPr algn="l">
              <a:buNone/>
            </a:pPr>
            <a:r>
              <a:rPr lang="en-US" dirty="0" smtClean="0"/>
              <a:t> </a:t>
            </a:r>
          </a:p>
          <a:p>
            <a:pPr algn="l">
              <a:buNone/>
            </a:pPr>
            <a:r>
              <a:rPr lang="ar-IQ" dirty="0" smtClean="0"/>
              <a:t>            </a:t>
            </a:r>
            <a:r>
              <a:rPr lang="en-US" dirty="0" smtClean="0"/>
              <a:t> it's characterized  by spontaneous necrosis of  the </a:t>
            </a:r>
            <a:r>
              <a:rPr lang="en-US" dirty="0" err="1" smtClean="0"/>
              <a:t>ossific</a:t>
            </a:r>
            <a:r>
              <a:rPr lang="en-US" dirty="0" smtClean="0"/>
              <a:t> nucleus in long bone </a:t>
            </a:r>
            <a:r>
              <a:rPr lang="en-US" dirty="0" err="1" smtClean="0"/>
              <a:t>epiphesis</a:t>
            </a:r>
            <a:r>
              <a:rPr lang="en-US" dirty="0" smtClean="0"/>
              <a:t> or one of the </a:t>
            </a:r>
            <a:r>
              <a:rPr lang="en-US" dirty="0" err="1" smtClean="0"/>
              <a:t>cuboidal</a:t>
            </a:r>
            <a:r>
              <a:rPr lang="en-US" dirty="0" smtClean="0"/>
              <a:t> bones of the wrist or foot.</a:t>
            </a:r>
          </a:p>
          <a:p>
            <a:pPr algn="l">
              <a:buNone/>
            </a:pPr>
            <a:r>
              <a:rPr lang="en-US" dirty="0" smtClean="0"/>
              <a:t>The  pathological changes are the same as  those in other forms of  </a:t>
            </a:r>
            <a:r>
              <a:rPr lang="en-US" dirty="0" err="1" smtClean="0"/>
              <a:t>osteonecrosis</a:t>
            </a:r>
            <a:r>
              <a:rPr lang="en-US" dirty="0" smtClean="0"/>
              <a:t> : bone </a:t>
            </a:r>
            <a:r>
              <a:rPr lang="en-US" dirty="0" err="1" smtClean="0"/>
              <a:t>death,fragmentation</a:t>
            </a:r>
            <a:r>
              <a:rPr lang="en-US" dirty="0" smtClean="0"/>
              <a:t> or distortion of the necrotic segment and reactive new  bone formation around the ischemic </a:t>
            </a:r>
            <a:r>
              <a:rPr lang="en-US" dirty="0" err="1" smtClean="0"/>
              <a:t>trabeculae</a:t>
            </a:r>
            <a:r>
              <a:rPr lang="en-US" dirty="0" smtClean="0"/>
              <a:t>. </a:t>
            </a:r>
          </a:p>
          <a:p>
            <a:pPr algn="l">
              <a:buNone/>
            </a:pPr>
            <a:r>
              <a:rPr lang="en-US" b="1" dirty="0" smtClean="0">
                <a:solidFill>
                  <a:srgbClr val="FF0000"/>
                </a:solidFill>
              </a:rPr>
              <a:t>Clinical features :</a:t>
            </a:r>
          </a:p>
          <a:p>
            <a:pPr algn="l">
              <a:buNone/>
            </a:pPr>
            <a:r>
              <a:rPr lang="en-US" dirty="0" smtClean="0">
                <a:solidFill>
                  <a:srgbClr val="FF0000"/>
                </a:solidFill>
              </a:rPr>
              <a:t>Pain</a:t>
            </a:r>
            <a:r>
              <a:rPr lang="en-US" dirty="0" smtClean="0"/>
              <a:t> and limitation of joint movement are the usual complaints. </a:t>
            </a:r>
            <a:r>
              <a:rPr lang="en-US" dirty="0" smtClean="0">
                <a:solidFill>
                  <a:srgbClr val="FF0000"/>
                </a:solidFill>
              </a:rPr>
              <a:t>Tenderness</a:t>
            </a:r>
            <a:r>
              <a:rPr lang="en-US" dirty="0" smtClean="0">
                <a:solidFill>
                  <a:srgbClr val="FFFF00"/>
                </a:solidFill>
              </a:rPr>
              <a:t> </a:t>
            </a:r>
            <a:r>
              <a:rPr lang="en-US" dirty="0" smtClean="0"/>
              <a:t>is sharply localized to the affected </a:t>
            </a:r>
            <a:r>
              <a:rPr lang="en-US" dirty="0" err="1" smtClean="0"/>
              <a:t>bone</a:t>
            </a:r>
            <a:r>
              <a:rPr lang="en-US" dirty="0" err="1" smtClean="0">
                <a:solidFill>
                  <a:srgbClr val="FF0000"/>
                </a:solidFill>
              </a:rPr>
              <a:t>.X</a:t>
            </a:r>
            <a:r>
              <a:rPr lang="en-US" dirty="0" smtClean="0">
                <a:solidFill>
                  <a:srgbClr val="FF0000"/>
                </a:solidFill>
              </a:rPr>
              <a:t>-rays </a:t>
            </a:r>
            <a:r>
              <a:rPr lang="en-US" dirty="0" smtClean="0"/>
              <a:t> show the characteristic increased </a:t>
            </a:r>
            <a:r>
              <a:rPr lang="en-US" dirty="0" err="1" smtClean="0"/>
              <a:t>density,accompanied</a:t>
            </a:r>
            <a:r>
              <a:rPr lang="en-US" dirty="0" smtClean="0"/>
              <a:t> in the later stages by distortion and collapse of the necrotic segment.</a:t>
            </a:r>
          </a:p>
          <a:p>
            <a:pPr algn="l">
              <a:buNone/>
            </a:pPr>
            <a:r>
              <a:rPr lang="en-US" dirty="0" smtClean="0">
                <a:solidFill>
                  <a:schemeClr val="accent1"/>
                </a:solidFill>
              </a:rPr>
              <a:t>Examples of  crushing </a:t>
            </a:r>
            <a:r>
              <a:rPr lang="en-US" dirty="0" err="1" smtClean="0">
                <a:solidFill>
                  <a:schemeClr val="accent1"/>
                </a:solidFill>
              </a:rPr>
              <a:t>Osteochondritis</a:t>
            </a:r>
            <a:r>
              <a:rPr lang="en-US" dirty="0" smtClean="0">
                <a:solidFill>
                  <a:schemeClr val="accent1"/>
                </a:solidFill>
              </a:rPr>
              <a:t> are Freiberg's diseases of the metatarsal ; Kohler's disease of the </a:t>
            </a:r>
            <a:r>
              <a:rPr lang="en-US" dirty="0" err="1" smtClean="0">
                <a:solidFill>
                  <a:schemeClr val="accent1"/>
                </a:solidFill>
              </a:rPr>
              <a:t>navicular</a:t>
            </a:r>
            <a:r>
              <a:rPr lang="en-US" dirty="0" smtClean="0">
                <a:solidFill>
                  <a:schemeClr val="accent1"/>
                </a:solidFill>
              </a:rPr>
              <a:t> ; </a:t>
            </a:r>
            <a:r>
              <a:rPr lang="en-US" dirty="0" err="1" smtClean="0">
                <a:solidFill>
                  <a:schemeClr val="accent1"/>
                </a:solidFill>
              </a:rPr>
              <a:t>Kienbock's</a:t>
            </a:r>
            <a:r>
              <a:rPr lang="en-US" dirty="0" smtClean="0">
                <a:solidFill>
                  <a:schemeClr val="accent1"/>
                </a:solidFill>
              </a:rPr>
              <a:t> disease of the carpal </a:t>
            </a:r>
            <a:r>
              <a:rPr lang="en-US" dirty="0" err="1" smtClean="0">
                <a:solidFill>
                  <a:schemeClr val="accent1"/>
                </a:solidFill>
              </a:rPr>
              <a:t>lunate</a:t>
            </a:r>
            <a:r>
              <a:rPr lang="en-US" dirty="0" smtClean="0">
                <a:solidFill>
                  <a:schemeClr val="accent1"/>
                </a:solidFill>
              </a:rPr>
              <a:t> ; </a:t>
            </a:r>
            <a:r>
              <a:rPr lang="en-US" dirty="0" err="1" smtClean="0">
                <a:solidFill>
                  <a:schemeClr val="accent1"/>
                </a:solidFill>
              </a:rPr>
              <a:t>Panner's</a:t>
            </a:r>
            <a:r>
              <a:rPr lang="en-US" dirty="0" smtClean="0">
                <a:solidFill>
                  <a:schemeClr val="accent1"/>
                </a:solidFill>
              </a:rPr>
              <a:t> disease of the </a:t>
            </a:r>
            <a:r>
              <a:rPr lang="en-US" dirty="0" err="1" smtClean="0">
                <a:solidFill>
                  <a:schemeClr val="accent1"/>
                </a:solidFill>
              </a:rPr>
              <a:t>capitulum</a:t>
            </a:r>
            <a:r>
              <a:rPr lang="en-US" dirty="0" smtClean="0">
                <a:solidFill>
                  <a:schemeClr val="accent1"/>
                </a:solidFill>
              </a:rPr>
              <a:t> and </a:t>
            </a:r>
            <a:r>
              <a:rPr lang="en-US" dirty="0" err="1" smtClean="0">
                <a:solidFill>
                  <a:schemeClr val="accent1"/>
                </a:solidFill>
              </a:rPr>
              <a:t>Scheuermann's</a:t>
            </a:r>
            <a:r>
              <a:rPr lang="en-US" dirty="0" smtClean="0">
                <a:solidFill>
                  <a:schemeClr val="accent1"/>
                </a:solidFill>
              </a:rPr>
              <a:t>  disease (vertebral  </a:t>
            </a:r>
            <a:r>
              <a:rPr lang="en-US" dirty="0" err="1" smtClean="0">
                <a:solidFill>
                  <a:schemeClr val="accent1"/>
                </a:solidFill>
              </a:rPr>
              <a:t>Osteochondritis</a:t>
            </a:r>
            <a:r>
              <a:rPr lang="en-US" dirty="0" smtClean="0">
                <a:solidFill>
                  <a:schemeClr val="accent1"/>
                </a:solidFill>
              </a:rPr>
              <a:t> )</a:t>
            </a:r>
            <a:r>
              <a:rPr lang="en-US" dirty="0" smtClean="0">
                <a:solidFill>
                  <a:srgbClr val="FFFF00"/>
                </a:solidFill>
              </a:rPr>
              <a:t>.</a:t>
            </a:r>
          </a:p>
          <a:p>
            <a:pPr algn="l">
              <a:buNone/>
            </a:pPr>
            <a:r>
              <a:rPr lang="en-US" dirty="0" smtClean="0">
                <a:solidFill>
                  <a:srgbClr val="FF0000"/>
                </a:solidFill>
              </a:rPr>
              <a:t>Treatment is conservative(analgesia and </a:t>
            </a:r>
            <a:r>
              <a:rPr lang="en-US" dirty="0" err="1" smtClean="0">
                <a:solidFill>
                  <a:srgbClr val="FF0000"/>
                </a:solidFill>
              </a:rPr>
              <a:t>splintage</a:t>
            </a:r>
            <a:r>
              <a:rPr lang="en-US" dirty="0" smtClean="0">
                <a:solidFill>
                  <a:srgbClr val="FF0000"/>
                </a:solidFill>
              </a:rPr>
              <a:t>) rarely need operation </a:t>
            </a:r>
            <a:r>
              <a:rPr lang="en-US" dirty="0" smtClean="0"/>
              <a:t>.</a:t>
            </a:r>
          </a:p>
          <a:p>
            <a:pPr rtl="0"/>
            <a:r>
              <a:rPr lang="en-US" dirty="0" smtClean="0"/>
              <a:t> </a:t>
            </a:r>
          </a:p>
          <a:p>
            <a:pPr algn="r">
              <a:buNone/>
            </a:pP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1230552-1234753-659tn[1].jpg"/>
          <p:cNvPicPr>
            <a:picLocks noGrp="1" noChangeAspect="1"/>
          </p:cNvPicPr>
          <p:nvPr>
            <p:ph idx="1"/>
          </p:nvPr>
        </p:nvPicPr>
        <p:blipFill>
          <a:blip r:embed="rId2" cstate="print"/>
          <a:stretch>
            <a:fillRect/>
          </a:stretch>
        </p:blipFill>
        <p:spPr>
          <a:xfrm>
            <a:off x="4643438" y="2214554"/>
            <a:ext cx="3468694" cy="2428892"/>
          </a:xfrm>
        </p:spPr>
      </p:pic>
      <p:pic>
        <p:nvPicPr>
          <p:cNvPr id="32770" name="Picture 2" descr="C:\Documents and Settings\taha\My Documents\My Pictures\1230552-1234753-1439tn[1].jpg"/>
          <p:cNvPicPr>
            <a:picLocks noChangeAspect="1" noChangeArrowheads="1"/>
          </p:cNvPicPr>
          <p:nvPr/>
        </p:nvPicPr>
        <p:blipFill>
          <a:blip r:embed="rId3" cstate="print"/>
          <a:srcRect/>
          <a:stretch>
            <a:fillRect/>
          </a:stretch>
        </p:blipFill>
        <p:spPr bwMode="auto">
          <a:xfrm>
            <a:off x="1214414" y="2143116"/>
            <a:ext cx="2643206" cy="307183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1230552-1236085-797tn[1].jpg"/>
          <p:cNvPicPr>
            <a:picLocks noGrp="1" noChangeAspect="1"/>
          </p:cNvPicPr>
          <p:nvPr>
            <p:ph idx="1"/>
          </p:nvPr>
        </p:nvPicPr>
        <p:blipFill>
          <a:blip r:embed="rId2" cstate="print"/>
          <a:stretch>
            <a:fillRect/>
          </a:stretch>
        </p:blipFill>
        <p:spPr>
          <a:xfrm>
            <a:off x="5929322" y="1928802"/>
            <a:ext cx="2428892" cy="2897190"/>
          </a:xfrm>
        </p:spPr>
      </p:pic>
      <p:pic>
        <p:nvPicPr>
          <p:cNvPr id="33798" name="Picture 6" descr="Click to see larger picture">
            <a:hlinkClick r:id="rId3"/>
          </p:cNvPr>
          <p:cNvPicPr>
            <a:picLocks noChangeAspect="1" noChangeArrowheads="1"/>
          </p:cNvPicPr>
          <p:nvPr/>
        </p:nvPicPr>
        <p:blipFill>
          <a:blip r:embed="rId4" cstate="print"/>
          <a:srcRect/>
          <a:stretch>
            <a:fillRect/>
          </a:stretch>
        </p:blipFill>
        <p:spPr bwMode="auto">
          <a:xfrm>
            <a:off x="1785918" y="2071678"/>
            <a:ext cx="2500330" cy="278608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14338"/>
            <a:ext cx="7772400" cy="214338"/>
          </a:xfrm>
        </p:spPr>
        <p:txBody>
          <a:bodyPr>
            <a:normAutofit fontScale="90000"/>
          </a:bodyPr>
          <a:lstStyle/>
          <a:p>
            <a:endParaRPr lang="ar-IQ" dirty="0"/>
          </a:p>
        </p:txBody>
      </p:sp>
      <p:sp>
        <p:nvSpPr>
          <p:cNvPr id="3" name="Content Placeholder 2"/>
          <p:cNvSpPr>
            <a:spLocks noGrp="1"/>
          </p:cNvSpPr>
          <p:nvPr>
            <p:ph idx="1"/>
          </p:nvPr>
        </p:nvSpPr>
        <p:spPr>
          <a:xfrm>
            <a:off x="571472" y="142852"/>
            <a:ext cx="8572528" cy="6715148"/>
          </a:xfrm>
        </p:spPr>
        <p:txBody>
          <a:bodyPr>
            <a:normAutofit fontScale="70000" lnSpcReduction="20000"/>
          </a:bodyPr>
          <a:lstStyle/>
          <a:p>
            <a:pPr algn="ctr">
              <a:buNone/>
            </a:pPr>
            <a:r>
              <a:rPr lang="en-US" sz="3400" b="1" dirty="0" smtClean="0">
                <a:solidFill>
                  <a:srgbClr val="FF0000"/>
                </a:solidFill>
              </a:rPr>
              <a:t>splitting </a:t>
            </a:r>
            <a:r>
              <a:rPr lang="en-US" sz="3400" b="1" dirty="0" err="1" smtClean="0">
                <a:solidFill>
                  <a:srgbClr val="FF0000"/>
                </a:solidFill>
              </a:rPr>
              <a:t>Osteochondritis</a:t>
            </a:r>
            <a:r>
              <a:rPr lang="en-US" sz="3400" b="1" dirty="0" smtClean="0">
                <a:solidFill>
                  <a:srgbClr val="FF0000"/>
                </a:solidFill>
              </a:rPr>
              <a:t>(</a:t>
            </a:r>
            <a:r>
              <a:rPr lang="en-US" sz="3400" b="1" dirty="0" err="1" smtClean="0">
                <a:solidFill>
                  <a:srgbClr val="FF0000"/>
                </a:solidFill>
              </a:rPr>
              <a:t>Osteochondritis</a:t>
            </a:r>
            <a:r>
              <a:rPr lang="en-US" sz="3400" b="1" dirty="0" smtClean="0">
                <a:solidFill>
                  <a:srgbClr val="FF0000"/>
                </a:solidFill>
              </a:rPr>
              <a:t> </a:t>
            </a:r>
            <a:r>
              <a:rPr lang="en-US" sz="3400" b="1" dirty="0" err="1" smtClean="0">
                <a:solidFill>
                  <a:srgbClr val="FF0000"/>
                </a:solidFill>
              </a:rPr>
              <a:t>dissecans</a:t>
            </a:r>
            <a:r>
              <a:rPr lang="en-US" sz="3400" b="1" dirty="0" smtClean="0">
                <a:solidFill>
                  <a:srgbClr val="FF0000"/>
                </a:solidFill>
              </a:rPr>
              <a:t>)</a:t>
            </a:r>
          </a:p>
          <a:p>
            <a:pPr algn="r" rtl="0">
              <a:buNone/>
            </a:pPr>
            <a:r>
              <a:rPr lang="en-US" dirty="0" smtClean="0"/>
              <a:t> </a:t>
            </a:r>
          </a:p>
          <a:p>
            <a:pPr algn="l">
              <a:buNone/>
            </a:pPr>
            <a:r>
              <a:rPr lang="en-US" b="1" dirty="0" smtClean="0"/>
              <a:t>a small segment of </a:t>
            </a:r>
            <a:r>
              <a:rPr lang="en-US" b="1" dirty="0" err="1" smtClean="0"/>
              <a:t>articular</a:t>
            </a:r>
            <a:r>
              <a:rPr lang="en-US" b="1" dirty="0" smtClean="0"/>
              <a:t> cartilage and the subjacent bone may separate(dissect) as an </a:t>
            </a:r>
            <a:r>
              <a:rPr lang="en-US" b="1" dirty="0" err="1" smtClean="0"/>
              <a:t>avascular</a:t>
            </a:r>
            <a:r>
              <a:rPr lang="en-US" b="1" dirty="0" smtClean="0"/>
              <a:t> </a:t>
            </a:r>
            <a:r>
              <a:rPr lang="en-US" b="1" dirty="0" err="1" smtClean="0"/>
              <a:t>fragment.it</a:t>
            </a:r>
            <a:r>
              <a:rPr lang="en-US" b="1" dirty="0" smtClean="0"/>
              <a:t> occur typically in young adults usually men  and affects particular sites: </a:t>
            </a:r>
            <a:r>
              <a:rPr lang="en-US" b="1" dirty="0" smtClean="0">
                <a:solidFill>
                  <a:schemeClr val="accent1"/>
                </a:solidFill>
              </a:rPr>
              <a:t>the lateral surface of the medial femoral </a:t>
            </a:r>
            <a:r>
              <a:rPr lang="en-US" b="1" dirty="0" err="1" smtClean="0">
                <a:solidFill>
                  <a:schemeClr val="accent1"/>
                </a:solidFill>
              </a:rPr>
              <a:t>condyle</a:t>
            </a:r>
            <a:r>
              <a:rPr lang="en-US" b="1" dirty="0" smtClean="0">
                <a:solidFill>
                  <a:schemeClr val="accent1"/>
                </a:solidFill>
              </a:rPr>
              <a:t> in the knee , the </a:t>
            </a:r>
            <a:r>
              <a:rPr lang="en-US" b="1" dirty="0" err="1" smtClean="0">
                <a:solidFill>
                  <a:schemeClr val="accent1"/>
                </a:solidFill>
              </a:rPr>
              <a:t>anteromedial</a:t>
            </a:r>
            <a:r>
              <a:rPr lang="en-US" b="1" dirty="0" smtClean="0">
                <a:solidFill>
                  <a:schemeClr val="accent1"/>
                </a:solidFill>
              </a:rPr>
              <a:t> corner of the talus , the </a:t>
            </a:r>
            <a:r>
              <a:rPr lang="en-US" b="1" dirty="0" err="1" smtClean="0">
                <a:solidFill>
                  <a:schemeClr val="accent1"/>
                </a:solidFill>
              </a:rPr>
              <a:t>superomedial</a:t>
            </a:r>
            <a:r>
              <a:rPr lang="en-US" b="1" dirty="0" smtClean="0">
                <a:solidFill>
                  <a:schemeClr val="accent1"/>
                </a:solidFill>
              </a:rPr>
              <a:t> part of the femoral head , the humeral </a:t>
            </a:r>
            <a:r>
              <a:rPr lang="en-US" b="1" dirty="0" err="1" smtClean="0">
                <a:solidFill>
                  <a:schemeClr val="accent1"/>
                </a:solidFill>
              </a:rPr>
              <a:t>capitulum</a:t>
            </a:r>
            <a:r>
              <a:rPr lang="en-US" b="1" dirty="0" smtClean="0">
                <a:solidFill>
                  <a:schemeClr val="accent1"/>
                </a:solidFill>
              </a:rPr>
              <a:t> and the first metatarsal head.</a:t>
            </a:r>
          </a:p>
          <a:p>
            <a:pPr algn="l">
              <a:buNone/>
            </a:pPr>
            <a:r>
              <a:rPr lang="en-US" b="1" dirty="0" smtClean="0"/>
              <a:t>The cause is almost certainly repeated minor trauma resulting in </a:t>
            </a:r>
            <a:r>
              <a:rPr lang="en-US" b="1" dirty="0" err="1" smtClean="0"/>
              <a:t>osteochondral</a:t>
            </a:r>
            <a:r>
              <a:rPr lang="en-US" b="1" dirty="0" smtClean="0"/>
              <a:t> fracture of a convex </a:t>
            </a:r>
            <a:r>
              <a:rPr lang="en-US" b="1" dirty="0" err="1" smtClean="0"/>
              <a:t>surface;the</a:t>
            </a:r>
            <a:r>
              <a:rPr lang="en-US" b="1" dirty="0" smtClean="0"/>
              <a:t> fragment loses its blood supply.</a:t>
            </a:r>
          </a:p>
          <a:p>
            <a:pPr algn="l">
              <a:buNone/>
            </a:pPr>
            <a:r>
              <a:rPr lang="en-US" b="1" dirty="0" smtClean="0">
                <a:solidFill>
                  <a:schemeClr val="tx2">
                    <a:lumMod val="75000"/>
                  </a:schemeClr>
                </a:solidFill>
              </a:rPr>
              <a:t>The knee is the commonest joint to be affected with intermittent </a:t>
            </a:r>
            <a:r>
              <a:rPr lang="en-US" b="1" dirty="0" err="1" smtClean="0">
                <a:solidFill>
                  <a:schemeClr val="tx2">
                    <a:lumMod val="75000"/>
                  </a:schemeClr>
                </a:solidFill>
              </a:rPr>
              <a:t>pain,swelling,joint</a:t>
            </a:r>
            <a:r>
              <a:rPr lang="en-US" b="1" dirty="0" smtClean="0">
                <a:solidFill>
                  <a:schemeClr val="tx2">
                    <a:lumMod val="75000"/>
                  </a:schemeClr>
                </a:solidFill>
              </a:rPr>
              <a:t> </a:t>
            </a:r>
            <a:r>
              <a:rPr lang="en-US" b="1" dirty="0" err="1" smtClean="0">
                <a:solidFill>
                  <a:schemeClr val="tx2">
                    <a:lumMod val="75000"/>
                  </a:schemeClr>
                </a:solidFill>
              </a:rPr>
              <a:t>effusion,locking</a:t>
            </a:r>
            <a:r>
              <a:rPr lang="en-US" b="1" dirty="0" smtClean="0">
                <a:solidFill>
                  <a:schemeClr val="tx2">
                    <a:lumMod val="75000"/>
                  </a:schemeClr>
                </a:solidFill>
              </a:rPr>
              <a:t> of the joint and giving way</a:t>
            </a:r>
            <a:r>
              <a:rPr lang="en-US" b="1" dirty="0" smtClean="0"/>
              <a:t>.</a:t>
            </a:r>
          </a:p>
          <a:p>
            <a:pPr algn="l">
              <a:buNone/>
            </a:pPr>
            <a:r>
              <a:rPr lang="en-US" b="1" dirty="0" smtClean="0">
                <a:solidFill>
                  <a:srgbClr val="FF0000"/>
                </a:solidFill>
              </a:rPr>
              <a:t>X-rays</a:t>
            </a:r>
            <a:r>
              <a:rPr lang="en-US" b="1" dirty="0" smtClean="0"/>
              <a:t>  show the dissecting fragment is defined by the radiolucent line of the </a:t>
            </a:r>
            <a:r>
              <a:rPr lang="en-US" b="1" dirty="0" err="1" smtClean="0"/>
              <a:t>demarcation,when</a:t>
            </a:r>
            <a:r>
              <a:rPr lang="en-US" b="1" dirty="0" smtClean="0"/>
              <a:t> it </a:t>
            </a:r>
            <a:r>
              <a:rPr lang="en-US" b="1" dirty="0" err="1" smtClean="0"/>
              <a:t>separates,the</a:t>
            </a:r>
            <a:r>
              <a:rPr lang="en-US" b="1" dirty="0" smtClean="0"/>
              <a:t> resulting (crater).</a:t>
            </a:r>
          </a:p>
          <a:p>
            <a:pPr algn="l">
              <a:buNone/>
            </a:pPr>
            <a:r>
              <a:rPr lang="en-US" b="1" dirty="0" smtClean="0"/>
              <a:t>The early changes are better shown by  </a:t>
            </a:r>
            <a:r>
              <a:rPr lang="en-US" b="1" dirty="0" err="1" smtClean="0">
                <a:solidFill>
                  <a:srgbClr val="FF0000"/>
                </a:solidFill>
              </a:rPr>
              <a:t>MRI</a:t>
            </a:r>
            <a:r>
              <a:rPr lang="en-US" b="1" dirty="0" err="1" smtClean="0"/>
              <a:t>;there's</a:t>
            </a:r>
            <a:r>
              <a:rPr lang="en-US" b="1" dirty="0" smtClean="0"/>
              <a:t> decreased signal intensity in the area of the affected </a:t>
            </a:r>
            <a:r>
              <a:rPr lang="en-US" b="1" dirty="0" err="1" smtClean="0"/>
              <a:t>osteochondral</a:t>
            </a:r>
            <a:r>
              <a:rPr lang="en-US" b="1" dirty="0" smtClean="0"/>
              <a:t> segment. </a:t>
            </a:r>
          </a:p>
          <a:p>
            <a:pPr algn="l">
              <a:buNone/>
            </a:pPr>
            <a:r>
              <a:rPr lang="en-US" b="1" dirty="0" smtClean="0">
                <a:solidFill>
                  <a:srgbClr val="FF0000"/>
                </a:solidFill>
              </a:rPr>
              <a:t>Radionuclide scanning with 99mTc-HDP </a:t>
            </a:r>
            <a:r>
              <a:rPr lang="en-US" b="1" dirty="0" smtClean="0"/>
              <a:t>show  markedly increased activity in the same area.</a:t>
            </a:r>
          </a:p>
          <a:p>
            <a:pPr rtl="0">
              <a:buNone/>
            </a:pPr>
            <a:r>
              <a:rPr lang="en-US" b="1" dirty="0" smtClean="0"/>
              <a:t> </a:t>
            </a:r>
          </a:p>
          <a:p>
            <a:pPr>
              <a:buNone/>
            </a:pP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solidFill>
                  <a:srgbClr val="FF0000"/>
                </a:solidFill>
              </a:rPr>
              <a:t>Pathology</a:t>
            </a:r>
            <a:endParaRPr lang="en-US" b="1" i="1"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a:bodyPr>
          <a:lstStyle/>
          <a:p>
            <a:pPr algn="l" rtl="0"/>
            <a:r>
              <a:rPr lang="en-US" b="1" dirty="0" smtClean="0">
                <a:solidFill>
                  <a:srgbClr val="0070C0"/>
                </a:solidFill>
              </a:rPr>
              <a:t>1-Cartilage breakdown usually starts in an area of excessive loading.</a:t>
            </a:r>
          </a:p>
          <a:p>
            <a:pPr algn="l" rtl="0"/>
            <a:r>
              <a:rPr lang="en-US" b="1" i="1" dirty="0" smtClean="0">
                <a:solidFill>
                  <a:srgbClr val="0070C0"/>
                </a:solidFill>
              </a:rPr>
              <a:t>2-changes are most marked in the medial compartment </a:t>
            </a:r>
            <a:r>
              <a:rPr lang="en-US" b="1" i="1" dirty="0" err="1" smtClean="0">
                <a:solidFill>
                  <a:srgbClr val="0070C0"/>
                </a:solidFill>
              </a:rPr>
              <a:t>narowing</a:t>
            </a:r>
            <a:r>
              <a:rPr lang="en-US" b="1" i="1" dirty="0" smtClean="0">
                <a:solidFill>
                  <a:srgbClr val="0070C0"/>
                </a:solidFill>
              </a:rPr>
              <a:t> of joint space.(</a:t>
            </a:r>
            <a:r>
              <a:rPr lang="en-US" b="1" i="1" dirty="0" err="1" smtClean="0">
                <a:solidFill>
                  <a:srgbClr val="0070C0"/>
                </a:solidFill>
              </a:rPr>
              <a:t>varus</a:t>
            </a:r>
            <a:r>
              <a:rPr lang="en-US" b="1" i="1" dirty="0" smtClean="0">
                <a:solidFill>
                  <a:srgbClr val="0070C0"/>
                </a:solidFill>
              </a:rPr>
              <a:t>)</a:t>
            </a:r>
            <a:endParaRPr lang="en-US" b="1" dirty="0" smtClean="0">
              <a:solidFill>
                <a:srgbClr val="0070C0"/>
              </a:solidFill>
            </a:endParaRPr>
          </a:p>
          <a:p>
            <a:pPr algn="l" rtl="0">
              <a:buNone/>
            </a:pPr>
            <a:r>
              <a:rPr lang="en-US" b="1" i="1" dirty="0" smtClean="0">
                <a:solidFill>
                  <a:srgbClr val="0070C0"/>
                </a:solidFill>
              </a:rPr>
              <a:t>3- sclerosis of the </a:t>
            </a:r>
            <a:r>
              <a:rPr lang="en-US" b="1" i="1" dirty="0" err="1" smtClean="0">
                <a:solidFill>
                  <a:srgbClr val="0070C0"/>
                </a:solidFill>
              </a:rPr>
              <a:t>subchondral</a:t>
            </a:r>
            <a:r>
              <a:rPr lang="en-US" b="1" i="1" dirty="0" smtClean="0">
                <a:solidFill>
                  <a:srgbClr val="0070C0"/>
                </a:solidFill>
              </a:rPr>
              <a:t> bone and peripheral </a:t>
            </a:r>
            <a:r>
              <a:rPr lang="en-US" b="1" i="1" dirty="0" err="1" smtClean="0">
                <a:solidFill>
                  <a:srgbClr val="0070C0"/>
                </a:solidFill>
              </a:rPr>
              <a:t>osteophyte</a:t>
            </a:r>
            <a:r>
              <a:rPr lang="en-US" b="1" i="1" dirty="0" smtClean="0">
                <a:solidFill>
                  <a:srgbClr val="0070C0"/>
                </a:solidFill>
              </a:rPr>
              <a:t> formation </a:t>
            </a:r>
            <a:r>
              <a:rPr lang="en-US" b="1" i="1" dirty="0" err="1" smtClean="0">
                <a:solidFill>
                  <a:srgbClr val="0070C0"/>
                </a:solidFill>
              </a:rPr>
              <a:t>Chondrocalcinosis</a:t>
            </a:r>
            <a:r>
              <a:rPr lang="en-US" b="1" i="1" dirty="0" smtClean="0">
                <a:solidFill>
                  <a:srgbClr val="0070C0"/>
                </a:solidFill>
              </a:rPr>
              <a:t> is common.</a:t>
            </a:r>
          </a:p>
          <a:p>
            <a:pPr algn="l" rtl="0">
              <a:buNone/>
            </a:pPr>
            <a:r>
              <a:rPr lang="en-US" b="1" i="1" dirty="0" smtClean="0">
                <a:solidFill>
                  <a:srgbClr val="0070C0"/>
                </a:solidFill>
              </a:rPr>
              <a:t>4- </a:t>
            </a:r>
            <a:r>
              <a:rPr lang="en-US" b="1" i="1" dirty="0" err="1" smtClean="0">
                <a:solidFill>
                  <a:srgbClr val="0070C0"/>
                </a:solidFill>
              </a:rPr>
              <a:t>capscular</a:t>
            </a:r>
            <a:r>
              <a:rPr lang="en-US" b="1" i="1" dirty="0" smtClean="0">
                <a:solidFill>
                  <a:srgbClr val="0070C0"/>
                </a:solidFill>
              </a:rPr>
              <a:t> fibrosis.</a:t>
            </a:r>
            <a:endParaRPr lang="en-US" b="1" dirty="0">
              <a:solidFill>
                <a:srgbClr val="0070C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 name="Content Placeholder 3" descr="2629ppt4[1].jpg"/>
          <p:cNvPicPr>
            <a:picLocks noGrp="1" noChangeAspect="1"/>
          </p:cNvPicPr>
          <p:nvPr>
            <p:ph idx="1"/>
          </p:nvPr>
        </p:nvPicPr>
        <p:blipFill>
          <a:blip r:embed="rId2" cstate="print"/>
          <a:stretch>
            <a:fillRect/>
          </a:stretch>
        </p:blipFill>
        <p:spPr>
          <a:xfrm>
            <a:off x="6143636" y="2357430"/>
            <a:ext cx="2206019" cy="2357454"/>
          </a:xfrm>
        </p:spPr>
      </p:pic>
      <p:pic>
        <p:nvPicPr>
          <p:cNvPr id="31746" name="Picture 2" descr="C:\Documents and Settings\taha\My Documents\My Pictures\2628ppt3[1].jpg"/>
          <p:cNvPicPr>
            <a:picLocks noChangeAspect="1" noChangeArrowheads="1"/>
          </p:cNvPicPr>
          <p:nvPr/>
        </p:nvPicPr>
        <p:blipFill>
          <a:blip r:embed="rId3" cstate="print"/>
          <a:srcRect/>
          <a:stretch>
            <a:fillRect/>
          </a:stretch>
        </p:blipFill>
        <p:spPr bwMode="auto">
          <a:xfrm>
            <a:off x="1928794" y="2357430"/>
            <a:ext cx="2643206" cy="264320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1000108"/>
            <a:ext cx="7772400" cy="5355452"/>
          </a:xfrm>
        </p:spPr>
        <p:txBody>
          <a:bodyPr>
            <a:normAutofit lnSpcReduction="10000"/>
          </a:bodyPr>
          <a:lstStyle/>
          <a:p>
            <a:pPr algn="l">
              <a:buNone/>
            </a:pPr>
            <a:r>
              <a:rPr lang="en-US" b="1" dirty="0" smtClean="0">
                <a:solidFill>
                  <a:srgbClr val="FF0000"/>
                </a:solidFill>
              </a:rPr>
              <a:t>Treatment </a:t>
            </a:r>
            <a:r>
              <a:rPr lang="en-US" dirty="0" smtClean="0"/>
              <a:t> in the early stage consist of load reduction and restriction of the activity. In </a:t>
            </a:r>
            <a:r>
              <a:rPr lang="en-US" dirty="0" err="1" smtClean="0"/>
              <a:t>children,complete</a:t>
            </a:r>
            <a:r>
              <a:rPr lang="en-US" dirty="0" smtClean="0"/>
              <a:t> healing may occur(up to 2 years).</a:t>
            </a:r>
          </a:p>
          <a:p>
            <a:pPr algn="l" rtl="0">
              <a:buNone/>
            </a:pPr>
            <a:r>
              <a:rPr lang="en-US" dirty="0" smtClean="0"/>
              <a:t>In </a:t>
            </a:r>
            <a:r>
              <a:rPr lang="en-US" dirty="0" err="1" smtClean="0"/>
              <a:t>adult,it</a:t>
            </a:r>
            <a:r>
              <a:rPr lang="en-US" dirty="0" smtClean="0"/>
              <a:t> is </a:t>
            </a:r>
            <a:r>
              <a:rPr lang="en-US" dirty="0" err="1" smtClean="0"/>
              <a:t>doubtful,however</a:t>
            </a:r>
            <a:r>
              <a:rPr lang="en-US" dirty="0" smtClean="0"/>
              <a:t> it is generally recommended that partially detached fragments are pinned back in position(by arthroscopy in the knee joint), if the fragment becomes detached and causes symptoms ,it should be fixed back in position or else completely removed .</a:t>
            </a:r>
            <a:endParaRPr lang="ar-IQ"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714356"/>
            <a:ext cx="7772400" cy="5929354"/>
          </a:xfrm>
        </p:spPr>
        <p:txBody>
          <a:bodyPr>
            <a:normAutofit fontScale="92500"/>
          </a:bodyPr>
          <a:lstStyle/>
          <a:p>
            <a:pPr algn="ctr" rtl="0">
              <a:buNone/>
            </a:pPr>
            <a:r>
              <a:rPr lang="en-US" b="1" dirty="0" smtClean="0">
                <a:solidFill>
                  <a:srgbClr val="FF0000"/>
                </a:solidFill>
              </a:rPr>
              <a:t>pulling </a:t>
            </a:r>
            <a:r>
              <a:rPr lang="en-US" b="1" dirty="0" err="1" smtClean="0">
                <a:solidFill>
                  <a:srgbClr val="FF0000"/>
                </a:solidFill>
              </a:rPr>
              <a:t>osteochondritis</a:t>
            </a:r>
            <a:r>
              <a:rPr lang="en-US" b="1" dirty="0" smtClean="0">
                <a:solidFill>
                  <a:srgbClr val="FF0000"/>
                </a:solidFill>
              </a:rPr>
              <a:t>(traction </a:t>
            </a:r>
            <a:r>
              <a:rPr lang="en-US" b="1" dirty="0" err="1" smtClean="0">
                <a:solidFill>
                  <a:srgbClr val="FF0000"/>
                </a:solidFill>
              </a:rPr>
              <a:t>Osteochondritis</a:t>
            </a:r>
            <a:r>
              <a:rPr lang="en-US" b="1" dirty="0" smtClean="0">
                <a:solidFill>
                  <a:srgbClr val="FF0000"/>
                </a:solidFill>
              </a:rPr>
              <a:t>)</a:t>
            </a:r>
          </a:p>
          <a:p>
            <a:pPr rtl="0">
              <a:buNone/>
            </a:pPr>
            <a:r>
              <a:rPr lang="en-US" dirty="0" smtClean="0"/>
              <a:t> </a:t>
            </a:r>
          </a:p>
          <a:p>
            <a:pPr algn="l">
              <a:buNone/>
            </a:pPr>
            <a:r>
              <a:rPr lang="en-US" dirty="0" smtClean="0"/>
              <a:t>there's localized pain and increased radiographic density in an </a:t>
            </a:r>
            <a:r>
              <a:rPr lang="en-US" dirty="0" err="1" smtClean="0"/>
              <a:t>unfused</a:t>
            </a:r>
            <a:r>
              <a:rPr lang="en-US" dirty="0" smtClean="0"/>
              <a:t> </a:t>
            </a:r>
            <a:r>
              <a:rPr lang="en-US" dirty="0" err="1" smtClean="0"/>
              <a:t>apophysis</a:t>
            </a:r>
            <a:r>
              <a:rPr lang="en-US" dirty="0" smtClean="0"/>
              <a:t> may result from tensile stress on the </a:t>
            </a:r>
            <a:r>
              <a:rPr lang="en-US" dirty="0" err="1" smtClean="0"/>
              <a:t>physeal</a:t>
            </a:r>
            <a:r>
              <a:rPr lang="en-US" dirty="0" smtClean="0"/>
              <a:t> </a:t>
            </a:r>
            <a:r>
              <a:rPr lang="ar-IQ" dirty="0" smtClean="0"/>
              <a:t> </a:t>
            </a:r>
            <a:r>
              <a:rPr lang="en-US" dirty="0" smtClean="0"/>
              <a:t>junction.</a:t>
            </a:r>
          </a:p>
          <a:p>
            <a:pPr algn="l" rtl="0">
              <a:buNone/>
            </a:pPr>
            <a:r>
              <a:rPr lang="en-US" dirty="0" smtClean="0"/>
              <a:t>       </a:t>
            </a:r>
            <a:r>
              <a:rPr lang="en-US" dirty="0" err="1" smtClean="0"/>
              <a:t>Ther</a:t>
            </a:r>
            <a:r>
              <a:rPr lang="en-US" dirty="0" smtClean="0"/>
              <a:t> are two sites: </a:t>
            </a:r>
            <a:r>
              <a:rPr lang="en-US" b="1" i="1" dirty="0" err="1" smtClean="0">
                <a:solidFill>
                  <a:schemeClr val="accent1"/>
                </a:solidFill>
              </a:rPr>
              <a:t>tibial</a:t>
            </a:r>
            <a:r>
              <a:rPr lang="en-US" b="1" i="1" dirty="0" smtClean="0">
                <a:solidFill>
                  <a:schemeClr val="accent1"/>
                </a:solidFill>
              </a:rPr>
              <a:t> </a:t>
            </a:r>
            <a:r>
              <a:rPr lang="en-US" b="1" i="1" dirty="0" err="1" smtClean="0">
                <a:solidFill>
                  <a:schemeClr val="accent1"/>
                </a:solidFill>
              </a:rPr>
              <a:t>tuberosity</a:t>
            </a:r>
            <a:r>
              <a:rPr lang="en-US" b="1" i="1" dirty="0" smtClean="0">
                <a:solidFill>
                  <a:schemeClr val="accent1"/>
                </a:solidFill>
              </a:rPr>
              <a:t>(Osgood-</a:t>
            </a:r>
            <a:r>
              <a:rPr lang="en-US" b="1" i="1" dirty="0" err="1" smtClean="0">
                <a:solidFill>
                  <a:schemeClr val="accent1"/>
                </a:solidFill>
              </a:rPr>
              <a:t>Schlatter's</a:t>
            </a:r>
            <a:r>
              <a:rPr lang="en-US" b="1" i="1" dirty="0" smtClean="0">
                <a:solidFill>
                  <a:schemeClr val="accent1"/>
                </a:solidFill>
              </a:rPr>
              <a:t> disease)and  the </a:t>
            </a:r>
            <a:r>
              <a:rPr lang="en-US" b="1" i="1" dirty="0" err="1" smtClean="0">
                <a:solidFill>
                  <a:schemeClr val="accent1"/>
                </a:solidFill>
              </a:rPr>
              <a:t>calcaneal</a:t>
            </a:r>
            <a:r>
              <a:rPr lang="en-US" b="1" i="1" dirty="0" smtClean="0">
                <a:solidFill>
                  <a:schemeClr val="accent1"/>
                </a:solidFill>
              </a:rPr>
              <a:t> </a:t>
            </a:r>
            <a:r>
              <a:rPr lang="en-US" b="1" i="1" dirty="0" err="1" smtClean="0">
                <a:solidFill>
                  <a:schemeClr val="accent1"/>
                </a:solidFill>
              </a:rPr>
              <a:t>apophysis</a:t>
            </a:r>
            <a:r>
              <a:rPr lang="en-US" b="1" i="1" dirty="0" smtClean="0">
                <a:solidFill>
                  <a:schemeClr val="accent1"/>
                </a:solidFill>
              </a:rPr>
              <a:t>(</a:t>
            </a:r>
            <a:r>
              <a:rPr lang="en-US" b="1" i="1" dirty="0" err="1" smtClean="0">
                <a:solidFill>
                  <a:schemeClr val="accent1"/>
                </a:solidFill>
              </a:rPr>
              <a:t>Sever's</a:t>
            </a:r>
            <a:r>
              <a:rPr lang="en-US" b="1" i="1" dirty="0" smtClean="0">
                <a:solidFill>
                  <a:schemeClr val="accent1"/>
                </a:solidFill>
              </a:rPr>
              <a:t> disease); </a:t>
            </a:r>
            <a:r>
              <a:rPr lang="en-US" dirty="0" smtClean="0"/>
              <a:t>both are subject to unusual traction forces from powerful tendons which insert into the </a:t>
            </a:r>
            <a:r>
              <a:rPr lang="en-US" dirty="0" err="1" smtClean="0"/>
              <a:t>apophysis</a:t>
            </a:r>
            <a:r>
              <a:rPr lang="en-US" dirty="0" smtClean="0"/>
              <a:t> junction .</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52"/>
            <a:ext cx="7772400" cy="428652"/>
          </a:xfrm>
        </p:spPr>
        <p:txBody>
          <a:bodyPr>
            <a:normAutofit fontScale="90000"/>
          </a:bodyPr>
          <a:lstStyle/>
          <a:p>
            <a:endParaRPr lang="ar-IQ" dirty="0"/>
          </a:p>
        </p:txBody>
      </p:sp>
      <p:sp>
        <p:nvSpPr>
          <p:cNvPr id="3" name="Content Placeholder 2"/>
          <p:cNvSpPr>
            <a:spLocks noGrp="1"/>
          </p:cNvSpPr>
          <p:nvPr>
            <p:ph idx="1"/>
          </p:nvPr>
        </p:nvSpPr>
        <p:spPr>
          <a:xfrm>
            <a:off x="914400" y="428604"/>
            <a:ext cx="7772400" cy="5926956"/>
          </a:xfrm>
        </p:spPr>
        <p:txBody>
          <a:bodyPr>
            <a:normAutofit fontScale="85000" lnSpcReduction="20000"/>
          </a:bodyPr>
          <a:lstStyle/>
          <a:p>
            <a:pPr algn="ctr">
              <a:buNone/>
            </a:pPr>
            <a:r>
              <a:rPr lang="en-US" sz="3300" b="1" dirty="0" smtClean="0">
                <a:solidFill>
                  <a:srgbClr val="FF0000"/>
                </a:solidFill>
              </a:rPr>
              <a:t>Osgood-</a:t>
            </a:r>
            <a:r>
              <a:rPr lang="en-US" sz="3300" b="1" dirty="0" err="1" smtClean="0">
                <a:solidFill>
                  <a:srgbClr val="FF0000"/>
                </a:solidFill>
              </a:rPr>
              <a:t>Schlatter</a:t>
            </a:r>
            <a:r>
              <a:rPr lang="en-US" sz="3300" b="1" dirty="0" smtClean="0">
                <a:solidFill>
                  <a:srgbClr val="FF0000"/>
                </a:solidFill>
              </a:rPr>
              <a:t> Disease</a:t>
            </a:r>
          </a:p>
          <a:p>
            <a:pPr algn="l">
              <a:buNone/>
            </a:pPr>
            <a:r>
              <a:rPr lang="en-US" dirty="0" smtClean="0"/>
              <a:t> </a:t>
            </a:r>
          </a:p>
          <a:p>
            <a:pPr algn="l">
              <a:buNone/>
            </a:pPr>
            <a:r>
              <a:rPr lang="en-US" dirty="0" smtClean="0"/>
              <a:t>Osgood-</a:t>
            </a:r>
            <a:r>
              <a:rPr lang="en-US" dirty="0" err="1" smtClean="0"/>
              <a:t>Schlatter</a:t>
            </a:r>
            <a:r>
              <a:rPr lang="en-US" dirty="0" smtClean="0"/>
              <a:t> (OS) disease is more appropriately described as a disorder or a condition. </a:t>
            </a:r>
            <a:r>
              <a:rPr lang="en-US" b="1" i="1" dirty="0" smtClean="0">
                <a:solidFill>
                  <a:schemeClr val="accent1"/>
                </a:solidFill>
              </a:rPr>
              <a:t>Osgood, in the English literature, and </a:t>
            </a:r>
            <a:r>
              <a:rPr lang="en-US" b="1" i="1" dirty="0" err="1" smtClean="0">
                <a:solidFill>
                  <a:schemeClr val="accent1"/>
                </a:solidFill>
              </a:rPr>
              <a:t>Schlatter</a:t>
            </a:r>
            <a:r>
              <a:rPr lang="en-US" b="1" i="1" dirty="0" smtClean="0">
                <a:solidFill>
                  <a:schemeClr val="accent1"/>
                </a:solidFill>
              </a:rPr>
              <a:t>, in the German literature.</a:t>
            </a:r>
          </a:p>
          <a:p>
            <a:pPr algn="l">
              <a:buNone/>
            </a:pPr>
            <a:r>
              <a:rPr lang="en-US" dirty="0" smtClean="0"/>
              <a:t>OS condition is a traction phenomenon resulting from repetitive quadriceps contraction through the patellar tendon at its insertion upon the skeletally immature </a:t>
            </a:r>
            <a:r>
              <a:rPr lang="en-US" dirty="0" err="1" smtClean="0"/>
              <a:t>tibial</a:t>
            </a:r>
            <a:r>
              <a:rPr lang="en-US" dirty="0" smtClean="0"/>
              <a:t> tubercle. This occurs in preadolescence during a time when the </a:t>
            </a:r>
            <a:r>
              <a:rPr lang="en-US" dirty="0" err="1" smtClean="0"/>
              <a:t>tibial</a:t>
            </a:r>
            <a:r>
              <a:rPr lang="en-US" dirty="0" smtClean="0"/>
              <a:t> tubercle is susceptible to strain. OS condition should be distinguished from overuse of the patella-patellar tendon junction, which is referred to as </a:t>
            </a:r>
            <a:r>
              <a:rPr lang="en-US" dirty="0" err="1" smtClean="0"/>
              <a:t>Sinding</a:t>
            </a:r>
            <a:r>
              <a:rPr lang="en-US" dirty="0" smtClean="0"/>
              <a:t>-Larsen-Johansson syndrome (the adolescent equivalent of jumper's knee).</a:t>
            </a:r>
          </a:p>
          <a:p>
            <a:pPr>
              <a:buNone/>
            </a:pP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
            <a:ext cx="7772400" cy="45719"/>
          </a:xfrm>
        </p:spPr>
        <p:txBody>
          <a:bodyPr>
            <a:normAutofit fontScale="90000"/>
          </a:bodyPr>
          <a:lstStyle/>
          <a:p>
            <a:endParaRPr lang="ar-IQ" dirty="0"/>
          </a:p>
        </p:txBody>
      </p:sp>
      <p:sp>
        <p:nvSpPr>
          <p:cNvPr id="3" name="Content Placeholder 2"/>
          <p:cNvSpPr>
            <a:spLocks noGrp="1"/>
          </p:cNvSpPr>
          <p:nvPr>
            <p:ph idx="1"/>
          </p:nvPr>
        </p:nvSpPr>
        <p:spPr>
          <a:xfrm>
            <a:off x="500034" y="857232"/>
            <a:ext cx="8186766" cy="6000768"/>
          </a:xfrm>
        </p:spPr>
        <p:txBody>
          <a:bodyPr>
            <a:normAutofit lnSpcReduction="10000"/>
          </a:bodyPr>
          <a:lstStyle/>
          <a:p>
            <a:pPr algn="l">
              <a:buNone/>
            </a:pPr>
            <a:r>
              <a:rPr lang="en-US" b="1" dirty="0" smtClean="0">
                <a:solidFill>
                  <a:srgbClr val="FF0000"/>
                </a:solidFill>
              </a:rPr>
              <a:t>Etiology</a:t>
            </a:r>
            <a:r>
              <a:rPr lang="en-US" b="1" dirty="0" smtClean="0">
                <a:solidFill>
                  <a:srgbClr val="FFFF00"/>
                </a:solidFill>
              </a:rPr>
              <a:t>:</a:t>
            </a:r>
          </a:p>
          <a:p>
            <a:pPr algn="l">
              <a:buNone/>
            </a:pPr>
            <a:r>
              <a:rPr lang="en-US" dirty="0" smtClean="0"/>
              <a:t>The etiology of OS condition is controversial. Several causes have been hypothesized. The most likely </a:t>
            </a:r>
            <a:r>
              <a:rPr lang="en-US" dirty="0" smtClean="0">
                <a:solidFill>
                  <a:srgbClr val="FF0000"/>
                </a:solidFill>
              </a:rPr>
              <a:t>cause is that the </a:t>
            </a:r>
            <a:r>
              <a:rPr lang="en-US" dirty="0" err="1" smtClean="0">
                <a:solidFill>
                  <a:srgbClr val="FF0000"/>
                </a:solidFill>
              </a:rPr>
              <a:t>apophysis</a:t>
            </a:r>
            <a:r>
              <a:rPr lang="en-US" dirty="0" smtClean="0">
                <a:solidFill>
                  <a:srgbClr val="FF0000"/>
                </a:solidFill>
              </a:rPr>
              <a:t> is subject to traction during the adolescent years, which can result in </a:t>
            </a:r>
            <a:r>
              <a:rPr lang="en-US" dirty="0" err="1" smtClean="0">
                <a:solidFill>
                  <a:srgbClr val="FF0000"/>
                </a:solidFill>
              </a:rPr>
              <a:t>microfractures</a:t>
            </a:r>
            <a:r>
              <a:rPr lang="en-US" dirty="0" smtClean="0"/>
              <a:t>. The </a:t>
            </a:r>
            <a:r>
              <a:rPr lang="en-US" dirty="0" err="1" smtClean="0"/>
              <a:t>tibial</a:t>
            </a:r>
            <a:r>
              <a:rPr lang="en-US" dirty="0" smtClean="0"/>
              <a:t> tubercle </a:t>
            </a:r>
            <a:r>
              <a:rPr lang="en-US" dirty="0" err="1" smtClean="0"/>
              <a:t>apophysis</a:t>
            </a:r>
            <a:r>
              <a:rPr lang="en-US" dirty="0" smtClean="0"/>
              <a:t> appears in children aged 7-9 years. Usually, an </a:t>
            </a:r>
            <a:r>
              <a:rPr lang="en-US" dirty="0" err="1" smtClean="0"/>
              <a:t>apophysis</a:t>
            </a:r>
            <a:r>
              <a:rPr lang="en-US" dirty="0" smtClean="0"/>
              <a:t> develops proximally toward the epiphysis as the epiphysis grows distally toward the </a:t>
            </a:r>
            <a:r>
              <a:rPr lang="en-US" dirty="0" err="1" smtClean="0"/>
              <a:t>apophysis</a:t>
            </a:r>
            <a:r>
              <a:rPr lang="en-US" dirty="0" smtClean="0"/>
              <a:t>. </a:t>
            </a:r>
            <a:r>
              <a:rPr lang="en-US" dirty="0" smtClean="0">
                <a:solidFill>
                  <a:schemeClr val="tx2">
                    <a:lumMod val="75000"/>
                  </a:schemeClr>
                </a:solidFill>
              </a:rPr>
              <a:t>Repeated traction from the patellar tendon can cause </a:t>
            </a:r>
            <a:r>
              <a:rPr lang="en-US" dirty="0" err="1" smtClean="0">
                <a:solidFill>
                  <a:schemeClr val="tx2">
                    <a:lumMod val="75000"/>
                  </a:schemeClr>
                </a:solidFill>
              </a:rPr>
              <a:t>microfractures</a:t>
            </a:r>
            <a:r>
              <a:rPr lang="en-US" dirty="0" smtClean="0">
                <a:solidFill>
                  <a:schemeClr val="tx2">
                    <a:lumMod val="75000"/>
                  </a:schemeClr>
                </a:solidFill>
              </a:rPr>
              <a:t> in the </a:t>
            </a:r>
            <a:r>
              <a:rPr lang="en-US" dirty="0" err="1" smtClean="0">
                <a:solidFill>
                  <a:schemeClr val="tx2">
                    <a:lumMod val="75000"/>
                  </a:schemeClr>
                </a:solidFill>
              </a:rPr>
              <a:t>apophysis</a:t>
            </a:r>
            <a:r>
              <a:rPr lang="en-US" dirty="0" smtClean="0">
                <a:solidFill>
                  <a:schemeClr val="tx2">
                    <a:lumMod val="75000"/>
                  </a:schemeClr>
                </a:solidFill>
              </a:rPr>
              <a:t>.</a:t>
            </a:r>
          </a:p>
          <a:p>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PATHOLOGY OF OA</a:t>
            </a:r>
            <a:endParaRPr lang="en-US" b="1" dirty="0">
              <a:solidFill>
                <a:srgbClr val="FF0000"/>
              </a:solidFill>
            </a:endParaRPr>
          </a:p>
        </p:txBody>
      </p:sp>
      <p:pic>
        <p:nvPicPr>
          <p:cNvPr id="2050" name="Picture 2" descr="E:\Orthopaedics\CME1\IMG_1207.JPG"/>
          <p:cNvPicPr>
            <a:picLocks noGrp="1" noChangeAspect="1" noChangeArrowheads="1"/>
          </p:cNvPicPr>
          <p:nvPr>
            <p:ph idx="1"/>
          </p:nvPr>
        </p:nvPicPr>
        <p:blipFill>
          <a:blip r:embed="rId2" cstate="print"/>
          <a:srcRect/>
          <a:stretch>
            <a:fillRect/>
          </a:stretch>
        </p:blipFill>
        <p:spPr bwMode="auto">
          <a:xfrm>
            <a:off x="2286000" y="1676400"/>
            <a:ext cx="4572000" cy="4267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500042"/>
            <a:ext cx="7772400" cy="5855518"/>
          </a:xfrm>
        </p:spPr>
        <p:txBody>
          <a:bodyPr>
            <a:normAutofit fontScale="92500" lnSpcReduction="20000"/>
          </a:bodyPr>
          <a:lstStyle/>
          <a:p>
            <a:pPr algn="l">
              <a:buNone/>
            </a:pPr>
            <a:r>
              <a:rPr lang="en-US" b="1" dirty="0" smtClean="0">
                <a:solidFill>
                  <a:srgbClr val="FFFF00"/>
                </a:solidFill>
              </a:rPr>
              <a:t>Clinical features:</a:t>
            </a:r>
          </a:p>
          <a:p>
            <a:pPr algn="l">
              <a:buNone/>
            </a:pPr>
            <a:r>
              <a:rPr lang="en-US" dirty="0" smtClean="0"/>
              <a:t>Obtaining the individual's history and performing a physical examination are usually sufficient for the physician to make a diagnosis of OS </a:t>
            </a:r>
            <a:r>
              <a:rPr lang="en-US" dirty="0" err="1" smtClean="0"/>
              <a:t>condition.OS</a:t>
            </a:r>
            <a:r>
              <a:rPr lang="en-US" dirty="0" smtClean="0"/>
              <a:t> condition is the most frequent cause of </a:t>
            </a:r>
            <a:r>
              <a:rPr lang="en-US" b="1" i="1" dirty="0" smtClean="0">
                <a:solidFill>
                  <a:srgbClr val="FF0000"/>
                </a:solidFill>
              </a:rPr>
              <a:t>knee pain</a:t>
            </a:r>
            <a:r>
              <a:rPr lang="en-US" dirty="0" smtClean="0">
                <a:solidFill>
                  <a:srgbClr val="FF0000"/>
                </a:solidFill>
              </a:rPr>
              <a:t> </a:t>
            </a:r>
            <a:r>
              <a:rPr lang="en-US" dirty="0" smtClean="0"/>
              <a:t>in children aged 10-15 years. Patients present with a history of pain inferior to the patella at the insertion of the patellar tendon. Typically, individuals report a sport or other activity that aggravates the pain, which generally is improved with rest and worsened with activity. While any activity may be involved, sports involving jumping or running are a common cause.</a:t>
            </a:r>
          </a:p>
          <a:p>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428604"/>
            <a:ext cx="7772400" cy="5926956"/>
          </a:xfrm>
        </p:spPr>
        <p:txBody>
          <a:bodyPr>
            <a:normAutofit fontScale="85000" lnSpcReduction="20000"/>
          </a:bodyPr>
          <a:lstStyle/>
          <a:p>
            <a:pPr algn="l" rtl="0">
              <a:buNone/>
            </a:pPr>
            <a:r>
              <a:rPr lang="en-US" b="1" i="1" dirty="0" smtClean="0">
                <a:solidFill>
                  <a:srgbClr val="FF0000"/>
                </a:solidFill>
              </a:rPr>
              <a:t>Physical findings</a:t>
            </a:r>
            <a:r>
              <a:rPr lang="en-US" b="1" dirty="0" smtClean="0">
                <a:solidFill>
                  <a:srgbClr val="FF0000"/>
                </a:solidFill>
              </a:rPr>
              <a:t> </a:t>
            </a:r>
            <a:r>
              <a:rPr lang="en-US" dirty="0" smtClean="0"/>
              <a:t>are limited to the area of the </a:t>
            </a:r>
            <a:r>
              <a:rPr lang="en-US" dirty="0" err="1" smtClean="0"/>
              <a:t>tibial</a:t>
            </a:r>
            <a:r>
              <a:rPr lang="en-US" dirty="0" smtClean="0"/>
              <a:t> tubercle and patellar tendon. Generally, there is a </a:t>
            </a:r>
            <a:r>
              <a:rPr lang="en-US" b="1" i="1" dirty="0" smtClean="0">
                <a:solidFill>
                  <a:schemeClr val="tx2">
                    <a:lumMod val="75000"/>
                  </a:schemeClr>
                </a:solidFill>
              </a:rPr>
              <a:t>prominence and soft tissue swelling over the </a:t>
            </a:r>
            <a:r>
              <a:rPr lang="en-US" b="1" i="1" dirty="0" err="1" smtClean="0">
                <a:solidFill>
                  <a:schemeClr val="tx2">
                    <a:lumMod val="75000"/>
                  </a:schemeClr>
                </a:solidFill>
              </a:rPr>
              <a:t>tibial</a:t>
            </a:r>
            <a:r>
              <a:rPr lang="en-US" b="1" i="1" dirty="0" smtClean="0">
                <a:solidFill>
                  <a:schemeClr val="tx2">
                    <a:lumMod val="75000"/>
                  </a:schemeClr>
                </a:solidFill>
              </a:rPr>
              <a:t> tubercle</a:t>
            </a:r>
            <a:r>
              <a:rPr lang="en-US" dirty="0" smtClean="0"/>
              <a:t>. </a:t>
            </a:r>
            <a:r>
              <a:rPr lang="en-US" dirty="0" smtClean="0">
                <a:solidFill>
                  <a:srgbClr val="FFFF00"/>
                </a:solidFill>
              </a:rPr>
              <a:t>Tenderness</a:t>
            </a:r>
            <a:r>
              <a:rPr lang="en-US" dirty="0" smtClean="0"/>
              <a:t> of the patellar tendon may be present. The remainder of the knee examination usually is normal. Attempted flexion against resistance may produce pain. Patients may resist knee flexion because of inflammation and pain from pull on the patellar tendon. Tight hamstrings and/or quadriceps may also be noted when compared to the uninvolved side.     </a:t>
            </a:r>
          </a:p>
          <a:p>
            <a:pPr algn="l">
              <a:buNone/>
            </a:pPr>
            <a:r>
              <a:rPr lang="en-US" b="1" dirty="0" smtClean="0">
                <a:solidFill>
                  <a:srgbClr val="FF0000"/>
                </a:solidFill>
              </a:rPr>
              <a:t>Imaging Studies</a:t>
            </a:r>
            <a:r>
              <a:rPr lang="en-US" b="1" dirty="0" smtClean="0"/>
              <a:t>:</a:t>
            </a:r>
          </a:p>
          <a:p>
            <a:pPr algn="l">
              <a:buNone/>
            </a:pPr>
            <a:r>
              <a:rPr lang="en-US" dirty="0" smtClean="0"/>
              <a:t>While radiographs are not essential, they usually are obtained. Radiographs show fragmentation of the </a:t>
            </a:r>
            <a:r>
              <a:rPr lang="en-US" dirty="0" err="1" smtClean="0"/>
              <a:t>tibial</a:t>
            </a:r>
            <a:r>
              <a:rPr lang="en-US" dirty="0" smtClean="0"/>
              <a:t> tubercle </a:t>
            </a:r>
            <a:r>
              <a:rPr lang="en-US" dirty="0" err="1" smtClean="0"/>
              <a:t>apophysis</a:t>
            </a:r>
            <a:r>
              <a:rPr lang="en-US" dirty="0" smtClean="0"/>
              <a:t> and, at times, a separate </a:t>
            </a:r>
            <a:r>
              <a:rPr lang="en-US" dirty="0" err="1" smtClean="0"/>
              <a:t>ossicle</a:t>
            </a:r>
            <a:r>
              <a:rPr lang="en-US" dirty="0" smtClean="0"/>
              <a:t>.</a:t>
            </a:r>
          </a:p>
          <a:p>
            <a:pPr algn="l" rtl="0">
              <a:buNone/>
            </a:pPr>
            <a:endParaRPr lang="en-US" dirty="0" smtClean="0"/>
          </a:p>
          <a:p>
            <a:pPr algn="l" rtl="0">
              <a:buNone/>
            </a:pPr>
            <a:endParaRPr lang="ar-IQ" dirty="0"/>
          </a:p>
        </p:txBody>
      </p:sp>
      <p:pic>
        <p:nvPicPr>
          <p:cNvPr id="3074" name="Picture 2" descr="C:\Users\DR.AHMED\Documents\download (3).jpg"/>
          <p:cNvPicPr>
            <a:picLocks noChangeAspect="1" noChangeArrowheads="1"/>
          </p:cNvPicPr>
          <p:nvPr/>
        </p:nvPicPr>
        <p:blipFill>
          <a:blip r:embed="rId2" cstate="print"/>
          <a:srcRect/>
          <a:stretch>
            <a:fillRect/>
          </a:stretch>
        </p:blipFill>
        <p:spPr bwMode="auto">
          <a:xfrm>
            <a:off x="9753600" y="2209800"/>
            <a:ext cx="1914525" cy="23907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R.AHMED\Documents\download (3).jpg"/>
          <p:cNvPicPr>
            <a:picLocks noGrp="1" noChangeAspect="1" noChangeArrowheads="1"/>
          </p:cNvPicPr>
          <p:nvPr>
            <p:ph idx="1"/>
          </p:nvPr>
        </p:nvPicPr>
        <p:blipFill>
          <a:blip r:embed="rId2" cstate="print"/>
          <a:srcRect/>
          <a:stretch>
            <a:fillRect/>
          </a:stretch>
        </p:blipFill>
        <p:spPr bwMode="auto">
          <a:xfrm>
            <a:off x="1219200" y="2438400"/>
            <a:ext cx="1914525" cy="2390775"/>
          </a:xfrm>
          <a:prstGeom prst="rect">
            <a:avLst/>
          </a:prstGeom>
          <a:noFill/>
        </p:spPr>
      </p:pic>
      <p:pic>
        <p:nvPicPr>
          <p:cNvPr id="4099" name="Picture 3" descr="C:\Users\DR.AHMED\Documents\images (2).jpg"/>
          <p:cNvPicPr>
            <a:picLocks noChangeAspect="1" noChangeArrowheads="1"/>
          </p:cNvPicPr>
          <p:nvPr/>
        </p:nvPicPr>
        <p:blipFill>
          <a:blip r:embed="rId3" cstate="print"/>
          <a:srcRect/>
          <a:stretch>
            <a:fillRect/>
          </a:stretch>
        </p:blipFill>
        <p:spPr bwMode="auto">
          <a:xfrm>
            <a:off x="3581400" y="2362200"/>
            <a:ext cx="2419350" cy="2709863"/>
          </a:xfrm>
          <a:prstGeom prst="rect">
            <a:avLst/>
          </a:prstGeom>
          <a:noFill/>
        </p:spPr>
      </p:pic>
      <p:pic>
        <p:nvPicPr>
          <p:cNvPr id="4100" name="Picture 4" descr="C:\Users\DR.AHMED\Documents\download (4).jpg"/>
          <p:cNvPicPr>
            <a:picLocks noChangeAspect="1" noChangeArrowheads="1"/>
          </p:cNvPicPr>
          <p:nvPr/>
        </p:nvPicPr>
        <p:blipFill>
          <a:blip r:embed="rId4" cstate="print"/>
          <a:srcRect/>
          <a:stretch>
            <a:fillRect/>
          </a:stretch>
        </p:blipFill>
        <p:spPr bwMode="auto">
          <a:xfrm>
            <a:off x="6477000" y="2209800"/>
            <a:ext cx="2362200" cy="28289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714404"/>
            <a:ext cx="7772400" cy="500066"/>
          </a:xfrm>
        </p:spPr>
        <p:txBody>
          <a:bodyPr>
            <a:normAutofit fontScale="90000"/>
          </a:bodyPr>
          <a:lstStyle/>
          <a:p>
            <a:endParaRPr lang="ar-IQ" dirty="0"/>
          </a:p>
        </p:txBody>
      </p:sp>
      <p:sp>
        <p:nvSpPr>
          <p:cNvPr id="3" name="Content Placeholder 2"/>
          <p:cNvSpPr>
            <a:spLocks noGrp="1"/>
          </p:cNvSpPr>
          <p:nvPr>
            <p:ph idx="1"/>
          </p:nvPr>
        </p:nvSpPr>
        <p:spPr>
          <a:xfrm>
            <a:off x="428596" y="0"/>
            <a:ext cx="8715404" cy="6715148"/>
          </a:xfrm>
        </p:spPr>
        <p:txBody>
          <a:bodyPr>
            <a:normAutofit fontScale="77500" lnSpcReduction="20000"/>
          </a:bodyPr>
          <a:lstStyle/>
          <a:p>
            <a:pPr algn="l">
              <a:buNone/>
            </a:pPr>
            <a:r>
              <a:rPr lang="en-US" sz="3100" b="1" dirty="0" smtClean="0">
                <a:solidFill>
                  <a:srgbClr val="FF0000"/>
                </a:solidFill>
              </a:rPr>
              <a:t>TREATMENT:    </a:t>
            </a:r>
            <a:r>
              <a:rPr lang="en-US" b="1" dirty="0" smtClean="0">
                <a:solidFill>
                  <a:srgbClr val="FF0000"/>
                </a:solidFill>
              </a:rPr>
              <a:t>Medical therapy:-</a:t>
            </a:r>
          </a:p>
          <a:p>
            <a:pPr algn="l">
              <a:buNone/>
            </a:pPr>
            <a:r>
              <a:rPr lang="en-US" dirty="0" smtClean="0"/>
              <a:t>Most patients respond to </a:t>
            </a:r>
            <a:r>
              <a:rPr lang="en-US" dirty="0" smtClean="0">
                <a:solidFill>
                  <a:schemeClr val="tx2">
                    <a:lumMod val="75000"/>
                  </a:schemeClr>
                </a:solidFill>
              </a:rPr>
              <a:t>conservative care </a:t>
            </a:r>
            <a:r>
              <a:rPr lang="en-US" dirty="0" smtClean="0"/>
              <a:t>that consists of rest and avoidance of the offending activity. Stretching of the quadriceps and hamstrings before engaging in athletics may be helpful. Applying ice after physical activity may decrease swelling and pain. Immobilization by casting or bracing usually is unnecessary except in severe cases. </a:t>
            </a:r>
            <a:r>
              <a:rPr lang="en-US" dirty="0" err="1" smtClean="0">
                <a:solidFill>
                  <a:schemeClr val="tx2">
                    <a:lumMod val="75000"/>
                  </a:schemeClr>
                </a:solidFill>
              </a:rPr>
              <a:t>Nonsteroidal</a:t>
            </a:r>
            <a:r>
              <a:rPr lang="en-US" dirty="0" smtClean="0">
                <a:solidFill>
                  <a:schemeClr val="tx2">
                    <a:lumMod val="75000"/>
                  </a:schemeClr>
                </a:solidFill>
              </a:rPr>
              <a:t> anti-inflammatory drugs </a:t>
            </a:r>
            <a:r>
              <a:rPr lang="en-US" dirty="0" smtClean="0"/>
              <a:t>may be used but have not been shown to decrease the course of the disease. Steroidal injections should not be used. Other than the presence of an </a:t>
            </a:r>
            <a:r>
              <a:rPr lang="en-US" dirty="0" err="1" smtClean="0"/>
              <a:t>ossicle</a:t>
            </a:r>
            <a:r>
              <a:rPr lang="en-US" dirty="0" smtClean="0"/>
              <a:t> that causes pain with kneeling, there are no long-term disabilities or problems associated with this condition.</a:t>
            </a:r>
          </a:p>
          <a:p>
            <a:pPr algn="l">
              <a:buNone/>
            </a:pPr>
            <a:r>
              <a:rPr lang="en-US" b="1" dirty="0" smtClean="0">
                <a:solidFill>
                  <a:srgbClr val="FF0000"/>
                </a:solidFill>
              </a:rPr>
              <a:t>Surgical therapy:-</a:t>
            </a:r>
          </a:p>
          <a:p>
            <a:pPr algn="l">
              <a:buNone/>
            </a:pPr>
            <a:r>
              <a:rPr lang="en-US" dirty="0" smtClean="0"/>
              <a:t>Surgery to treat OS condition is rarely indicated. Occasionally, adults have a large </a:t>
            </a:r>
            <a:r>
              <a:rPr lang="en-US" dirty="0" err="1" smtClean="0"/>
              <a:t>ossicle</a:t>
            </a:r>
            <a:r>
              <a:rPr lang="en-US" dirty="0" smtClean="0"/>
              <a:t> and an overlying bursa, which may cause pain with kneeling. If so, treatment consists of excision of the bursa, </a:t>
            </a:r>
            <a:r>
              <a:rPr lang="en-US" dirty="0" err="1" smtClean="0"/>
              <a:t>ossicle</a:t>
            </a:r>
            <a:r>
              <a:rPr lang="en-US" dirty="0" smtClean="0"/>
              <a:t>, and any prominence. Surgical treatment is rarely, if ever, indicated in children.</a:t>
            </a:r>
          </a:p>
          <a:p>
            <a:pPr>
              <a:buNone/>
            </a:pPr>
            <a:r>
              <a:rPr lang="en-US" b="1" dirty="0" smtClean="0"/>
              <a:t> </a:t>
            </a:r>
            <a:endParaRPr lang="en-US" dirty="0" smtClean="0"/>
          </a:p>
          <a:p>
            <a:pPr>
              <a:buNone/>
            </a:pPr>
            <a:endParaRPr lang="ar-IQ"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142900"/>
            <a:ext cx="7772400" cy="142900"/>
          </a:xfrm>
        </p:spPr>
        <p:txBody>
          <a:bodyPr>
            <a:normAutofit fontScale="90000"/>
          </a:bodyPr>
          <a:lstStyle/>
          <a:p>
            <a:endParaRPr lang="ar-IQ" dirty="0"/>
          </a:p>
        </p:txBody>
      </p:sp>
      <p:sp>
        <p:nvSpPr>
          <p:cNvPr id="3" name="Content Placeholder 2"/>
          <p:cNvSpPr>
            <a:spLocks noGrp="1"/>
          </p:cNvSpPr>
          <p:nvPr>
            <p:ph idx="1"/>
          </p:nvPr>
        </p:nvSpPr>
        <p:spPr>
          <a:xfrm>
            <a:off x="914400" y="500042"/>
            <a:ext cx="7772400" cy="5855518"/>
          </a:xfrm>
        </p:spPr>
        <p:txBody>
          <a:bodyPr>
            <a:normAutofit lnSpcReduction="10000"/>
          </a:bodyPr>
          <a:lstStyle/>
          <a:p>
            <a:pPr algn="ctr">
              <a:buNone/>
            </a:pPr>
            <a:r>
              <a:rPr lang="en-US" b="1" dirty="0" smtClean="0">
                <a:solidFill>
                  <a:srgbClr val="FF0000"/>
                </a:solidFill>
              </a:rPr>
              <a:t>OUTCOME AND PROGNOSIS </a:t>
            </a:r>
            <a:r>
              <a:rPr lang="en-US" dirty="0" smtClean="0"/>
              <a:t>:</a:t>
            </a:r>
          </a:p>
          <a:p>
            <a:pPr algn="l">
              <a:buNone/>
            </a:pPr>
            <a:r>
              <a:rPr lang="en-US" dirty="0" smtClean="0"/>
              <a:t>OS condition has a natural history that is self-limiting. In the Krause study (1990), 90% of patients were relieved of all their symptoms approximately 1 year following onset of symptoms with conservative care. Occasionally, patients may have continued problems kneeling into adulthood or have a tender </a:t>
            </a:r>
            <a:r>
              <a:rPr lang="en-US" dirty="0" err="1" smtClean="0"/>
              <a:t>ossicle</a:t>
            </a:r>
            <a:r>
              <a:rPr lang="en-US" dirty="0" smtClean="0"/>
              <a:t> and/or bursa that may require resection.</a:t>
            </a:r>
          </a:p>
          <a:p>
            <a:pPr algn="l">
              <a:buNone/>
            </a:pPr>
            <a:r>
              <a:rPr lang="en-US" dirty="0" smtClean="0"/>
              <a:t/>
            </a:r>
            <a:br>
              <a:rPr lang="en-US" dirty="0" smtClean="0"/>
            </a:br>
            <a:endParaRPr lang="en-US" dirty="0" smtClean="0"/>
          </a:p>
          <a:p>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714404"/>
            <a:ext cx="7772400" cy="71438"/>
          </a:xfrm>
        </p:spPr>
        <p:txBody>
          <a:bodyPr>
            <a:normAutofit fontScale="90000"/>
          </a:bodyPr>
          <a:lstStyle/>
          <a:p>
            <a:endParaRPr lang="ar-IQ" dirty="0"/>
          </a:p>
        </p:txBody>
      </p:sp>
      <p:sp>
        <p:nvSpPr>
          <p:cNvPr id="10" name="Content Placeholder 9"/>
          <p:cNvSpPr>
            <a:spLocks noGrp="1"/>
          </p:cNvSpPr>
          <p:nvPr>
            <p:ph idx="1"/>
          </p:nvPr>
        </p:nvSpPr>
        <p:spPr>
          <a:xfrm>
            <a:off x="914400" y="214290"/>
            <a:ext cx="7772400" cy="6141270"/>
          </a:xfrm>
        </p:spPr>
        <p:txBody>
          <a:bodyPr>
            <a:normAutofit fontScale="70000" lnSpcReduction="20000"/>
          </a:bodyPr>
          <a:lstStyle/>
          <a:p>
            <a:pPr algn="l">
              <a:buNone/>
            </a:pPr>
            <a:r>
              <a:rPr lang="en-US" b="1" dirty="0" err="1" smtClean="0">
                <a:solidFill>
                  <a:srgbClr val="FF0000"/>
                </a:solidFill>
              </a:rPr>
              <a:t>Chondromalacia</a:t>
            </a:r>
            <a:r>
              <a:rPr lang="en-US" b="1" dirty="0" smtClean="0">
                <a:solidFill>
                  <a:srgbClr val="FF0000"/>
                </a:solidFill>
              </a:rPr>
              <a:t> patellae(</a:t>
            </a:r>
            <a:r>
              <a:rPr lang="en-US" b="1" dirty="0" err="1" smtClean="0">
                <a:solidFill>
                  <a:srgbClr val="FF0000"/>
                </a:solidFill>
              </a:rPr>
              <a:t>patellofemoral</a:t>
            </a:r>
            <a:r>
              <a:rPr lang="en-US" b="1" dirty="0" smtClean="0">
                <a:solidFill>
                  <a:srgbClr val="FF0000"/>
                </a:solidFill>
              </a:rPr>
              <a:t> overload syndrome)</a:t>
            </a:r>
          </a:p>
          <a:p>
            <a:pPr algn="l">
              <a:buNone/>
            </a:pPr>
            <a:r>
              <a:rPr lang="en-US" dirty="0" smtClean="0"/>
              <a:t>The syndrome of anterior knee pain and </a:t>
            </a:r>
            <a:r>
              <a:rPr lang="en-US" dirty="0" err="1" smtClean="0"/>
              <a:t>patellofemoral</a:t>
            </a:r>
            <a:r>
              <a:rPr lang="en-US" dirty="0" smtClean="0"/>
              <a:t> tenderness is common among active adolescents and young adults.</a:t>
            </a:r>
          </a:p>
          <a:p>
            <a:pPr algn="l">
              <a:buNone/>
            </a:pPr>
            <a:r>
              <a:rPr lang="en-US" b="1" dirty="0" smtClean="0">
                <a:solidFill>
                  <a:schemeClr val="accent1"/>
                </a:solidFill>
              </a:rPr>
              <a:t>Parthenogenesis:-</a:t>
            </a:r>
          </a:p>
          <a:p>
            <a:pPr algn="l">
              <a:buNone/>
            </a:pPr>
            <a:r>
              <a:rPr lang="en-US" dirty="0" smtClean="0"/>
              <a:t>The basic disorder is due to mechanical overload of the </a:t>
            </a:r>
            <a:r>
              <a:rPr lang="en-US" dirty="0" err="1" smtClean="0"/>
              <a:t>patellofemoral</a:t>
            </a:r>
            <a:r>
              <a:rPr lang="en-US" dirty="0" smtClean="0"/>
              <a:t> joint which due to :</a:t>
            </a:r>
          </a:p>
          <a:p>
            <a:pPr algn="l">
              <a:buNone/>
            </a:pPr>
            <a:r>
              <a:rPr lang="en-US" dirty="0" smtClean="0"/>
              <a:t>1-</a:t>
            </a:r>
            <a:r>
              <a:rPr lang="en-US" b="1" i="1" dirty="0" smtClean="0">
                <a:solidFill>
                  <a:srgbClr val="FF0000"/>
                </a:solidFill>
              </a:rPr>
              <a:t>malcongruence </a:t>
            </a:r>
            <a:r>
              <a:rPr lang="en-US" dirty="0" smtClean="0"/>
              <a:t>of </a:t>
            </a:r>
            <a:r>
              <a:rPr lang="en-US" dirty="0" err="1" smtClean="0"/>
              <a:t>patellofemoral</a:t>
            </a:r>
            <a:r>
              <a:rPr lang="en-US" dirty="0" smtClean="0"/>
              <a:t> surfaces(abnormal shape of patella or </a:t>
            </a:r>
            <a:r>
              <a:rPr lang="en-US" dirty="0" err="1" smtClean="0"/>
              <a:t>intercondylar</a:t>
            </a:r>
            <a:r>
              <a:rPr lang="en-US" dirty="0" smtClean="0"/>
              <a:t> groove).</a:t>
            </a:r>
          </a:p>
          <a:p>
            <a:pPr algn="l">
              <a:buNone/>
            </a:pPr>
            <a:r>
              <a:rPr lang="en-US" dirty="0" smtClean="0"/>
              <a:t>2-</a:t>
            </a:r>
            <a:r>
              <a:rPr lang="en-US" b="1" i="1" dirty="0" smtClean="0">
                <a:solidFill>
                  <a:srgbClr val="FF0000"/>
                </a:solidFill>
              </a:rPr>
              <a:t>malalignment</a:t>
            </a:r>
            <a:r>
              <a:rPr lang="en-US" dirty="0" smtClean="0"/>
              <a:t> of the extensor  mechanism or relative weakness of the </a:t>
            </a:r>
            <a:r>
              <a:rPr lang="en-US" dirty="0" err="1" smtClean="0"/>
              <a:t>vastus</a:t>
            </a:r>
            <a:r>
              <a:rPr lang="en-US" dirty="0" smtClean="0"/>
              <a:t> </a:t>
            </a:r>
            <a:r>
              <a:rPr lang="en-US" dirty="0" err="1" smtClean="0"/>
              <a:t>medialis</a:t>
            </a:r>
            <a:r>
              <a:rPr lang="en-US" dirty="0" smtClean="0"/>
              <a:t> which </a:t>
            </a:r>
            <a:r>
              <a:rPr lang="en-US" dirty="0" err="1" smtClean="0"/>
              <a:t>causesthe</a:t>
            </a:r>
            <a:r>
              <a:rPr lang="en-US" dirty="0" smtClean="0"/>
              <a:t> patella to tilt or </a:t>
            </a:r>
            <a:r>
              <a:rPr lang="en-US" dirty="0" err="1" smtClean="0"/>
              <a:t>subluxate</a:t>
            </a:r>
            <a:r>
              <a:rPr lang="en-US" dirty="0" smtClean="0"/>
              <a:t> during flexion and extension.</a:t>
            </a:r>
          </a:p>
          <a:p>
            <a:pPr algn="l">
              <a:buNone/>
            </a:pPr>
            <a:r>
              <a:rPr lang="en-US" b="1" dirty="0" smtClean="0">
                <a:solidFill>
                  <a:schemeClr val="accent1"/>
                </a:solidFill>
              </a:rPr>
              <a:t>Pathology:</a:t>
            </a:r>
          </a:p>
          <a:p>
            <a:pPr algn="l">
              <a:buNone/>
            </a:pPr>
            <a:r>
              <a:rPr lang="en-US" dirty="0" err="1" smtClean="0"/>
              <a:t>Patellofemoral</a:t>
            </a:r>
            <a:r>
              <a:rPr lang="en-US" dirty="0" smtClean="0"/>
              <a:t> overload leads to both changes in </a:t>
            </a:r>
            <a:r>
              <a:rPr lang="en-US" dirty="0" err="1" smtClean="0"/>
              <a:t>articular</a:t>
            </a:r>
            <a:r>
              <a:rPr lang="en-US" dirty="0" smtClean="0"/>
              <a:t> cartilage and the </a:t>
            </a:r>
            <a:r>
              <a:rPr lang="en-US" dirty="0" err="1" smtClean="0"/>
              <a:t>subchondral</a:t>
            </a:r>
            <a:r>
              <a:rPr lang="en-US" dirty="0" smtClean="0"/>
              <a:t> bone.</a:t>
            </a:r>
          </a:p>
          <a:p>
            <a:pPr algn="l">
              <a:buNone/>
            </a:pPr>
            <a:r>
              <a:rPr lang="en-US" b="1" i="1" dirty="0" err="1" smtClean="0">
                <a:solidFill>
                  <a:srgbClr val="FF0000"/>
                </a:solidFill>
              </a:rPr>
              <a:t>Articular</a:t>
            </a:r>
            <a:r>
              <a:rPr lang="en-US" b="1" i="1" dirty="0" smtClean="0">
                <a:solidFill>
                  <a:srgbClr val="FF0000"/>
                </a:solidFill>
              </a:rPr>
              <a:t> cartilage </a:t>
            </a:r>
            <a:r>
              <a:rPr lang="en-US" b="1" i="1" dirty="0" smtClean="0"/>
              <a:t>:-</a:t>
            </a:r>
            <a:r>
              <a:rPr lang="en-US" dirty="0" smtClean="0"/>
              <a:t>there's </a:t>
            </a:r>
            <a:r>
              <a:rPr lang="en-US" dirty="0" err="1" smtClean="0"/>
              <a:t>softing</a:t>
            </a:r>
            <a:r>
              <a:rPr lang="en-US" dirty="0" smtClean="0"/>
              <a:t> and fibrillation  of </a:t>
            </a:r>
            <a:r>
              <a:rPr lang="en-US" dirty="0" err="1" smtClean="0"/>
              <a:t>articular</a:t>
            </a:r>
            <a:r>
              <a:rPr lang="en-US" dirty="0" smtClean="0"/>
              <a:t> surface of patella.</a:t>
            </a:r>
          </a:p>
          <a:p>
            <a:pPr algn="l">
              <a:buNone/>
            </a:pPr>
            <a:r>
              <a:rPr lang="en-US" b="1" i="1" dirty="0" err="1" smtClean="0">
                <a:solidFill>
                  <a:srgbClr val="FF0000"/>
                </a:solidFill>
              </a:rPr>
              <a:t>Subchondral</a:t>
            </a:r>
            <a:r>
              <a:rPr lang="en-US" b="1" i="1" dirty="0" smtClean="0">
                <a:solidFill>
                  <a:srgbClr val="FF0000"/>
                </a:solidFill>
              </a:rPr>
              <a:t> bone:-</a:t>
            </a:r>
            <a:r>
              <a:rPr lang="en-US" dirty="0" smtClean="0">
                <a:solidFill>
                  <a:srgbClr val="FF0000"/>
                </a:solidFill>
              </a:rPr>
              <a:t> </a:t>
            </a:r>
            <a:r>
              <a:rPr lang="en-US" dirty="0" smtClean="0"/>
              <a:t>there's reactive vascular </a:t>
            </a:r>
            <a:r>
              <a:rPr lang="en-US" dirty="0" err="1" smtClean="0"/>
              <a:t>congenstion</a:t>
            </a:r>
            <a:r>
              <a:rPr lang="en-US" dirty="0" smtClean="0"/>
              <a:t>(</a:t>
            </a:r>
            <a:r>
              <a:rPr lang="en-US" dirty="0" err="1" smtClean="0"/>
              <a:t>apotent</a:t>
            </a:r>
            <a:r>
              <a:rPr lang="en-US" dirty="0" smtClean="0"/>
              <a:t> cause of pain).</a:t>
            </a:r>
          </a:p>
          <a:p>
            <a:pPr>
              <a:buNone/>
            </a:pPr>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338"/>
            <a:ext cx="7772400" cy="45719"/>
          </a:xfrm>
        </p:spPr>
        <p:txBody>
          <a:bodyPr>
            <a:normAutofit fontScale="90000"/>
          </a:bodyPr>
          <a:lstStyle/>
          <a:p>
            <a:endParaRPr lang="ar-IQ" dirty="0"/>
          </a:p>
        </p:txBody>
      </p:sp>
      <p:sp>
        <p:nvSpPr>
          <p:cNvPr id="3" name="Content Placeholder 2"/>
          <p:cNvSpPr>
            <a:spLocks noGrp="1"/>
          </p:cNvSpPr>
          <p:nvPr>
            <p:ph idx="1"/>
          </p:nvPr>
        </p:nvSpPr>
        <p:spPr>
          <a:xfrm>
            <a:off x="571472" y="1000108"/>
            <a:ext cx="8115328" cy="5643602"/>
          </a:xfrm>
        </p:spPr>
        <p:txBody>
          <a:bodyPr>
            <a:normAutofit fontScale="85000" lnSpcReduction="10000"/>
          </a:bodyPr>
          <a:lstStyle/>
          <a:p>
            <a:pPr algn="l">
              <a:buNone/>
            </a:pPr>
            <a:r>
              <a:rPr lang="en-US" b="1" dirty="0" smtClean="0">
                <a:solidFill>
                  <a:srgbClr val="FF0000"/>
                </a:solidFill>
              </a:rPr>
              <a:t>Clinical features :</a:t>
            </a:r>
          </a:p>
          <a:p>
            <a:pPr algn="l">
              <a:buNone/>
            </a:pPr>
            <a:r>
              <a:rPr lang="en-US" dirty="0" smtClean="0"/>
              <a:t>The patient is usually </a:t>
            </a:r>
            <a:r>
              <a:rPr lang="en-US" dirty="0" smtClean="0">
                <a:solidFill>
                  <a:schemeClr val="accent1"/>
                </a:solidFill>
              </a:rPr>
              <a:t>a teenage girl or an athletic  </a:t>
            </a:r>
            <a:r>
              <a:rPr lang="en-US" dirty="0" smtClean="0"/>
              <a:t>young adult ,complains of </a:t>
            </a:r>
            <a:r>
              <a:rPr lang="en-US" dirty="0" smtClean="0">
                <a:solidFill>
                  <a:schemeClr val="accent1"/>
                </a:solidFill>
              </a:rPr>
              <a:t>pain over the front of the knee </a:t>
            </a:r>
            <a:r>
              <a:rPr lang="en-US" dirty="0" smtClean="0"/>
              <a:t>or underneath the knee-cap. Symptom  are </a:t>
            </a:r>
            <a:r>
              <a:rPr lang="en-US" dirty="0" smtClean="0">
                <a:solidFill>
                  <a:schemeClr val="accent1"/>
                </a:solidFill>
              </a:rPr>
              <a:t>aggravated by activity or climbing stairs, or  when standing up after prolonged sitting. </a:t>
            </a:r>
            <a:r>
              <a:rPr lang="en-US" dirty="0" smtClean="0"/>
              <a:t>The </a:t>
            </a:r>
            <a:r>
              <a:rPr lang="en-US" dirty="0" smtClean="0">
                <a:solidFill>
                  <a:schemeClr val="accent1"/>
                </a:solidFill>
              </a:rPr>
              <a:t>quadriceps may be wasted </a:t>
            </a:r>
            <a:r>
              <a:rPr lang="en-US" dirty="0" smtClean="0"/>
              <a:t>and there may be </a:t>
            </a:r>
            <a:r>
              <a:rPr lang="en-US" dirty="0" err="1" smtClean="0"/>
              <a:t>asmall</a:t>
            </a:r>
            <a:r>
              <a:rPr lang="en-US" dirty="0" smtClean="0"/>
              <a:t> </a:t>
            </a:r>
            <a:r>
              <a:rPr lang="en-US" dirty="0" smtClean="0">
                <a:solidFill>
                  <a:schemeClr val="accent1"/>
                </a:solidFill>
              </a:rPr>
              <a:t>effusion</a:t>
            </a:r>
            <a:r>
              <a:rPr lang="en-US" dirty="0" smtClean="0"/>
              <a:t>.</a:t>
            </a:r>
          </a:p>
          <a:p>
            <a:pPr algn="l">
              <a:buNone/>
            </a:pPr>
            <a:r>
              <a:rPr lang="en-US" dirty="0" err="1" smtClean="0"/>
              <a:t>Patellofemoral</a:t>
            </a:r>
            <a:r>
              <a:rPr lang="en-US" dirty="0" smtClean="0"/>
              <a:t> pain is elicited </a:t>
            </a:r>
            <a:r>
              <a:rPr lang="en-US" dirty="0" smtClean="0">
                <a:solidFill>
                  <a:schemeClr val="accent1"/>
                </a:solidFill>
              </a:rPr>
              <a:t>by pressing </a:t>
            </a:r>
            <a:r>
              <a:rPr lang="en-US" dirty="0" smtClean="0"/>
              <a:t>the patella against the femur and asking the patient to contract the quadriceps-first with central pressure, then compressing the medial facet then the lateral. If in addition</a:t>
            </a:r>
            <a:r>
              <a:rPr lang="en-US" dirty="0" smtClean="0">
                <a:solidFill>
                  <a:srgbClr val="FFFF00"/>
                </a:solidFill>
              </a:rPr>
              <a:t>, </a:t>
            </a:r>
            <a:r>
              <a:rPr lang="en-US" dirty="0" smtClean="0">
                <a:solidFill>
                  <a:schemeClr val="accent1"/>
                </a:solidFill>
              </a:rPr>
              <a:t>the apprehension test is positive</a:t>
            </a:r>
            <a:r>
              <a:rPr lang="en-US" dirty="0" smtClean="0"/>
              <a:t>, this suggest previous </a:t>
            </a:r>
            <a:r>
              <a:rPr lang="en-US" dirty="0" err="1" smtClean="0"/>
              <a:t>subluxation</a:t>
            </a:r>
            <a:r>
              <a:rPr lang="en-US" dirty="0" smtClean="0"/>
              <a:t> or dislocation.</a:t>
            </a:r>
          </a:p>
          <a:p>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142900"/>
            <a:ext cx="7772400" cy="142900"/>
          </a:xfrm>
        </p:spPr>
        <p:txBody>
          <a:bodyPr>
            <a:normAutofit fontScale="90000"/>
          </a:bodyPr>
          <a:lstStyle/>
          <a:p>
            <a:endParaRPr lang="ar-IQ" dirty="0"/>
          </a:p>
        </p:txBody>
      </p:sp>
      <p:sp>
        <p:nvSpPr>
          <p:cNvPr id="3" name="Content Placeholder 2"/>
          <p:cNvSpPr>
            <a:spLocks noGrp="1"/>
          </p:cNvSpPr>
          <p:nvPr>
            <p:ph idx="1"/>
          </p:nvPr>
        </p:nvSpPr>
        <p:spPr>
          <a:xfrm>
            <a:off x="914400" y="714356"/>
            <a:ext cx="7772400" cy="5641204"/>
          </a:xfrm>
        </p:spPr>
        <p:txBody>
          <a:bodyPr/>
          <a:lstStyle/>
          <a:p>
            <a:pPr algn="l">
              <a:buNone/>
            </a:pPr>
            <a:r>
              <a:rPr lang="en-US" b="1" dirty="0" smtClean="0">
                <a:solidFill>
                  <a:srgbClr val="FF0000"/>
                </a:solidFill>
              </a:rPr>
              <a:t>Imaging  :</a:t>
            </a:r>
          </a:p>
          <a:p>
            <a:pPr algn="l">
              <a:buNone/>
            </a:pPr>
            <a:r>
              <a:rPr lang="en-US" b="1" dirty="0" smtClean="0">
                <a:solidFill>
                  <a:srgbClr val="FFFF00"/>
                </a:solidFill>
              </a:rPr>
              <a:t>x-ray</a:t>
            </a:r>
            <a:r>
              <a:rPr lang="en-US" dirty="0" smtClean="0"/>
              <a:t> examination should include </a:t>
            </a:r>
            <a:r>
              <a:rPr lang="en-US" b="1" i="1" dirty="0" smtClean="0">
                <a:solidFill>
                  <a:schemeClr val="tx2">
                    <a:lumMod val="50000"/>
                  </a:schemeClr>
                </a:solidFill>
              </a:rPr>
              <a:t>skyline views</a:t>
            </a:r>
            <a:r>
              <a:rPr lang="en-US" dirty="0" smtClean="0"/>
              <a:t> of patella, which may show abnormal tilting or </a:t>
            </a:r>
            <a:r>
              <a:rPr lang="en-US" dirty="0" err="1" smtClean="0"/>
              <a:t>subluxation</a:t>
            </a:r>
            <a:r>
              <a:rPr lang="en-US" dirty="0" smtClean="0"/>
              <a:t>, and a</a:t>
            </a:r>
            <a:r>
              <a:rPr lang="en-US" b="1" i="1" dirty="0" smtClean="0"/>
              <a:t> </a:t>
            </a:r>
            <a:r>
              <a:rPr lang="en-US" b="1" i="1" dirty="0" smtClean="0">
                <a:solidFill>
                  <a:schemeClr val="tx2">
                    <a:lumMod val="50000"/>
                  </a:schemeClr>
                </a:solidFill>
              </a:rPr>
              <a:t>lateral view</a:t>
            </a:r>
            <a:r>
              <a:rPr lang="en-US" dirty="0" smtClean="0">
                <a:solidFill>
                  <a:schemeClr val="tx2">
                    <a:lumMod val="50000"/>
                  </a:schemeClr>
                </a:solidFill>
              </a:rPr>
              <a:t> </a:t>
            </a:r>
            <a:r>
              <a:rPr lang="en-US" dirty="0" smtClean="0"/>
              <a:t>with knee partly flexed to see </a:t>
            </a:r>
            <a:r>
              <a:rPr lang="ar-IQ" dirty="0" smtClean="0"/>
              <a:t> </a:t>
            </a:r>
            <a:r>
              <a:rPr lang="en-US" dirty="0" smtClean="0"/>
              <a:t>if the patella is high or small.</a:t>
            </a:r>
          </a:p>
          <a:p>
            <a:pPr algn="l">
              <a:buNone/>
            </a:pPr>
            <a:r>
              <a:rPr lang="en-US" dirty="0" smtClean="0"/>
              <a:t>The most accurate way of showing and measuring </a:t>
            </a:r>
            <a:r>
              <a:rPr lang="en-US" dirty="0" err="1" smtClean="0"/>
              <a:t>patellofemoral</a:t>
            </a:r>
            <a:r>
              <a:rPr lang="en-US" dirty="0" smtClean="0"/>
              <a:t> </a:t>
            </a:r>
            <a:r>
              <a:rPr lang="en-US" dirty="0" err="1" smtClean="0"/>
              <a:t>malposition</a:t>
            </a:r>
            <a:r>
              <a:rPr lang="en-US" dirty="0" smtClean="0"/>
              <a:t> is by </a:t>
            </a:r>
            <a:r>
              <a:rPr lang="en-US" b="1" dirty="0" smtClean="0">
                <a:solidFill>
                  <a:srgbClr val="FFFF00"/>
                </a:solidFill>
              </a:rPr>
              <a:t>CT  or MRI </a:t>
            </a:r>
            <a:r>
              <a:rPr lang="en-US" dirty="0" smtClean="0"/>
              <a:t>with the knees in full extension and varying degrees of flexion.</a:t>
            </a:r>
          </a:p>
          <a:p>
            <a:pPr>
              <a:buNone/>
            </a:pP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14338"/>
            <a:ext cx="7772400" cy="71438"/>
          </a:xfrm>
        </p:spPr>
        <p:txBody>
          <a:bodyPr>
            <a:normAutofit fontScale="90000"/>
          </a:bodyPr>
          <a:lstStyle/>
          <a:p>
            <a:endParaRPr lang="ar-IQ" dirty="0"/>
          </a:p>
        </p:txBody>
      </p:sp>
      <p:sp>
        <p:nvSpPr>
          <p:cNvPr id="3" name="Content Placeholder 2"/>
          <p:cNvSpPr>
            <a:spLocks noGrp="1"/>
          </p:cNvSpPr>
          <p:nvPr>
            <p:ph idx="1"/>
          </p:nvPr>
        </p:nvSpPr>
        <p:spPr>
          <a:xfrm>
            <a:off x="642910" y="714356"/>
            <a:ext cx="8286808" cy="6000792"/>
          </a:xfrm>
        </p:spPr>
        <p:txBody>
          <a:bodyPr>
            <a:normAutofit fontScale="85000" lnSpcReduction="10000"/>
          </a:bodyPr>
          <a:lstStyle/>
          <a:p>
            <a:pPr algn="l">
              <a:buNone/>
            </a:pPr>
            <a:r>
              <a:rPr lang="en-US" b="1" dirty="0" smtClean="0">
                <a:solidFill>
                  <a:schemeClr val="tx2">
                    <a:lumMod val="50000"/>
                  </a:schemeClr>
                </a:solidFill>
              </a:rPr>
              <a:t>Arthroscopy: </a:t>
            </a:r>
          </a:p>
          <a:p>
            <a:pPr algn="l">
              <a:buNone/>
            </a:pPr>
            <a:r>
              <a:rPr lang="en-US" dirty="0" smtClean="0"/>
              <a:t>Cartilage softening is common in asymptomatic knees and painful knees may show no abnormality. </a:t>
            </a:r>
            <a:r>
              <a:rPr lang="en-US" dirty="0" smtClean="0">
                <a:solidFill>
                  <a:srgbClr val="FFFF00"/>
                </a:solidFill>
              </a:rPr>
              <a:t>However, arthroscopy is useful in excluding other causes of anterior knee pain</a:t>
            </a:r>
            <a:r>
              <a:rPr lang="en-US" dirty="0" smtClean="0"/>
              <a:t>.</a:t>
            </a:r>
          </a:p>
          <a:p>
            <a:pPr algn="l">
              <a:buNone/>
            </a:pPr>
            <a:r>
              <a:rPr lang="en-US" b="1" dirty="0" smtClean="0">
                <a:solidFill>
                  <a:srgbClr val="FF0000"/>
                </a:solidFill>
              </a:rPr>
              <a:t>Differential diagnosis of anterior knee pain </a:t>
            </a:r>
            <a:r>
              <a:rPr lang="en-US" b="1" dirty="0" smtClean="0"/>
              <a:t>:</a:t>
            </a:r>
          </a:p>
          <a:p>
            <a:pPr algn="l">
              <a:buNone/>
            </a:pPr>
            <a:r>
              <a:rPr lang="en-US" dirty="0" smtClean="0"/>
              <a:t>1-Referred from hip.</a:t>
            </a:r>
          </a:p>
          <a:p>
            <a:pPr algn="l">
              <a:buNone/>
            </a:pPr>
            <a:r>
              <a:rPr lang="en-US" dirty="0" smtClean="0"/>
              <a:t>2- </a:t>
            </a:r>
            <a:r>
              <a:rPr lang="en-US" dirty="0" err="1" smtClean="0"/>
              <a:t>Patellofemoral</a:t>
            </a:r>
            <a:r>
              <a:rPr lang="en-US" dirty="0" smtClean="0"/>
              <a:t> disorders (patellar instability, </a:t>
            </a:r>
            <a:r>
              <a:rPr lang="en-US" dirty="0" err="1" smtClean="0"/>
              <a:t>patellofemoral</a:t>
            </a:r>
            <a:r>
              <a:rPr lang="en-US" dirty="0" smtClean="0"/>
              <a:t> overload, </a:t>
            </a:r>
            <a:r>
              <a:rPr lang="en-US" dirty="0" err="1" smtClean="0"/>
              <a:t>patellofemoral</a:t>
            </a:r>
            <a:r>
              <a:rPr lang="en-US" dirty="0" smtClean="0"/>
              <a:t> osteoarthritis, </a:t>
            </a:r>
            <a:r>
              <a:rPr lang="en-US" dirty="0" err="1" smtClean="0"/>
              <a:t>osteochondral</a:t>
            </a:r>
            <a:r>
              <a:rPr lang="en-US" dirty="0" smtClean="0"/>
              <a:t> injury).</a:t>
            </a:r>
          </a:p>
          <a:p>
            <a:pPr algn="l">
              <a:buNone/>
            </a:pPr>
            <a:r>
              <a:rPr lang="en-US" dirty="0" smtClean="0"/>
              <a:t>3-Joint disorders (</a:t>
            </a:r>
            <a:r>
              <a:rPr lang="en-US" dirty="0" err="1" smtClean="0"/>
              <a:t>osteochondritis</a:t>
            </a:r>
            <a:r>
              <a:rPr lang="en-US" dirty="0" smtClean="0"/>
              <a:t> </a:t>
            </a:r>
            <a:r>
              <a:rPr lang="en-US" dirty="0" err="1" smtClean="0"/>
              <a:t>dissecans</a:t>
            </a:r>
            <a:r>
              <a:rPr lang="en-US" dirty="0" smtClean="0"/>
              <a:t>, loose </a:t>
            </a:r>
            <a:endParaRPr lang="ar-IQ" dirty="0" smtClean="0"/>
          </a:p>
          <a:p>
            <a:pPr algn="l">
              <a:buNone/>
            </a:pPr>
            <a:r>
              <a:rPr lang="en-US" dirty="0" smtClean="0"/>
              <a:t>body in the joint,  synovial </a:t>
            </a:r>
            <a:r>
              <a:rPr lang="en-US" dirty="0" err="1" smtClean="0"/>
              <a:t>chondromatosis</a:t>
            </a:r>
            <a:r>
              <a:rPr lang="en-US" dirty="0" smtClean="0"/>
              <a:t> ).</a:t>
            </a:r>
          </a:p>
          <a:p>
            <a:pPr algn="l">
              <a:buNone/>
            </a:pPr>
            <a:r>
              <a:rPr lang="en-US" dirty="0" smtClean="0"/>
              <a:t>4-Periarticular disorders(patellar tendinitis, patellar ligament strain, bursitis, Osgood-</a:t>
            </a:r>
            <a:r>
              <a:rPr lang="en-US" dirty="0" err="1" smtClean="0"/>
              <a:t>Schlatter's</a:t>
            </a:r>
            <a:r>
              <a:rPr lang="en-US" dirty="0" smtClean="0"/>
              <a:t> disease</a:t>
            </a: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28662" y="500042"/>
            <a:ext cx="7772400" cy="5998394"/>
          </a:xfrm>
        </p:spPr>
        <p:txBody>
          <a:bodyPr>
            <a:normAutofit fontScale="77500" lnSpcReduction="20000"/>
          </a:bodyPr>
          <a:lstStyle/>
          <a:p>
            <a:pPr algn="l">
              <a:buNone/>
            </a:pPr>
            <a:r>
              <a:rPr lang="en-US" sz="3100" b="1" dirty="0" smtClean="0">
                <a:solidFill>
                  <a:srgbClr val="FF0000"/>
                </a:solidFill>
              </a:rPr>
              <a:t>Treatment:</a:t>
            </a:r>
          </a:p>
          <a:p>
            <a:pPr algn="l">
              <a:buNone/>
            </a:pPr>
            <a:r>
              <a:rPr lang="en-US" dirty="0" smtClean="0"/>
              <a:t>In the vast  majority  of cases the patient will be helped </a:t>
            </a:r>
            <a:r>
              <a:rPr lang="en-US" dirty="0" smtClean="0">
                <a:solidFill>
                  <a:srgbClr val="FF0000"/>
                </a:solidFill>
              </a:rPr>
              <a:t>by  adjustment of stressful activities and physiotherapy </a:t>
            </a:r>
            <a:r>
              <a:rPr lang="en-US" dirty="0" smtClean="0">
                <a:solidFill>
                  <a:srgbClr val="FFFF00"/>
                </a:solidFill>
              </a:rPr>
              <a:t>and </a:t>
            </a:r>
            <a:r>
              <a:rPr lang="en-US" dirty="0" smtClean="0"/>
              <a:t>reassurance that most </a:t>
            </a:r>
            <a:r>
              <a:rPr lang="en-US" dirty="0" err="1" smtClean="0"/>
              <a:t>patints</a:t>
            </a:r>
            <a:r>
              <a:rPr lang="en-US" dirty="0" smtClean="0"/>
              <a:t> recover. Exercises are directed at </a:t>
            </a:r>
            <a:r>
              <a:rPr lang="en-US" dirty="0" smtClean="0">
                <a:solidFill>
                  <a:srgbClr val="FF0000"/>
                </a:solidFill>
              </a:rPr>
              <a:t>strengthening  the medial quadriceps </a:t>
            </a:r>
            <a:r>
              <a:rPr lang="en-US" dirty="0" smtClean="0"/>
              <a:t>so as to counterbalance the tendency to lateral tilting or </a:t>
            </a:r>
            <a:r>
              <a:rPr lang="en-US" dirty="0" err="1" smtClean="0"/>
              <a:t>subluxation</a:t>
            </a:r>
            <a:r>
              <a:rPr lang="en-US" dirty="0" smtClean="0"/>
              <a:t> of the patella.</a:t>
            </a:r>
          </a:p>
          <a:p>
            <a:pPr algn="l">
              <a:buNone/>
            </a:pPr>
            <a:r>
              <a:rPr lang="en-US" dirty="0" smtClean="0"/>
              <a:t>If  the symptoms persist, </a:t>
            </a:r>
            <a:r>
              <a:rPr lang="en-US" b="1" i="1" dirty="0" smtClean="0">
                <a:solidFill>
                  <a:srgbClr val="FF0000"/>
                </a:solidFill>
              </a:rPr>
              <a:t>surgery</a:t>
            </a:r>
            <a:r>
              <a:rPr lang="en-US" dirty="0" smtClean="0"/>
              <a:t> can be considered-lateral release, or lateral release combined with one of the realignment procedures:</a:t>
            </a:r>
          </a:p>
          <a:p>
            <a:pPr algn="l">
              <a:buNone/>
            </a:pPr>
            <a:r>
              <a:rPr lang="en-US" dirty="0" smtClean="0">
                <a:solidFill>
                  <a:srgbClr val="FF0000"/>
                </a:solidFill>
              </a:rPr>
              <a:t>1-proximal realignment </a:t>
            </a:r>
            <a:r>
              <a:rPr lang="en-US" dirty="0" smtClean="0"/>
              <a:t>with  </a:t>
            </a:r>
            <a:r>
              <a:rPr lang="en-US" dirty="0" err="1" smtClean="0"/>
              <a:t>vastus</a:t>
            </a:r>
            <a:r>
              <a:rPr lang="en-US" dirty="0" smtClean="0"/>
              <a:t> </a:t>
            </a:r>
            <a:r>
              <a:rPr lang="en-US" dirty="0" err="1" smtClean="0"/>
              <a:t>medialis</a:t>
            </a:r>
            <a:r>
              <a:rPr lang="en-US" dirty="0" smtClean="0"/>
              <a:t>  reefing.</a:t>
            </a:r>
          </a:p>
          <a:p>
            <a:pPr algn="l">
              <a:buNone/>
            </a:pPr>
            <a:r>
              <a:rPr lang="en-US" dirty="0" smtClean="0">
                <a:solidFill>
                  <a:srgbClr val="FF0000"/>
                </a:solidFill>
              </a:rPr>
              <a:t>2-distal realignment </a:t>
            </a:r>
            <a:r>
              <a:rPr lang="en-US" dirty="0" smtClean="0"/>
              <a:t>with transposition of the lateral half of the patellar ligament  towards  medial side or through transposition of patellar </a:t>
            </a:r>
            <a:r>
              <a:rPr lang="en-US" dirty="0" err="1" smtClean="0"/>
              <a:t>ligment</a:t>
            </a:r>
            <a:r>
              <a:rPr lang="en-US" dirty="0" smtClean="0"/>
              <a:t> insertion(</a:t>
            </a:r>
            <a:r>
              <a:rPr lang="en-US" dirty="0" err="1" smtClean="0"/>
              <a:t>tibial</a:t>
            </a:r>
            <a:r>
              <a:rPr lang="en-US" dirty="0" smtClean="0"/>
              <a:t> tubercle).other procedures like </a:t>
            </a:r>
            <a:r>
              <a:rPr lang="en-US" dirty="0" err="1" smtClean="0">
                <a:solidFill>
                  <a:srgbClr val="FF0000"/>
                </a:solidFill>
              </a:rPr>
              <a:t>chondroplasty</a:t>
            </a:r>
            <a:r>
              <a:rPr lang="en-US" dirty="0" smtClean="0">
                <a:solidFill>
                  <a:srgbClr val="FF0000"/>
                </a:solidFill>
              </a:rPr>
              <a:t>(shaving of patellar </a:t>
            </a:r>
            <a:r>
              <a:rPr lang="en-US" dirty="0" err="1" smtClean="0">
                <a:solidFill>
                  <a:srgbClr val="FF0000"/>
                </a:solidFill>
              </a:rPr>
              <a:t>articular</a:t>
            </a:r>
            <a:r>
              <a:rPr lang="en-US" dirty="0" smtClean="0">
                <a:solidFill>
                  <a:srgbClr val="FF0000"/>
                </a:solidFill>
              </a:rPr>
              <a:t> surface by arthroscopy or lastly </a:t>
            </a:r>
            <a:r>
              <a:rPr lang="en-US" dirty="0" err="1" smtClean="0">
                <a:solidFill>
                  <a:srgbClr val="FF0000"/>
                </a:solidFill>
              </a:rPr>
              <a:t>patellectomy</a:t>
            </a:r>
            <a:r>
              <a:rPr lang="en-US" dirty="0" smtClean="0">
                <a:solidFill>
                  <a:srgbClr val="FF0000"/>
                </a:solidFill>
              </a:rPr>
              <a:t>. </a:t>
            </a:r>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563562"/>
          </a:xfrm>
        </p:spPr>
        <p:txBody>
          <a:bodyPr>
            <a:normAutofit fontScale="90000"/>
          </a:bodyPr>
          <a:lstStyle/>
          <a:p>
            <a:r>
              <a:rPr lang="en-US" b="1" dirty="0" smtClean="0">
                <a:solidFill>
                  <a:srgbClr val="FF0000"/>
                </a:solidFill>
              </a:rPr>
              <a:t>Clinical features</a:t>
            </a:r>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6019800"/>
          </a:xfrm>
        </p:spPr>
        <p:txBody>
          <a:bodyPr>
            <a:normAutofit fontScale="77500" lnSpcReduction="20000"/>
          </a:bodyPr>
          <a:lstStyle/>
          <a:p>
            <a:pPr algn="l" rtl="0"/>
            <a:r>
              <a:rPr lang="en-US" sz="3800" b="1" i="1" dirty="0" smtClean="0">
                <a:solidFill>
                  <a:srgbClr val="0070C0"/>
                </a:solidFill>
              </a:rPr>
              <a:t>Age :Patients are usually over 50 years </a:t>
            </a:r>
            <a:r>
              <a:rPr lang="en-US" dirty="0" smtClean="0"/>
              <a:t>old; they tend to be overweight and may have longstanding bow-leg deformity.</a:t>
            </a:r>
          </a:p>
          <a:p>
            <a:pPr algn="l" rtl="0"/>
            <a:r>
              <a:rPr lang="en-US" sz="3800" b="1" dirty="0" smtClean="0">
                <a:solidFill>
                  <a:srgbClr val="0070C0"/>
                </a:solidFill>
              </a:rPr>
              <a:t>Pain is the leading symptom</a:t>
            </a:r>
            <a:r>
              <a:rPr lang="en-US" dirty="0" smtClean="0"/>
              <a:t>, worse after use, or on stairs. After rest, the joint feels stiff and it hurts to ‘get going’ after sitting for any length of time. Swelling is common, and giving way or locking may occur.</a:t>
            </a:r>
          </a:p>
          <a:p>
            <a:pPr algn="l" rtl="0"/>
            <a:r>
              <a:rPr lang="en-US" sz="3800" b="1" dirty="0" smtClean="0"/>
              <a:t>On examination </a:t>
            </a:r>
            <a:r>
              <a:rPr lang="en-US" dirty="0" smtClean="0"/>
              <a:t>there may be an obvious </a:t>
            </a:r>
            <a:r>
              <a:rPr lang="en-US" sz="3800" b="1" dirty="0" smtClean="0">
                <a:solidFill>
                  <a:srgbClr val="0070C0"/>
                </a:solidFill>
              </a:rPr>
              <a:t>deformity (usually </a:t>
            </a:r>
            <a:r>
              <a:rPr lang="en-US" sz="3800" b="1" dirty="0" err="1" smtClean="0">
                <a:solidFill>
                  <a:srgbClr val="0070C0"/>
                </a:solidFill>
              </a:rPr>
              <a:t>varus</a:t>
            </a:r>
            <a:r>
              <a:rPr lang="en-US" dirty="0" smtClean="0"/>
              <a:t>) or the scar of a previous operation. The quadriceps muscle is usually </a:t>
            </a:r>
            <a:r>
              <a:rPr lang="en-US" sz="3800" b="1" dirty="0" smtClean="0">
                <a:solidFill>
                  <a:srgbClr val="0070C0"/>
                </a:solidFill>
              </a:rPr>
              <a:t>wasted.</a:t>
            </a:r>
            <a:endParaRPr lang="en-US" b="1" dirty="0" smtClean="0">
              <a:solidFill>
                <a:srgbClr val="0070C0"/>
              </a:solidFill>
            </a:endParaRPr>
          </a:p>
          <a:p>
            <a:pPr algn="l" rtl="0"/>
            <a:r>
              <a:rPr lang="en-US" dirty="0" smtClean="0"/>
              <a:t>Except during an exacerbation, there is little fluid and no warmth; nor is the synovial membrane </a:t>
            </a:r>
            <a:r>
              <a:rPr lang="en-US" dirty="0" smtClean="0"/>
              <a:t>thickened </a:t>
            </a:r>
            <a:r>
              <a:rPr lang="en-US" sz="3800" b="1" dirty="0" smtClean="0">
                <a:solidFill>
                  <a:srgbClr val="0070C0"/>
                </a:solidFill>
              </a:rPr>
              <a:t>(effusion).</a:t>
            </a:r>
            <a:endParaRPr lang="en-US" b="1" dirty="0" smtClean="0">
              <a:solidFill>
                <a:srgbClr val="0070C0"/>
              </a:solidFill>
            </a:endParaRPr>
          </a:p>
          <a:p>
            <a:pPr algn="l" rtl="0"/>
            <a:r>
              <a:rPr lang="en-US" b="1" dirty="0" smtClean="0">
                <a:solidFill>
                  <a:srgbClr val="0070C0"/>
                </a:solidFill>
              </a:rPr>
              <a:t>Movement is somewhat limited and is often accompanied by </a:t>
            </a:r>
            <a:r>
              <a:rPr lang="en-US" b="1" dirty="0" err="1" smtClean="0">
                <a:solidFill>
                  <a:srgbClr val="0070C0"/>
                </a:solidFill>
              </a:rPr>
              <a:t>patello</a:t>
            </a:r>
            <a:r>
              <a:rPr lang="en-US" b="1" dirty="0" smtClean="0">
                <a:solidFill>
                  <a:srgbClr val="0070C0"/>
                </a:solidFill>
              </a:rPr>
              <a:t>-femoral </a:t>
            </a:r>
            <a:r>
              <a:rPr lang="en-US" b="1" dirty="0" err="1" smtClean="0">
                <a:solidFill>
                  <a:srgbClr val="0070C0"/>
                </a:solidFill>
              </a:rPr>
              <a:t>crepitus</a:t>
            </a:r>
            <a:r>
              <a:rPr lang="en-US" dirty="0" smtClean="0"/>
              <a:t>.</a:t>
            </a:r>
          </a:p>
          <a:p>
            <a:pPr algn="l" rtl="0"/>
            <a:r>
              <a:rPr lang="en-US" dirty="0" smtClean="0"/>
              <a:t> </a:t>
            </a:r>
            <a:r>
              <a:rPr lang="en-US" dirty="0" smtClean="0"/>
              <a:t>The natural history of osteoarthritis is one of alternating </a:t>
            </a:r>
            <a:r>
              <a:rPr lang="en-US" sz="3400" b="1" dirty="0" smtClean="0">
                <a:solidFill>
                  <a:srgbClr val="C00000"/>
                </a:solidFill>
              </a:rPr>
              <a:t>‘bad spells’ and ‘good spells’. </a:t>
            </a:r>
            <a:endParaRPr lang="en-US" b="1" dirty="0" smtClean="0">
              <a:solidFill>
                <a:srgbClr val="C00000"/>
              </a:solidFill>
            </a:endParaRPr>
          </a:p>
          <a:p>
            <a:pPr algn="l" rtl="0"/>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Orthopaedics\CME1\IMG_0042.JPG"/>
          <p:cNvPicPr>
            <a:picLocks noGrp="1" noChangeAspect="1" noChangeArrowheads="1"/>
          </p:cNvPicPr>
          <p:nvPr>
            <p:ph idx="1"/>
          </p:nvPr>
        </p:nvPicPr>
        <p:blipFill>
          <a:blip r:embed="rId2" cstate="print"/>
          <a:srcRect/>
          <a:stretch>
            <a:fillRect/>
          </a:stretch>
        </p:blipFill>
        <p:spPr bwMode="auto">
          <a:xfrm>
            <a:off x="2207201" y="1600200"/>
            <a:ext cx="4729598"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X-ray</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l" rtl="0"/>
            <a:r>
              <a:rPr lang="en-US" dirty="0" smtClean="0"/>
              <a:t>The </a:t>
            </a:r>
            <a:r>
              <a:rPr lang="en-US" dirty="0" err="1" smtClean="0"/>
              <a:t>anteroposterior</a:t>
            </a:r>
            <a:r>
              <a:rPr lang="en-US" dirty="0" smtClean="0"/>
              <a:t> x-ray </a:t>
            </a:r>
            <a:r>
              <a:rPr lang="en-US" i="1" dirty="0" smtClean="0"/>
              <a:t>must be obtained with the </a:t>
            </a:r>
            <a:r>
              <a:rPr lang="en-US" dirty="0" smtClean="0"/>
              <a:t>patient standing and bearing weight; only in this way can small degrees of </a:t>
            </a:r>
            <a:r>
              <a:rPr lang="en-US" dirty="0" err="1" smtClean="0"/>
              <a:t>articular</a:t>
            </a:r>
            <a:r>
              <a:rPr lang="en-US" dirty="0" smtClean="0"/>
              <a:t> cartilage thinning be revealed. </a:t>
            </a:r>
          </a:p>
          <a:p>
            <a:pPr algn="l" rtl="0"/>
            <a:r>
              <a:rPr lang="en-US" dirty="0" smtClean="0"/>
              <a:t>1-The </a:t>
            </a:r>
            <a:r>
              <a:rPr lang="en-US" dirty="0" err="1" smtClean="0"/>
              <a:t>tibio</a:t>
            </a:r>
            <a:r>
              <a:rPr lang="en-US" dirty="0" smtClean="0"/>
              <a:t>-femoral joint space is diminished</a:t>
            </a:r>
          </a:p>
          <a:p>
            <a:pPr algn="l" rtl="0"/>
            <a:r>
              <a:rPr lang="en-US" dirty="0" smtClean="0"/>
              <a:t>(often only in one compartment) and there is</a:t>
            </a:r>
          </a:p>
          <a:p>
            <a:pPr algn="l" rtl="0"/>
            <a:r>
              <a:rPr lang="en-US" dirty="0" smtClean="0"/>
              <a:t> 2-subchondral sclerosis. </a:t>
            </a:r>
          </a:p>
          <a:p>
            <a:pPr algn="l" rtl="0"/>
            <a:r>
              <a:rPr lang="en-US" dirty="0" smtClean="0"/>
              <a:t>3-Osteophytes and</a:t>
            </a:r>
          </a:p>
          <a:p>
            <a:pPr algn="l" rtl="0"/>
            <a:r>
              <a:rPr lang="en-US" dirty="0" smtClean="0"/>
              <a:t>4- </a:t>
            </a:r>
            <a:r>
              <a:rPr lang="en-US" dirty="0" err="1" smtClean="0"/>
              <a:t>subchondral</a:t>
            </a:r>
            <a:r>
              <a:rPr lang="en-US" dirty="0" smtClean="0"/>
              <a:t> cysts</a:t>
            </a:r>
          </a:p>
          <a:p>
            <a:pPr algn="l" rtl="0"/>
            <a:r>
              <a:rPr lang="en-US" dirty="0" smtClean="0"/>
              <a:t>5-chondrocalcinosis are usually present and sometimes there is soft-tissue calcification in the </a:t>
            </a:r>
            <a:r>
              <a:rPr lang="en-US" dirty="0" err="1" smtClean="0"/>
              <a:t>suprapatellar</a:t>
            </a:r>
            <a:r>
              <a:rPr lang="en-US" dirty="0" smtClean="0"/>
              <a:t> region or in the joint</a:t>
            </a:r>
          </a:p>
          <a:p>
            <a:pPr algn="l" rtl="0">
              <a:buNone/>
            </a:pPr>
            <a:r>
              <a:rPr lang="en-US" dirty="0" smtClean="0"/>
              <a:t>      itself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rPr>
              <a:t> X-ray</a:t>
            </a:r>
            <a:br>
              <a:rPr lang="en-US" sz="2800" b="1" dirty="0" smtClean="0">
                <a:solidFill>
                  <a:srgbClr val="FF0000"/>
                </a:solidFill>
              </a:rPr>
            </a:br>
            <a:r>
              <a:rPr lang="en-US" sz="2800" b="1" dirty="0" smtClean="0">
                <a:solidFill>
                  <a:srgbClr val="FF0000"/>
                </a:solidFill>
              </a:rPr>
              <a:t> Non weight bearing</a:t>
            </a:r>
            <a:endParaRPr lang="en-US" sz="2800" b="1" dirty="0">
              <a:solidFill>
                <a:srgbClr val="FF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1981200" y="1524000"/>
            <a:ext cx="2228850" cy="17621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648200" y="1447800"/>
            <a:ext cx="2076450" cy="1762125"/>
          </a:xfrm>
          <a:prstGeom prst="rect">
            <a:avLst/>
          </a:prstGeom>
          <a:noFill/>
          <a:ln w="9525">
            <a:noFill/>
            <a:miter lim="800000"/>
            <a:headEnd/>
            <a:tailEnd/>
          </a:ln>
          <a:effectLst/>
        </p:spPr>
      </p:pic>
      <p:sp>
        <p:nvSpPr>
          <p:cNvPr id="6" name="Rectangle 5"/>
          <p:cNvSpPr/>
          <p:nvPr/>
        </p:nvSpPr>
        <p:spPr>
          <a:xfrm>
            <a:off x="2590800" y="3505200"/>
            <a:ext cx="3428999" cy="523220"/>
          </a:xfrm>
          <a:prstGeom prst="rect">
            <a:avLst/>
          </a:prstGeom>
        </p:spPr>
        <p:txBody>
          <a:bodyPr wrap="square">
            <a:spAutoFit/>
          </a:bodyPr>
          <a:lstStyle/>
          <a:p>
            <a:r>
              <a:rPr lang="en-US" sz="2800" dirty="0" smtClean="0"/>
              <a:t> </a:t>
            </a:r>
            <a:r>
              <a:rPr lang="en-US" sz="2800" b="1" dirty="0" smtClean="0">
                <a:solidFill>
                  <a:srgbClr val="FF0000"/>
                </a:solidFill>
              </a:rPr>
              <a:t>X-ray weight bearin</a:t>
            </a:r>
            <a:r>
              <a:rPr lang="en-US" b="1" dirty="0" smtClean="0">
                <a:solidFill>
                  <a:srgbClr val="FF0000"/>
                </a:solidFill>
              </a:rPr>
              <a:t>g</a:t>
            </a:r>
            <a:endParaRPr lang="en-US" b="1"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676400" y="4267200"/>
            <a:ext cx="2228850" cy="17621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495800" y="4191000"/>
            <a:ext cx="2076450" cy="176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2001-12-20T15:11:04Z</outs:dateTime>
      <outs:isPinned>true</outs:isPinned>
    </outs:relatedDate>
    <outs:relatedDate>
      <outs:type>2</outs:type>
      <outs:displayName>Created</outs:displayName>
      <outs:dateTime>2008-04-27T17:44:49Z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jamal al-masraf</outs:displayName>
          <outs:accountName/>
        </outs:relatedPerson>
      </outs:people>
      <outs:source>0</outs:source>
      <outs:isPinned>true</outs:isPinned>
    </outs:relatedPeopleItem>
    <outs:relatedPeopleItem>
      <outs:category>Last modified by</outs:category>
      <outs:people>
        <outs:relatedPerson>
          <outs:displayName>taha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FC60B8D3-3CC3-4925-9AA6-16C3083AB66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395</TotalTime>
  <Words>2303</Words>
  <Application>Microsoft Office PowerPoint</Application>
  <PresentationFormat>On-screen Show (4:3)</PresentationFormat>
  <Paragraphs>177</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Anatomy of knee joint</vt:lpstr>
      <vt:lpstr>OSTEOARTHRITIS</vt:lpstr>
      <vt:lpstr>RISK FACTOR</vt:lpstr>
      <vt:lpstr>Pathology</vt:lpstr>
      <vt:lpstr>PATHOLOGY OF OA</vt:lpstr>
      <vt:lpstr>Clinical features </vt:lpstr>
      <vt:lpstr>Slide 7</vt:lpstr>
      <vt:lpstr>X-ray</vt:lpstr>
      <vt:lpstr> X-ray  Non weight bearing</vt:lpstr>
      <vt:lpstr>Treatment</vt:lpstr>
      <vt:lpstr>OPERATIVE TREATMENT </vt:lpstr>
      <vt:lpstr>Slide 12</vt:lpstr>
      <vt:lpstr>Slide 13</vt:lpstr>
      <vt:lpstr>Acute tears are often related to trauma, most frequently as a result of a twisting motion. Most common in active people aged 10–45.</vt:lpstr>
      <vt:lpstr>Anatomy of meniscus</vt:lpstr>
      <vt:lpstr>Slide 16</vt:lpstr>
      <vt:lpstr>Meniscal tears</vt:lpstr>
      <vt:lpstr>Slide 18</vt:lpstr>
      <vt:lpstr>Slide 19</vt:lpstr>
      <vt:lpstr>Slide 20</vt:lpstr>
      <vt:lpstr>Investigation</vt:lpstr>
      <vt:lpstr>Slide 22</vt:lpstr>
      <vt:lpstr>Slide 23</vt:lpstr>
      <vt:lpstr>  Knee deformity :-Bow legs(Genu varum)and Knock  knees(Genu valgum) BY the end of growth, the knees are normally in 5-7 degrees of valgus,so any thing more or less than that would be classified as deformity. In general,deformity is usually can be noticed by simple observation,this is best done with the Bilateral genu varum(bow leg) can be recorded by measuring the distance between the knees with the legs straight and the medial malleoli just touching;it should be less than 6 cm. Genu valgum(knock knee) can be recorded by measuring the distance between the medial malleoli when the knees are held touching with patellae facing forwards;it is usually less than 8 cm.  patient standing and bearing weight. </vt:lpstr>
      <vt:lpstr>Genu varum and valgum</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 deformity :-Bow legs(Genu varum)and Knock  knees(Genu valgum) BY the end of growth, the knees are normally in 5-7 degrees of valgus,so any thing more or less than that would be classified as deformity. In general,deformity is usually can be noticed by simple observation,this is best done with the patient standing and bearing weight. Bilateral genu varum(bow leg) can be recorded by measuring the distance between the knees with the legs straight and the medial malleoli just touching;it should be less than 6 cm. Genu valgum(knock knee) can be recorded by measuring the distance between the medial malleoli when the knees are held touching with patellae facing forwards;it is usually less than 8 cm.  </dc:title>
  <dc:creator>jamal al-masraf</dc:creator>
  <cp:lastModifiedBy>DR.AHMED</cp:lastModifiedBy>
  <cp:revision>131</cp:revision>
  <dcterms:created xsi:type="dcterms:W3CDTF">2008-04-27T17:44:49Z</dcterms:created>
  <dcterms:modified xsi:type="dcterms:W3CDTF">2015-12-13T19:19:03Z</dcterms:modified>
</cp:coreProperties>
</file>