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BC5F9-02D2-4E69-B2F4-D5CBC797EC2F}" type="datetimeFigureOut">
              <a:rPr lang="en-US" smtClean="0"/>
              <a:pPr/>
              <a:t>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2251E-5C3E-4C36-B2DA-9EB7253BA8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BC5F9-02D2-4E69-B2F4-D5CBC797EC2F}" type="datetimeFigureOut">
              <a:rPr lang="en-US" smtClean="0"/>
              <a:pPr/>
              <a:t>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2251E-5C3E-4C36-B2DA-9EB7253BA8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BC5F9-02D2-4E69-B2F4-D5CBC797EC2F}" type="datetimeFigureOut">
              <a:rPr lang="en-US" smtClean="0"/>
              <a:pPr/>
              <a:t>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2251E-5C3E-4C36-B2DA-9EB7253BA8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BC5F9-02D2-4E69-B2F4-D5CBC797EC2F}" type="datetimeFigureOut">
              <a:rPr lang="en-US" smtClean="0"/>
              <a:pPr/>
              <a:t>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2251E-5C3E-4C36-B2DA-9EB7253BA8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BC5F9-02D2-4E69-B2F4-D5CBC797EC2F}" type="datetimeFigureOut">
              <a:rPr lang="en-US" smtClean="0"/>
              <a:pPr/>
              <a:t>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2251E-5C3E-4C36-B2DA-9EB7253BA8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BC5F9-02D2-4E69-B2F4-D5CBC797EC2F}" type="datetimeFigureOut">
              <a:rPr lang="en-US" smtClean="0"/>
              <a:pPr/>
              <a:t>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2251E-5C3E-4C36-B2DA-9EB7253BA8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BC5F9-02D2-4E69-B2F4-D5CBC797EC2F}" type="datetimeFigureOut">
              <a:rPr lang="en-US" smtClean="0"/>
              <a:pPr/>
              <a:t>1/3/2016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2251E-5C3E-4C36-B2DA-9EB7253BA8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BC5F9-02D2-4E69-B2F4-D5CBC797EC2F}" type="datetimeFigureOut">
              <a:rPr lang="en-US" smtClean="0"/>
              <a:pPr/>
              <a:t>1/3/2016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2251E-5C3E-4C36-B2DA-9EB7253BA8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BC5F9-02D2-4E69-B2F4-D5CBC797EC2F}" type="datetimeFigureOut">
              <a:rPr lang="en-US" smtClean="0"/>
              <a:pPr/>
              <a:t>1/3/2016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2251E-5C3E-4C36-B2DA-9EB7253BA8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BC5F9-02D2-4E69-B2F4-D5CBC797EC2F}" type="datetimeFigureOut">
              <a:rPr lang="en-US" smtClean="0"/>
              <a:pPr/>
              <a:t>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2251E-5C3E-4C36-B2DA-9EB7253BA8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BC5F9-02D2-4E69-B2F4-D5CBC797EC2F}" type="datetimeFigureOut">
              <a:rPr lang="en-US" smtClean="0"/>
              <a:pPr/>
              <a:t>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2251E-5C3E-4C36-B2DA-9EB7253BA8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FBC5F9-02D2-4E69-B2F4-D5CBC797EC2F}" type="datetimeFigureOut">
              <a:rPr lang="en-US" smtClean="0"/>
              <a:pPr/>
              <a:t>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82251E-5C3E-4C36-B2DA-9EB7253BA8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 err="1" smtClean="0">
                <a:solidFill>
                  <a:srgbClr val="FF0000"/>
                </a:solidFill>
              </a:rPr>
              <a:t>Orthopaedic</a:t>
            </a:r>
            <a:r>
              <a:rPr lang="en-US" b="1" i="1" dirty="0" smtClean="0">
                <a:solidFill>
                  <a:srgbClr val="FF0000"/>
                </a:solidFill>
              </a:rPr>
              <a:t> operations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>
                <a:solidFill>
                  <a:srgbClr val="FF0000"/>
                </a:solidFill>
              </a:rPr>
              <a:t>The art and skill of </a:t>
            </a:r>
            <a:r>
              <a:rPr lang="en-US" b="1" i="1" dirty="0" err="1">
                <a:solidFill>
                  <a:srgbClr val="FF0000"/>
                </a:solidFill>
              </a:rPr>
              <a:t>orthopaedic</a:t>
            </a:r>
            <a:r>
              <a:rPr lang="en-US" b="1" i="1" dirty="0">
                <a:solidFill>
                  <a:srgbClr val="FF0000"/>
                </a:solidFill>
              </a:rPr>
              <a:t> surgery is </a:t>
            </a:r>
            <a:r>
              <a:rPr lang="en-US" b="1" i="1" dirty="0" smtClean="0">
                <a:solidFill>
                  <a:srgbClr val="FF0000"/>
                </a:solidFill>
              </a:rPr>
              <a:t>directed not </a:t>
            </a:r>
            <a:r>
              <a:rPr lang="en-US" b="1" i="1" dirty="0">
                <a:solidFill>
                  <a:srgbClr val="FF0000"/>
                </a:solidFill>
              </a:rPr>
              <a:t>simply to reshaping or constructing a </a:t>
            </a:r>
            <a:r>
              <a:rPr lang="en-US" b="1" i="1" dirty="0" smtClean="0">
                <a:solidFill>
                  <a:srgbClr val="FF0000"/>
                </a:solidFill>
              </a:rPr>
              <a:t>particular arrangement </a:t>
            </a:r>
            <a:r>
              <a:rPr lang="en-US" b="1" i="1" dirty="0">
                <a:solidFill>
                  <a:srgbClr val="FF0000"/>
                </a:solidFill>
              </a:rPr>
              <a:t>of parts but to restoring </a:t>
            </a:r>
            <a:r>
              <a:rPr lang="en-US" b="1" i="1" dirty="0" smtClean="0">
                <a:solidFill>
                  <a:srgbClr val="FF0000"/>
                </a:solidFill>
              </a:rPr>
              <a:t>function to </a:t>
            </a:r>
            <a:r>
              <a:rPr lang="en-US" b="1" i="1" dirty="0">
                <a:solidFill>
                  <a:srgbClr val="FF0000"/>
                </a:solidFill>
              </a:rPr>
              <a:t>the whole</a:t>
            </a:r>
            <a:r>
              <a:rPr lang="en-US" b="1" i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sz="5400" b="1" i="1" dirty="0" smtClean="0">
                <a:solidFill>
                  <a:srgbClr val="0070C0"/>
                </a:solidFill>
              </a:rPr>
              <a:t>(LIFE IS MOVEMENT AND MOVEMENT IS LIFE)</a:t>
            </a:r>
            <a:endParaRPr lang="en-US" sz="5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AFTERCARE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/>
          <a:lstStyle/>
          <a:p>
            <a:r>
              <a:rPr lang="en-US" dirty="0"/>
              <a:t>If a </a:t>
            </a:r>
            <a:r>
              <a:rPr lang="en-US" dirty="0" err="1"/>
              <a:t>haematoma</a:t>
            </a:r>
            <a:r>
              <a:rPr lang="en-US" dirty="0"/>
              <a:t> forms, it is evacuated as soon </a:t>
            </a:r>
            <a:r>
              <a:rPr lang="en-US" dirty="0" smtClean="0"/>
              <a:t>as possible</a:t>
            </a:r>
            <a:r>
              <a:rPr lang="en-US" dirty="0"/>
              <a:t>. After satisfactory wound healing, </a:t>
            </a:r>
            <a:r>
              <a:rPr lang="en-US" dirty="0" err="1" smtClean="0"/>
              <a:t>gradual</a:t>
            </a:r>
            <a:r>
              <a:rPr lang="en-US" dirty="0" err="1"/>
              <a:t>compression</a:t>
            </a:r>
            <a:r>
              <a:rPr lang="en-US" dirty="0"/>
              <a:t> stump socks are used to help shrink </a:t>
            </a:r>
            <a:r>
              <a:rPr lang="en-US" dirty="0" smtClean="0"/>
              <a:t>the stump </a:t>
            </a:r>
            <a:r>
              <a:rPr lang="en-US" dirty="0"/>
              <a:t>and produce a conical limb-end. The </a:t>
            </a:r>
            <a:r>
              <a:rPr lang="en-US" dirty="0" smtClean="0"/>
              <a:t>muscles must </a:t>
            </a:r>
            <a:r>
              <a:rPr lang="en-US" dirty="0"/>
              <a:t>be exercised, the joints kept mobile and </a:t>
            </a:r>
            <a:r>
              <a:rPr lang="en-US" dirty="0" smtClean="0"/>
              <a:t>the patient </a:t>
            </a:r>
            <a:r>
              <a:rPr lang="en-US" dirty="0"/>
              <a:t>taught to use his prosthesis.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rgbClr val="FF0000"/>
                </a:solidFill>
              </a:rPr>
              <a:t>AMPUTATIONS OTHER THAN AT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SITES OF 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1-</a:t>
            </a:r>
            <a:r>
              <a:rPr lang="en-US" i="1" dirty="0"/>
              <a:t>Interscapulo-thoracic (</a:t>
            </a:r>
            <a:r>
              <a:rPr lang="en-US" i="1" dirty="0" smtClean="0"/>
              <a:t>forequarter amputation)</a:t>
            </a:r>
          </a:p>
          <a:p>
            <a:pPr>
              <a:buNone/>
            </a:pPr>
            <a:r>
              <a:rPr lang="en-US" i="1" dirty="0" smtClean="0"/>
              <a:t>2-</a:t>
            </a:r>
            <a:r>
              <a:rPr lang="en-US" i="1" dirty="0"/>
              <a:t>Disarticulation at the </a:t>
            </a:r>
            <a:r>
              <a:rPr lang="en-US" i="1" dirty="0" smtClean="0"/>
              <a:t>shoulder</a:t>
            </a:r>
          </a:p>
          <a:p>
            <a:pPr>
              <a:buNone/>
            </a:pPr>
            <a:r>
              <a:rPr lang="en-US" i="1" dirty="0" smtClean="0"/>
              <a:t>3-</a:t>
            </a:r>
            <a:r>
              <a:rPr lang="en-US" i="1" dirty="0"/>
              <a:t>Amputation in the </a:t>
            </a:r>
            <a:r>
              <a:rPr lang="en-US" i="1" dirty="0" smtClean="0"/>
              <a:t>forearm</a:t>
            </a:r>
          </a:p>
          <a:p>
            <a:pPr>
              <a:buNone/>
            </a:pPr>
            <a:r>
              <a:rPr lang="en-US" i="1" dirty="0" smtClean="0"/>
              <a:t>4-</a:t>
            </a:r>
            <a:r>
              <a:rPr lang="en-US" i="1" dirty="0"/>
              <a:t>Amputations in the </a:t>
            </a:r>
            <a:r>
              <a:rPr lang="en-US" i="1" dirty="0" smtClean="0"/>
              <a:t>hand</a:t>
            </a:r>
          </a:p>
          <a:p>
            <a:pPr>
              <a:buNone/>
            </a:pPr>
            <a:r>
              <a:rPr lang="en-US" i="1" dirty="0" smtClean="0"/>
              <a:t>5-</a:t>
            </a:r>
            <a:r>
              <a:rPr lang="en-US" i="1" dirty="0"/>
              <a:t>Hemipelvectomy (hindquarter amputation</a:t>
            </a:r>
            <a:r>
              <a:rPr lang="en-US" i="1" dirty="0" smtClean="0"/>
              <a:t>)</a:t>
            </a:r>
          </a:p>
          <a:p>
            <a:pPr>
              <a:buNone/>
            </a:pPr>
            <a:r>
              <a:rPr lang="en-US" i="1" dirty="0" smtClean="0"/>
              <a:t>6-</a:t>
            </a:r>
            <a:r>
              <a:rPr lang="en-US" i="1" dirty="0"/>
              <a:t>Disarticulation through the </a:t>
            </a:r>
            <a:r>
              <a:rPr lang="en-US" i="1" dirty="0" smtClean="0"/>
              <a:t>hip</a:t>
            </a:r>
          </a:p>
          <a:p>
            <a:pPr>
              <a:buNone/>
            </a:pPr>
            <a:r>
              <a:rPr lang="en-US" i="1" dirty="0" smtClean="0"/>
              <a:t>7-</a:t>
            </a:r>
            <a:r>
              <a:rPr lang="en-US" i="1" dirty="0"/>
              <a:t>Transfemoral </a:t>
            </a:r>
            <a:r>
              <a:rPr lang="en-US" i="1" dirty="0" smtClean="0"/>
              <a:t>amputations (Above </a:t>
            </a:r>
            <a:r>
              <a:rPr lang="en-US" i="1" dirty="0" err="1" smtClean="0"/>
              <a:t>KneeAmputation</a:t>
            </a:r>
            <a:r>
              <a:rPr lang="en-US" i="1" dirty="0" smtClean="0"/>
              <a:t>)</a:t>
            </a:r>
          </a:p>
          <a:p>
            <a:pPr>
              <a:buNone/>
            </a:pPr>
            <a:r>
              <a:rPr lang="en-US" i="1" dirty="0" smtClean="0"/>
              <a:t>8-</a:t>
            </a:r>
            <a:r>
              <a:rPr lang="en-US" i="1" dirty="0"/>
              <a:t>Around the </a:t>
            </a:r>
            <a:r>
              <a:rPr lang="en-US" i="1" dirty="0" smtClean="0"/>
              <a:t>knee</a:t>
            </a:r>
          </a:p>
          <a:p>
            <a:pPr>
              <a:buNone/>
            </a:pPr>
            <a:r>
              <a:rPr lang="en-US" i="1" dirty="0" smtClean="0"/>
              <a:t>9-</a:t>
            </a:r>
            <a:r>
              <a:rPr lang="en-US" i="1" dirty="0"/>
              <a:t>Transtibial (below-knee) </a:t>
            </a:r>
            <a:r>
              <a:rPr lang="en-US" i="1" dirty="0" smtClean="0"/>
              <a:t>amputations</a:t>
            </a:r>
          </a:p>
          <a:p>
            <a:pPr>
              <a:buNone/>
            </a:pPr>
            <a:r>
              <a:rPr lang="en-US" i="1" dirty="0" smtClean="0"/>
              <a:t>10-</a:t>
            </a:r>
            <a:r>
              <a:rPr lang="en-US" i="1" dirty="0"/>
              <a:t>Above the ankle </a:t>
            </a:r>
            <a:r>
              <a:rPr lang="en-US" i="1" dirty="0" err="1"/>
              <a:t>Syme’s</a:t>
            </a:r>
            <a:r>
              <a:rPr lang="en-US" i="1" dirty="0"/>
              <a:t> </a:t>
            </a:r>
            <a:r>
              <a:rPr lang="en-US" i="1" dirty="0" smtClean="0"/>
              <a:t>amputation</a:t>
            </a:r>
          </a:p>
          <a:p>
            <a:pPr>
              <a:buNone/>
            </a:pPr>
            <a:r>
              <a:rPr lang="en-US" i="1" dirty="0" smtClean="0"/>
              <a:t>11-</a:t>
            </a:r>
            <a:r>
              <a:rPr lang="en-US" i="1" dirty="0"/>
              <a:t>Partial foot amputation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rgbClr val="FF0000"/>
                </a:solidFill>
              </a:rPr>
              <a:t>COMPLICATIONS OF AMPUTATION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STUMPS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>
                <a:solidFill>
                  <a:srgbClr val="FF0000"/>
                </a:solidFill>
              </a:rPr>
              <a:t>A</a:t>
            </a:r>
            <a:r>
              <a:rPr lang="en-US" b="1" dirty="0" smtClean="0">
                <a:solidFill>
                  <a:srgbClr val="FF0000"/>
                </a:solidFill>
              </a:rPr>
              <a:t>-EARLY COMPLICATIONS</a:t>
            </a:r>
            <a:endParaRPr lang="en-US" b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1-</a:t>
            </a:r>
            <a:r>
              <a:rPr lang="en-US" i="1" dirty="0"/>
              <a:t>Breakdown of skin flaps This may be due to </a:t>
            </a:r>
            <a:r>
              <a:rPr lang="en-US" i="1" dirty="0" err="1" smtClean="0"/>
              <a:t>ischaemia,</a:t>
            </a:r>
            <a:r>
              <a:rPr lang="en-US" dirty="0" err="1" smtClean="0"/>
              <a:t>suturing</a:t>
            </a:r>
            <a:r>
              <a:rPr lang="en-US" dirty="0" smtClean="0"/>
              <a:t> </a:t>
            </a:r>
            <a:r>
              <a:rPr lang="en-US" dirty="0"/>
              <a:t>under excess tension or (in </a:t>
            </a:r>
            <a:r>
              <a:rPr lang="en-US" dirty="0" smtClean="0"/>
              <a:t>below-knee amputations</a:t>
            </a:r>
            <a:r>
              <a:rPr lang="en-US" dirty="0"/>
              <a:t>) an unduly long tibia pressing against </a:t>
            </a:r>
            <a:r>
              <a:rPr lang="en-US" dirty="0" smtClean="0"/>
              <a:t>the flap.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2-</a:t>
            </a:r>
            <a:r>
              <a:rPr lang="en-US" i="1" dirty="0"/>
              <a:t>Gas gangrene Clostridia and spores from the </a:t>
            </a:r>
            <a:r>
              <a:rPr lang="en-US" i="1" dirty="0" smtClean="0"/>
              <a:t>perineum </a:t>
            </a:r>
            <a:r>
              <a:rPr lang="en-US" dirty="0" smtClean="0"/>
              <a:t>may </a:t>
            </a:r>
            <a:r>
              <a:rPr lang="en-US" dirty="0"/>
              <a:t>infect a high above-knee amputation (or </a:t>
            </a:r>
            <a:r>
              <a:rPr lang="en-US" dirty="0" err="1"/>
              <a:t>reamputation</a:t>
            </a:r>
            <a:r>
              <a:rPr lang="en-US" dirty="0" smtClean="0"/>
              <a:t>), especially </a:t>
            </a:r>
            <a:r>
              <a:rPr lang="en-US" dirty="0"/>
              <a:t>if performed through </a:t>
            </a:r>
            <a:r>
              <a:rPr lang="en-US" dirty="0" err="1" smtClean="0"/>
              <a:t>ischaemic</a:t>
            </a:r>
            <a:r>
              <a:rPr lang="en-US" dirty="0" smtClean="0"/>
              <a:t> tissue.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3-</a:t>
            </a:r>
            <a:r>
              <a:rPr lang="en-US" dirty="0"/>
              <a:t>secondary </a:t>
            </a:r>
            <a:r>
              <a:rPr lang="en-US" dirty="0" err="1" smtClean="0"/>
              <a:t>haemorrhage</a:t>
            </a:r>
            <a:r>
              <a:rPr lang="en-US" dirty="0" smtClean="0"/>
              <a:t>.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LATE COMPLICATIONS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1-</a:t>
            </a:r>
            <a:r>
              <a:rPr lang="en-US" i="1" dirty="0">
                <a:solidFill>
                  <a:srgbClr val="FF0000"/>
                </a:solidFill>
              </a:rPr>
              <a:t>Skin Eczema </a:t>
            </a:r>
            <a:r>
              <a:rPr lang="en-US" i="1" dirty="0"/>
              <a:t>is common, and tender purulent </a:t>
            </a:r>
            <a:r>
              <a:rPr lang="en-US" i="1" dirty="0" smtClean="0"/>
              <a:t>lumps </a:t>
            </a:r>
            <a:r>
              <a:rPr lang="en-US" dirty="0" smtClean="0"/>
              <a:t>may </a:t>
            </a:r>
            <a:r>
              <a:rPr lang="en-US" dirty="0"/>
              <a:t>develop in the groin. A rest from the prosthesis </a:t>
            </a:r>
            <a:r>
              <a:rPr lang="en-US" dirty="0" smtClean="0"/>
              <a:t>is indicated.</a:t>
            </a:r>
          </a:p>
          <a:p>
            <a:pPr>
              <a:buNone/>
            </a:pPr>
            <a:r>
              <a:rPr lang="en-US" dirty="0" smtClean="0"/>
              <a:t>2-</a:t>
            </a:r>
            <a:r>
              <a:rPr lang="en-US" i="1" dirty="0"/>
              <a:t>Muscle If too much muscle is left at the end of </a:t>
            </a:r>
            <a:r>
              <a:rPr lang="en-US" i="1" dirty="0" smtClean="0"/>
              <a:t>the </a:t>
            </a:r>
            <a:r>
              <a:rPr lang="en-US" dirty="0" smtClean="0"/>
              <a:t>stump</a:t>
            </a:r>
            <a:r>
              <a:rPr lang="en-US" dirty="0"/>
              <a:t>, the resulting </a:t>
            </a:r>
            <a:r>
              <a:rPr lang="en-US" dirty="0">
                <a:solidFill>
                  <a:srgbClr val="FF0000"/>
                </a:solidFill>
              </a:rPr>
              <a:t>unstable ‘cushion</a:t>
            </a:r>
            <a:r>
              <a:rPr lang="en-US" dirty="0"/>
              <a:t>’ induces </a:t>
            </a:r>
            <a:r>
              <a:rPr lang="en-US" dirty="0" smtClean="0"/>
              <a:t>a feeling </a:t>
            </a:r>
            <a:r>
              <a:rPr lang="en-US" dirty="0"/>
              <a:t>of insecurity that may prevent proper use of </a:t>
            </a:r>
            <a:r>
              <a:rPr lang="en-US" dirty="0" smtClean="0"/>
              <a:t>a prosthesis</a:t>
            </a:r>
            <a:r>
              <a:rPr lang="en-US" dirty="0"/>
              <a:t>; if so, the excess soft tissue must be excised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i="1" dirty="0" smtClean="0"/>
              <a:t>3-</a:t>
            </a:r>
            <a:r>
              <a:rPr lang="en-US" i="1" dirty="0" smtClean="0">
                <a:solidFill>
                  <a:srgbClr val="FF0000"/>
                </a:solidFill>
              </a:rPr>
              <a:t>Blood </a:t>
            </a:r>
            <a:r>
              <a:rPr lang="en-US" i="1" dirty="0">
                <a:solidFill>
                  <a:srgbClr val="FF0000"/>
                </a:solidFill>
              </a:rPr>
              <a:t>supply </a:t>
            </a:r>
            <a:r>
              <a:rPr lang="en-US" i="1" dirty="0"/>
              <a:t>Poor circulation gives a cold, blue stump</a:t>
            </a:r>
          </a:p>
          <a:p>
            <a:pPr>
              <a:buNone/>
            </a:pPr>
            <a:r>
              <a:rPr lang="en-US" dirty="0" smtClean="0"/>
              <a:t> that </a:t>
            </a:r>
            <a:r>
              <a:rPr lang="en-US" dirty="0"/>
              <a:t>is liable to ulcerate. This problem chiefly arises</a:t>
            </a:r>
          </a:p>
          <a:p>
            <a:pPr>
              <a:buNone/>
            </a:pPr>
            <a:r>
              <a:rPr lang="en-US" dirty="0" smtClean="0"/>
              <a:t>with </a:t>
            </a:r>
            <a:r>
              <a:rPr lang="en-US" dirty="0"/>
              <a:t>below-knee amputations and often re-amputation</a:t>
            </a:r>
          </a:p>
          <a:p>
            <a:pPr>
              <a:buNone/>
            </a:pPr>
            <a:r>
              <a:rPr lang="en-US" dirty="0"/>
              <a:t>is necessary.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-304800"/>
            <a:ext cx="8229600" cy="579438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858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4-</a:t>
            </a:r>
            <a:r>
              <a:rPr lang="en-US" i="1" dirty="0"/>
              <a:t>Nerve A cut nerve always forms a </a:t>
            </a:r>
            <a:r>
              <a:rPr lang="en-US" i="1" dirty="0" err="1"/>
              <a:t>neuroma</a:t>
            </a:r>
            <a:r>
              <a:rPr lang="en-US" i="1" dirty="0"/>
              <a:t> and</a:t>
            </a:r>
          </a:p>
          <a:p>
            <a:pPr>
              <a:buNone/>
            </a:pPr>
            <a:r>
              <a:rPr lang="en-US" dirty="0"/>
              <a:t>occasionally this is painful and tender. Excising 3 cm of</a:t>
            </a:r>
          </a:p>
          <a:p>
            <a:pPr>
              <a:buNone/>
            </a:pPr>
            <a:r>
              <a:rPr lang="en-US" dirty="0"/>
              <a:t>the nerve above the </a:t>
            </a:r>
            <a:r>
              <a:rPr lang="en-US" dirty="0" err="1"/>
              <a:t>neuroma</a:t>
            </a:r>
            <a:r>
              <a:rPr lang="en-US" dirty="0"/>
              <a:t> sometimes </a:t>
            </a:r>
            <a:r>
              <a:rPr lang="en-US" dirty="0" smtClean="0"/>
              <a:t>succeeds.</a:t>
            </a:r>
          </a:p>
          <a:p>
            <a:r>
              <a:rPr lang="en-US" b="1" i="1" dirty="0">
                <a:solidFill>
                  <a:srgbClr val="FF0000"/>
                </a:solidFill>
              </a:rPr>
              <a:t>Phantom limb’ </a:t>
            </a:r>
            <a:r>
              <a:rPr lang="en-US" i="1" dirty="0"/>
              <a:t>This term is used to describe the</a:t>
            </a:r>
          </a:p>
          <a:p>
            <a:pPr>
              <a:buNone/>
            </a:pPr>
            <a:r>
              <a:rPr lang="en-US" dirty="0"/>
              <a:t>feeling </a:t>
            </a:r>
            <a:r>
              <a:rPr lang="en-US" dirty="0" smtClean="0"/>
              <a:t>that </a:t>
            </a:r>
            <a:r>
              <a:rPr lang="en-US" dirty="0"/>
              <a:t>the amputated limb is still </a:t>
            </a:r>
            <a:r>
              <a:rPr lang="en-US" dirty="0" smtClean="0"/>
              <a:t>present.</a:t>
            </a:r>
          </a:p>
          <a:p>
            <a:r>
              <a:rPr lang="en-US" dirty="0" smtClean="0"/>
              <a:t>5-</a:t>
            </a:r>
            <a:r>
              <a:rPr lang="en-US" i="1" dirty="0"/>
              <a:t>Joint The joint above an amputation may be stiff or</a:t>
            </a:r>
          </a:p>
          <a:p>
            <a:pPr>
              <a:buNone/>
            </a:pPr>
            <a:r>
              <a:rPr lang="en-US" dirty="0"/>
              <a:t>deformed. A common deformity is </a:t>
            </a:r>
            <a:r>
              <a:rPr lang="en-US" dirty="0">
                <a:solidFill>
                  <a:srgbClr val="FF0000"/>
                </a:solidFill>
              </a:rPr>
              <a:t>fixed flexion </a:t>
            </a:r>
            <a:r>
              <a:rPr lang="en-US" dirty="0"/>
              <a:t>and</a:t>
            </a:r>
          </a:p>
          <a:p>
            <a:pPr>
              <a:buNone/>
            </a:pPr>
            <a:r>
              <a:rPr lang="en-US" dirty="0"/>
              <a:t>fixed abduction at the hip in above-knee stumps</a:t>
            </a:r>
          </a:p>
          <a:p>
            <a:pPr>
              <a:buNone/>
            </a:pPr>
            <a:r>
              <a:rPr lang="en-US" dirty="0"/>
              <a:t>(because the adductors and hamstring muscles have</a:t>
            </a:r>
          </a:p>
          <a:p>
            <a:pPr>
              <a:buNone/>
            </a:pPr>
            <a:r>
              <a:rPr lang="en-US" dirty="0"/>
              <a:t>been divided). It should be prevented by exercises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/>
              <a:t>Fixed flexion at the knee makes it </a:t>
            </a:r>
            <a:r>
              <a:rPr lang="en-US" dirty="0" smtClean="0"/>
              <a:t>difficult to </a:t>
            </a:r>
            <a:r>
              <a:rPr lang="en-US" dirty="0"/>
              <a:t>walk properly </a:t>
            </a:r>
            <a:r>
              <a:rPr lang="en-US" dirty="0" smtClean="0"/>
              <a:t>and should </a:t>
            </a:r>
            <a:r>
              <a:rPr lang="en-US" dirty="0"/>
              <a:t>also be prevented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i="1" smtClean="0">
                <a:solidFill>
                  <a:srgbClr val="FF0000"/>
                </a:solidFill>
              </a:rPr>
              <a:t>6-Bone </a:t>
            </a:r>
            <a:r>
              <a:rPr lang="en-US" i="1" dirty="0" smtClean="0">
                <a:solidFill>
                  <a:srgbClr val="FF0000"/>
                </a:solidFill>
              </a:rPr>
              <a:t>a</a:t>
            </a:r>
            <a:r>
              <a:rPr lang="en-US" i="1" smtClean="0">
                <a:solidFill>
                  <a:srgbClr val="FF0000"/>
                </a:solidFill>
              </a:rPr>
              <a:t> </a:t>
            </a:r>
            <a:r>
              <a:rPr lang="en-US" i="1" dirty="0">
                <a:solidFill>
                  <a:srgbClr val="FF0000"/>
                </a:solidFill>
              </a:rPr>
              <a:t>spur </a:t>
            </a:r>
            <a:r>
              <a:rPr lang="en-US" i="1" dirty="0"/>
              <a:t>often forms at the end of the bone, but</a:t>
            </a:r>
          </a:p>
          <a:p>
            <a:pPr>
              <a:buNone/>
            </a:pPr>
            <a:r>
              <a:rPr lang="en-US" dirty="0" smtClean="0"/>
              <a:t> is </a:t>
            </a:r>
            <a:r>
              <a:rPr lang="en-US" dirty="0"/>
              <a:t>usually painless. If there has been infection, however,</a:t>
            </a:r>
          </a:p>
          <a:p>
            <a:pPr>
              <a:buNone/>
            </a:pPr>
            <a:r>
              <a:rPr lang="en-US" dirty="0"/>
              <a:t>the spur may be large and painful and it may be</a:t>
            </a:r>
          </a:p>
          <a:p>
            <a:pPr>
              <a:buNone/>
            </a:pPr>
            <a:r>
              <a:rPr lang="en-US" dirty="0"/>
              <a:t>necessary to excise the end of the bone with the spur.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2746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55320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A-OPERATIONS ON BONES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OSTEOTOMY.</a:t>
            </a:r>
          </a:p>
          <a:p>
            <a:r>
              <a:rPr lang="en-US" dirty="0" smtClean="0"/>
              <a:t>BONE FIXATION (internal or external fixation).</a:t>
            </a:r>
          </a:p>
          <a:p>
            <a:r>
              <a:rPr lang="en-US" dirty="0" smtClean="0"/>
              <a:t>BONE GRAFT.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B-OPERATIONS ON JOINTS</a:t>
            </a:r>
          </a:p>
          <a:p>
            <a:pPr>
              <a:buNone/>
            </a:pPr>
            <a:r>
              <a:rPr lang="en-US" dirty="0" smtClean="0"/>
              <a:t>ARTHROTOMY</a:t>
            </a:r>
          </a:p>
          <a:p>
            <a:pPr>
              <a:buNone/>
            </a:pPr>
            <a:r>
              <a:rPr lang="en-US" dirty="0" smtClean="0"/>
              <a:t>ARTHRODESIS</a:t>
            </a:r>
          </a:p>
          <a:p>
            <a:pPr>
              <a:buNone/>
            </a:pPr>
            <a:r>
              <a:rPr lang="en-US" dirty="0"/>
              <a:t>ARTHROPLASTY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AMPUTATIONS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u="sng" dirty="0" smtClean="0">
                <a:solidFill>
                  <a:srgbClr val="FF0000"/>
                </a:solidFill>
              </a:rPr>
              <a:t>INDICATIONS: -</a:t>
            </a:r>
          </a:p>
          <a:p>
            <a:pPr>
              <a:buNone/>
            </a:pPr>
            <a:r>
              <a:rPr lang="en-US" dirty="0" smtClean="0"/>
              <a:t>‘Three </a:t>
            </a:r>
            <a:r>
              <a:rPr lang="en-US" dirty="0"/>
              <a:t>Ds</a:t>
            </a:r>
            <a:r>
              <a:rPr lang="en-US" dirty="0" smtClean="0"/>
              <a:t>’: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/>
              <a:t>(1) </a:t>
            </a:r>
            <a:r>
              <a:rPr lang="en-US" i="1" dirty="0" smtClean="0"/>
              <a:t>Dead. </a:t>
            </a:r>
          </a:p>
          <a:p>
            <a:pPr>
              <a:buNone/>
            </a:pPr>
            <a:r>
              <a:rPr lang="en-US" i="1" dirty="0" smtClean="0"/>
              <a:t>(</a:t>
            </a:r>
            <a:r>
              <a:rPr lang="en-US" i="1" dirty="0"/>
              <a:t>2) Dangerous .</a:t>
            </a:r>
          </a:p>
          <a:p>
            <a:pPr>
              <a:buNone/>
            </a:pPr>
            <a:r>
              <a:rPr lang="en-US" dirty="0"/>
              <a:t>(3) </a:t>
            </a:r>
            <a:r>
              <a:rPr lang="en-US" i="1" dirty="0"/>
              <a:t>Damned </a:t>
            </a:r>
            <a:r>
              <a:rPr lang="en-US" i="1" dirty="0" smtClean="0"/>
              <a:t>nuisance.</a:t>
            </a:r>
          </a:p>
          <a:p>
            <a:pPr>
              <a:buNone/>
            </a:pPr>
            <a:endParaRPr lang="en-US" b="1" i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-457200"/>
            <a:ext cx="8229600" cy="762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172200"/>
          </a:xfrm>
        </p:spPr>
        <p:txBody>
          <a:bodyPr>
            <a:normAutofit fontScale="85000" lnSpcReduction="10000"/>
          </a:bodyPr>
          <a:lstStyle/>
          <a:p>
            <a:r>
              <a:rPr lang="en-US" b="1" i="1" u="sng" dirty="0" smtClean="0">
                <a:solidFill>
                  <a:srgbClr val="FF0000"/>
                </a:solidFill>
              </a:rPr>
              <a:t>1-Dead </a:t>
            </a:r>
            <a:r>
              <a:rPr lang="en-US" b="1" i="1" u="sng" dirty="0">
                <a:solidFill>
                  <a:srgbClr val="FF0000"/>
                </a:solidFill>
              </a:rPr>
              <a:t>(or dying</a:t>
            </a:r>
            <a:r>
              <a:rPr lang="en-US" i="1" dirty="0"/>
              <a:t>) Peripheral vascular disease accounts </a:t>
            </a:r>
            <a:r>
              <a:rPr lang="en-US" i="1" dirty="0" smtClean="0"/>
              <a:t>for </a:t>
            </a:r>
            <a:r>
              <a:rPr lang="en-US" dirty="0" smtClean="0"/>
              <a:t>almost </a:t>
            </a:r>
            <a:r>
              <a:rPr lang="en-US" dirty="0"/>
              <a:t>90 per cent of all amputations. Other causes </a:t>
            </a:r>
            <a:r>
              <a:rPr lang="en-US" dirty="0" smtClean="0"/>
              <a:t>of limb </a:t>
            </a:r>
            <a:r>
              <a:rPr lang="en-US" dirty="0"/>
              <a:t>death are </a:t>
            </a:r>
            <a:r>
              <a:rPr lang="en-US" i="1" dirty="0"/>
              <a:t>severe trauma, burns and frostbite</a:t>
            </a:r>
            <a:r>
              <a:rPr lang="en-US" i="1" dirty="0" smtClean="0"/>
              <a:t>.</a:t>
            </a:r>
          </a:p>
          <a:p>
            <a:r>
              <a:rPr lang="en-US" b="1" i="1" u="sng" dirty="0" smtClean="0">
                <a:solidFill>
                  <a:srgbClr val="FF0000"/>
                </a:solidFill>
              </a:rPr>
              <a:t>2-</a:t>
            </a:r>
            <a:r>
              <a:rPr lang="en-US" b="1" i="1" u="sng" dirty="0">
                <a:solidFill>
                  <a:srgbClr val="FF0000"/>
                </a:solidFill>
              </a:rPr>
              <a:t>Dangerous </a:t>
            </a:r>
            <a:r>
              <a:rPr lang="en-US" i="1" dirty="0"/>
              <a:t>‘Dangerous’ disorders are </a:t>
            </a:r>
            <a:r>
              <a:rPr lang="en-US" i="1" dirty="0" smtClean="0"/>
              <a:t>malignant </a:t>
            </a:r>
            <a:r>
              <a:rPr lang="en-US" i="1" dirty="0" err="1" smtClean="0"/>
              <a:t>tumours</a:t>
            </a:r>
            <a:r>
              <a:rPr lang="en-US" i="1" dirty="0"/>
              <a:t>, potentially lethal sepsis and crush injury. </a:t>
            </a:r>
            <a:r>
              <a:rPr lang="en-US" i="1" dirty="0" smtClean="0"/>
              <a:t>In </a:t>
            </a:r>
            <a:r>
              <a:rPr lang="en-US" dirty="0" smtClean="0"/>
              <a:t>crush </a:t>
            </a:r>
            <a:r>
              <a:rPr lang="en-US" dirty="0"/>
              <a:t>injury, releasing the compression may result </a:t>
            </a:r>
            <a:r>
              <a:rPr lang="en-US" dirty="0" smtClean="0"/>
              <a:t>in renal </a:t>
            </a:r>
            <a:r>
              <a:rPr lang="en-US" dirty="0"/>
              <a:t>failure (</a:t>
            </a:r>
            <a:r>
              <a:rPr lang="en-US" dirty="0">
                <a:solidFill>
                  <a:srgbClr val="FF0000"/>
                </a:solidFill>
              </a:rPr>
              <a:t>the crush </a:t>
            </a:r>
            <a:r>
              <a:rPr lang="en-US" dirty="0" smtClean="0">
                <a:solidFill>
                  <a:srgbClr val="FF0000"/>
                </a:solidFill>
              </a:rPr>
              <a:t>syndrome</a:t>
            </a:r>
            <a:r>
              <a:rPr lang="en-US" dirty="0" smtClean="0"/>
              <a:t>).</a:t>
            </a:r>
          </a:p>
          <a:p>
            <a:r>
              <a:rPr lang="en-US" b="1" i="1" u="sng" dirty="0" smtClean="0">
                <a:solidFill>
                  <a:srgbClr val="FF0000"/>
                </a:solidFill>
              </a:rPr>
              <a:t>3-Damned </a:t>
            </a:r>
            <a:r>
              <a:rPr lang="en-US" b="1" i="1" u="sng" dirty="0">
                <a:solidFill>
                  <a:srgbClr val="FF0000"/>
                </a:solidFill>
              </a:rPr>
              <a:t>nuisance </a:t>
            </a:r>
            <a:r>
              <a:rPr lang="en-US" i="1" dirty="0"/>
              <a:t>Retaining the limb may be </a:t>
            </a:r>
            <a:r>
              <a:rPr lang="en-US" i="1" dirty="0" smtClean="0"/>
              <a:t>worse </a:t>
            </a:r>
            <a:r>
              <a:rPr lang="en-US" dirty="0" smtClean="0"/>
              <a:t>than </a:t>
            </a:r>
            <a:r>
              <a:rPr lang="en-US" dirty="0"/>
              <a:t>having no limb at all. This may be because of: (1)</a:t>
            </a:r>
          </a:p>
          <a:p>
            <a:pPr>
              <a:buNone/>
            </a:pPr>
            <a:r>
              <a:rPr lang="en-US" dirty="0" smtClean="0"/>
              <a:t>     pain</a:t>
            </a:r>
            <a:r>
              <a:rPr lang="en-US" dirty="0"/>
              <a:t>; (2) gross malformation; (3) recurrent sepsis </a:t>
            </a:r>
            <a:r>
              <a:rPr lang="en-US" dirty="0" smtClean="0"/>
              <a:t>or (4</a:t>
            </a:r>
            <a:r>
              <a:rPr lang="en-US" dirty="0"/>
              <a:t>) severe loss of function. The combination </a:t>
            </a:r>
            <a:r>
              <a:rPr lang="en-US" dirty="0" smtClean="0"/>
              <a:t>of deformity </a:t>
            </a:r>
            <a:r>
              <a:rPr lang="en-US" dirty="0"/>
              <a:t>and loss of sensation is particularly </a:t>
            </a:r>
            <a:r>
              <a:rPr lang="en-US" dirty="0" smtClean="0"/>
              <a:t>trying, and </a:t>
            </a:r>
            <a:r>
              <a:rPr lang="en-US" dirty="0"/>
              <a:t>in the lower limb is likely to result in </a:t>
            </a:r>
            <a:r>
              <a:rPr lang="en-US" dirty="0" smtClean="0"/>
              <a:t>pressure ulceration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AMPUTATIONS AT SITES </a:t>
            </a:r>
            <a:r>
              <a:rPr lang="en-US" b="1" dirty="0" smtClean="0">
                <a:solidFill>
                  <a:srgbClr val="FF0000"/>
                </a:solidFill>
              </a:rPr>
              <a:t>OF ELECTION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8915400" cy="6019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Most lower limb amputations are for </a:t>
            </a:r>
            <a:r>
              <a:rPr lang="en-US" dirty="0" err="1"/>
              <a:t>ischaemic</a:t>
            </a:r>
            <a:r>
              <a:rPr lang="en-US" dirty="0"/>
              <a:t> </a:t>
            </a:r>
            <a:r>
              <a:rPr lang="en-US" dirty="0" smtClean="0"/>
              <a:t>disease and </a:t>
            </a:r>
            <a:r>
              <a:rPr lang="en-US" dirty="0"/>
              <a:t>are performed through the site of election </a:t>
            </a:r>
            <a:r>
              <a:rPr lang="en-US" dirty="0" smtClean="0"/>
              <a:t>below the </a:t>
            </a:r>
            <a:r>
              <a:rPr lang="en-US" dirty="0"/>
              <a:t>most distal palpable pulse. The selection of </a:t>
            </a:r>
            <a:r>
              <a:rPr lang="en-US" dirty="0" smtClean="0"/>
              <a:t>amputation level </a:t>
            </a:r>
            <a:r>
              <a:rPr lang="en-US" dirty="0"/>
              <a:t>can be aided by Doppler </a:t>
            </a:r>
            <a:r>
              <a:rPr lang="en-US" dirty="0" smtClean="0"/>
              <a:t>US.</a:t>
            </a:r>
          </a:p>
          <a:p>
            <a:r>
              <a:rPr lang="en-US" dirty="0"/>
              <a:t>The sites of election are determined also by </a:t>
            </a:r>
            <a:r>
              <a:rPr lang="en-US" dirty="0" smtClean="0"/>
              <a:t>the demands </a:t>
            </a:r>
            <a:r>
              <a:rPr lang="en-US" dirty="0"/>
              <a:t>of prosthetic design and local function. </a:t>
            </a:r>
            <a:r>
              <a:rPr lang="en-US" dirty="0" smtClean="0"/>
              <a:t>Too short </a:t>
            </a:r>
            <a:r>
              <a:rPr lang="en-US" dirty="0"/>
              <a:t>a stump may tend to slip out of the prosthesis.</a:t>
            </a:r>
          </a:p>
          <a:p>
            <a:r>
              <a:rPr lang="en-US" dirty="0"/>
              <a:t>Too long a stump may have inadequate circulation </a:t>
            </a:r>
            <a:r>
              <a:rPr lang="en-US" dirty="0" smtClean="0"/>
              <a:t>and can </a:t>
            </a:r>
            <a:r>
              <a:rPr lang="en-US" dirty="0"/>
              <a:t>become painful, or ulcerate; moreover, it </a:t>
            </a:r>
            <a:r>
              <a:rPr lang="en-US" dirty="0" smtClean="0"/>
              <a:t>complicates the </a:t>
            </a:r>
            <a:r>
              <a:rPr lang="en-US" dirty="0"/>
              <a:t>incorporation of a joint in the prosthesis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FF0000"/>
                </a:solidFill>
              </a:rPr>
              <a:t>The traditional </a:t>
            </a:r>
            <a:r>
              <a:rPr lang="en-US" sz="2000" b="1" dirty="0">
                <a:solidFill>
                  <a:srgbClr val="FF0000"/>
                </a:solidFill>
              </a:rPr>
              <a:t>sites of </a:t>
            </a:r>
            <a:r>
              <a:rPr lang="en-US" sz="2000" b="1" dirty="0" err="1" smtClean="0">
                <a:solidFill>
                  <a:srgbClr val="FF0000"/>
                </a:solidFill>
              </a:rPr>
              <a:t>election;the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>
                <a:solidFill>
                  <a:srgbClr val="FF0000"/>
                </a:solidFill>
              </a:rPr>
              <a:t>scar is made </a:t>
            </a:r>
            <a:r>
              <a:rPr lang="en-US" sz="2000" b="1" dirty="0" err="1" smtClean="0">
                <a:solidFill>
                  <a:srgbClr val="FF0000"/>
                </a:solidFill>
              </a:rPr>
              <a:t>terminalbecause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>
                <a:solidFill>
                  <a:srgbClr val="FF0000"/>
                </a:solidFill>
              </a:rPr>
              <a:t>these </a:t>
            </a:r>
            <a:r>
              <a:rPr lang="en-US" sz="2000" b="1" dirty="0" smtClean="0">
                <a:solidFill>
                  <a:srgbClr val="FF0000"/>
                </a:solidFill>
              </a:rPr>
              <a:t>are not </a:t>
            </a:r>
            <a:r>
              <a:rPr lang="en-US" sz="2000" b="1" dirty="0" err="1" smtClean="0">
                <a:solidFill>
                  <a:srgbClr val="FF0000"/>
                </a:solidFill>
              </a:rPr>
              <a:t>endbearing</a:t>
            </a:r>
            <a:r>
              <a:rPr lang="en-US" sz="2000" b="1" dirty="0" smtClean="0">
                <a:solidFill>
                  <a:srgbClr val="FF0000"/>
                </a:solidFill>
              </a:rPr>
              <a:t> stumps</a:t>
            </a:r>
            <a:r>
              <a:rPr lang="en-US" sz="2000" b="1" dirty="0">
                <a:solidFill>
                  <a:srgbClr val="FF0000"/>
                </a:solidFill>
              </a:rPr>
              <a:t>.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914400"/>
            <a:ext cx="6686550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3886200"/>
            <a:ext cx="5587692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648200"/>
            <a:ext cx="4392488" cy="257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5000" y="3124200"/>
            <a:ext cx="4536504" cy="196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DR.AHMED\Desktop\Diagram_showing_an_above_knee_amputation_CRUK_094.svg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00200"/>
            <a:ext cx="5397690" cy="4525963"/>
          </a:xfrm>
          <a:prstGeom prst="rect">
            <a:avLst/>
          </a:prstGeom>
          <a:noFill/>
        </p:spPr>
      </p:pic>
      <p:pic>
        <p:nvPicPr>
          <p:cNvPr id="2051" name="Picture 3" descr="C:\Users\DR.AHMED\Desktop\images (8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2209800"/>
            <a:ext cx="2847975" cy="16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PRINCIPLES OF TECHNIQUE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5562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A </a:t>
            </a:r>
            <a:r>
              <a:rPr lang="en-US" dirty="0">
                <a:solidFill>
                  <a:srgbClr val="FF0000"/>
                </a:solidFill>
              </a:rPr>
              <a:t>tourniquet </a:t>
            </a:r>
            <a:r>
              <a:rPr lang="en-US" dirty="0"/>
              <a:t>is used unless there is </a:t>
            </a:r>
            <a:r>
              <a:rPr lang="en-US" dirty="0" err="1" smtClean="0"/>
              <a:t>arteria</a:t>
            </a:r>
            <a:r>
              <a:rPr lang="en-US" dirty="0"/>
              <a:t> </a:t>
            </a:r>
            <a:r>
              <a:rPr lang="en-US" dirty="0" smtClean="0"/>
              <a:t>insufficiency. Skin </a:t>
            </a:r>
            <a:r>
              <a:rPr lang="en-US" dirty="0"/>
              <a:t>flaps are cut so that their combined </a:t>
            </a:r>
            <a:r>
              <a:rPr lang="en-US" dirty="0" smtClean="0"/>
              <a:t>length  equals </a:t>
            </a:r>
            <a:r>
              <a:rPr lang="en-US" dirty="0"/>
              <a:t>1.5 times the width of the limb at the site </a:t>
            </a:r>
            <a:r>
              <a:rPr lang="en-US" dirty="0" smtClean="0"/>
              <a:t>of amputation</a:t>
            </a:r>
            <a:r>
              <a:rPr lang="en-US" dirty="0"/>
              <a:t>. As a rule anterior and posterior flaps </a:t>
            </a:r>
            <a:r>
              <a:rPr lang="en-US" dirty="0" smtClean="0"/>
              <a:t>of equal </a:t>
            </a:r>
            <a:r>
              <a:rPr lang="en-US" dirty="0"/>
              <a:t>length are used for the upper limb and for </a:t>
            </a:r>
            <a:r>
              <a:rPr lang="en-US" dirty="0" err="1"/>
              <a:t>transfemoral</a:t>
            </a:r>
            <a:endParaRPr lang="en-US" dirty="0"/>
          </a:p>
          <a:p>
            <a:pPr>
              <a:buNone/>
            </a:pPr>
            <a:r>
              <a:rPr lang="en-US" dirty="0" smtClean="0"/>
              <a:t>   (</a:t>
            </a:r>
            <a:r>
              <a:rPr lang="en-US" dirty="0"/>
              <a:t>above-knee) amputations; below the knee a</a:t>
            </a:r>
          </a:p>
          <a:p>
            <a:pPr>
              <a:buNone/>
            </a:pPr>
            <a:r>
              <a:rPr lang="en-US" dirty="0" smtClean="0"/>
              <a:t> long </a:t>
            </a:r>
            <a:r>
              <a:rPr lang="en-US" dirty="0"/>
              <a:t>posterior flap is usual</a:t>
            </a:r>
            <a:r>
              <a:rPr lang="en-US" dirty="0" smtClean="0"/>
              <a:t>.</a:t>
            </a:r>
            <a:r>
              <a:rPr lang="en-US" dirty="0"/>
              <a:t> Muscles are divided distal to the proposed site </a:t>
            </a:r>
            <a:r>
              <a:rPr lang="en-US" dirty="0" smtClean="0"/>
              <a:t>of bone section</a:t>
            </a:r>
            <a:r>
              <a:rPr lang="en-US" dirty="0"/>
              <a:t>.</a:t>
            </a:r>
            <a:endParaRPr lang="en-US" dirty="0" smtClean="0"/>
          </a:p>
          <a:p>
            <a:pPr>
              <a:buNone/>
            </a:pPr>
            <a:r>
              <a:rPr lang="en-US" dirty="0"/>
              <a:t>It is also helpful to pass </a:t>
            </a:r>
            <a:r>
              <a:rPr lang="en-US" dirty="0" smtClean="0"/>
              <a:t>the sutures </a:t>
            </a:r>
            <a:r>
              <a:rPr lang="en-US" dirty="0"/>
              <a:t>that anchor the opposing muscle </a:t>
            </a:r>
            <a:r>
              <a:rPr lang="en-US" dirty="0" smtClean="0"/>
              <a:t>groups through </a:t>
            </a:r>
            <a:r>
              <a:rPr lang="en-US" dirty="0"/>
              <a:t>drill-holes in the bone end, creating </a:t>
            </a:r>
            <a:r>
              <a:rPr lang="en-US" dirty="0" smtClean="0"/>
              <a:t>an </a:t>
            </a:r>
            <a:r>
              <a:rPr lang="en-US" i="1" dirty="0" err="1" smtClean="0"/>
              <a:t>osteomyodesis</a:t>
            </a:r>
            <a:r>
              <a:rPr lang="en-US" i="1" dirty="0"/>
              <a:t>. Nerves are divided proximal to the </a:t>
            </a:r>
            <a:r>
              <a:rPr lang="en-US" i="1" dirty="0" smtClean="0"/>
              <a:t>bone </a:t>
            </a:r>
            <a:r>
              <a:rPr lang="en-US" dirty="0" smtClean="0"/>
              <a:t>cut </a:t>
            </a:r>
            <a:r>
              <a:rPr lang="en-US" dirty="0"/>
              <a:t>to ensure a cut nerve end will not bear weight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 bone is sawn across at the proposed level. </a:t>
            </a:r>
            <a:r>
              <a:rPr lang="en-US" dirty="0" smtClean="0"/>
              <a:t>In </a:t>
            </a:r>
            <a:r>
              <a:rPr lang="en-US" b="1" i="1" dirty="0" smtClean="0">
                <a:solidFill>
                  <a:srgbClr val="FF0000"/>
                </a:solidFill>
              </a:rPr>
              <a:t>trans-</a:t>
            </a:r>
            <a:r>
              <a:rPr lang="en-US" b="1" i="1" dirty="0" err="1" smtClean="0">
                <a:solidFill>
                  <a:srgbClr val="FF0000"/>
                </a:solidFill>
              </a:rPr>
              <a:t>tibial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>
                <a:solidFill>
                  <a:srgbClr val="FF0000"/>
                </a:solidFill>
              </a:rPr>
              <a:t>amputations </a:t>
            </a:r>
            <a:r>
              <a:rPr lang="en-US" dirty="0"/>
              <a:t>the front of the tibia is </a:t>
            </a:r>
            <a:r>
              <a:rPr lang="en-US" dirty="0" smtClean="0"/>
              <a:t>usually </a:t>
            </a:r>
            <a:r>
              <a:rPr lang="en-US" dirty="0" err="1" smtClean="0"/>
              <a:t>bevelled</a:t>
            </a:r>
            <a:r>
              <a:rPr lang="en-US" dirty="0" smtClean="0"/>
              <a:t> </a:t>
            </a:r>
            <a:r>
              <a:rPr lang="en-US" dirty="0"/>
              <a:t>and filed to create a smoothly rounded </a:t>
            </a:r>
            <a:r>
              <a:rPr lang="en-US" dirty="0" smtClean="0"/>
              <a:t>contour; the </a:t>
            </a:r>
            <a:r>
              <a:rPr lang="en-US" dirty="0"/>
              <a:t>fibula is cut 3 cm shorter</a:t>
            </a:r>
            <a:r>
              <a:rPr lang="en-US" dirty="0" smtClean="0"/>
              <a:t>.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b="1" dirty="0">
                <a:solidFill>
                  <a:srgbClr val="FF0000"/>
                </a:solidFill>
              </a:rPr>
              <a:t>main vessels </a:t>
            </a:r>
            <a:r>
              <a:rPr lang="en-US" dirty="0"/>
              <a:t>are tied, </a:t>
            </a:r>
            <a:r>
              <a:rPr lang="en-US" b="1" dirty="0">
                <a:solidFill>
                  <a:srgbClr val="FF0000"/>
                </a:solidFill>
              </a:rPr>
              <a:t>the tourniquet </a:t>
            </a:r>
            <a:r>
              <a:rPr lang="en-US" dirty="0" smtClean="0"/>
              <a:t>is removed </a:t>
            </a:r>
            <a:r>
              <a:rPr lang="en-US" dirty="0"/>
              <a:t>and every bleeding point meticulously </a:t>
            </a:r>
            <a:r>
              <a:rPr lang="en-US" dirty="0" err="1" smtClean="0"/>
              <a:t>ligated.The</a:t>
            </a:r>
            <a:r>
              <a:rPr lang="en-US" dirty="0" smtClean="0"/>
              <a:t> </a:t>
            </a:r>
            <a:r>
              <a:rPr lang="en-US" b="1" dirty="0">
                <a:solidFill>
                  <a:srgbClr val="FF0000"/>
                </a:solidFill>
              </a:rPr>
              <a:t>skin</a:t>
            </a:r>
            <a:r>
              <a:rPr lang="en-US" dirty="0"/>
              <a:t> is sutured carefully without </a:t>
            </a:r>
            <a:r>
              <a:rPr lang="en-US" dirty="0" smtClean="0"/>
              <a:t>tension. </a:t>
            </a:r>
            <a:r>
              <a:rPr lang="en-US" b="1" dirty="0" smtClean="0">
                <a:solidFill>
                  <a:srgbClr val="FF0000"/>
                </a:solidFill>
              </a:rPr>
              <a:t>Suction </a:t>
            </a:r>
            <a:r>
              <a:rPr lang="en-US" b="1" dirty="0">
                <a:solidFill>
                  <a:srgbClr val="FF0000"/>
                </a:solidFill>
              </a:rPr>
              <a:t>drain</a:t>
            </a:r>
            <a:r>
              <a:rPr lang="en-US" dirty="0"/>
              <a:t>age is advised and the stump </a:t>
            </a:r>
            <a:r>
              <a:rPr lang="en-US" dirty="0" smtClean="0"/>
              <a:t>covered without </a:t>
            </a:r>
            <a:r>
              <a:rPr lang="en-US" dirty="0"/>
              <a:t>constricting passes of bandage; </a:t>
            </a:r>
            <a:r>
              <a:rPr lang="en-US" dirty="0" smtClean="0"/>
              <a:t>figure-of eight passes </a:t>
            </a:r>
            <a:r>
              <a:rPr lang="en-US" dirty="0"/>
              <a:t>are better suited and prevent the </a:t>
            </a:r>
            <a:r>
              <a:rPr lang="en-US" dirty="0" smtClean="0"/>
              <a:t>creation of </a:t>
            </a:r>
            <a:r>
              <a:rPr lang="en-US" dirty="0"/>
              <a:t>a venous tourniquet proximal to the stump.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983</Words>
  <Application>Microsoft Office PowerPoint</Application>
  <PresentationFormat>On-screen Show (4:3)</PresentationFormat>
  <Paragraphs>74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Orthopaedic operations</vt:lpstr>
      <vt:lpstr>Slide 2</vt:lpstr>
      <vt:lpstr>AMPUTATIONS</vt:lpstr>
      <vt:lpstr>Slide 4</vt:lpstr>
      <vt:lpstr>AMPUTATIONS AT SITES OF ELECTION</vt:lpstr>
      <vt:lpstr>The traditional sites of election;the scar is made terminalbecause these are not endbearing stumps.</vt:lpstr>
      <vt:lpstr>Slide 7</vt:lpstr>
      <vt:lpstr>PRINCIPLES OF TECHNIQUE</vt:lpstr>
      <vt:lpstr>Slide 9</vt:lpstr>
      <vt:lpstr>AFTERCARE</vt:lpstr>
      <vt:lpstr>AMPUTATIONS OTHER THAN AT SITES OF ELECTION</vt:lpstr>
      <vt:lpstr>COMPLICATIONS OF AMPUTATION STUMPS</vt:lpstr>
      <vt:lpstr>LATE COMPLICATIONS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Orthopaedic operations</dc:title>
  <dc:creator>DR.AHMED</dc:creator>
  <cp:lastModifiedBy>DR.AHMED</cp:lastModifiedBy>
  <cp:revision>44</cp:revision>
  <dcterms:created xsi:type="dcterms:W3CDTF">2015-01-04T18:19:15Z</dcterms:created>
  <dcterms:modified xsi:type="dcterms:W3CDTF">2016-01-03T08:43:01Z</dcterms:modified>
</cp:coreProperties>
</file>