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9" r:id="rId3"/>
    <p:sldId id="310" r:id="rId4"/>
    <p:sldId id="311" r:id="rId5"/>
    <p:sldId id="319" r:id="rId6"/>
    <p:sldId id="328" r:id="rId7"/>
    <p:sldId id="321" r:id="rId8"/>
    <p:sldId id="329" r:id="rId9"/>
    <p:sldId id="322" r:id="rId10"/>
    <p:sldId id="323" r:id="rId11"/>
    <p:sldId id="324" r:id="rId12"/>
    <p:sldId id="325" r:id="rId13"/>
    <p:sldId id="330" r:id="rId14"/>
    <p:sldId id="331" r:id="rId15"/>
    <p:sldId id="332" r:id="rId16"/>
    <p:sldId id="334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B7145"/>
    <a:srgbClr val="E0DBCF"/>
    <a:srgbClr val="040404"/>
    <a:srgbClr val="000000"/>
    <a:srgbClr val="F7F4EF"/>
    <a:srgbClr val="DCEAF7"/>
    <a:srgbClr val="00A7DC"/>
    <a:srgbClr val="A54E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434" autoAdjust="0"/>
  </p:normalViewPr>
  <p:slideViewPr>
    <p:cSldViewPr>
      <p:cViewPr varScale="1">
        <p:scale>
          <a:sx n="70" d="100"/>
          <a:sy n="70" d="100"/>
        </p:scale>
        <p:origin x="6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1BE6F-ACD5-47F3-9690-0B19F4BA5F07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4F1D4-5331-43FC-B3B9-93099C0E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i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2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</a:defRPr>
            </a:lvl1pPr>
            <a:lvl2pPr>
              <a:defRPr i="1">
                <a:solidFill>
                  <a:srgbClr val="FFFF00"/>
                </a:solidFill>
              </a:defRPr>
            </a:lvl2pPr>
            <a:lvl3pPr>
              <a:defRPr i="1">
                <a:solidFill>
                  <a:srgbClr val="FFFF00"/>
                </a:solidFill>
              </a:defRPr>
            </a:lvl3pPr>
            <a:lvl4pPr>
              <a:defRPr i="1">
                <a:solidFill>
                  <a:srgbClr val="FFFF00"/>
                </a:solidFill>
              </a:defRPr>
            </a:lvl4pPr>
            <a:lvl5pPr>
              <a:defRPr i="1"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0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9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4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8B97-B9EA-471E-9B97-4869454BEF3D}" type="datetimeFigureOut">
              <a:rPr lang="en-US" smtClean="0"/>
              <a:t>25-Dec-2014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3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/>
              <a:t>Liver Disease</a:t>
            </a:r>
            <a:endParaRPr lang="en-US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Dr. </a:t>
            </a:r>
            <a:r>
              <a:rPr lang="en-US" i="1" dirty="0" err="1" smtClean="0"/>
              <a:t>Abdulwahhab</a:t>
            </a:r>
            <a:r>
              <a:rPr lang="en-US" i="1" dirty="0" smtClean="0"/>
              <a:t> S. Abdullah</a:t>
            </a:r>
          </a:p>
          <a:p>
            <a:r>
              <a:rPr lang="en-US" i="1" dirty="0" smtClean="0"/>
              <a:t>CABM, FICMS-G&amp;H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09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/>
              <a:t>Wilson disease (WD)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Treatment:</a:t>
            </a:r>
          </a:p>
          <a:p>
            <a:r>
              <a:rPr lang="en-US" dirty="0" smtClean="0"/>
              <a:t>Acute </a:t>
            </a:r>
            <a:r>
              <a:rPr lang="en-US" dirty="0"/>
              <a:t>liver </a:t>
            </a:r>
            <a:r>
              <a:rPr lang="en-US" dirty="0" smtClean="0"/>
              <a:t>failure: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supportive care &amp; urgent liver transplantation.</a:t>
            </a:r>
          </a:p>
          <a:p>
            <a:r>
              <a:rPr lang="en-US" dirty="0" smtClean="0"/>
              <a:t>Chronic liver disease: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Avoid foods with high copper-content.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D-</a:t>
            </a:r>
            <a:r>
              <a:rPr lang="en-US" dirty="0" err="1" smtClean="0"/>
              <a:t>Penicillamine</a:t>
            </a:r>
            <a:r>
              <a:rPr lang="en-US" dirty="0" smtClean="0"/>
              <a:t> (usual) or </a:t>
            </a:r>
            <a:r>
              <a:rPr lang="en-US" dirty="0" err="1" smtClean="0"/>
              <a:t>Trientine</a:t>
            </a:r>
            <a:r>
              <a:rPr lang="en-US" dirty="0" smtClean="0"/>
              <a:t> (alternative)</a:t>
            </a:r>
            <a:r>
              <a:rPr lang="en-US" sz="2400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Zinc (less S/E, can be </a:t>
            </a:r>
            <a:r>
              <a:rPr lang="en-US" dirty="0"/>
              <a:t>used for </a:t>
            </a:r>
            <a:r>
              <a:rPr lang="en-US" dirty="0" smtClean="0"/>
              <a:t>maintenance).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Liver transplantation (decompensated cirrhosis)</a:t>
            </a:r>
          </a:p>
          <a:p>
            <a:r>
              <a:rPr lang="en-US" dirty="0"/>
              <a:t>Family members (</a:t>
            </a:r>
            <a:r>
              <a:rPr lang="en-US" dirty="0" err="1" smtClean="0"/>
              <a:t>esp</a:t>
            </a:r>
            <a:r>
              <a:rPr lang="en-US" dirty="0" smtClean="0"/>
              <a:t> </a:t>
            </a:r>
            <a:r>
              <a:rPr lang="en-US" dirty="0"/>
              <a:t>siblings) require </a:t>
            </a:r>
            <a:r>
              <a:rPr lang="en-US" dirty="0" smtClean="0"/>
              <a:t>screening.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 smtClean="0"/>
              <a:t>Budd-</a:t>
            </a:r>
            <a:r>
              <a:rPr lang="en-US" dirty="0" err="1" smtClean="0"/>
              <a:t>Chiari</a:t>
            </a:r>
            <a:r>
              <a:rPr lang="en-US" dirty="0" smtClean="0"/>
              <a:t> syndrome (BCS)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BCS refers to hepatic venous </a:t>
            </a:r>
            <a:r>
              <a:rPr lang="en-US" dirty="0"/>
              <a:t>outflow </a:t>
            </a:r>
            <a:r>
              <a:rPr lang="en-US" dirty="0" smtClean="0"/>
              <a:t>obstruction which results in venous stasis </a:t>
            </a:r>
            <a:r>
              <a:rPr lang="en-US" dirty="0"/>
              <a:t>and congestion within the liver </a:t>
            </a:r>
            <a:r>
              <a:rPr lang="en-US" dirty="0" smtClean="0"/>
              <a:t>leading to hypoxic </a:t>
            </a:r>
            <a:r>
              <a:rPr lang="en-US" dirty="0"/>
              <a:t>damage and necrosis of </a:t>
            </a:r>
            <a:r>
              <a:rPr lang="en-US" dirty="0" smtClean="0"/>
              <a:t>hepatocytes, fibrosis, and cirrhosis.</a:t>
            </a:r>
          </a:p>
          <a:p>
            <a:r>
              <a:rPr lang="en-US" dirty="0" smtClean="0"/>
              <a:t>Causes include: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Thrombophilia (</a:t>
            </a:r>
            <a:r>
              <a:rPr lang="en-US" sz="3000" dirty="0" err="1" smtClean="0"/>
              <a:t>myeloproliferative</a:t>
            </a:r>
            <a:r>
              <a:rPr lang="en-US" sz="3000" dirty="0" smtClean="0"/>
              <a:t> disorders</a:t>
            </a:r>
            <a:r>
              <a:rPr lang="en-US" sz="3000" dirty="0"/>
              <a:t>, </a:t>
            </a:r>
            <a:r>
              <a:rPr lang="en-US" sz="3000" dirty="0" smtClean="0"/>
              <a:t>	</a:t>
            </a:r>
            <a:r>
              <a:rPr lang="en-US" sz="3000" dirty="0" err="1" smtClean="0"/>
              <a:t>antithrombin</a:t>
            </a:r>
            <a:r>
              <a:rPr lang="en-US" sz="3000" dirty="0" smtClean="0"/>
              <a:t> </a:t>
            </a:r>
            <a:r>
              <a:rPr lang="en-US" sz="3000" dirty="0"/>
              <a:t>III, protein C or protein </a:t>
            </a:r>
            <a:r>
              <a:rPr lang="en-US" sz="3000" dirty="0" smtClean="0"/>
              <a:t>S deficiencies)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Pregnancy </a:t>
            </a:r>
            <a:r>
              <a:rPr lang="en-US" sz="3000" dirty="0"/>
              <a:t>and oral contraceptive </a:t>
            </a:r>
            <a:r>
              <a:rPr lang="en-US" sz="3000" dirty="0" smtClean="0"/>
              <a:t>use</a:t>
            </a:r>
          </a:p>
          <a:p>
            <a:pPr marL="0" indent="0">
              <a:buNone/>
            </a:pPr>
            <a:r>
              <a:rPr lang="en-US" sz="3000" dirty="0"/>
              <a:t>	O</a:t>
            </a:r>
            <a:r>
              <a:rPr lang="en-US" sz="3000" dirty="0" smtClean="0"/>
              <a:t>bstruction due </a:t>
            </a:r>
            <a:r>
              <a:rPr lang="en-US" sz="3000" dirty="0"/>
              <a:t>to </a:t>
            </a:r>
            <a:r>
              <a:rPr lang="en-US" sz="3000" dirty="0" err="1"/>
              <a:t>tumours</a:t>
            </a:r>
            <a:r>
              <a:rPr lang="en-US" sz="3000" dirty="0"/>
              <a:t> </a:t>
            </a:r>
            <a:r>
              <a:rPr lang="en-US" sz="3000" dirty="0" smtClean="0"/>
              <a:t>(e.g., HCC)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Congenital </a:t>
            </a:r>
            <a:r>
              <a:rPr lang="en-US" sz="3000" dirty="0"/>
              <a:t>venous </a:t>
            </a:r>
            <a:r>
              <a:rPr lang="en-US" sz="3000" dirty="0" smtClean="0"/>
              <a:t>webs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852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/>
              <a:t>Budd-</a:t>
            </a:r>
            <a:r>
              <a:rPr lang="en-US" dirty="0" err="1"/>
              <a:t>Chiari</a:t>
            </a:r>
            <a:r>
              <a:rPr lang="en-US" dirty="0"/>
              <a:t> syndrome (BCS)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Clinical features: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Presentation depends </a:t>
            </a:r>
            <a:r>
              <a:rPr lang="en-US" dirty="0"/>
              <a:t>on whether the venous </a:t>
            </a:r>
            <a:r>
              <a:rPr lang="en-US" dirty="0" smtClean="0"/>
              <a:t>	obstruction </a:t>
            </a:r>
            <a:r>
              <a:rPr lang="en-US" dirty="0"/>
              <a:t>is acute or </a:t>
            </a:r>
            <a:r>
              <a:rPr lang="en-US" dirty="0" smtClean="0"/>
              <a:t>chronic.</a:t>
            </a:r>
          </a:p>
          <a:p>
            <a:pPr marL="0" indent="0">
              <a:buNone/>
            </a:pPr>
            <a:r>
              <a:rPr lang="en-US" dirty="0"/>
              <a:t>	Acute BCS has features of acute hepatic </a:t>
            </a:r>
            <a:r>
              <a:rPr lang="en-US" dirty="0" smtClean="0"/>
              <a:t>	ischemia &amp; necrosis (fulminant hepatic failure).</a:t>
            </a:r>
          </a:p>
          <a:p>
            <a:pPr marL="0" indent="0">
              <a:buNone/>
            </a:pPr>
            <a:r>
              <a:rPr lang="en-US" dirty="0"/>
              <a:t>	Chronic BCS has features of complications of </a:t>
            </a:r>
            <a:r>
              <a:rPr lang="en-US" dirty="0" smtClean="0"/>
              <a:t>	cirrhosis and portal </a:t>
            </a:r>
            <a:r>
              <a:rPr lang="en-US" dirty="0"/>
              <a:t>hypertension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Peripheral </a:t>
            </a:r>
            <a:r>
              <a:rPr lang="en-US" dirty="0" smtClean="0"/>
              <a:t>edema occurs with IVC obstruction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9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/>
              <a:t>Budd-</a:t>
            </a:r>
            <a:r>
              <a:rPr lang="en-US" dirty="0" err="1"/>
              <a:t>Chiari</a:t>
            </a:r>
            <a:r>
              <a:rPr lang="en-US" dirty="0"/>
              <a:t> syndrome (BCS)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Diagnosis:</a:t>
            </a:r>
          </a:p>
          <a:p>
            <a:pPr marL="0" indent="0">
              <a:buNone/>
            </a:pPr>
            <a:r>
              <a:rPr lang="en-US" sz="3000" b="1" dirty="0" smtClean="0"/>
              <a:t>LFTs</a:t>
            </a:r>
            <a:r>
              <a:rPr lang="en-US" sz="3000" b="1" dirty="0"/>
              <a:t>:</a:t>
            </a:r>
            <a:r>
              <a:rPr lang="en-US" sz="3000" dirty="0"/>
              <a:t> </a:t>
            </a:r>
            <a:r>
              <a:rPr lang="en-US" sz="3000" dirty="0" smtClean="0"/>
              <a:t>acute presentation mimics acute </a:t>
            </a:r>
            <a:r>
              <a:rPr lang="en-US" sz="3000" dirty="0"/>
              <a:t>hepatitis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r>
              <a:rPr lang="en-US" sz="3000" b="1" dirty="0" smtClean="0"/>
              <a:t>Ascitic </a:t>
            </a:r>
            <a:r>
              <a:rPr lang="en-US" sz="3000" b="1" dirty="0"/>
              <a:t>fluid </a:t>
            </a:r>
            <a:r>
              <a:rPr lang="en-US" sz="3000" b="1" dirty="0" smtClean="0"/>
              <a:t>analysis: </a:t>
            </a:r>
            <a:r>
              <a:rPr lang="en-US" sz="3000" dirty="0" smtClean="0"/>
              <a:t>protein &gt;25 g/L (exudate)</a:t>
            </a:r>
          </a:p>
          <a:p>
            <a:pPr marL="0" indent="0">
              <a:buNone/>
            </a:pPr>
            <a:r>
              <a:rPr lang="en-US" sz="3000" b="1" dirty="0" smtClean="0"/>
              <a:t>Doppler US: </a:t>
            </a:r>
            <a:r>
              <a:rPr lang="en-US" sz="3000" dirty="0" smtClean="0"/>
              <a:t>obliterated hepatic veins and reversed flow or associated portal vein thrombosis.</a:t>
            </a:r>
          </a:p>
          <a:p>
            <a:pPr marL="0" indent="0">
              <a:buNone/>
            </a:pPr>
            <a:r>
              <a:rPr lang="en-US" sz="3000" b="1" dirty="0" smtClean="0"/>
              <a:t>CT/MRI: </a:t>
            </a:r>
            <a:r>
              <a:rPr lang="en-US" sz="3000" dirty="0" smtClean="0"/>
              <a:t>enlarged caudate </a:t>
            </a:r>
            <a:r>
              <a:rPr lang="en-US" sz="3000" dirty="0"/>
              <a:t>lobe </a:t>
            </a:r>
            <a:r>
              <a:rPr lang="en-US" sz="3000" dirty="0" smtClean="0"/>
              <a:t>&amp; obstructed hepatic v. or IVC.</a:t>
            </a:r>
          </a:p>
          <a:p>
            <a:pPr marL="0" indent="0">
              <a:buNone/>
            </a:pPr>
            <a:r>
              <a:rPr lang="en-US" sz="3000" b="1" dirty="0" smtClean="0"/>
              <a:t>Liver biopsy </a:t>
            </a:r>
            <a:r>
              <a:rPr lang="en-US" sz="3000" dirty="0" smtClean="0"/>
              <a:t>(not needed): </a:t>
            </a:r>
            <a:r>
              <a:rPr lang="en-US" sz="3000" dirty="0" err="1" smtClean="0"/>
              <a:t>centrilobular</a:t>
            </a:r>
            <a:r>
              <a:rPr lang="en-US" sz="3000" dirty="0" smtClean="0"/>
              <a:t> </a:t>
            </a:r>
            <a:r>
              <a:rPr lang="en-US" sz="3000" dirty="0"/>
              <a:t>congestion </a:t>
            </a:r>
            <a:r>
              <a:rPr lang="en-US" sz="3000" dirty="0" smtClean="0"/>
              <a:t>± fibrosis.</a:t>
            </a:r>
          </a:p>
          <a:p>
            <a:pPr marL="0" indent="0">
              <a:buNone/>
            </a:pPr>
            <a:r>
              <a:rPr lang="en-US" sz="3000" b="1" dirty="0" smtClean="0"/>
              <a:t>Venography:</a:t>
            </a:r>
            <a:r>
              <a:rPr lang="en-US" sz="3000" dirty="0" smtClean="0"/>
              <a:t> usually not needed unless intervention planned.</a:t>
            </a:r>
          </a:p>
          <a:p>
            <a:pPr marL="0" indent="0">
              <a:buNone/>
            </a:pPr>
            <a:r>
              <a:rPr lang="en-US" sz="3000" b="1" dirty="0" smtClean="0"/>
              <a:t>Thrombophilia screen.</a:t>
            </a:r>
          </a:p>
        </p:txBody>
      </p:sp>
    </p:spTree>
    <p:extLst>
      <p:ext uri="{BB962C8B-B14F-4D97-AF65-F5344CB8AC3E}">
        <p14:creationId xmlns:p14="http://schemas.microsoft.com/office/powerpoint/2010/main" val="13046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/>
              <a:t>Budd-</a:t>
            </a:r>
            <a:r>
              <a:rPr lang="en-US" dirty="0" err="1"/>
              <a:t>Chiari</a:t>
            </a:r>
            <a:r>
              <a:rPr lang="en-US" dirty="0"/>
              <a:t> syndrome (BCS)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Treatment: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u="sng" dirty="0" smtClean="0"/>
              <a:t>Restore hepatic venous drainage</a:t>
            </a:r>
            <a:r>
              <a:rPr lang="en-US" dirty="0" smtClean="0"/>
              <a:t>: only feasible 	in acute phase and includes thrombolysis, 	angioplasty &amp; stenting, or TIPS.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Treatment of complications </a:t>
            </a:r>
            <a:r>
              <a:rPr lang="en-US" dirty="0"/>
              <a:t>related to ascites </a:t>
            </a:r>
            <a:r>
              <a:rPr lang="en-US" dirty="0" smtClean="0"/>
              <a:t>	and </a:t>
            </a:r>
            <a:r>
              <a:rPr lang="en-US" dirty="0"/>
              <a:t>portal </a:t>
            </a:r>
            <a:r>
              <a:rPr lang="en-US" dirty="0" smtClean="0"/>
              <a:t>hypertension.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/>
              <a:t>Treatment of underlying thrombophilia</a:t>
            </a:r>
            <a:r>
              <a:rPr lang="en-US" dirty="0" smtClean="0"/>
              <a:t>: long 	term anticoagulation usually required.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/>
              <a:t>Liver transplantation</a:t>
            </a:r>
            <a:r>
              <a:rPr lang="en-US" dirty="0" smtClean="0"/>
              <a:t>: </a:t>
            </a:r>
            <a:r>
              <a:rPr lang="en-US" dirty="0"/>
              <a:t>for fulminant hepatic </a:t>
            </a:r>
            <a:r>
              <a:rPr lang="en-US" dirty="0" smtClean="0"/>
              <a:t>	failure in </a:t>
            </a:r>
            <a:r>
              <a:rPr lang="en-US" dirty="0"/>
              <a:t>acute </a:t>
            </a:r>
            <a:r>
              <a:rPr lang="en-US" dirty="0" smtClean="0"/>
              <a:t>BCS or decompensated cirrhosis.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Drug-induced liver disease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6" y="736757"/>
            <a:ext cx="7590208" cy="61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285"/>
            <a:ext cx="8686800" cy="67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Topics to be discussed 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Hepatocellular carcinoma</a:t>
            </a:r>
            <a:endParaRPr lang="en-US" dirty="0"/>
          </a:p>
          <a:p>
            <a:r>
              <a:rPr lang="en-US" dirty="0" smtClean="0"/>
              <a:t>Hereditary hemochromatosis</a:t>
            </a:r>
            <a:endParaRPr lang="en-US" dirty="0"/>
          </a:p>
          <a:p>
            <a:r>
              <a:rPr lang="en-US" dirty="0" smtClean="0"/>
              <a:t>Wilson’s disease</a:t>
            </a:r>
            <a:endParaRPr lang="en-US" dirty="0"/>
          </a:p>
          <a:p>
            <a:r>
              <a:rPr lang="en-US" dirty="0"/>
              <a:t>Hepatic </a:t>
            </a:r>
            <a:r>
              <a:rPr lang="en-US" dirty="0" smtClean="0"/>
              <a:t>vein obstruction </a:t>
            </a:r>
            <a:r>
              <a:rPr lang="en-US" dirty="0"/>
              <a:t>(Budd-</a:t>
            </a:r>
            <a:r>
              <a:rPr lang="en-US" dirty="0" err="1"/>
              <a:t>Chiari</a:t>
            </a:r>
            <a:r>
              <a:rPr lang="en-US" dirty="0"/>
              <a:t> </a:t>
            </a:r>
            <a:r>
              <a:rPr lang="en-US" dirty="0" smtClean="0"/>
              <a:t>syndrome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Drug-induced liver disease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93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Hepatocellular carcinoma (HCC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HCC </a:t>
            </a:r>
            <a:r>
              <a:rPr lang="en-US" sz="3000" dirty="0"/>
              <a:t>is the </a:t>
            </a:r>
            <a:r>
              <a:rPr lang="en-US" sz="3000" dirty="0" smtClean="0"/>
              <a:t>commonest primary </a:t>
            </a:r>
            <a:r>
              <a:rPr lang="en-US" sz="3000" dirty="0"/>
              <a:t>liver </a:t>
            </a:r>
            <a:r>
              <a:rPr lang="en-US" sz="3000" dirty="0" smtClean="0"/>
              <a:t>cancer.</a:t>
            </a:r>
          </a:p>
          <a:p>
            <a:r>
              <a:rPr lang="en-US" sz="3000" dirty="0" smtClean="0"/>
              <a:t>Cirrhosis is the strongest risk factor (75-90% of cases).</a:t>
            </a:r>
          </a:p>
          <a:p>
            <a:r>
              <a:rPr lang="en-US" sz="3000" dirty="0" smtClean="0"/>
              <a:t>Chronic hepatitis B can cause “de novo” HCC.</a:t>
            </a:r>
          </a:p>
          <a:p>
            <a:r>
              <a:rPr lang="en-US" sz="3000" b="1" dirty="0" smtClean="0"/>
              <a:t>Clinical features: </a:t>
            </a:r>
            <a:r>
              <a:rPr lang="en-US" sz="3000" dirty="0" smtClean="0"/>
              <a:t>weight </a:t>
            </a:r>
            <a:r>
              <a:rPr lang="en-US" sz="3000" dirty="0"/>
              <a:t>loss, anorexia, fever, </a:t>
            </a:r>
            <a:r>
              <a:rPr lang="en-US" sz="3000" dirty="0" smtClean="0"/>
              <a:t>ascites, and </a:t>
            </a:r>
            <a:r>
              <a:rPr lang="en-US" sz="3000" dirty="0"/>
              <a:t>abdominal </a:t>
            </a:r>
            <a:r>
              <a:rPr lang="en-US" sz="3000" dirty="0" smtClean="0"/>
              <a:t>pain. New or rapid deterioration in a known stable cirrhotic patient is a common scenario.</a:t>
            </a:r>
          </a:p>
          <a:p>
            <a:r>
              <a:rPr lang="en-US" sz="3000" b="1" dirty="0" smtClean="0"/>
              <a:t>Surveillance</a:t>
            </a:r>
            <a:r>
              <a:rPr lang="en-US" sz="3000" dirty="0" smtClean="0"/>
              <a:t> is </a:t>
            </a:r>
            <a:r>
              <a:rPr lang="en-US" sz="3000" dirty="0"/>
              <a:t>by </a:t>
            </a:r>
            <a:r>
              <a:rPr lang="en-US" sz="3000" dirty="0" smtClean="0"/>
              <a:t>serum AFP and liver US every 6/12.</a:t>
            </a:r>
          </a:p>
          <a:p>
            <a:r>
              <a:rPr lang="en-US" sz="3000" b="1" dirty="0" smtClean="0"/>
              <a:t>Confirmation</a:t>
            </a:r>
            <a:r>
              <a:rPr lang="en-US" sz="3000" dirty="0" smtClean="0"/>
              <a:t> is mainly radiological (CT or MRI).</a:t>
            </a:r>
          </a:p>
          <a:p>
            <a:r>
              <a:rPr lang="en-US" sz="3000" b="1" dirty="0" smtClean="0"/>
              <a:t>Prognosis</a:t>
            </a:r>
            <a:r>
              <a:rPr lang="en-US" sz="3000" dirty="0" smtClean="0"/>
              <a:t> is poor &amp; </a:t>
            </a:r>
            <a:r>
              <a:rPr lang="en-US" sz="3000" b="1" dirty="0" smtClean="0"/>
              <a:t>treatment</a:t>
            </a:r>
            <a:r>
              <a:rPr lang="en-US" sz="3000" dirty="0" smtClean="0"/>
              <a:t> (resection, transplant, or palliative) depends on tumor stage and liver function.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915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/>
          <a:lstStyle/>
          <a:p>
            <a:r>
              <a:rPr lang="en-US" dirty="0" smtClean="0"/>
              <a:t>Hereditary hemochromatosis (HH)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HH is the commonest autosomal recessive disorder in Caucasians </a:t>
            </a:r>
            <a:r>
              <a:rPr lang="en-US" sz="3000" dirty="0" smtClean="0"/>
              <a:t>&amp; is usually caused </a:t>
            </a:r>
            <a:r>
              <a:rPr lang="en-US" sz="3000" dirty="0"/>
              <a:t>by </a:t>
            </a:r>
            <a:r>
              <a:rPr lang="en-US" sz="3000" dirty="0" smtClean="0"/>
              <a:t>a low </a:t>
            </a:r>
            <a:r>
              <a:rPr lang="en-US" sz="3000" dirty="0"/>
              <a:t>penetrance </a:t>
            </a:r>
            <a:r>
              <a:rPr lang="en-US" sz="3000" dirty="0" smtClean="0"/>
              <a:t>HFE gene (C282Y</a:t>
            </a:r>
            <a:r>
              <a:rPr lang="en-US" sz="3000" dirty="0"/>
              <a:t>) </a:t>
            </a:r>
            <a:r>
              <a:rPr lang="en-US" sz="3000" dirty="0" smtClean="0"/>
              <a:t>mutation on chromosome 6 that results in </a:t>
            </a:r>
            <a:r>
              <a:rPr lang="en-US" sz="3000" dirty="0"/>
              <a:t>excess dietary </a:t>
            </a:r>
            <a:r>
              <a:rPr lang="en-US" sz="3000" dirty="0" smtClean="0"/>
              <a:t>iron absorption which is deposited in various organs resulting in fibrosis </a:t>
            </a:r>
            <a:r>
              <a:rPr lang="en-US" sz="3000" dirty="0"/>
              <a:t>and </a:t>
            </a:r>
            <a:r>
              <a:rPr lang="en-US" sz="3000" dirty="0" smtClean="0"/>
              <a:t>organ failure.</a:t>
            </a:r>
          </a:p>
          <a:p>
            <a:r>
              <a:rPr lang="en-US" sz="3000" b="1" dirty="0" smtClean="0"/>
              <a:t>Clinical features</a:t>
            </a:r>
            <a:r>
              <a:rPr lang="en-US" sz="3000" dirty="0" smtClean="0"/>
              <a:t>: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middle aged men or postmenopausal women</a:t>
            </a:r>
            <a:br>
              <a:rPr lang="en-US" sz="3000" dirty="0" smtClean="0"/>
            </a:br>
            <a:r>
              <a:rPr lang="en-US" sz="3000" dirty="0" smtClean="0"/>
              <a:t>	chronic liver disease (&amp; HCC), skin pigmentation, 	diabetes, heart failure, arthropathy, impotence.</a:t>
            </a:r>
          </a:p>
          <a:p>
            <a:r>
              <a:rPr lang="en-US" sz="3000" b="1" dirty="0" smtClean="0"/>
              <a:t>Screening:</a:t>
            </a:r>
            <a:r>
              <a:rPr lang="en-US" sz="3000" dirty="0" smtClean="0"/>
              <a:t> % transferrin saturation, </a:t>
            </a:r>
            <a:r>
              <a:rPr lang="en-US" sz="3000" dirty="0" err="1" smtClean="0"/>
              <a:t>s.ferritin</a:t>
            </a:r>
            <a:r>
              <a:rPr lang="en-US" sz="3000" dirty="0" smtClean="0"/>
              <a:t>.</a:t>
            </a:r>
          </a:p>
          <a:p>
            <a:r>
              <a:rPr lang="en-US" sz="3000" b="1" dirty="0" smtClean="0"/>
              <a:t>Confirmation of </a:t>
            </a:r>
            <a:r>
              <a:rPr lang="en-US" sz="3000" b="1" dirty="0" err="1" smtClean="0"/>
              <a:t>Dx</a:t>
            </a:r>
            <a:r>
              <a:rPr lang="en-US" sz="3000" b="1" dirty="0" smtClean="0"/>
              <a:t>: </a:t>
            </a:r>
            <a:r>
              <a:rPr lang="en-US" sz="3000" dirty="0" smtClean="0"/>
              <a:t>genetic testing, liver biopsy.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117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/>
          <a:lstStyle/>
          <a:p>
            <a:r>
              <a:rPr lang="en-US" dirty="0" smtClean="0"/>
              <a:t>Hereditary hemochromatosis (HH)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/>
              <a:t>Differential </a:t>
            </a:r>
            <a:r>
              <a:rPr lang="en-US" sz="3000" b="1" dirty="0" smtClean="0"/>
              <a:t>Diagnosis:</a:t>
            </a:r>
          </a:p>
          <a:p>
            <a:r>
              <a:rPr lang="en-US" sz="3000" dirty="0" smtClean="0"/>
              <a:t>Other causes of cirrhosis, heart failure, hypopituitarism</a:t>
            </a:r>
          </a:p>
          <a:p>
            <a:r>
              <a:rPr lang="en-US" sz="3000" dirty="0" smtClean="0"/>
              <a:t>Other causes of iron overload, especially </a:t>
            </a:r>
            <a:r>
              <a:rPr lang="en-US" sz="3000" b="1" dirty="0" smtClean="0"/>
              <a:t>multiple </a:t>
            </a:r>
            <a:r>
              <a:rPr lang="en-US" sz="3000" dirty="0" smtClean="0"/>
              <a:t>transfusions as in </a:t>
            </a:r>
            <a:r>
              <a:rPr lang="el-GR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β</a:t>
            </a: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3000" dirty="0" smtClean="0"/>
              <a:t>thalassemia or sickle cell disease.</a:t>
            </a:r>
          </a:p>
          <a:p>
            <a:pPr marL="0" indent="0">
              <a:buNone/>
            </a:pPr>
            <a:r>
              <a:rPr lang="en-US" sz="3000" b="1" dirty="0" smtClean="0"/>
              <a:t>Treatment:</a:t>
            </a:r>
          </a:p>
          <a:p>
            <a:r>
              <a:rPr lang="en-US" sz="3000" dirty="0" smtClean="0"/>
              <a:t>Weekly venesection for 1-2 years followed by maintenance venesection (keep </a:t>
            </a:r>
            <a:r>
              <a:rPr lang="en-US" sz="3000" dirty="0" err="1" smtClean="0"/>
              <a:t>s.ferritin</a:t>
            </a:r>
            <a:r>
              <a:rPr lang="en-US" sz="3000" dirty="0" smtClean="0"/>
              <a:t> low).</a:t>
            </a:r>
          </a:p>
          <a:p>
            <a:r>
              <a:rPr lang="en-US" sz="3000" dirty="0" smtClean="0"/>
              <a:t>Low-iron diet.</a:t>
            </a:r>
          </a:p>
          <a:p>
            <a:r>
              <a:rPr lang="en-US" sz="3000" dirty="0" smtClean="0"/>
              <a:t>Genetic </a:t>
            </a:r>
            <a:r>
              <a:rPr lang="en-US" sz="3000" dirty="0"/>
              <a:t>screening </a:t>
            </a:r>
            <a:r>
              <a:rPr lang="en-US" sz="3000" dirty="0" smtClean="0"/>
              <a:t>of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degree relatives.</a:t>
            </a:r>
          </a:p>
          <a:p>
            <a:r>
              <a:rPr lang="en-US" sz="3000" dirty="0" smtClean="0"/>
              <a:t>Transplantation for decompensated cirrhosis.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80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 smtClean="0"/>
              <a:t>Wilson disease (WD)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WD is rare autosomal </a:t>
            </a:r>
            <a:r>
              <a:rPr lang="en-US" dirty="0"/>
              <a:t>recessive disorder </a:t>
            </a:r>
            <a:r>
              <a:rPr lang="en-US" dirty="0" smtClean="0"/>
              <a:t>of copper </a:t>
            </a:r>
            <a:r>
              <a:rPr lang="en-US" dirty="0"/>
              <a:t>metabolism caused by a </a:t>
            </a:r>
            <a:r>
              <a:rPr lang="en-US" b="1" dirty="0"/>
              <a:t>variety</a:t>
            </a:r>
            <a:r>
              <a:rPr lang="en-US" dirty="0"/>
              <a:t> of mutations </a:t>
            </a:r>
            <a:r>
              <a:rPr lang="en-US" dirty="0" smtClean="0"/>
              <a:t>in the </a:t>
            </a:r>
            <a:r>
              <a:rPr lang="en-US" dirty="0"/>
              <a:t>ATP7B gene on chromosome </a:t>
            </a:r>
            <a:r>
              <a:rPr lang="en-US" dirty="0" smtClean="0"/>
              <a:t>13 that result in reduced biliary excretion of copper which is deposited </a:t>
            </a:r>
            <a:r>
              <a:rPr lang="en-US" dirty="0"/>
              <a:t>in, </a:t>
            </a:r>
            <a:r>
              <a:rPr lang="en-US" dirty="0" smtClean="0"/>
              <a:t>and causes </a:t>
            </a:r>
            <a:r>
              <a:rPr lang="en-US" dirty="0"/>
              <a:t>damage to, several </a:t>
            </a:r>
            <a:r>
              <a:rPr lang="en-US" dirty="0" smtClean="0"/>
              <a:t>organs particularly the liver and brain.</a:t>
            </a:r>
          </a:p>
          <a:p>
            <a:r>
              <a:rPr lang="en-US" dirty="0" smtClean="0"/>
              <a:t>The ATP7B gene mutation results in: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↓biliary copper excretion</a:t>
            </a:r>
          </a:p>
          <a:p>
            <a:pPr marL="0" indent="0">
              <a:buNone/>
            </a:pPr>
            <a:r>
              <a:rPr lang="en-US" dirty="0" smtClean="0"/>
              <a:t>     ↓incorporation </a:t>
            </a:r>
            <a:r>
              <a:rPr lang="en-US" dirty="0"/>
              <a:t>of copper </a:t>
            </a:r>
            <a:r>
              <a:rPr lang="en-US" dirty="0" smtClean="0"/>
              <a:t>into ceruloplasmin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/>
              <a:t>Wilson disease (WD)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Clinical features: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Onset of symptoms at age of 5-45 years.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Hepatic disease (child/adolescent) include: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—acute (or fulminant) hepatitis with hemolysis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—chronic hepatitis, cirrhosis, portal hypertension</a:t>
            </a:r>
          </a:p>
          <a:p>
            <a:pPr marL="0" indent="0">
              <a:buNone/>
            </a:pPr>
            <a:r>
              <a:rPr lang="en-US" sz="3000" dirty="0"/>
              <a:t>	Neurological </a:t>
            </a:r>
            <a:r>
              <a:rPr lang="en-US" sz="3000" dirty="0" smtClean="0"/>
              <a:t>disease (adolescent/adult) include: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—behavioral change, parkinsonism/tremor, 			cognitive impairment, dysarthria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err="1"/>
              <a:t>Kayser</a:t>
            </a:r>
            <a:r>
              <a:rPr lang="en-US" sz="3000" dirty="0"/>
              <a:t>–Fleischer </a:t>
            </a:r>
            <a:r>
              <a:rPr lang="en-US" sz="3000" dirty="0" smtClean="0"/>
              <a:t>rings (60%-100% of cases)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420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687"/>
            <a:ext cx="9144000" cy="622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2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/>
              <a:t>Wilson disease (WD)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Diagnosis: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↓ serum ceruloplasmin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↓ serum copper (but ↑“free” serum copper)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↑ 24-hour urinary </a:t>
            </a:r>
            <a:r>
              <a:rPr lang="en-US" dirty="0"/>
              <a:t>copper </a:t>
            </a:r>
            <a:r>
              <a:rPr lang="en-US" dirty="0" smtClean="0"/>
              <a:t>(± D-</a:t>
            </a:r>
            <a:r>
              <a:rPr lang="en-US" dirty="0" err="1" smtClean="0"/>
              <a:t>penicillamine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↑ tissue copper in liver biopsy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NB: genetic testing is usually </a:t>
            </a:r>
            <a:r>
              <a:rPr lang="en-US" b="1" dirty="0" smtClean="0"/>
              <a:t>not</a:t>
            </a:r>
            <a:r>
              <a:rPr lang="en-US" dirty="0" smtClean="0"/>
              <a:t> useful.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5722</TotalTime>
  <Words>493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 Unicode MS</vt:lpstr>
      <vt:lpstr>Arial</vt:lpstr>
      <vt:lpstr>Calibri</vt:lpstr>
      <vt:lpstr>Office Theme</vt:lpstr>
      <vt:lpstr>Liver Disease</vt:lpstr>
      <vt:lpstr>Topics to be discussed today:</vt:lpstr>
      <vt:lpstr>Hepatocellular carcinoma (HCC)</vt:lpstr>
      <vt:lpstr>Hereditary hemochromatosis (HH)</vt:lpstr>
      <vt:lpstr>Hereditary hemochromatosis (HH)</vt:lpstr>
      <vt:lpstr>Wilson disease (WD)</vt:lpstr>
      <vt:lpstr>Wilson disease (WD)</vt:lpstr>
      <vt:lpstr>PowerPoint Presentation</vt:lpstr>
      <vt:lpstr>Wilson disease (WD)</vt:lpstr>
      <vt:lpstr>Wilson disease (WD)</vt:lpstr>
      <vt:lpstr>Budd-Chiari syndrome (BCS)</vt:lpstr>
      <vt:lpstr>Budd-Chiari syndrome (BCS)</vt:lpstr>
      <vt:lpstr>Budd-Chiari syndrome (BCS)</vt:lpstr>
      <vt:lpstr>Budd-Chiari syndrome (BCS)</vt:lpstr>
      <vt:lpstr>Drug-induced liver disease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</dc:creator>
  <cp:lastModifiedBy>habee zwed</cp:lastModifiedBy>
  <cp:revision>1402</cp:revision>
  <dcterms:created xsi:type="dcterms:W3CDTF">2014-12-04T16:43:59Z</dcterms:created>
  <dcterms:modified xsi:type="dcterms:W3CDTF">2014-12-25T04:04:49Z</dcterms:modified>
</cp:coreProperties>
</file>