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318" r:id="rId2"/>
    <p:sldId id="319" r:id="rId3"/>
    <p:sldId id="320" r:id="rId4"/>
    <p:sldId id="321" r:id="rId5"/>
    <p:sldId id="322" r:id="rId6"/>
    <p:sldId id="323" r:id="rId7"/>
    <p:sldId id="324" r:id="rId8"/>
    <p:sldId id="325" r:id="rId9"/>
    <p:sldId id="326" r:id="rId10"/>
    <p:sldId id="327" r:id="rId11"/>
    <p:sldId id="328" r:id="rId12"/>
    <p:sldId id="329" r:id="rId13"/>
    <p:sldId id="330" r:id="rId14"/>
    <p:sldId id="331" r:id="rId15"/>
    <p:sldId id="332" r:id="rId16"/>
    <p:sldId id="333" r:id="rId17"/>
    <p:sldId id="334" r:id="rId18"/>
    <p:sldId id="276" r:id="rId19"/>
    <p:sldId id="289" r:id="rId20"/>
    <p:sldId id="277" r:id="rId21"/>
    <p:sldId id="292" r:id="rId22"/>
    <p:sldId id="293" r:id="rId23"/>
    <p:sldId id="291" r:id="rId24"/>
    <p:sldId id="279" r:id="rId25"/>
    <p:sldId id="280" r:id="rId26"/>
    <p:sldId id="314" r:id="rId27"/>
    <p:sldId id="315" r:id="rId28"/>
    <p:sldId id="316" r:id="rId29"/>
    <p:sldId id="317" r:id="rId30"/>
    <p:sldId id="282" r:id="rId31"/>
    <p:sldId id="283" r:id="rId32"/>
    <p:sldId id="294" r:id="rId33"/>
    <p:sldId id="284" r:id="rId34"/>
    <p:sldId id="296" r:id="rId35"/>
    <p:sldId id="300" r:id="rId36"/>
    <p:sldId id="299" r:id="rId37"/>
    <p:sldId id="287" r:id="rId38"/>
    <p:sldId id="305" r:id="rId39"/>
    <p:sldId id="306" r:id="rId40"/>
    <p:sldId id="307" r:id="rId41"/>
    <p:sldId id="309" r:id="rId42"/>
    <p:sldId id="308" r:id="rId43"/>
    <p:sldId id="310" r:id="rId44"/>
    <p:sldId id="313" r:id="rId45"/>
    <p:sldId id="304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DFF"/>
    <a:srgbClr val="EBFAFD"/>
    <a:srgbClr val="D8D8D8"/>
    <a:srgbClr val="DCEAF7"/>
    <a:srgbClr val="00A7DC"/>
    <a:srgbClr val="A54E07"/>
    <a:srgbClr val="FFFFFF"/>
    <a:srgbClr val="8BC5D1"/>
    <a:srgbClr val="FFFF66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50" autoAdjust="0"/>
    <p:restoredTop sz="94434" autoAdjust="0"/>
  </p:normalViewPr>
  <p:slideViewPr>
    <p:cSldViewPr>
      <p:cViewPr varScale="1">
        <p:scale>
          <a:sx n="68" d="100"/>
          <a:sy n="68" d="100"/>
        </p:scale>
        <p:origin x="141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21BE6F-ACD5-47F3-9690-0B19F4BA5F07}" type="datetimeFigureOut">
              <a:rPr lang="en-US" smtClean="0"/>
              <a:t>03-Dec-2016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F4F1D4-5331-43FC-B3B9-93099C0EB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217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4F1D4-5331-43FC-B3B9-93099C0EBA9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8104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4F1D4-5331-43FC-B3B9-93099C0EBA9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7974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4F1D4-5331-43FC-B3B9-93099C0EBA9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5614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7DF769-B7C2-4FC2-BF27-E8B19C5CFA5B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0595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4F1D4-5331-43FC-B3B9-93099C0EBA96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3301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4F1D4-5331-43FC-B3B9-93099C0EBA96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514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FFF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88B97-B9EA-471E-9B97-4869454BEF3D}" type="datetimeFigureOut">
              <a:rPr lang="en-US" smtClean="0"/>
              <a:t>03-Dec-2016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FA2D9-3D81-4DA8-86F4-D64656249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03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88B97-B9EA-471E-9B97-4869454BEF3D}" type="datetimeFigureOut">
              <a:rPr lang="en-US" smtClean="0"/>
              <a:t>03-Dec-2016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FA2D9-3D81-4DA8-86F4-D64656249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640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88B97-B9EA-471E-9B97-4869454BEF3D}" type="datetimeFigureOut">
              <a:rPr lang="en-US" smtClean="0"/>
              <a:t>03-Dec-2016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FA2D9-3D81-4DA8-86F4-D64656249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826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i="1">
                <a:solidFill>
                  <a:srgbClr val="FFFF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i="1">
                <a:solidFill>
                  <a:srgbClr val="FFFF00"/>
                </a:solidFill>
              </a:defRPr>
            </a:lvl1pPr>
            <a:lvl2pPr>
              <a:defRPr i="1">
                <a:solidFill>
                  <a:srgbClr val="FFFF00"/>
                </a:solidFill>
              </a:defRPr>
            </a:lvl2pPr>
            <a:lvl3pPr>
              <a:defRPr i="1">
                <a:solidFill>
                  <a:srgbClr val="FFFF00"/>
                </a:solidFill>
              </a:defRPr>
            </a:lvl3pPr>
            <a:lvl4pPr>
              <a:defRPr i="1">
                <a:solidFill>
                  <a:srgbClr val="FFFF00"/>
                </a:solidFill>
              </a:defRPr>
            </a:lvl4pPr>
            <a:lvl5pPr>
              <a:defRPr i="1">
                <a:solidFill>
                  <a:srgbClr val="FFFF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88B97-B9EA-471E-9B97-4869454BEF3D}" type="datetimeFigureOut">
              <a:rPr lang="en-US" smtClean="0"/>
              <a:t>03-Dec-2016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FA2D9-3D81-4DA8-86F4-D64656249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512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88B97-B9EA-471E-9B97-4869454BEF3D}" type="datetimeFigureOut">
              <a:rPr lang="en-US" smtClean="0"/>
              <a:t>03-Dec-2016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FA2D9-3D81-4DA8-86F4-D64656249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408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i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 i="1"/>
            </a:lvl1pPr>
            <a:lvl2pPr>
              <a:defRPr sz="2400" i="1"/>
            </a:lvl2pPr>
            <a:lvl3pPr>
              <a:defRPr sz="2000" i="1"/>
            </a:lvl3pPr>
            <a:lvl4pPr>
              <a:defRPr sz="1800" i="1"/>
            </a:lvl4pPr>
            <a:lvl5pPr>
              <a:defRPr sz="1800" i="1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 i="1"/>
            </a:lvl1pPr>
            <a:lvl2pPr>
              <a:defRPr sz="2400" i="1"/>
            </a:lvl2pPr>
            <a:lvl3pPr>
              <a:defRPr sz="2000" i="1"/>
            </a:lvl3pPr>
            <a:lvl4pPr>
              <a:defRPr sz="1800" i="1"/>
            </a:lvl4pPr>
            <a:lvl5pPr>
              <a:defRPr sz="1800" i="1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88B97-B9EA-471E-9B97-4869454BEF3D}" type="datetimeFigureOut">
              <a:rPr lang="en-US" smtClean="0"/>
              <a:t>03-Dec-2016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FA2D9-3D81-4DA8-86F4-D64656249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609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88B97-B9EA-471E-9B97-4869454BEF3D}" type="datetimeFigureOut">
              <a:rPr lang="en-US" smtClean="0"/>
              <a:t>03-Dec-2016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FA2D9-3D81-4DA8-86F4-D64656249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795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88B97-B9EA-471E-9B97-4869454BEF3D}" type="datetimeFigureOut">
              <a:rPr lang="en-US" smtClean="0"/>
              <a:t>03-Dec-2016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FA2D9-3D81-4DA8-86F4-D64656249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545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88B97-B9EA-471E-9B97-4869454BEF3D}" type="datetimeFigureOut">
              <a:rPr lang="en-US" smtClean="0"/>
              <a:t>03-Dec-2016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FA2D9-3D81-4DA8-86F4-D64656249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639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88B97-B9EA-471E-9B97-4869454BEF3D}" type="datetimeFigureOut">
              <a:rPr lang="en-US" smtClean="0"/>
              <a:t>03-Dec-2016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FA2D9-3D81-4DA8-86F4-D64656249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208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88B97-B9EA-471E-9B97-4869454BEF3D}" type="datetimeFigureOut">
              <a:rPr lang="en-US" smtClean="0"/>
              <a:t>03-Dec-2016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FA2D9-3D81-4DA8-86F4-D64656249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877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88B97-B9EA-471E-9B97-4869454BEF3D}" type="datetimeFigureOut">
              <a:rPr lang="en-US" smtClean="0"/>
              <a:t>03-Dec-2016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CFA2D9-3D81-4DA8-86F4-D64656249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38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FFFF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FFFF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FFFF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FFFF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FFFF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Viral Hepatitis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Dr. </a:t>
            </a:r>
            <a:r>
              <a:rPr lang="en-US" dirty="0" err="1"/>
              <a:t>Abdulwahhab</a:t>
            </a:r>
            <a:r>
              <a:rPr lang="en-US" dirty="0"/>
              <a:t> S. Abdullah</a:t>
            </a:r>
          </a:p>
          <a:p>
            <a:r>
              <a:rPr lang="en-US" dirty="0"/>
              <a:t>CABM, FICMS-G&amp;H</a:t>
            </a:r>
          </a:p>
        </p:txBody>
      </p:sp>
    </p:spTree>
    <p:extLst>
      <p:ext uri="{BB962C8B-B14F-4D97-AF65-F5344CB8AC3E}">
        <p14:creationId xmlns:p14="http://schemas.microsoft.com/office/powerpoint/2010/main" val="15068360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987" y="151694"/>
            <a:ext cx="5534025" cy="556330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838200" y="5638800"/>
            <a:ext cx="7467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Electron microscopy of hepatitis A </a:t>
            </a:r>
            <a:r>
              <a:rPr lang="en-US" sz="2800" dirty="0" err="1">
                <a:solidFill>
                  <a:schemeClr val="bg1"/>
                </a:solidFill>
              </a:rPr>
              <a:t>virions</a:t>
            </a:r>
            <a:r>
              <a:rPr lang="en-US" sz="2800" dirty="0">
                <a:solidFill>
                  <a:schemeClr val="bg1"/>
                </a:solidFill>
              </a:rPr>
              <a:t> in feces. These are shown as 27 nm spheres. ( × 250 000.)</a:t>
            </a:r>
          </a:p>
        </p:txBody>
      </p:sp>
    </p:spTree>
    <p:extLst>
      <p:ext uri="{BB962C8B-B14F-4D97-AF65-F5344CB8AC3E}">
        <p14:creationId xmlns:p14="http://schemas.microsoft.com/office/powerpoint/2010/main" val="17445583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Hepatitis 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953000"/>
          </a:xfrm>
        </p:spPr>
        <p:txBody>
          <a:bodyPr>
            <a:normAutofit/>
          </a:bodyPr>
          <a:lstStyle/>
          <a:p>
            <a:r>
              <a:rPr lang="en-US" dirty="0"/>
              <a:t>The presence and severity of symptoms depend on the patient’s age:</a:t>
            </a:r>
          </a:p>
          <a:p>
            <a:pPr marL="0" indent="0">
              <a:buNone/>
            </a:pPr>
            <a:r>
              <a:rPr lang="en-US" dirty="0"/>
              <a:t>About 70% of adults develop symptoms, including jaundice. In contrast, only 10-30% of children &lt;6 years old develop symptoms, which usually are non-specific and flu-like without jaundice.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Mortality (fulminant hepatitis) occur in 0.1% of patients aged &lt;14 </a:t>
            </a:r>
            <a:r>
              <a:rPr lang="en-US" dirty="0" err="1"/>
              <a:t>yr</a:t>
            </a:r>
            <a:r>
              <a:rPr lang="en-US" dirty="0"/>
              <a:t> and in 2% of those &gt;40 yr.</a:t>
            </a:r>
          </a:p>
        </p:txBody>
      </p:sp>
    </p:spTree>
    <p:extLst>
      <p:ext uri="{BB962C8B-B14F-4D97-AF65-F5344CB8AC3E}">
        <p14:creationId xmlns:p14="http://schemas.microsoft.com/office/powerpoint/2010/main" val="3501797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Investigations in hepatitis 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10600" cy="51816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Liver biochemistry: </a:t>
            </a:r>
          </a:p>
          <a:p>
            <a:pPr marL="0" indent="0">
              <a:buNone/>
            </a:pPr>
            <a:r>
              <a:rPr lang="en-US" dirty="0"/>
              <a:t>Prodromal stage: </a:t>
            </a:r>
            <a:br>
              <a:rPr lang="en-US" dirty="0"/>
            </a:br>
            <a:r>
              <a:rPr lang="en-US" dirty="0"/>
              <a:t>Serum bilirubin is normal (</a:t>
            </a:r>
            <a:r>
              <a:rPr lang="en-US" dirty="0" err="1"/>
              <a:t>bilirubinuria</a:t>
            </a:r>
            <a:r>
              <a:rPr lang="en-US" dirty="0"/>
              <a:t> may be found).</a:t>
            </a:r>
            <a:br>
              <a:rPr lang="en-US" dirty="0"/>
            </a:br>
            <a:r>
              <a:rPr lang="en-US" dirty="0"/>
              <a:t>Serum ALT &amp; AST is elevated.</a:t>
            </a:r>
          </a:p>
          <a:p>
            <a:pPr marL="0" indent="0">
              <a:buNone/>
            </a:pPr>
            <a:r>
              <a:rPr lang="en-US" dirty="0"/>
              <a:t>Icteric stage: </a:t>
            </a:r>
            <a:br>
              <a:rPr lang="en-US" dirty="0"/>
            </a:br>
            <a:r>
              <a:rPr lang="en-US" dirty="0"/>
              <a:t>Serum bilirubin is elevated and ALP is usually &lt;3x ULN. </a:t>
            </a:r>
            <a:br>
              <a:rPr lang="en-US" dirty="0"/>
            </a:br>
            <a:r>
              <a:rPr lang="en-US" dirty="0"/>
              <a:t>ALT reach a peak 1–2 days after onset of jaundice.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After jaundice subsides, ALT &amp; AST may remain elevated for some weeks and occasionally for up to 6 months.</a:t>
            </a:r>
          </a:p>
        </p:txBody>
      </p:sp>
    </p:spTree>
    <p:extLst>
      <p:ext uri="{BB962C8B-B14F-4D97-AF65-F5344CB8AC3E}">
        <p14:creationId xmlns:p14="http://schemas.microsoft.com/office/powerpoint/2010/main" val="3655648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Investigations in hepatitis 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10600" cy="5105400"/>
          </a:xfrm>
        </p:spPr>
        <p:txBody>
          <a:bodyPr>
            <a:normAutofit/>
          </a:bodyPr>
          <a:lstStyle/>
          <a:p>
            <a:r>
              <a:rPr lang="en-US" dirty="0"/>
              <a:t>Hematological tests:</a:t>
            </a:r>
          </a:p>
          <a:p>
            <a:pPr marL="0" indent="0">
              <a:buNone/>
            </a:pPr>
            <a:r>
              <a:rPr lang="en-US" dirty="0"/>
              <a:t>Leucopenia with a relative lymphocytosis.</a:t>
            </a:r>
            <a:br>
              <a:rPr lang="en-US" dirty="0"/>
            </a:br>
            <a:r>
              <a:rPr lang="en-US" dirty="0"/>
              <a:t>Very rarely </a:t>
            </a:r>
            <a:r>
              <a:rPr lang="en-US" dirty="0" err="1"/>
              <a:t>Coombs’</a:t>
            </a:r>
            <a:r>
              <a:rPr lang="en-US" dirty="0"/>
              <a:t>-positive hemolysis or aplastic anemia.</a:t>
            </a:r>
            <a:br>
              <a:rPr lang="en-US" dirty="0"/>
            </a:br>
            <a:r>
              <a:rPr lang="en-US" dirty="0"/>
              <a:t>PT is prolonged in severe cases.</a:t>
            </a:r>
            <a:br>
              <a:rPr lang="en-US" dirty="0"/>
            </a:br>
            <a:r>
              <a:rPr lang="en-US" dirty="0"/>
              <a:t>ESR is raised.</a:t>
            </a:r>
          </a:p>
          <a:p>
            <a:r>
              <a:rPr lang="en-US" dirty="0"/>
              <a:t>Viral markers:</a:t>
            </a:r>
          </a:p>
          <a:p>
            <a:pPr marL="0" indent="0">
              <a:buNone/>
            </a:pPr>
            <a:r>
              <a:rPr lang="en-US" dirty="0" err="1"/>
              <a:t>IgM</a:t>
            </a:r>
            <a:r>
              <a:rPr lang="en-US" dirty="0"/>
              <a:t> anti-HAV is diagnostic of acute hepatitis A.</a:t>
            </a:r>
          </a:p>
          <a:p>
            <a:pPr marL="0" indent="0">
              <a:buNone/>
            </a:pPr>
            <a:r>
              <a:rPr lang="en-US" dirty="0" err="1"/>
              <a:t>IgG</a:t>
            </a:r>
            <a:r>
              <a:rPr lang="en-US" dirty="0"/>
              <a:t> anti-HAV denotes past exposure and immunity.</a:t>
            </a:r>
          </a:p>
        </p:txBody>
      </p:sp>
    </p:spTree>
    <p:extLst>
      <p:ext uri="{BB962C8B-B14F-4D97-AF65-F5344CB8AC3E}">
        <p14:creationId xmlns:p14="http://schemas.microsoft.com/office/powerpoint/2010/main" val="2769305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and prognosis of hepatitis 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839200" cy="51816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Prognosis is excellent in most patients.</a:t>
            </a:r>
          </a:p>
          <a:p>
            <a:r>
              <a:rPr lang="en-US" dirty="0"/>
              <a:t>Mortality in young adults is 0.1% but it increases with age.</a:t>
            </a:r>
          </a:p>
          <a:p>
            <a:r>
              <a:rPr lang="en-US" dirty="0"/>
              <a:t>Recovery may be complicated by relapse of the hepatitis in 5-15% of cases followed by resolution.</a:t>
            </a:r>
          </a:p>
          <a:p>
            <a:r>
              <a:rPr lang="en-US" dirty="0"/>
              <a:t>Adult patients may have a prolonged cholestatic phase with elevated ALP for up to several months.</a:t>
            </a:r>
          </a:p>
          <a:p>
            <a:r>
              <a:rPr lang="en-US" dirty="0"/>
              <a:t>Patients with underlying chronic liver disease and the elderly with comorbidities may have a serious or life-threatening disease course.</a:t>
            </a:r>
          </a:p>
        </p:txBody>
      </p:sp>
    </p:spTree>
    <p:extLst>
      <p:ext uri="{BB962C8B-B14F-4D97-AF65-F5344CB8AC3E}">
        <p14:creationId xmlns:p14="http://schemas.microsoft.com/office/powerpoint/2010/main" val="1732907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Prevention of hepatitis 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5029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 the community, improving social conditions of overcrowding, poor hygiene and sanitation is vital.</a:t>
            </a:r>
          </a:p>
          <a:p>
            <a:r>
              <a:rPr lang="en-US" dirty="0"/>
              <a:t>Active immunization with inactivated vaccine, especially during outbreaks, and for people at risk of severe disease, such as the elderly and patients with chronic hepatitis B or C is recommended.</a:t>
            </a:r>
          </a:p>
          <a:p>
            <a:r>
              <a:rPr lang="en-US" dirty="0"/>
              <a:t>Passive immunization (post-exposure prophylaxis) of close contacts within 2 weeks using immune serum globulin can prevent secondary spread of HAV.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040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Hepatitis 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5029200"/>
          </a:xfrm>
        </p:spPr>
        <p:txBody>
          <a:bodyPr>
            <a:normAutofit/>
          </a:bodyPr>
          <a:lstStyle/>
          <a:p>
            <a:r>
              <a:rPr lang="en-US" dirty="0"/>
              <a:t>Hepatitis E is caused by an RNA virus that is endemic in India and the Middle East.</a:t>
            </a:r>
          </a:p>
          <a:p>
            <a:r>
              <a:rPr lang="en-US" dirty="0"/>
              <a:t>Transmission, clinical features, diagnosis and management of HEV are similar to that of HAV.</a:t>
            </a:r>
          </a:p>
          <a:p>
            <a:r>
              <a:rPr lang="en-US" dirty="0"/>
              <a:t>HEV vaccine has been developed recently.</a:t>
            </a:r>
          </a:p>
          <a:p>
            <a:r>
              <a:rPr lang="en-US" dirty="0"/>
              <a:t>HEV differs from HAV in two aspects: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High mortality (20%) reported in pregnancy.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Chronic infection reported in some immune-compromised patients.</a:t>
            </a:r>
          </a:p>
        </p:txBody>
      </p:sp>
    </p:spTree>
    <p:extLst>
      <p:ext uri="{BB962C8B-B14F-4D97-AF65-F5344CB8AC3E}">
        <p14:creationId xmlns:p14="http://schemas.microsoft.com/office/powerpoint/2010/main" val="136217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290" y="0"/>
            <a:ext cx="6789420" cy="685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0"/>
            <a:ext cx="4305886" cy="1470025"/>
          </a:xfrm>
        </p:spPr>
        <p:txBody>
          <a:bodyPr>
            <a:noAutofit/>
          </a:bodyPr>
          <a:lstStyle/>
          <a:p>
            <a:r>
              <a:rPr lang="en-US" sz="3200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Print" pitchFamily="2" charset="0"/>
              </a:rPr>
              <a:t>Take a deep breath</a:t>
            </a:r>
            <a:br>
              <a:rPr lang="en-US" sz="3200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Print" pitchFamily="2" charset="0"/>
              </a:rPr>
            </a:br>
            <a:r>
              <a:rPr lang="en-US" sz="3200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Print" pitchFamily="2" charset="0"/>
              </a:rPr>
              <a:t>It calms the mind</a:t>
            </a:r>
            <a:endParaRPr lang="en-US" sz="1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099208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What is “chronic hepatitis”?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r>
              <a:rPr lang="en-US" dirty="0"/>
              <a:t>Chronic hepatitis is a liver disorder in which hepatic </a:t>
            </a:r>
            <a:r>
              <a:rPr lang="en-US" dirty="0" err="1"/>
              <a:t>necroinflammatory</a:t>
            </a:r>
            <a:r>
              <a:rPr lang="en-US" dirty="0"/>
              <a:t> activity continues for at least 6 months.</a:t>
            </a:r>
          </a:p>
          <a:p>
            <a:r>
              <a:rPr lang="en-US" dirty="0"/>
              <a:t>Hepatitis B and C are the most common causes of chronic hepatitis worldwide.</a:t>
            </a:r>
          </a:p>
          <a:p>
            <a:r>
              <a:rPr lang="en-US" dirty="0"/>
              <a:t>Patients with chronic viral hepatitis are usually asymptomatic until they develop cirrhosis.</a:t>
            </a:r>
          </a:p>
        </p:txBody>
      </p:sp>
    </p:spTree>
    <p:extLst>
      <p:ext uri="{BB962C8B-B14F-4D97-AF65-F5344CB8AC3E}">
        <p14:creationId xmlns:p14="http://schemas.microsoft.com/office/powerpoint/2010/main" val="3133857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Hepatitis B</a:t>
            </a:r>
            <a:br>
              <a:rPr lang="en-US" dirty="0"/>
            </a:br>
            <a:r>
              <a:rPr lang="en-US" dirty="0"/>
              <a:t>What’s the size of the problem?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5029200"/>
          </a:xfrm>
        </p:spPr>
        <p:txBody>
          <a:bodyPr>
            <a:normAutofit/>
          </a:bodyPr>
          <a:lstStyle/>
          <a:p>
            <a:r>
              <a:rPr lang="en-US" dirty="0"/>
              <a:t>Globally, hepatitis B is a major cause of cirrhosis (chronic liver disease), fulminant hepatitis (acute liver failure), and hepatocellular cancer, with over 1 million deaths annually.</a:t>
            </a:r>
            <a:br>
              <a:rPr lang="en-US" dirty="0"/>
            </a:br>
            <a:endParaRPr lang="en-US" dirty="0"/>
          </a:p>
          <a:p>
            <a:r>
              <a:rPr lang="en-US" dirty="0"/>
              <a:t>Prevalence of chronic hepatitis B varies geographically (0.5-2% in Western Europe and USA and 10-20% in parts of Africa, the Middle East and the Far East).</a:t>
            </a:r>
          </a:p>
        </p:txBody>
      </p:sp>
    </p:spTree>
    <p:extLst>
      <p:ext uri="{BB962C8B-B14F-4D97-AF65-F5344CB8AC3E}">
        <p14:creationId xmlns:p14="http://schemas.microsoft.com/office/powerpoint/2010/main" val="1060681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Viral hepatitis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5105400"/>
          </a:xfrm>
        </p:spPr>
        <p:txBody>
          <a:bodyPr>
            <a:normAutofit fontScale="92500"/>
          </a:bodyPr>
          <a:lstStyle/>
          <a:p>
            <a:r>
              <a:rPr lang="en-US" dirty="0"/>
              <a:t>Viral hepatitis must be considered in any patient presenting with hepatitis on LFTs (high ALT &amp; AST).</a:t>
            </a:r>
          </a:p>
          <a:p>
            <a:r>
              <a:rPr lang="en-US" dirty="0"/>
              <a:t>Viral hepatitis is usually caused by 2 </a:t>
            </a:r>
            <a:r>
              <a:rPr lang="en-US" dirty="0" err="1"/>
              <a:t>enterally</a:t>
            </a:r>
            <a:r>
              <a:rPr lang="en-US" dirty="0"/>
              <a:t>-transmitted and 2 parenterally-transmitted hepatitis viruses.</a:t>
            </a:r>
          </a:p>
          <a:p>
            <a:r>
              <a:rPr lang="en-US" dirty="0"/>
              <a:t>The enterically-transmitted viruses (hepatitis A and hepatitis E) cause acute self-limited hepatitis.</a:t>
            </a:r>
          </a:p>
          <a:p>
            <a:r>
              <a:rPr lang="en-US" dirty="0"/>
              <a:t>The parenterally-transmitted viruses (hepatitis B and C) can cause acute or chronic hepatitis.</a:t>
            </a:r>
          </a:p>
        </p:txBody>
      </p:sp>
    </p:spTree>
    <p:extLst>
      <p:ext uri="{BB962C8B-B14F-4D97-AF65-F5344CB8AC3E}">
        <p14:creationId xmlns:p14="http://schemas.microsoft.com/office/powerpoint/2010/main" val="4221741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963"/>
            <a:ext cx="9144000" cy="612607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2400" y="4572000"/>
            <a:ext cx="2362200" cy="533400"/>
          </a:xfrm>
          <a:prstGeom prst="rect">
            <a:avLst/>
          </a:prstGeom>
          <a:solidFill>
            <a:srgbClr val="E0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8600" y="5562600"/>
            <a:ext cx="5105400" cy="685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4480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32-Point Star 16"/>
          <p:cNvSpPr/>
          <p:nvPr/>
        </p:nvSpPr>
        <p:spPr>
          <a:xfrm rot="333006">
            <a:off x="4895649" y="3124200"/>
            <a:ext cx="1524000" cy="1524000"/>
          </a:xfrm>
          <a:prstGeom prst="star32">
            <a:avLst>
              <a:gd name="adj" fmla="val 29958"/>
            </a:avLst>
          </a:prstGeom>
          <a:noFill/>
          <a:ln w="152400" cap="rnd" cmpd="sng">
            <a:solidFill>
              <a:srgbClr val="FF0000"/>
            </a:solidFill>
            <a:prstDash val="sysDot"/>
          </a:ln>
          <a:effectLst>
            <a:outerShdw blurRad="50800" dist="38100" dir="5400000" sx="102000" sy="102000" algn="t" rotWithShape="0">
              <a:prstClr val="black"/>
            </a:outerShdw>
          </a:effectLst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4038600" y="2209800"/>
            <a:ext cx="3291840" cy="3291840"/>
          </a:xfrm>
          <a:prstGeom prst="ellipse">
            <a:avLst/>
          </a:prstGeom>
          <a:noFill/>
          <a:ln w="635000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800" dist="38100" dir="5400000" sx="101000" sy="101000" algn="t" rotWithShape="0">
              <a:schemeClr val="tx1">
                <a:lumMod val="85000"/>
                <a:lumOff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3263506" y="1411068"/>
            <a:ext cx="4846320" cy="4846320"/>
          </a:xfrm>
          <a:prstGeom prst="ellipse">
            <a:avLst/>
          </a:prstGeom>
          <a:noFill/>
          <a:ln w="482600" cap="rnd" cmpd="sng">
            <a:solidFill>
              <a:srgbClr val="FFFF00"/>
            </a:solidFill>
            <a:prstDash val="sysDash"/>
            <a:round/>
          </a:ln>
          <a:effectLst>
            <a:outerShdw blurRad="50800" dist="38100" dir="5400000" sx="101000" sy="101000" algn="t" rotWithShape="0">
              <a:schemeClr val="tx1">
                <a:lumMod val="85000"/>
                <a:lumOff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6200000">
            <a:off x="3827386" y="1965960"/>
            <a:ext cx="3749040" cy="3749040"/>
          </a:xfrm>
          <a:prstGeom prst="ellipse">
            <a:avLst/>
          </a:prstGeom>
          <a:noFill/>
          <a:ln w="254000" cap="rnd" cmpd="sng">
            <a:solidFill>
              <a:srgbClr val="00B050"/>
            </a:solidFill>
            <a:prstDash val="sysDash"/>
          </a:ln>
          <a:effectLst>
            <a:outerShdw blurRad="50800" dist="38100" dir="5400000" sx="101000" sy="101000" algn="t" rotWithShape="0">
              <a:schemeClr val="tx1">
                <a:lumMod val="85000"/>
                <a:lumOff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39111" y="42297"/>
            <a:ext cx="6865789" cy="707886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pPr algn="ctr"/>
            <a:r>
              <a:rPr lang="en-US" sz="4000" i="1" dirty="0">
                <a:solidFill>
                  <a:srgbClr val="FFFF66"/>
                </a:solidFill>
              </a:rPr>
              <a:t>Structure of HBV (Dane particle)</a:t>
            </a:r>
          </a:p>
        </p:txBody>
      </p:sp>
      <p:sp>
        <p:nvSpPr>
          <p:cNvPr id="14" name="Line Callout 1 13"/>
          <p:cNvSpPr/>
          <p:nvPr/>
        </p:nvSpPr>
        <p:spPr>
          <a:xfrm>
            <a:off x="6489775" y="1003012"/>
            <a:ext cx="2432461" cy="584775"/>
          </a:xfrm>
          <a:prstGeom prst="borderCallout1">
            <a:avLst>
              <a:gd name="adj1" fmla="val 99403"/>
              <a:gd name="adj2" fmla="val 398"/>
              <a:gd name="adj3" fmla="val 373010"/>
              <a:gd name="adj4" fmla="val -33800"/>
            </a:avLst>
          </a:prstGeom>
          <a:solidFill>
            <a:srgbClr val="4F81BD"/>
          </a:solidFill>
          <a:ln w="6350" cap="rnd" cmpd="sng">
            <a:solidFill>
              <a:schemeClr val="tx1"/>
            </a:solidFill>
            <a:headEnd type="none"/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>
            <a:spAutoFit/>
          </a:bodyPr>
          <a:lstStyle/>
          <a:p>
            <a:pPr algn="ctr"/>
            <a:r>
              <a:rPr lang="en-US" sz="3200" i="1" dirty="0">
                <a:solidFill>
                  <a:prstClr val="white"/>
                </a:solidFill>
              </a:rPr>
              <a:t>DNA genome</a:t>
            </a:r>
          </a:p>
        </p:txBody>
      </p:sp>
      <p:sp>
        <p:nvSpPr>
          <p:cNvPr id="20" name="Freeform 19"/>
          <p:cNvSpPr/>
          <p:nvPr/>
        </p:nvSpPr>
        <p:spPr>
          <a:xfrm>
            <a:off x="7410249" y="1490938"/>
            <a:ext cx="1259174" cy="795062"/>
          </a:xfrm>
          <a:custGeom>
            <a:avLst/>
            <a:gdLst>
              <a:gd name="connsiteX0" fmla="*/ 0 w 1259174"/>
              <a:gd name="connsiteY0" fmla="*/ 614597 h 795062"/>
              <a:gd name="connsiteX1" fmla="*/ 224853 w 1259174"/>
              <a:gd name="connsiteY1" fmla="*/ 734518 h 795062"/>
              <a:gd name="connsiteX2" fmla="*/ 344774 w 1259174"/>
              <a:gd name="connsiteY2" fmla="*/ 659568 h 795062"/>
              <a:gd name="connsiteX3" fmla="*/ 404735 w 1259174"/>
              <a:gd name="connsiteY3" fmla="*/ 539646 h 795062"/>
              <a:gd name="connsiteX4" fmla="*/ 464695 w 1259174"/>
              <a:gd name="connsiteY4" fmla="*/ 524656 h 795062"/>
              <a:gd name="connsiteX5" fmla="*/ 509666 w 1259174"/>
              <a:gd name="connsiteY5" fmla="*/ 509666 h 795062"/>
              <a:gd name="connsiteX6" fmla="*/ 554636 w 1259174"/>
              <a:gd name="connsiteY6" fmla="*/ 524656 h 795062"/>
              <a:gd name="connsiteX7" fmla="*/ 584616 w 1259174"/>
              <a:gd name="connsiteY7" fmla="*/ 584617 h 795062"/>
              <a:gd name="connsiteX8" fmla="*/ 599607 w 1259174"/>
              <a:gd name="connsiteY8" fmla="*/ 644577 h 795062"/>
              <a:gd name="connsiteX9" fmla="*/ 629587 w 1259174"/>
              <a:gd name="connsiteY9" fmla="*/ 749509 h 795062"/>
              <a:gd name="connsiteX10" fmla="*/ 704538 w 1259174"/>
              <a:gd name="connsiteY10" fmla="*/ 734518 h 795062"/>
              <a:gd name="connsiteX11" fmla="*/ 749508 w 1259174"/>
              <a:gd name="connsiteY11" fmla="*/ 689548 h 795062"/>
              <a:gd name="connsiteX12" fmla="*/ 809469 w 1259174"/>
              <a:gd name="connsiteY12" fmla="*/ 599607 h 795062"/>
              <a:gd name="connsiteX13" fmla="*/ 869430 w 1259174"/>
              <a:gd name="connsiteY13" fmla="*/ 569627 h 795062"/>
              <a:gd name="connsiteX14" fmla="*/ 944380 w 1259174"/>
              <a:gd name="connsiteY14" fmla="*/ 464695 h 795062"/>
              <a:gd name="connsiteX15" fmla="*/ 974361 w 1259174"/>
              <a:gd name="connsiteY15" fmla="*/ 419725 h 795062"/>
              <a:gd name="connsiteX16" fmla="*/ 1019331 w 1259174"/>
              <a:gd name="connsiteY16" fmla="*/ 389745 h 795062"/>
              <a:gd name="connsiteX17" fmla="*/ 1199213 w 1259174"/>
              <a:gd name="connsiteY17" fmla="*/ 389745 h 795062"/>
              <a:gd name="connsiteX18" fmla="*/ 1229194 w 1259174"/>
              <a:gd name="connsiteY18" fmla="*/ 359764 h 795062"/>
              <a:gd name="connsiteX19" fmla="*/ 1259174 w 1259174"/>
              <a:gd name="connsiteY19" fmla="*/ 239843 h 795062"/>
              <a:gd name="connsiteX20" fmla="*/ 1244184 w 1259174"/>
              <a:gd name="connsiteY20" fmla="*/ 74951 h 795062"/>
              <a:gd name="connsiteX21" fmla="*/ 1244184 w 1259174"/>
              <a:gd name="connsiteY21" fmla="*/ 0 h 795062"/>
              <a:gd name="connsiteX22" fmla="*/ 1244184 w 1259174"/>
              <a:gd name="connsiteY22" fmla="*/ 0 h 795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59174" h="795062">
                <a:moveTo>
                  <a:pt x="0" y="614597"/>
                </a:moveTo>
                <a:lnTo>
                  <a:pt x="224853" y="734518"/>
                </a:lnTo>
                <a:lnTo>
                  <a:pt x="344774" y="659568"/>
                </a:lnTo>
                <a:cubicBezTo>
                  <a:pt x="364761" y="619594"/>
                  <a:pt x="375043" y="573050"/>
                  <a:pt x="404735" y="539646"/>
                </a:cubicBezTo>
                <a:cubicBezTo>
                  <a:pt x="418422" y="524248"/>
                  <a:pt x="444886" y="530316"/>
                  <a:pt x="464695" y="524656"/>
                </a:cubicBezTo>
                <a:cubicBezTo>
                  <a:pt x="479888" y="520315"/>
                  <a:pt x="494676" y="514663"/>
                  <a:pt x="509666" y="509666"/>
                </a:cubicBezTo>
                <a:cubicBezTo>
                  <a:pt x="524656" y="514663"/>
                  <a:pt x="543463" y="513483"/>
                  <a:pt x="554636" y="524656"/>
                </a:cubicBezTo>
                <a:cubicBezTo>
                  <a:pt x="570437" y="540457"/>
                  <a:pt x="576770" y="563694"/>
                  <a:pt x="584616" y="584617"/>
                </a:cubicBezTo>
                <a:cubicBezTo>
                  <a:pt x="591850" y="603907"/>
                  <a:pt x="593947" y="624768"/>
                  <a:pt x="599607" y="644577"/>
                </a:cubicBezTo>
                <a:cubicBezTo>
                  <a:pt x="642604" y="795062"/>
                  <a:pt x="582743" y="562129"/>
                  <a:pt x="629587" y="749509"/>
                </a:cubicBezTo>
                <a:cubicBezTo>
                  <a:pt x="654571" y="744512"/>
                  <a:pt x="681749" y="745912"/>
                  <a:pt x="704538" y="734518"/>
                </a:cubicBezTo>
                <a:cubicBezTo>
                  <a:pt x="723499" y="725037"/>
                  <a:pt x="736493" y="706282"/>
                  <a:pt x="749508" y="689548"/>
                </a:cubicBezTo>
                <a:cubicBezTo>
                  <a:pt x="771629" y="661106"/>
                  <a:pt x="777241" y="615721"/>
                  <a:pt x="809469" y="599607"/>
                </a:cubicBezTo>
                <a:lnTo>
                  <a:pt x="869430" y="569627"/>
                </a:lnTo>
                <a:cubicBezTo>
                  <a:pt x="940062" y="463676"/>
                  <a:pt x="851444" y="594805"/>
                  <a:pt x="944380" y="464695"/>
                </a:cubicBezTo>
                <a:cubicBezTo>
                  <a:pt x="954852" y="450035"/>
                  <a:pt x="961622" y="432464"/>
                  <a:pt x="974361" y="419725"/>
                </a:cubicBezTo>
                <a:cubicBezTo>
                  <a:pt x="987100" y="406986"/>
                  <a:pt x="1004341" y="399738"/>
                  <a:pt x="1019331" y="389745"/>
                </a:cubicBezTo>
                <a:cubicBezTo>
                  <a:pt x="1082227" y="397607"/>
                  <a:pt x="1139788" y="419458"/>
                  <a:pt x="1199213" y="389745"/>
                </a:cubicBezTo>
                <a:cubicBezTo>
                  <a:pt x="1211854" y="383424"/>
                  <a:pt x="1219200" y="369758"/>
                  <a:pt x="1229194" y="359764"/>
                </a:cubicBezTo>
                <a:cubicBezTo>
                  <a:pt x="1241023" y="324277"/>
                  <a:pt x="1259174" y="276022"/>
                  <a:pt x="1259174" y="239843"/>
                </a:cubicBezTo>
                <a:cubicBezTo>
                  <a:pt x="1259174" y="184652"/>
                  <a:pt x="1247627" y="130034"/>
                  <a:pt x="1244184" y="74951"/>
                </a:cubicBezTo>
                <a:cubicBezTo>
                  <a:pt x="1242626" y="50016"/>
                  <a:pt x="1244184" y="24984"/>
                  <a:pt x="1244184" y="0"/>
                </a:cubicBezTo>
                <a:lnTo>
                  <a:pt x="1244184" y="0"/>
                </a:lnTo>
              </a:path>
            </a:pathLst>
          </a:custGeom>
          <a:ln w="254000" cap="rnd">
            <a:solidFill>
              <a:srgbClr val="00B050"/>
            </a:solidFill>
            <a:prstDash val="sysDot"/>
          </a:ln>
          <a:effectLst>
            <a:outerShdw blurRad="50800" dist="38100" dir="5400000" sx="102000" sy="102000" algn="t" rotWithShape="0">
              <a:schemeClr val="tx1">
                <a:lumMod val="95000"/>
                <a:lumOff val="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2685849" y="1837544"/>
            <a:ext cx="1664719" cy="524656"/>
          </a:xfrm>
          <a:custGeom>
            <a:avLst/>
            <a:gdLst>
              <a:gd name="connsiteX0" fmla="*/ 1664719 w 1664719"/>
              <a:gd name="connsiteY0" fmla="*/ 524656 h 524656"/>
              <a:gd name="connsiteX1" fmla="*/ 1664719 w 1664719"/>
              <a:gd name="connsiteY1" fmla="*/ 449705 h 524656"/>
              <a:gd name="connsiteX2" fmla="*/ 1379906 w 1664719"/>
              <a:gd name="connsiteY2" fmla="*/ 419725 h 524656"/>
              <a:gd name="connsiteX3" fmla="*/ 1289965 w 1664719"/>
              <a:gd name="connsiteY3" fmla="*/ 314794 h 524656"/>
              <a:gd name="connsiteX4" fmla="*/ 1259984 w 1664719"/>
              <a:gd name="connsiteY4" fmla="*/ 344774 h 524656"/>
              <a:gd name="connsiteX5" fmla="*/ 915211 w 1664719"/>
              <a:gd name="connsiteY5" fmla="*/ 374754 h 524656"/>
              <a:gd name="connsiteX6" fmla="*/ 855250 w 1664719"/>
              <a:gd name="connsiteY6" fmla="*/ 419725 h 524656"/>
              <a:gd name="connsiteX7" fmla="*/ 825270 w 1664719"/>
              <a:gd name="connsiteY7" fmla="*/ 374754 h 524656"/>
              <a:gd name="connsiteX8" fmla="*/ 780299 w 1664719"/>
              <a:gd name="connsiteY8" fmla="*/ 329784 h 524656"/>
              <a:gd name="connsiteX9" fmla="*/ 765309 w 1664719"/>
              <a:gd name="connsiteY9" fmla="*/ 284813 h 524656"/>
              <a:gd name="connsiteX10" fmla="*/ 705348 w 1664719"/>
              <a:gd name="connsiteY10" fmla="*/ 269823 h 524656"/>
              <a:gd name="connsiteX11" fmla="*/ 570437 w 1664719"/>
              <a:gd name="connsiteY11" fmla="*/ 119921 h 524656"/>
              <a:gd name="connsiteX12" fmla="*/ 555447 w 1664719"/>
              <a:gd name="connsiteY12" fmla="*/ 74951 h 524656"/>
              <a:gd name="connsiteX13" fmla="*/ 480496 w 1664719"/>
              <a:gd name="connsiteY13" fmla="*/ 0 h 524656"/>
              <a:gd name="connsiteX14" fmla="*/ 420535 w 1664719"/>
              <a:gd name="connsiteY14" fmla="*/ 14990 h 524656"/>
              <a:gd name="connsiteX15" fmla="*/ 390555 w 1664719"/>
              <a:gd name="connsiteY15" fmla="*/ 74951 h 524656"/>
              <a:gd name="connsiteX16" fmla="*/ 360575 w 1664719"/>
              <a:gd name="connsiteY16" fmla="*/ 164892 h 524656"/>
              <a:gd name="connsiteX17" fmla="*/ 345584 w 1664719"/>
              <a:gd name="connsiteY17" fmla="*/ 209862 h 524656"/>
              <a:gd name="connsiteX18" fmla="*/ 330594 w 1664719"/>
              <a:gd name="connsiteY18" fmla="*/ 254833 h 524656"/>
              <a:gd name="connsiteX19" fmla="*/ 285624 w 1664719"/>
              <a:gd name="connsiteY19" fmla="*/ 269823 h 524656"/>
              <a:gd name="connsiteX20" fmla="*/ 75762 w 1664719"/>
              <a:gd name="connsiteY20" fmla="*/ 239843 h 524656"/>
              <a:gd name="connsiteX21" fmla="*/ 60771 w 1664719"/>
              <a:gd name="connsiteY21" fmla="*/ 194872 h 524656"/>
              <a:gd name="connsiteX22" fmla="*/ 811 w 1664719"/>
              <a:gd name="connsiteY22" fmla="*/ 179882 h 524656"/>
              <a:gd name="connsiteX23" fmla="*/ 45781 w 1664719"/>
              <a:gd name="connsiteY23" fmla="*/ 134912 h 524656"/>
              <a:gd name="connsiteX24" fmla="*/ 45781 w 1664719"/>
              <a:gd name="connsiteY24" fmla="*/ 134912 h 524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664719" h="524656">
                <a:moveTo>
                  <a:pt x="1664719" y="524656"/>
                </a:moveTo>
                <a:lnTo>
                  <a:pt x="1664719" y="449705"/>
                </a:lnTo>
                <a:lnTo>
                  <a:pt x="1379906" y="419725"/>
                </a:lnTo>
                <a:cubicBezTo>
                  <a:pt x="1348237" y="335276"/>
                  <a:pt x="1368459" y="267697"/>
                  <a:pt x="1289965" y="314794"/>
                </a:cubicBezTo>
                <a:cubicBezTo>
                  <a:pt x="1277846" y="322065"/>
                  <a:pt x="1269978" y="334781"/>
                  <a:pt x="1259984" y="344774"/>
                </a:cubicBezTo>
                <a:cubicBezTo>
                  <a:pt x="1216088" y="520361"/>
                  <a:pt x="1276951" y="360841"/>
                  <a:pt x="915211" y="374754"/>
                </a:cubicBezTo>
                <a:cubicBezTo>
                  <a:pt x="890246" y="375714"/>
                  <a:pt x="875237" y="404735"/>
                  <a:pt x="855250" y="419725"/>
                </a:cubicBezTo>
                <a:cubicBezTo>
                  <a:pt x="845257" y="404735"/>
                  <a:pt x="836804" y="388594"/>
                  <a:pt x="825270" y="374754"/>
                </a:cubicBezTo>
                <a:cubicBezTo>
                  <a:pt x="811699" y="358468"/>
                  <a:pt x="792058" y="347423"/>
                  <a:pt x="780299" y="329784"/>
                </a:cubicBezTo>
                <a:cubicBezTo>
                  <a:pt x="771534" y="316637"/>
                  <a:pt x="777648" y="294684"/>
                  <a:pt x="765309" y="284813"/>
                </a:cubicBezTo>
                <a:cubicBezTo>
                  <a:pt x="749221" y="271943"/>
                  <a:pt x="725335" y="274820"/>
                  <a:pt x="705348" y="269823"/>
                </a:cubicBezTo>
                <a:cubicBezTo>
                  <a:pt x="597741" y="162216"/>
                  <a:pt x="640846" y="213801"/>
                  <a:pt x="570437" y="119921"/>
                </a:cubicBezTo>
                <a:cubicBezTo>
                  <a:pt x="565440" y="104931"/>
                  <a:pt x="564928" y="87592"/>
                  <a:pt x="555447" y="74951"/>
                </a:cubicBezTo>
                <a:cubicBezTo>
                  <a:pt x="534248" y="46685"/>
                  <a:pt x="480496" y="0"/>
                  <a:pt x="480496" y="0"/>
                </a:cubicBezTo>
                <a:cubicBezTo>
                  <a:pt x="460509" y="4997"/>
                  <a:pt x="436362" y="1801"/>
                  <a:pt x="420535" y="14990"/>
                </a:cubicBezTo>
                <a:cubicBezTo>
                  <a:pt x="403368" y="29296"/>
                  <a:pt x="398854" y="54203"/>
                  <a:pt x="390555" y="74951"/>
                </a:cubicBezTo>
                <a:cubicBezTo>
                  <a:pt x="378818" y="104293"/>
                  <a:pt x="370569" y="134912"/>
                  <a:pt x="360575" y="164892"/>
                </a:cubicBezTo>
                <a:lnTo>
                  <a:pt x="345584" y="209862"/>
                </a:lnTo>
                <a:cubicBezTo>
                  <a:pt x="340587" y="224852"/>
                  <a:pt x="345584" y="249836"/>
                  <a:pt x="330594" y="254833"/>
                </a:cubicBezTo>
                <a:lnTo>
                  <a:pt x="285624" y="269823"/>
                </a:lnTo>
                <a:cubicBezTo>
                  <a:pt x="215670" y="259830"/>
                  <a:pt x="142800" y="262189"/>
                  <a:pt x="75762" y="239843"/>
                </a:cubicBezTo>
                <a:cubicBezTo>
                  <a:pt x="60772" y="234846"/>
                  <a:pt x="73110" y="204743"/>
                  <a:pt x="60771" y="194872"/>
                </a:cubicBezTo>
                <a:cubicBezTo>
                  <a:pt x="44684" y="182002"/>
                  <a:pt x="20798" y="184879"/>
                  <a:pt x="811" y="179882"/>
                </a:cubicBezTo>
                <a:cubicBezTo>
                  <a:pt x="18961" y="125431"/>
                  <a:pt x="0" y="134912"/>
                  <a:pt x="45781" y="134912"/>
                </a:cubicBezTo>
                <a:lnTo>
                  <a:pt x="45781" y="134912"/>
                </a:lnTo>
              </a:path>
            </a:pathLst>
          </a:custGeom>
          <a:ln w="254000" cap="rnd">
            <a:solidFill>
              <a:srgbClr val="00B050"/>
            </a:solidFill>
            <a:prstDash val="sysDot"/>
          </a:ln>
          <a:effectLst>
            <a:outerShdw blurRad="50800" dist="38100" dir="5400000" sx="102000" sy="102000" algn="t" rotWithShape="0">
              <a:schemeClr val="tx1">
                <a:lumMod val="95000"/>
                <a:lumOff val="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2052214" y="3483465"/>
            <a:ext cx="1611634" cy="660724"/>
          </a:xfrm>
          <a:custGeom>
            <a:avLst/>
            <a:gdLst>
              <a:gd name="connsiteX0" fmla="*/ 1978702 w 1978702"/>
              <a:gd name="connsiteY0" fmla="*/ 1034321 h 1302582"/>
              <a:gd name="connsiteX1" fmla="*/ 1978702 w 1978702"/>
              <a:gd name="connsiteY1" fmla="*/ 1034321 h 1302582"/>
              <a:gd name="connsiteX2" fmla="*/ 1948722 w 1978702"/>
              <a:gd name="connsiteY2" fmla="*/ 1169233 h 1302582"/>
              <a:gd name="connsiteX3" fmla="*/ 1903751 w 1978702"/>
              <a:gd name="connsiteY3" fmla="*/ 1184223 h 1302582"/>
              <a:gd name="connsiteX4" fmla="*/ 1843790 w 1978702"/>
              <a:gd name="connsiteY4" fmla="*/ 1214203 h 1302582"/>
              <a:gd name="connsiteX5" fmla="*/ 1798820 w 1978702"/>
              <a:gd name="connsiteY5" fmla="*/ 1184223 h 1302582"/>
              <a:gd name="connsiteX6" fmla="*/ 1738859 w 1978702"/>
              <a:gd name="connsiteY6" fmla="*/ 1169233 h 1302582"/>
              <a:gd name="connsiteX7" fmla="*/ 1663909 w 1978702"/>
              <a:gd name="connsiteY7" fmla="*/ 1094282 h 1302582"/>
              <a:gd name="connsiteX8" fmla="*/ 1633928 w 1978702"/>
              <a:gd name="connsiteY8" fmla="*/ 1064302 h 1302582"/>
              <a:gd name="connsiteX9" fmla="*/ 1603948 w 1978702"/>
              <a:gd name="connsiteY9" fmla="*/ 1034321 h 1302582"/>
              <a:gd name="connsiteX10" fmla="*/ 1528997 w 1978702"/>
              <a:gd name="connsiteY10" fmla="*/ 1049311 h 1302582"/>
              <a:gd name="connsiteX11" fmla="*/ 1499017 w 1978702"/>
              <a:gd name="connsiteY11" fmla="*/ 1094282 h 1302582"/>
              <a:gd name="connsiteX12" fmla="*/ 1469036 w 1978702"/>
              <a:gd name="connsiteY12" fmla="*/ 1124262 h 1302582"/>
              <a:gd name="connsiteX13" fmla="*/ 1454046 w 1978702"/>
              <a:gd name="connsiteY13" fmla="*/ 1169233 h 1302582"/>
              <a:gd name="connsiteX14" fmla="*/ 1394086 w 1978702"/>
              <a:gd name="connsiteY14" fmla="*/ 1214203 h 1302582"/>
              <a:gd name="connsiteX15" fmla="*/ 1364105 w 1978702"/>
              <a:gd name="connsiteY15" fmla="*/ 1244184 h 1302582"/>
              <a:gd name="connsiteX16" fmla="*/ 1199213 w 1978702"/>
              <a:gd name="connsiteY16" fmla="*/ 1289154 h 1302582"/>
              <a:gd name="connsiteX17" fmla="*/ 989351 w 1978702"/>
              <a:gd name="connsiteY17" fmla="*/ 1244184 h 1302582"/>
              <a:gd name="connsiteX18" fmla="*/ 914400 w 1978702"/>
              <a:gd name="connsiteY18" fmla="*/ 1169233 h 1302582"/>
              <a:gd name="connsiteX19" fmla="*/ 839450 w 1978702"/>
              <a:gd name="connsiteY19" fmla="*/ 1034321 h 1302582"/>
              <a:gd name="connsiteX20" fmla="*/ 809469 w 1978702"/>
              <a:gd name="connsiteY20" fmla="*/ 1004341 h 1302582"/>
              <a:gd name="connsiteX21" fmla="*/ 734518 w 1978702"/>
              <a:gd name="connsiteY21" fmla="*/ 989351 h 1302582"/>
              <a:gd name="connsiteX22" fmla="*/ 704538 w 1978702"/>
              <a:gd name="connsiteY22" fmla="*/ 959370 h 1302582"/>
              <a:gd name="connsiteX23" fmla="*/ 479686 w 1978702"/>
              <a:gd name="connsiteY23" fmla="*/ 944380 h 1302582"/>
              <a:gd name="connsiteX24" fmla="*/ 449705 w 1978702"/>
              <a:gd name="connsiteY24" fmla="*/ 974361 h 1302582"/>
              <a:gd name="connsiteX25" fmla="*/ 359764 w 1978702"/>
              <a:gd name="connsiteY25" fmla="*/ 1004341 h 1302582"/>
              <a:gd name="connsiteX26" fmla="*/ 299804 w 1978702"/>
              <a:gd name="connsiteY26" fmla="*/ 1019331 h 1302582"/>
              <a:gd name="connsiteX27" fmla="*/ 254833 w 1978702"/>
              <a:gd name="connsiteY27" fmla="*/ 1034321 h 1302582"/>
              <a:gd name="connsiteX28" fmla="*/ 149902 w 1978702"/>
              <a:gd name="connsiteY28" fmla="*/ 1049311 h 1302582"/>
              <a:gd name="connsiteX29" fmla="*/ 29981 w 1978702"/>
              <a:gd name="connsiteY29" fmla="*/ 989351 h 1302582"/>
              <a:gd name="connsiteX30" fmla="*/ 0 w 1978702"/>
              <a:gd name="connsiteY30" fmla="*/ 899410 h 1302582"/>
              <a:gd name="connsiteX31" fmla="*/ 29981 w 1978702"/>
              <a:gd name="connsiteY31" fmla="*/ 569626 h 1302582"/>
              <a:gd name="connsiteX32" fmla="*/ 74951 w 1978702"/>
              <a:gd name="connsiteY32" fmla="*/ 479685 h 1302582"/>
              <a:gd name="connsiteX33" fmla="*/ 119922 w 1978702"/>
              <a:gd name="connsiteY33" fmla="*/ 449705 h 1302582"/>
              <a:gd name="connsiteX34" fmla="*/ 179882 w 1978702"/>
              <a:gd name="connsiteY34" fmla="*/ 374754 h 1302582"/>
              <a:gd name="connsiteX35" fmla="*/ 224853 w 1978702"/>
              <a:gd name="connsiteY35" fmla="*/ 329784 h 1302582"/>
              <a:gd name="connsiteX36" fmla="*/ 224853 w 1978702"/>
              <a:gd name="connsiteY36" fmla="*/ 74951 h 1302582"/>
              <a:gd name="connsiteX37" fmla="*/ 179882 w 1978702"/>
              <a:gd name="connsiteY37" fmla="*/ 59961 h 1302582"/>
              <a:gd name="connsiteX38" fmla="*/ 119922 w 1978702"/>
              <a:gd name="connsiteY38" fmla="*/ 44970 h 1302582"/>
              <a:gd name="connsiteX39" fmla="*/ 119922 w 1978702"/>
              <a:gd name="connsiteY39" fmla="*/ 0 h 1302582"/>
              <a:gd name="connsiteX40" fmla="*/ 59961 w 1978702"/>
              <a:gd name="connsiteY40" fmla="*/ 29980 h 1302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978702" h="1302582">
                <a:moveTo>
                  <a:pt x="1978702" y="1034321"/>
                </a:moveTo>
                <a:lnTo>
                  <a:pt x="1978702" y="1034321"/>
                </a:lnTo>
                <a:cubicBezTo>
                  <a:pt x="1968709" y="1079292"/>
                  <a:pt x="1969324" y="1128029"/>
                  <a:pt x="1948722" y="1169233"/>
                </a:cubicBezTo>
                <a:cubicBezTo>
                  <a:pt x="1941656" y="1183366"/>
                  <a:pt x="1918275" y="1177999"/>
                  <a:pt x="1903751" y="1184223"/>
                </a:cubicBezTo>
                <a:cubicBezTo>
                  <a:pt x="1883212" y="1193025"/>
                  <a:pt x="1863777" y="1204210"/>
                  <a:pt x="1843790" y="1214203"/>
                </a:cubicBezTo>
                <a:cubicBezTo>
                  <a:pt x="1828800" y="1204210"/>
                  <a:pt x="1815379" y="1191320"/>
                  <a:pt x="1798820" y="1184223"/>
                </a:cubicBezTo>
                <a:cubicBezTo>
                  <a:pt x="1779884" y="1176107"/>
                  <a:pt x="1756001" y="1180661"/>
                  <a:pt x="1738859" y="1169233"/>
                </a:cubicBezTo>
                <a:cubicBezTo>
                  <a:pt x="1709461" y="1149634"/>
                  <a:pt x="1688893" y="1119266"/>
                  <a:pt x="1663909" y="1094282"/>
                </a:cubicBezTo>
                <a:lnTo>
                  <a:pt x="1633928" y="1064302"/>
                </a:lnTo>
                <a:lnTo>
                  <a:pt x="1603948" y="1034321"/>
                </a:lnTo>
                <a:cubicBezTo>
                  <a:pt x="1578964" y="1039318"/>
                  <a:pt x="1551118" y="1036670"/>
                  <a:pt x="1528997" y="1049311"/>
                </a:cubicBezTo>
                <a:cubicBezTo>
                  <a:pt x="1513355" y="1058249"/>
                  <a:pt x="1510272" y="1080214"/>
                  <a:pt x="1499017" y="1094282"/>
                </a:cubicBezTo>
                <a:cubicBezTo>
                  <a:pt x="1490188" y="1105318"/>
                  <a:pt x="1479030" y="1114269"/>
                  <a:pt x="1469036" y="1124262"/>
                </a:cubicBezTo>
                <a:cubicBezTo>
                  <a:pt x="1464039" y="1139252"/>
                  <a:pt x="1464162" y="1157094"/>
                  <a:pt x="1454046" y="1169233"/>
                </a:cubicBezTo>
                <a:cubicBezTo>
                  <a:pt x="1438052" y="1188426"/>
                  <a:pt x="1413279" y="1198209"/>
                  <a:pt x="1394086" y="1214203"/>
                </a:cubicBezTo>
                <a:cubicBezTo>
                  <a:pt x="1383229" y="1223251"/>
                  <a:pt x="1376746" y="1237863"/>
                  <a:pt x="1364105" y="1244184"/>
                </a:cubicBezTo>
                <a:cubicBezTo>
                  <a:pt x="1313389" y="1269542"/>
                  <a:pt x="1254040" y="1278189"/>
                  <a:pt x="1199213" y="1289154"/>
                </a:cubicBezTo>
                <a:cubicBezTo>
                  <a:pt x="1090365" y="1279259"/>
                  <a:pt x="1056092" y="1302582"/>
                  <a:pt x="989351" y="1244184"/>
                </a:cubicBezTo>
                <a:cubicBezTo>
                  <a:pt x="962761" y="1220918"/>
                  <a:pt x="914400" y="1169233"/>
                  <a:pt x="914400" y="1169233"/>
                </a:cubicBezTo>
                <a:cubicBezTo>
                  <a:pt x="895551" y="1112684"/>
                  <a:pt x="890993" y="1085862"/>
                  <a:pt x="839450" y="1034321"/>
                </a:cubicBezTo>
                <a:cubicBezTo>
                  <a:pt x="829456" y="1024328"/>
                  <a:pt x="822459" y="1009908"/>
                  <a:pt x="809469" y="1004341"/>
                </a:cubicBezTo>
                <a:cubicBezTo>
                  <a:pt x="786051" y="994305"/>
                  <a:pt x="759502" y="994348"/>
                  <a:pt x="734518" y="989351"/>
                </a:cubicBezTo>
                <a:cubicBezTo>
                  <a:pt x="724525" y="979357"/>
                  <a:pt x="715574" y="968199"/>
                  <a:pt x="704538" y="959370"/>
                </a:cubicBezTo>
                <a:cubicBezTo>
                  <a:pt x="623851" y="894819"/>
                  <a:pt x="629610" y="931887"/>
                  <a:pt x="479686" y="944380"/>
                </a:cubicBezTo>
                <a:cubicBezTo>
                  <a:pt x="469692" y="954374"/>
                  <a:pt x="462346" y="968040"/>
                  <a:pt x="449705" y="974361"/>
                </a:cubicBezTo>
                <a:cubicBezTo>
                  <a:pt x="421439" y="988494"/>
                  <a:pt x="390422" y="996676"/>
                  <a:pt x="359764" y="1004341"/>
                </a:cubicBezTo>
                <a:cubicBezTo>
                  <a:pt x="339777" y="1009338"/>
                  <a:pt x="319613" y="1013671"/>
                  <a:pt x="299804" y="1019331"/>
                </a:cubicBezTo>
                <a:cubicBezTo>
                  <a:pt x="284611" y="1023672"/>
                  <a:pt x="270327" y="1031222"/>
                  <a:pt x="254833" y="1034321"/>
                </a:cubicBezTo>
                <a:cubicBezTo>
                  <a:pt x="220187" y="1041250"/>
                  <a:pt x="184879" y="1044314"/>
                  <a:pt x="149902" y="1049311"/>
                </a:cubicBezTo>
                <a:cubicBezTo>
                  <a:pt x="92014" y="1037733"/>
                  <a:pt x="61474" y="1046039"/>
                  <a:pt x="29981" y="989351"/>
                </a:cubicBezTo>
                <a:cubicBezTo>
                  <a:pt x="14634" y="961726"/>
                  <a:pt x="0" y="899410"/>
                  <a:pt x="0" y="899410"/>
                </a:cubicBezTo>
                <a:cubicBezTo>
                  <a:pt x="9994" y="789482"/>
                  <a:pt x="16829" y="679221"/>
                  <a:pt x="29981" y="569626"/>
                </a:cubicBezTo>
                <a:cubicBezTo>
                  <a:pt x="33306" y="541918"/>
                  <a:pt x="56003" y="498633"/>
                  <a:pt x="74951" y="479685"/>
                </a:cubicBezTo>
                <a:cubicBezTo>
                  <a:pt x="87690" y="466946"/>
                  <a:pt x="105854" y="460960"/>
                  <a:pt x="119922" y="449705"/>
                </a:cubicBezTo>
                <a:cubicBezTo>
                  <a:pt x="163531" y="414818"/>
                  <a:pt x="140928" y="421498"/>
                  <a:pt x="179882" y="374754"/>
                </a:cubicBezTo>
                <a:cubicBezTo>
                  <a:pt x="193454" y="358468"/>
                  <a:pt x="209863" y="344774"/>
                  <a:pt x="224853" y="329784"/>
                </a:cubicBezTo>
                <a:cubicBezTo>
                  <a:pt x="256507" y="234821"/>
                  <a:pt x="265441" y="227155"/>
                  <a:pt x="224853" y="74951"/>
                </a:cubicBezTo>
                <a:cubicBezTo>
                  <a:pt x="220782" y="59683"/>
                  <a:pt x="195075" y="64302"/>
                  <a:pt x="179882" y="59961"/>
                </a:cubicBezTo>
                <a:cubicBezTo>
                  <a:pt x="160073" y="54301"/>
                  <a:pt x="134490" y="59538"/>
                  <a:pt x="119922" y="44970"/>
                </a:cubicBezTo>
                <a:lnTo>
                  <a:pt x="119922" y="0"/>
                </a:lnTo>
                <a:lnTo>
                  <a:pt x="59961" y="29980"/>
                </a:lnTo>
              </a:path>
            </a:pathLst>
          </a:custGeom>
          <a:ln w="254000" cap="rnd">
            <a:solidFill>
              <a:srgbClr val="00B050"/>
            </a:solidFill>
            <a:prstDash val="sysDot"/>
          </a:ln>
          <a:effectLst>
            <a:outerShdw blurRad="50800" dist="38100" dir="5400000" sx="102000" sy="102000" algn="t" rotWithShape="0">
              <a:schemeClr val="tx1">
                <a:lumMod val="95000"/>
                <a:lumOff val="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/>
          <p:cNvCxnSpPr>
            <a:endCxn id="23" idx="32"/>
          </p:cNvCxnSpPr>
          <p:nvPr/>
        </p:nvCxnSpPr>
        <p:spPr>
          <a:xfrm flipV="1">
            <a:off x="1839473" y="3726781"/>
            <a:ext cx="273788" cy="322984"/>
          </a:xfrm>
          <a:prstGeom prst="straightConnector1">
            <a:avLst/>
          </a:prstGeom>
          <a:ln w="6350" cap="rnd" cmpd="sng">
            <a:solidFill>
              <a:schemeClr val="tx1"/>
            </a:solidFill>
            <a:headEnd type="none"/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6" name="Line Callout 1 25"/>
          <p:cNvSpPr/>
          <p:nvPr/>
        </p:nvSpPr>
        <p:spPr>
          <a:xfrm flipH="1">
            <a:off x="114621" y="4049765"/>
            <a:ext cx="1734000" cy="1077218"/>
          </a:xfrm>
          <a:prstGeom prst="borderCallout1">
            <a:avLst>
              <a:gd name="adj1" fmla="val 417"/>
              <a:gd name="adj2" fmla="val -1532"/>
              <a:gd name="adj3" fmla="val -74"/>
              <a:gd name="adj4" fmla="val -50717"/>
            </a:avLst>
          </a:prstGeom>
          <a:solidFill>
            <a:srgbClr val="4F81BD"/>
          </a:solidFill>
          <a:ln w="6350" cap="rnd" cmpd="sng">
            <a:solidFill>
              <a:schemeClr val="tx1"/>
            </a:solidFill>
            <a:headEnd type="none"/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>
            <a:spAutoFit/>
          </a:bodyPr>
          <a:lstStyle/>
          <a:p>
            <a:pPr algn="ctr"/>
            <a:r>
              <a:rPr lang="en-US" sz="3200" i="1" dirty="0">
                <a:solidFill>
                  <a:prstClr val="white"/>
                </a:solidFill>
              </a:rPr>
              <a:t>e antigen</a:t>
            </a:r>
            <a:br>
              <a:rPr lang="en-US" sz="3200" i="1" dirty="0">
                <a:solidFill>
                  <a:prstClr val="white"/>
                </a:solidFill>
              </a:rPr>
            </a:br>
            <a:r>
              <a:rPr lang="en-US" sz="3200" i="1" dirty="0">
                <a:solidFill>
                  <a:prstClr val="white"/>
                </a:solidFill>
              </a:rPr>
              <a:t>(HBeAg)</a:t>
            </a:r>
          </a:p>
        </p:txBody>
      </p:sp>
      <p:sp>
        <p:nvSpPr>
          <p:cNvPr id="28" name="Line Callout 1 27"/>
          <p:cNvSpPr/>
          <p:nvPr/>
        </p:nvSpPr>
        <p:spPr>
          <a:xfrm flipH="1">
            <a:off x="114621" y="5757555"/>
            <a:ext cx="3817168" cy="584775"/>
          </a:xfrm>
          <a:prstGeom prst="borderCallout1">
            <a:avLst>
              <a:gd name="adj1" fmla="val 1641"/>
              <a:gd name="adj2" fmla="val -108"/>
              <a:gd name="adj3" fmla="val -119912"/>
              <a:gd name="adj4" fmla="val -18522"/>
            </a:avLst>
          </a:prstGeom>
          <a:ln w="6350">
            <a:solidFill>
              <a:schemeClr val="tx1"/>
            </a:solidFill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spAutoFit/>
          </a:bodyPr>
          <a:lstStyle/>
          <a:p>
            <a:pPr algn="ctr"/>
            <a:r>
              <a:rPr lang="en-US" sz="3200" i="1" dirty="0">
                <a:solidFill>
                  <a:prstClr val="white"/>
                </a:solidFill>
              </a:rPr>
              <a:t>core antigen (</a:t>
            </a:r>
            <a:r>
              <a:rPr lang="en-US" sz="3200" i="1" dirty="0" err="1">
                <a:solidFill>
                  <a:prstClr val="white"/>
                </a:solidFill>
              </a:rPr>
              <a:t>HBcAg</a:t>
            </a:r>
            <a:r>
              <a:rPr lang="en-US" sz="3200" i="1" dirty="0">
                <a:solidFill>
                  <a:prstClr val="white"/>
                </a:solidFill>
              </a:rPr>
              <a:t>)</a:t>
            </a:r>
          </a:p>
        </p:txBody>
      </p:sp>
      <p:sp>
        <p:nvSpPr>
          <p:cNvPr id="25" name="Line Callout 1 24"/>
          <p:cNvSpPr/>
          <p:nvPr/>
        </p:nvSpPr>
        <p:spPr>
          <a:xfrm flipH="1">
            <a:off x="96668" y="756791"/>
            <a:ext cx="2740687" cy="1077218"/>
          </a:xfrm>
          <a:prstGeom prst="borderCallout1">
            <a:avLst>
              <a:gd name="adj1" fmla="val 21313"/>
              <a:gd name="adj2" fmla="val -757"/>
              <a:gd name="adj3" fmla="val 86819"/>
              <a:gd name="adj4" fmla="val -54995"/>
            </a:avLst>
          </a:prstGeom>
          <a:solidFill>
            <a:srgbClr val="4F81BD"/>
          </a:solidFill>
          <a:ln w="6350" cap="rnd">
            <a:solidFill>
              <a:schemeClr val="tx1"/>
            </a:solidFill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>
            <a:spAutoFit/>
          </a:bodyPr>
          <a:lstStyle/>
          <a:p>
            <a:pPr algn="ctr"/>
            <a:r>
              <a:rPr lang="en-US" sz="3200" i="1" dirty="0">
                <a:solidFill>
                  <a:prstClr val="white"/>
                </a:solidFill>
              </a:rPr>
              <a:t>surface antigen</a:t>
            </a:r>
          </a:p>
          <a:p>
            <a:pPr algn="ctr"/>
            <a:r>
              <a:rPr lang="en-US" sz="3200" i="1" dirty="0">
                <a:solidFill>
                  <a:prstClr val="white"/>
                </a:solidFill>
              </a:rPr>
              <a:t>(HBsAg)</a:t>
            </a:r>
          </a:p>
        </p:txBody>
      </p:sp>
    </p:spTree>
    <p:extLst>
      <p:ext uri="{BB962C8B-B14F-4D97-AF65-F5344CB8AC3E}">
        <p14:creationId xmlns:p14="http://schemas.microsoft.com/office/powerpoint/2010/main" val="1416765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2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2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 animBg="1"/>
      <p:bldP spid="3" grpId="0" animBg="1"/>
      <p:bldP spid="10" grpId="0" animBg="1"/>
      <p:bldP spid="10" grpId="1" animBg="1"/>
      <p:bldP spid="14" grpId="0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6" grpId="0" animBg="1"/>
      <p:bldP spid="26" grpId="1" animBg="1"/>
      <p:bldP spid="26" grpId="2" animBg="1"/>
      <p:bldP spid="28" grpId="0" animBg="1"/>
      <p:bldP spid="2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323" y="0"/>
            <a:ext cx="4391203" cy="3886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9231" r="12346" b="16619"/>
          <a:stretch/>
        </p:blipFill>
        <p:spPr bwMode="auto">
          <a:xfrm>
            <a:off x="4666593" y="3210421"/>
            <a:ext cx="4477407" cy="365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32-Point Star 6"/>
          <p:cNvSpPr/>
          <p:nvPr/>
        </p:nvSpPr>
        <p:spPr>
          <a:xfrm>
            <a:off x="792480" y="762000"/>
            <a:ext cx="822960" cy="822960"/>
          </a:xfrm>
          <a:prstGeom prst="star32">
            <a:avLst/>
          </a:prstGeom>
          <a:noFill/>
          <a:ln w="25400" cap="rnd">
            <a:solidFill>
              <a:schemeClr val="accent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32-Point Star 8"/>
          <p:cNvSpPr/>
          <p:nvPr/>
        </p:nvSpPr>
        <p:spPr>
          <a:xfrm>
            <a:off x="2514600" y="1676400"/>
            <a:ext cx="579120" cy="533400"/>
          </a:xfrm>
          <a:prstGeom prst="star32">
            <a:avLst/>
          </a:prstGeom>
          <a:noFill/>
          <a:ln w="25400" cap="rnd">
            <a:solidFill>
              <a:srgbClr val="FFFF6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32-Point Star 10"/>
          <p:cNvSpPr/>
          <p:nvPr/>
        </p:nvSpPr>
        <p:spPr>
          <a:xfrm>
            <a:off x="457200" y="2514600"/>
            <a:ext cx="822960" cy="822960"/>
          </a:xfrm>
          <a:prstGeom prst="star32">
            <a:avLst/>
          </a:prstGeom>
          <a:noFill/>
          <a:ln w="25400" cap="rnd">
            <a:solidFill>
              <a:schemeClr val="accent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32-Point Star 11"/>
          <p:cNvSpPr/>
          <p:nvPr/>
        </p:nvSpPr>
        <p:spPr>
          <a:xfrm>
            <a:off x="1752600" y="2943721"/>
            <a:ext cx="579120" cy="533400"/>
          </a:xfrm>
          <a:prstGeom prst="star32">
            <a:avLst/>
          </a:prstGeom>
          <a:noFill/>
          <a:ln w="25400" cap="rnd">
            <a:solidFill>
              <a:srgbClr val="FFFF6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117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How is HBV transmitted?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5105400"/>
          </a:xfrm>
        </p:spPr>
        <p:txBody>
          <a:bodyPr>
            <a:normAutofit/>
          </a:bodyPr>
          <a:lstStyle/>
          <a:p>
            <a:r>
              <a:rPr lang="en-US" dirty="0"/>
              <a:t>Perinatal (mother to child at birth)</a:t>
            </a:r>
          </a:p>
          <a:p>
            <a:r>
              <a:rPr lang="en-US" dirty="0"/>
              <a:t>Close contact among young children</a:t>
            </a:r>
          </a:p>
          <a:p>
            <a:r>
              <a:rPr lang="en-US" dirty="0"/>
              <a:t>Sexual</a:t>
            </a:r>
          </a:p>
          <a:p>
            <a:r>
              <a:rPr lang="en-US" dirty="0"/>
              <a:t>Contaminated needles and tools (iv drug use, tattooing, acupuncture, razors, etc..)</a:t>
            </a:r>
          </a:p>
          <a:p>
            <a:r>
              <a:rPr lang="en-US" dirty="0"/>
              <a:t>Infected unscreened blood products (rare)</a:t>
            </a:r>
          </a:p>
        </p:txBody>
      </p:sp>
    </p:spTree>
    <p:extLst>
      <p:ext uri="{BB962C8B-B14F-4D97-AF65-F5344CB8AC3E}">
        <p14:creationId xmlns:p14="http://schemas.microsoft.com/office/powerpoint/2010/main" val="3576951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How is HBV transmitted?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main route of transmission varies by geographical region:</a:t>
            </a:r>
          </a:p>
          <a:p>
            <a:r>
              <a:rPr lang="en-US" dirty="0"/>
              <a:t>In high-prevalence areas:</a:t>
            </a:r>
          </a:p>
          <a:p>
            <a:pPr marL="0" indent="0">
              <a:buNone/>
            </a:pPr>
            <a:r>
              <a:rPr lang="en-US" dirty="0"/>
              <a:t>	vertical (perinatal) </a:t>
            </a:r>
          </a:p>
          <a:p>
            <a:pPr marL="0" indent="0">
              <a:buNone/>
            </a:pPr>
            <a:r>
              <a:rPr lang="en-US" dirty="0"/>
              <a:t>	horizontal (close contact among toddlers)</a:t>
            </a:r>
          </a:p>
          <a:p>
            <a:r>
              <a:rPr lang="en-US" dirty="0"/>
              <a:t>In low-prevalence areas:</a:t>
            </a:r>
          </a:p>
          <a:p>
            <a:pPr marL="0" indent="0">
              <a:buNone/>
            </a:pPr>
            <a:r>
              <a:rPr lang="en-US" dirty="0"/>
              <a:t>	sexual</a:t>
            </a:r>
          </a:p>
          <a:p>
            <a:pPr marL="0" indent="0">
              <a:buNone/>
            </a:pPr>
            <a:r>
              <a:rPr lang="en-US" dirty="0"/>
              <a:t>	iv drug abuse</a:t>
            </a:r>
          </a:p>
        </p:txBody>
      </p:sp>
    </p:spTree>
    <p:extLst>
      <p:ext uri="{BB962C8B-B14F-4D97-AF65-F5344CB8AC3E}">
        <p14:creationId xmlns:p14="http://schemas.microsoft.com/office/powerpoint/2010/main" val="60281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" y="274638"/>
            <a:ext cx="90678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Does HBV cause acute or chronic infection?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876800"/>
          </a:xfrm>
        </p:spPr>
        <p:txBody>
          <a:bodyPr>
            <a:normAutofit/>
          </a:bodyPr>
          <a:lstStyle/>
          <a:p>
            <a:r>
              <a:rPr lang="en-US" dirty="0"/>
              <a:t>Upon exposure to HBV, the risk of progression from acute to chronic infection is inversely related to the patient’s </a:t>
            </a:r>
            <a:r>
              <a:rPr lang="en-US" b="1" dirty="0"/>
              <a:t>age</a:t>
            </a:r>
            <a:r>
              <a:rPr lang="en-US" dirty="0"/>
              <a:t> at time of infection:</a:t>
            </a:r>
          </a:p>
        </p:txBody>
      </p:sp>
    </p:spTree>
    <p:extLst>
      <p:ext uri="{BB962C8B-B14F-4D97-AF65-F5344CB8AC3E}">
        <p14:creationId xmlns:p14="http://schemas.microsoft.com/office/powerpoint/2010/main" val="3187828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of chronic HBV infection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5486065"/>
              </p:ext>
            </p:extLst>
          </p:nvPr>
        </p:nvGraphicFramePr>
        <p:xfrm>
          <a:off x="190500" y="1447800"/>
          <a:ext cx="8763000" cy="10858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1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8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85850">
                <a:tc>
                  <a:txBody>
                    <a:bodyPr/>
                    <a:lstStyle/>
                    <a:p>
                      <a:r>
                        <a:rPr lang="en-US" sz="3200" dirty="0"/>
                        <a:t>Rate of chronic </a:t>
                      </a:r>
                      <a:r>
                        <a:rPr lang="en-US" sz="3200" baseline="0" dirty="0"/>
                        <a:t>infection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Age at time of infection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61053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of chronic HBV infection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8487738"/>
              </p:ext>
            </p:extLst>
          </p:nvPr>
        </p:nvGraphicFramePr>
        <p:xfrm>
          <a:off x="190500" y="1447800"/>
          <a:ext cx="8763000" cy="2171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1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8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85850">
                <a:tc>
                  <a:txBody>
                    <a:bodyPr/>
                    <a:lstStyle/>
                    <a:p>
                      <a:r>
                        <a:rPr lang="en-US" sz="3200" dirty="0"/>
                        <a:t>Rate of chronic </a:t>
                      </a:r>
                      <a:r>
                        <a:rPr lang="en-US" sz="3200" baseline="0" dirty="0"/>
                        <a:t>infection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Age at time of infection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5850">
                <a:tc>
                  <a:txBody>
                    <a:bodyPr/>
                    <a:lstStyle/>
                    <a:p>
                      <a:r>
                        <a:rPr lang="en-US" sz="3200" dirty="0"/>
                        <a:t>90-95%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at birth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38682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of chronic HBV infection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3894312"/>
              </p:ext>
            </p:extLst>
          </p:nvPr>
        </p:nvGraphicFramePr>
        <p:xfrm>
          <a:off x="190500" y="1447800"/>
          <a:ext cx="8763000" cy="32575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1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8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85850">
                <a:tc>
                  <a:txBody>
                    <a:bodyPr/>
                    <a:lstStyle/>
                    <a:p>
                      <a:r>
                        <a:rPr lang="en-US" sz="3200" dirty="0"/>
                        <a:t>Rate of chronic </a:t>
                      </a:r>
                      <a:r>
                        <a:rPr lang="en-US" sz="3200" baseline="0" dirty="0"/>
                        <a:t>infection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Age at time of infection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5850">
                <a:tc>
                  <a:txBody>
                    <a:bodyPr/>
                    <a:lstStyle/>
                    <a:p>
                      <a:r>
                        <a:rPr lang="en-US" sz="3200" dirty="0"/>
                        <a:t>90-95%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at birth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5850">
                <a:tc>
                  <a:txBody>
                    <a:bodyPr/>
                    <a:lstStyle/>
                    <a:p>
                      <a:r>
                        <a:rPr lang="en-US" sz="3200" dirty="0"/>
                        <a:t>20-50%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children &lt; 5 years-old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99347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of chronic HBV infection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4402412"/>
              </p:ext>
            </p:extLst>
          </p:nvPr>
        </p:nvGraphicFramePr>
        <p:xfrm>
          <a:off x="190500" y="1447800"/>
          <a:ext cx="8763000" cy="4343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1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8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85850">
                <a:tc>
                  <a:txBody>
                    <a:bodyPr/>
                    <a:lstStyle/>
                    <a:p>
                      <a:r>
                        <a:rPr lang="en-US" sz="3200" dirty="0"/>
                        <a:t>Rate of chronic </a:t>
                      </a:r>
                      <a:r>
                        <a:rPr lang="en-US" sz="3200" baseline="0" dirty="0"/>
                        <a:t>infection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Age at time of infection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5850">
                <a:tc>
                  <a:txBody>
                    <a:bodyPr/>
                    <a:lstStyle/>
                    <a:p>
                      <a:r>
                        <a:rPr lang="en-US" sz="3200" dirty="0"/>
                        <a:t>90-95%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at birth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5850">
                <a:tc>
                  <a:txBody>
                    <a:bodyPr/>
                    <a:lstStyle/>
                    <a:p>
                      <a:r>
                        <a:rPr lang="en-US" sz="3200" dirty="0"/>
                        <a:t>20-50%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children &lt; 5 years-old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5850">
                <a:tc>
                  <a:txBody>
                    <a:bodyPr/>
                    <a:lstStyle/>
                    <a:p>
                      <a:r>
                        <a:rPr lang="en-US" sz="3200" dirty="0"/>
                        <a:t>1-10%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Older</a:t>
                      </a:r>
                      <a:r>
                        <a:rPr lang="en-US" sz="3200" baseline="0" dirty="0"/>
                        <a:t> children and adults</a:t>
                      </a:r>
                      <a:endParaRPr lang="en-US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3043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Causes of viral hepatitis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Common:	Hepatitis A</a:t>
            </a:r>
            <a:br>
              <a:rPr lang="en-US" dirty="0"/>
            </a:br>
            <a:r>
              <a:rPr lang="en-US" dirty="0"/>
              <a:t>			Hepatitis B (± D)</a:t>
            </a:r>
            <a:br>
              <a:rPr lang="en-US" dirty="0"/>
            </a:br>
            <a:r>
              <a:rPr lang="en-US" dirty="0"/>
              <a:t>			Hepatitis C</a:t>
            </a:r>
            <a:br>
              <a:rPr lang="en-US" dirty="0"/>
            </a:br>
            <a:r>
              <a:rPr lang="en-US" dirty="0"/>
              <a:t>			Hepatitis E</a:t>
            </a:r>
            <a:br>
              <a:rPr lang="en-US" dirty="0"/>
            </a:br>
            <a:endParaRPr lang="en-US" dirty="0"/>
          </a:p>
          <a:p>
            <a:r>
              <a:rPr lang="en-US" dirty="0"/>
              <a:t>Less common: Cytomegalovirus</a:t>
            </a:r>
            <a:br>
              <a:rPr lang="en-US" dirty="0"/>
            </a:br>
            <a:r>
              <a:rPr lang="en-US" dirty="0"/>
              <a:t>			Epstein–Barr virus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Rare:		Herpes simplex</a:t>
            </a:r>
            <a:br>
              <a:rPr lang="en-US" dirty="0"/>
            </a:br>
            <a:r>
              <a:rPr lang="en-US" dirty="0"/>
              <a:t>			Yellow fever</a:t>
            </a:r>
          </a:p>
        </p:txBody>
      </p:sp>
    </p:spTree>
    <p:extLst>
      <p:ext uri="{BB962C8B-B14F-4D97-AF65-F5344CB8AC3E}">
        <p14:creationId xmlns:p14="http://schemas.microsoft.com/office/powerpoint/2010/main" val="1488989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What are the possible clinical presentations of hepatitis B?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51054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Silent chronic infection is common in children while symptomatic acute infection often occur in adults.</a:t>
            </a:r>
          </a:p>
          <a:p>
            <a:r>
              <a:rPr lang="en-US" dirty="0"/>
              <a:t>Acute hepatitis B: Jaundice, malaise, and RUQ pain may develop 1-4 months after infection.</a:t>
            </a:r>
          </a:p>
          <a:p>
            <a:r>
              <a:rPr lang="en-US" dirty="0"/>
              <a:t>Acute (fulminant) liver failure is rare (up to 1% of adults).</a:t>
            </a:r>
          </a:p>
          <a:p>
            <a:r>
              <a:rPr lang="en-US" i="1" dirty="0"/>
              <a:t>Chronic hepatitis B</a:t>
            </a:r>
            <a:r>
              <a:rPr lang="en-US" dirty="0"/>
              <a:t>: defined by persistent HBsAg in serum for &gt;6 months. Patients are usually asymptomatic until cirrhosis develops.</a:t>
            </a:r>
          </a:p>
        </p:txBody>
      </p:sp>
    </p:spTree>
    <p:extLst>
      <p:ext uri="{BB962C8B-B14F-4D97-AF65-F5344CB8AC3E}">
        <p14:creationId xmlns:p14="http://schemas.microsoft.com/office/powerpoint/2010/main" val="325408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/>
              <a:t>What are the complications and prognosis of chronic hepatitis B?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r>
              <a:rPr lang="en-US" dirty="0"/>
              <a:t>Cirrhosis and decompensation (chronic liver failure), such as ascites, variceal bleeding, encephalopathy, etc…</a:t>
            </a:r>
          </a:p>
          <a:p>
            <a:r>
              <a:rPr lang="en-US" dirty="0"/>
              <a:t>Hepatocellular carcinoma (usually in cirrhotics)</a:t>
            </a:r>
          </a:p>
          <a:p>
            <a:r>
              <a:rPr lang="en-US" dirty="0"/>
              <a:t>Other:	Membranous glomerulonephritis</a:t>
            </a:r>
          </a:p>
          <a:p>
            <a:pPr marL="0" indent="0">
              <a:buNone/>
            </a:pPr>
            <a:r>
              <a:rPr lang="en-US" dirty="0"/>
              <a:t>		Polyarteritis nodosa (vasculitis)</a:t>
            </a:r>
          </a:p>
        </p:txBody>
      </p:sp>
    </p:spTree>
    <p:extLst>
      <p:ext uri="{BB962C8B-B14F-4D97-AF65-F5344CB8AC3E}">
        <p14:creationId xmlns:p14="http://schemas.microsoft.com/office/powerpoint/2010/main" val="3267511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610600" cy="114300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How to diagnose hepatitis B?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1600200"/>
            <a:ext cx="4876800" cy="4724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700" dirty="0"/>
              <a:t>Surface antigen (HBsAg)</a:t>
            </a:r>
          </a:p>
          <a:p>
            <a:pPr marL="0" indent="0">
              <a:buNone/>
            </a:pPr>
            <a:r>
              <a:rPr lang="en-US" sz="2700" dirty="0"/>
              <a:t>Surface antibody (anti-HBs)</a:t>
            </a:r>
          </a:p>
          <a:p>
            <a:pPr marL="0" indent="0">
              <a:buNone/>
            </a:pPr>
            <a:r>
              <a:rPr lang="en-US" sz="2700" dirty="0"/>
              <a:t>IgM core antibody (IgM anti-</a:t>
            </a:r>
            <a:r>
              <a:rPr lang="en-US" sz="2700" dirty="0" err="1"/>
              <a:t>HBc</a:t>
            </a:r>
            <a:r>
              <a:rPr lang="en-US" sz="2700" dirty="0"/>
              <a:t>)</a:t>
            </a:r>
          </a:p>
          <a:p>
            <a:pPr marL="0" indent="0">
              <a:buNone/>
            </a:pPr>
            <a:r>
              <a:rPr lang="en-US" sz="2700" dirty="0"/>
              <a:t>IgG core antibody (IgG anti-</a:t>
            </a:r>
            <a:r>
              <a:rPr lang="en-US" sz="2700" dirty="0" err="1"/>
              <a:t>HBc</a:t>
            </a:r>
            <a:r>
              <a:rPr lang="en-US" sz="2700" dirty="0"/>
              <a:t>)</a:t>
            </a:r>
          </a:p>
          <a:p>
            <a:pPr marL="0" indent="0">
              <a:buNone/>
            </a:pPr>
            <a:r>
              <a:rPr lang="en-US" sz="2700" dirty="0"/>
              <a:t>e antigen (HBeAg)</a:t>
            </a:r>
          </a:p>
          <a:p>
            <a:pPr marL="0" indent="0">
              <a:buNone/>
            </a:pPr>
            <a:r>
              <a:rPr lang="en-US" sz="2700" dirty="0"/>
              <a:t>e antibody (anti-</a:t>
            </a:r>
            <a:r>
              <a:rPr lang="en-US" sz="2700" dirty="0" err="1"/>
              <a:t>HBe</a:t>
            </a:r>
            <a:r>
              <a:rPr lang="en-US" sz="2700" dirty="0"/>
              <a:t>)</a:t>
            </a:r>
          </a:p>
          <a:p>
            <a:pPr marL="0" indent="0">
              <a:buNone/>
            </a:pPr>
            <a:r>
              <a:rPr lang="en-US" sz="2700" dirty="0"/>
              <a:t>HBV DNA (viral load)</a:t>
            </a:r>
          </a:p>
          <a:p>
            <a:pPr marL="0" indent="0">
              <a:buNone/>
            </a:pPr>
            <a:r>
              <a:rPr lang="en-US" sz="2700" dirty="0"/>
              <a:t>	&gt;20,000 IU/L</a:t>
            </a:r>
          </a:p>
          <a:p>
            <a:pPr marL="0" indent="0">
              <a:buNone/>
            </a:pPr>
            <a:r>
              <a:rPr lang="en-US" sz="2700" dirty="0"/>
              <a:t>	&lt;20,000 IU/L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267200" cy="472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Current infection (6/12?)</a:t>
            </a:r>
          </a:p>
          <a:p>
            <a:pPr marL="0" indent="0">
              <a:buNone/>
            </a:pPr>
            <a:r>
              <a:rPr lang="en-US" dirty="0"/>
              <a:t>Immunity (anti-</a:t>
            </a:r>
            <a:r>
              <a:rPr lang="en-US" dirty="0" err="1"/>
              <a:t>HBc</a:t>
            </a:r>
            <a:r>
              <a:rPr lang="en-US" dirty="0"/>
              <a:t>?)</a:t>
            </a:r>
          </a:p>
          <a:p>
            <a:pPr marL="0" indent="0">
              <a:buNone/>
            </a:pPr>
            <a:r>
              <a:rPr lang="en-US" dirty="0"/>
              <a:t>Recent infection (flare?)</a:t>
            </a:r>
          </a:p>
          <a:p>
            <a:pPr marL="0" indent="0">
              <a:buNone/>
            </a:pPr>
            <a:r>
              <a:rPr lang="en-US" dirty="0"/>
              <a:t>Remote infection (HBsAg?)</a:t>
            </a:r>
          </a:p>
          <a:p>
            <a:pPr marL="0" indent="0">
              <a:buNone/>
            </a:pPr>
            <a:r>
              <a:rPr lang="en-US" dirty="0"/>
              <a:t>High replication (always)</a:t>
            </a:r>
          </a:p>
          <a:p>
            <a:pPr marL="0" indent="0">
              <a:buNone/>
            </a:pPr>
            <a:r>
              <a:rPr lang="en-US" dirty="0"/>
              <a:t>?Low replication (DNA?)</a:t>
            </a:r>
          </a:p>
          <a:p>
            <a:pPr marL="0" indent="0">
              <a:lnSpc>
                <a:spcPts val="2000"/>
              </a:lnSpc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High replication (HBeAg±)</a:t>
            </a:r>
          </a:p>
          <a:p>
            <a:pPr marL="0" indent="0">
              <a:buNone/>
            </a:pPr>
            <a:r>
              <a:rPr lang="en-US" dirty="0"/>
              <a:t>Low replication (</a:t>
            </a:r>
            <a:r>
              <a:rPr lang="en-US" dirty="0" err="1"/>
              <a:t>HBeAg</a:t>
            </a:r>
            <a:r>
              <a:rPr lang="en-US" dirty="0"/>
              <a:t>-)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184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/>
              <a:t>What is the natural history of chronic hepatitis B?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953000"/>
          </a:xfrm>
        </p:spPr>
        <p:txBody>
          <a:bodyPr>
            <a:normAutofit/>
          </a:bodyPr>
          <a:lstStyle/>
          <a:p>
            <a:r>
              <a:rPr lang="en-US" dirty="0"/>
              <a:t>Chronic HBV infection is a dynamic process that can be divided into 4 phases. These are not necessarily sequential and not all patients will go through all of them.</a:t>
            </a:r>
            <a:br>
              <a:rPr lang="en-US" dirty="0"/>
            </a:br>
            <a:endParaRPr lang="en-US" dirty="0"/>
          </a:p>
          <a:p>
            <a:r>
              <a:rPr lang="en-US" dirty="0"/>
              <a:t>HBV is not directly cytopathic but a prolonged ineffective immune response in patients with chronic hepatitis B can mediate liver damage.</a:t>
            </a:r>
          </a:p>
        </p:txBody>
      </p:sp>
    </p:spTree>
    <p:extLst>
      <p:ext uri="{BB962C8B-B14F-4D97-AF65-F5344CB8AC3E}">
        <p14:creationId xmlns:p14="http://schemas.microsoft.com/office/powerpoint/2010/main" val="2341007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051560" y="3124200"/>
            <a:ext cx="80010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rot="5400000" flipH="1" flipV="1">
            <a:off x="8229600" y="2286000"/>
            <a:ext cx="16764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 flipH="1" flipV="1">
            <a:off x="213360" y="2286000"/>
            <a:ext cx="16764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051560" y="4953000"/>
            <a:ext cx="80010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 flipH="1" flipV="1">
            <a:off x="8214360" y="4114800"/>
            <a:ext cx="16764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 flipH="1" flipV="1">
            <a:off x="213360" y="4114800"/>
            <a:ext cx="16764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reeform 15"/>
          <p:cNvSpPr/>
          <p:nvPr/>
        </p:nvSpPr>
        <p:spPr>
          <a:xfrm>
            <a:off x="1051560" y="2045742"/>
            <a:ext cx="6400800" cy="1022662"/>
          </a:xfrm>
          <a:custGeom>
            <a:avLst/>
            <a:gdLst>
              <a:gd name="connsiteX0" fmla="*/ 0 w 5606321"/>
              <a:gd name="connsiteY0" fmla="*/ 0 h 1304144"/>
              <a:gd name="connsiteX1" fmla="*/ 464695 w 5606321"/>
              <a:gd name="connsiteY1" fmla="*/ 134911 h 1304144"/>
              <a:gd name="connsiteX2" fmla="*/ 899410 w 5606321"/>
              <a:gd name="connsiteY2" fmla="*/ 374754 h 1304144"/>
              <a:gd name="connsiteX3" fmla="*/ 1154243 w 5606321"/>
              <a:gd name="connsiteY3" fmla="*/ 614596 h 1304144"/>
              <a:gd name="connsiteX4" fmla="*/ 1349115 w 5606321"/>
              <a:gd name="connsiteY4" fmla="*/ 944380 h 1304144"/>
              <a:gd name="connsiteX5" fmla="*/ 1528997 w 5606321"/>
              <a:gd name="connsiteY5" fmla="*/ 1229193 h 1304144"/>
              <a:gd name="connsiteX6" fmla="*/ 2008682 w 5606321"/>
              <a:gd name="connsiteY6" fmla="*/ 1289154 h 1304144"/>
              <a:gd name="connsiteX7" fmla="*/ 2878111 w 5606321"/>
              <a:gd name="connsiteY7" fmla="*/ 1304144 h 1304144"/>
              <a:gd name="connsiteX8" fmla="*/ 3672590 w 5606321"/>
              <a:gd name="connsiteY8" fmla="*/ 1289154 h 1304144"/>
              <a:gd name="connsiteX9" fmla="*/ 4512039 w 5606321"/>
              <a:gd name="connsiteY9" fmla="*/ 1289154 h 1304144"/>
              <a:gd name="connsiteX10" fmla="*/ 5321508 w 5606321"/>
              <a:gd name="connsiteY10" fmla="*/ 1274164 h 1304144"/>
              <a:gd name="connsiteX11" fmla="*/ 5606321 w 5606321"/>
              <a:gd name="connsiteY11" fmla="*/ 1274164 h 1304144"/>
              <a:gd name="connsiteX12" fmla="*/ 5606321 w 5606321"/>
              <a:gd name="connsiteY12" fmla="*/ 1274164 h 1304144"/>
              <a:gd name="connsiteX0" fmla="*/ 0 w 5606321"/>
              <a:gd name="connsiteY0" fmla="*/ 0 h 1304144"/>
              <a:gd name="connsiteX1" fmla="*/ 464695 w 5606321"/>
              <a:gd name="connsiteY1" fmla="*/ 134911 h 1304144"/>
              <a:gd name="connsiteX2" fmla="*/ 899410 w 5606321"/>
              <a:gd name="connsiteY2" fmla="*/ 374754 h 1304144"/>
              <a:gd name="connsiteX3" fmla="*/ 1154243 w 5606321"/>
              <a:gd name="connsiteY3" fmla="*/ 614596 h 1304144"/>
              <a:gd name="connsiteX4" fmla="*/ 1349115 w 5606321"/>
              <a:gd name="connsiteY4" fmla="*/ 944380 h 1304144"/>
              <a:gd name="connsiteX5" fmla="*/ 1900679 w 5606321"/>
              <a:gd name="connsiteY5" fmla="*/ 1219200 h 1304144"/>
              <a:gd name="connsiteX6" fmla="*/ 2008682 w 5606321"/>
              <a:gd name="connsiteY6" fmla="*/ 1289154 h 1304144"/>
              <a:gd name="connsiteX7" fmla="*/ 2878111 w 5606321"/>
              <a:gd name="connsiteY7" fmla="*/ 1304144 h 1304144"/>
              <a:gd name="connsiteX8" fmla="*/ 3672590 w 5606321"/>
              <a:gd name="connsiteY8" fmla="*/ 1289154 h 1304144"/>
              <a:gd name="connsiteX9" fmla="*/ 4512039 w 5606321"/>
              <a:gd name="connsiteY9" fmla="*/ 1289154 h 1304144"/>
              <a:gd name="connsiteX10" fmla="*/ 5321508 w 5606321"/>
              <a:gd name="connsiteY10" fmla="*/ 1274164 h 1304144"/>
              <a:gd name="connsiteX11" fmla="*/ 5606321 w 5606321"/>
              <a:gd name="connsiteY11" fmla="*/ 1274164 h 1304144"/>
              <a:gd name="connsiteX12" fmla="*/ 5606321 w 5606321"/>
              <a:gd name="connsiteY12" fmla="*/ 1274164 h 1304144"/>
              <a:gd name="connsiteX0" fmla="*/ 0 w 5606321"/>
              <a:gd name="connsiteY0" fmla="*/ 0 h 1304144"/>
              <a:gd name="connsiteX1" fmla="*/ 464695 w 5606321"/>
              <a:gd name="connsiteY1" fmla="*/ 134911 h 1304144"/>
              <a:gd name="connsiteX2" fmla="*/ 899410 w 5606321"/>
              <a:gd name="connsiteY2" fmla="*/ 374754 h 1304144"/>
              <a:gd name="connsiteX3" fmla="*/ 1154243 w 5606321"/>
              <a:gd name="connsiteY3" fmla="*/ 614596 h 1304144"/>
              <a:gd name="connsiteX4" fmla="*/ 1490460 w 5606321"/>
              <a:gd name="connsiteY4" fmla="*/ 914400 h 1304144"/>
              <a:gd name="connsiteX5" fmla="*/ 1900679 w 5606321"/>
              <a:gd name="connsiteY5" fmla="*/ 1219200 h 1304144"/>
              <a:gd name="connsiteX6" fmla="*/ 2008682 w 5606321"/>
              <a:gd name="connsiteY6" fmla="*/ 1289154 h 1304144"/>
              <a:gd name="connsiteX7" fmla="*/ 2878111 w 5606321"/>
              <a:gd name="connsiteY7" fmla="*/ 1304144 h 1304144"/>
              <a:gd name="connsiteX8" fmla="*/ 3672590 w 5606321"/>
              <a:gd name="connsiteY8" fmla="*/ 1289154 h 1304144"/>
              <a:gd name="connsiteX9" fmla="*/ 4512039 w 5606321"/>
              <a:gd name="connsiteY9" fmla="*/ 1289154 h 1304144"/>
              <a:gd name="connsiteX10" fmla="*/ 5321508 w 5606321"/>
              <a:gd name="connsiteY10" fmla="*/ 1274164 h 1304144"/>
              <a:gd name="connsiteX11" fmla="*/ 5606321 w 5606321"/>
              <a:gd name="connsiteY11" fmla="*/ 1274164 h 1304144"/>
              <a:gd name="connsiteX12" fmla="*/ 5606321 w 5606321"/>
              <a:gd name="connsiteY12" fmla="*/ 1274164 h 1304144"/>
              <a:gd name="connsiteX0" fmla="*/ 0 w 5619996"/>
              <a:gd name="connsiteY0" fmla="*/ 118048 h 1193592"/>
              <a:gd name="connsiteX1" fmla="*/ 478370 w 5619996"/>
              <a:gd name="connsiteY1" fmla="*/ 24359 h 1193592"/>
              <a:gd name="connsiteX2" fmla="*/ 913085 w 5619996"/>
              <a:gd name="connsiteY2" fmla="*/ 264202 h 1193592"/>
              <a:gd name="connsiteX3" fmla="*/ 1167918 w 5619996"/>
              <a:gd name="connsiteY3" fmla="*/ 504044 h 1193592"/>
              <a:gd name="connsiteX4" fmla="*/ 1504135 w 5619996"/>
              <a:gd name="connsiteY4" fmla="*/ 803848 h 1193592"/>
              <a:gd name="connsiteX5" fmla="*/ 1914354 w 5619996"/>
              <a:gd name="connsiteY5" fmla="*/ 1108648 h 1193592"/>
              <a:gd name="connsiteX6" fmla="*/ 2022357 w 5619996"/>
              <a:gd name="connsiteY6" fmla="*/ 1178602 h 1193592"/>
              <a:gd name="connsiteX7" fmla="*/ 2891786 w 5619996"/>
              <a:gd name="connsiteY7" fmla="*/ 1193592 h 1193592"/>
              <a:gd name="connsiteX8" fmla="*/ 3686265 w 5619996"/>
              <a:gd name="connsiteY8" fmla="*/ 1178602 h 1193592"/>
              <a:gd name="connsiteX9" fmla="*/ 4525714 w 5619996"/>
              <a:gd name="connsiteY9" fmla="*/ 1178602 h 1193592"/>
              <a:gd name="connsiteX10" fmla="*/ 5335183 w 5619996"/>
              <a:gd name="connsiteY10" fmla="*/ 1163612 h 1193592"/>
              <a:gd name="connsiteX11" fmla="*/ 5619996 w 5619996"/>
              <a:gd name="connsiteY11" fmla="*/ 1163612 h 1193592"/>
              <a:gd name="connsiteX12" fmla="*/ 5619996 w 5619996"/>
              <a:gd name="connsiteY12" fmla="*/ 1163612 h 1193592"/>
              <a:gd name="connsiteX0" fmla="*/ 0 w 5619996"/>
              <a:gd name="connsiteY0" fmla="*/ 0 h 1075544"/>
              <a:gd name="connsiteX1" fmla="*/ 410220 w 5619996"/>
              <a:gd name="connsiteY1" fmla="*/ 76200 h 1075544"/>
              <a:gd name="connsiteX2" fmla="*/ 913085 w 5619996"/>
              <a:gd name="connsiteY2" fmla="*/ 146154 h 1075544"/>
              <a:gd name="connsiteX3" fmla="*/ 1167918 w 5619996"/>
              <a:gd name="connsiteY3" fmla="*/ 385996 h 1075544"/>
              <a:gd name="connsiteX4" fmla="*/ 1504135 w 5619996"/>
              <a:gd name="connsiteY4" fmla="*/ 685800 h 1075544"/>
              <a:gd name="connsiteX5" fmla="*/ 1914354 w 5619996"/>
              <a:gd name="connsiteY5" fmla="*/ 990600 h 1075544"/>
              <a:gd name="connsiteX6" fmla="*/ 2022357 w 5619996"/>
              <a:gd name="connsiteY6" fmla="*/ 1060554 h 1075544"/>
              <a:gd name="connsiteX7" fmla="*/ 2891786 w 5619996"/>
              <a:gd name="connsiteY7" fmla="*/ 1075544 h 1075544"/>
              <a:gd name="connsiteX8" fmla="*/ 3686265 w 5619996"/>
              <a:gd name="connsiteY8" fmla="*/ 1060554 h 1075544"/>
              <a:gd name="connsiteX9" fmla="*/ 4525714 w 5619996"/>
              <a:gd name="connsiteY9" fmla="*/ 1060554 h 1075544"/>
              <a:gd name="connsiteX10" fmla="*/ 5335183 w 5619996"/>
              <a:gd name="connsiteY10" fmla="*/ 1045564 h 1075544"/>
              <a:gd name="connsiteX11" fmla="*/ 5619996 w 5619996"/>
              <a:gd name="connsiteY11" fmla="*/ 1045564 h 1075544"/>
              <a:gd name="connsiteX12" fmla="*/ 5619996 w 5619996"/>
              <a:gd name="connsiteY12" fmla="*/ 1045564 h 1075544"/>
              <a:gd name="connsiteX0" fmla="*/ 0 w 5619995"/>
              <a:gd name="connsiteY0" fmla="*/ 11659 h 1011003"/>
              <a:gd name="connsiteX1" fmla="*/ 410219 w 5619995"/>
              <a:gd name="connsiteY1" fmla="*/ 11659 h 1011003"/>
              <a:gd name="connsiteX2" fmla="*/ 913084 w 5619995"/>
              <a:gd name="connsiteY2" fmla="*/ 81613 h 1011003"/>
              <a:gd name="connsiteX3" fmla="*/ 1167917 w 5619995"/>
              <a:gd name="connsiteY3" fmla="*/ 321455 h 1011003"/>
              <a:gd name="connsiteX4" fmla="*/ 1504134 w 5619995"/>
              <a:gd name="connsiteY4" fmla="*/ 621259 h 1011003"/>
              <a:gd name="connsiteX5" fmla="*/ 1914353 w 5619995"/>
              <a:gd name="connsiteY5" fmla="*/ 926059 h 1011003"/>
              <a:gd name="connsiteX6" fmla="*/ 2022356 w 5619995"/>
              <a:gd name="connsiteY6" fmla="*/ 996013 h 1011003"/>
              <a:gd name="connsiteX7" fmla="*/ 2891785 w 5619995"/>
              <a:gd name="connsiteY7" fmla="*/ 1011003 h 1011003"/>
              <a:gd name="connsiteX8" fmla="*/ 3686264 w 5619995"/>
              <a:gd name="connsiteY8" fmla="*/ 996013 h 1011003"/>
              <a:gd name="connsiteX9" fmla="*/ 4525713 w 5619995"/>
              <a:gd name="connsiteY9" fmla="*/ 996013 h 1011003"/>
              <a:gd name="connsiteX10" fmla="*/ 5335182 w 5619995"/>
              <a:gd name="connsiteY10" fmla="*/ 981023 h 1011003"/>
              <a:gd name="connsiteX11" fmla="*/ 5619995 w 5619995"/>
              <a:gd name="connsiteY11" fmla="*/ 981023 h 1011003"/>
              <a:gd name="connsiteX12" fmla="*/ 5619995 w 5619995"/>
              <a:gd name="connsiteY12" fmla="*/ 981023 h 1011003"/>
              <a:gd name="connsiteX0" fmla="*/ 0 w 5619996"/>
              <a:gd name="connsiteY0" fmla="*/ 0 h 1075544"/>
              <a:gd name="connsiteX1" fmla="*/ 410220 w 5619996"/>
              <a:gd name="connsiteY1" fmla="*/ 76200 h 1075544"/>
              <a:gd name="connsiteX2" fmla="*/ 913085 w 5619996"/>
              <a:gd name="connsiteY2" fmla="*/ 146154 h 1075544"/>
              <a:gd name="connsiteX3" fmla="*/ 1167918 w 5619996"/>
              <a:gd name="connsiteY3" fmla="*/ 385996 h 1075544"/>
              <a:gd name="connsiteX4" fmla="*/ 1504135 w 5619996"/>
              <a:gd name="connsiteY4" fmla="*/ 685800 h 1075544"/>
              <a:gd name="connsiteX5" fmla="*/ 1914354 w 5619996"/>
              <a:gd name="connsiteY5" fmla="*/ 990600 h 1075544"/>
              <a:gd name="connsiteX6" fmla="*/ 2022357 w 5619996"/>
              <a:gd name="connsiteY6" fmla="*/ 1060554 h 1075544"/>
              <a:gd name="connsiteX7" fmla="*/ 2891786 w 5619996"/>
              <a:gd name="connsiteY7" fmla="*/ 1075544 h 1075544"/>
              <a:gd name="connsiteX8" fmla="*/ 3686265 w 5619996"/>
              <a:gd name="connsiteY8" fmla="*/ 1060554 h 1075544"/>
              <a:gd name="connsiteX9" fmla="*/ 4525714 w 5619996"/>
              <a:gd name="connsiteY9" fmla="*/ 1060554 h 1075544"/>
              <a:gd name="connsiteX10" fmla="*/ 5335183 w 5619996"/>
              <a:gd name="connsiteY10" fmla="*/ 1045564 h 1075544"/>
              <a:gd name="connsiteX11" fmla="*/ 5619996 w 5619996"/>
              <a:gd name="connsiteY11" fmla="*/ 1045564 h 1075544"/>
              <a:gd name="connsiteX12" fmla="*/ 5619996 w 5619996"/>
              <a:gd name="connsiteY12" fmla="*/ 1045564 h 1075544"/>
              <a:gd name="connsiteX0" fmla="*/ 0 w 5619996"/>
              <a:gd name="connsiteY0" fmla="*/ 0 h 1087203"/>
              <a:gd name="connsiteX1" fmla="*/ 410220 w 5619996"/>
              <a:gd name="connsiteY1" fmla="*/ 76200 h 1087203"/>
              <a:gd name="connsiteX2" fmla="*/ 913085 w 5619996"/>
              <a:gd name="connsiteY2" fmla="*/ 146154 h 1087203"/>
              <a:gd name="connsiteX3" fmla="*/ 1167918 w 5619996"/>
              <a:gd name="connsiteY3" fmla="*/ 385996 h 1087203"/>
              <a:gd name="connsiteX4" fmla="*/ 1504135 w 5619996"/>
              <a:gd name="connsiteY4" fmla="*/ 685800 h 1087203"/>
              <a:gd name="connsiteX5" fmla="*/ 1914354 w 5619996"/>
              <a:gd name="connsiteY5" fmla="*/ 990600 h 1087203"/>
              <a:gd name="connsiteX6" fmla="*/ 2187834 w 5619996"/>
              <a:gd name="connsiteY6" fmla="*/ 990600 h 1087203"/>
              <a:gd name="connsiteX7" fmla="*/ 2891786 w 5619996"/>
              <a:gd name="connsiteY7" fmla="*/ 1075544 h 1087203"/>
              <a:gd name="connsiteX8" fmla="*/ 3686265 w 5619996"/>
              <a:gd name="connsiteY8" fmla="*/ 1060554 h 1087203"/>
              <a:gd name="connsiteX9" fmla="*/ 4525714 w 5619996"/>
              <a:gd name="connsiteY9" fmla="*/ 1060554 h 1087203"/>
              <a:gd name="connsiteX10" fmla="*/ 5335183 w 5619996"/>
              <a:gd name="connsiteY10" fmla="*/ 1045564 h 1087203"/>
              <a:gd name="connsiteX11" fmla="*/ 5619996 w 5619996"/>
              <a:gd name="connsiteY11" fmla="*/ 1045564 h 1087203"/>
              <a:gd name="connsiteX12" fmla="*/ 5619996 w 5619996"/>
              <a:gd name="connsiteY12" fmla="*/ 1045564 h 1087203"/>
              <a:gd name="connsiteX0" fmla="*/ 0 w 5619996"/>
              <a:gd name="connsiteY0" fmla="*/ 0 h 1080957"/>
              <a:gd name="connsiteX1" fmla="*/ 410220 w 5619996"/>
              <a:gd name="connsiteY1" fmla="*/ 76200 h 1080957"/>
              <a:gd name="connsiteX2" fmla="*/ 913085 w 5619996"/>
              <a:gd name="connsiteY2" fmla="*/ 146154 h 1080957"/>
              <a:gd name="connsiteX3" fmla="*/ 1167918 w 5619996"/>
              <a:gd name="connsiteY3" fmla="*/ 385996 h 1080957"/>
              <a:gd name="connsiteX4" fmla="*/ 1504135 w 5619996"/>
              <a:gd name="connsiteY4" fmla="*/ 685800 h 1080957"/>
              <a:gd name="connsiteX5" fmla="*/ 1914354 w 5619996"/>
              <a:gd name="connsiteY5" fmla="*/ 990600 h 1080957"/>
              <a:gd name="connsiteX6" fmla="*/ 2187834 w 5619996"/>
              <a:gd name="connsiteY6" fmla="*/ 1066800 h 1080957"/>
              <a:gd name="connsiteX7" fmla="*/ 2891786 w 5619996"/>
              <a:gd name="connsiteY7" fmla="*/ 1075544 h 1080957"/>
              <a:gd name="connsiteX8" fmla="*/ 3686265 w 5619996"/>
              <a:gd name="connsiteY8" fmla="*/ 1060554 h 1080957"/>
              <a:gd name="connsiteX9" fmla="*/ 4525714 w 5619996"/>
              <a:gd name="connsiteY9" fmla="*/ 1060554 h 1080957"/>
              <a:gd name="connsiteX10" fmla="*/ 5335183 w 5619996"/>
              <a:gd name="connsiteY10" fmla="*/ 1045564 h 1080957"/>
              <a:gd name="connsiteX11" fmla="*/ 5619996 w 5619996"/>
              <a:gd name="connsiteY11" fmla="*/ 1045564 h 1080957"/>
              <a:gd name="connsiteX12" fmla="*/ 5619996 w 5619996"/>
              <a:gd name="connsiteY12" fmla="*/ 1045564 h 1080957"/>
              <a:gd name="connsiteX0" fmla="*/ 0 w 5619995"/>
              <a:gd name="connsiteY0" fmla="*/ 11659 h 1016416"/>
              <a:gd name="connsiteX1" fmla="*/ 410219 w 5619995"/>
              <a:gd name="connsiteY1" fmla="*/ 11659 h 1016416"/>
              <a:gd name="connsiteX2" fmla="*/ 913084 w 5619995"/>
              <a:gd name="connsiteY2" fmla="*/ 81613 h 1016416"/>
              <a:gd name="connsiteX3" fmla="*/ 1167917 w 5619995"/>
              <a:gd name="connsiteY3" fmla="*/ 321455 h 1016416"/>
              <a:gd name="connsiteX4" fmla="*/ 1504134 w 5619995"/>
              <a:gd name="connsiteY4" fmla="*/ 621259 h 1016416"/>
              <a:gd name="connsiteX5" fmla="*/ 1914353 w 5619995"/>
              <a:gd name="connsiteY5" fmla="*/ 926059 h 1016416"/>
              <a:gd name="connsiteX6" fmla="*/ 2187833 w 5619995"/>
              <a:gd name="connsiteY6" fmla="*/ 1002259 h 1016416"/>
              <a:gd name="connsiteX7" fmla="*/ 2891785 w 5619995"/>
              <a:gd name="connsiteY7" fmla="*/ 1011003 h 1016416"/>
              <a:gd name="connsiteX8" fmla="*/ 3686264 w 5619995"/>
              <a:gd name="connsiteY8" fmla="*/ 996013 h 1016416"/>
              <a:gd name="connsiteX9" fmla="*/ 4525713 w 5619995"/>
              <a:gd name="connsiteY9" fmla="*/ 996013 h 1016416"/>
              <a:gd name="connsiteX10" fmla="*/ 5335182 w 5619995"/>
              <a:gd name="connsiteY10" fmla="*/ 981023 h 1016416"/>
              <a:gd name="connsiteX11" fmla="*/ 5619995 w 5619995"/>
              <a:gd name="connsiteY11" fmla="*/ 981023 h 1016416"/>
              <a:gd name="connsiteX12" fmla="*/ 5619995 w 5619995"/>
              <a:gd name="connsiteY12" fmla="*/ 981023 h 1016416"/>
              <a:gd name="connsiteX0" fmla="*/ 0 w 5619995"/>
              <a:gd name="connsiteY0" fmla="*/ 11659 h 1016416"/>
              <a:gd name="connsiteX1" fmla="*/ 410219 w 5619995"/>
              <a:gd name="connsiteY1" fmla="*/ 11659 h 1016416"/>
              <a:gd name="connsiteX2" fmla="*/ 913084 w 5619995"/>
              <a:gd name="connsiteY2" fmla="*/ 81613 h 1016416"/>
              <a:gd name="connsiteX3" fmla="*/ 1319247 w 5619995"/>
              <a:gd name="connsiteY3" fmla="*/ 164058 h 1016416"/>
              <a:gd name="connsiteX4" fmla="*/ 1504134 w 5619995"/>
              <a:gd name="connsiteY4" fmla="*/ 621259 h 1016416"/>
              <a:gd name="connsiteX5" fmla="*/ 1914353 w 5619995"/>
              <a:gd name="connsiteY5" fmla="*/ 926059 h 1016416"/>
              <a:gd name="connsiteX6" fmla="*/ 2187833 w 5619995"/>
              <a:gd name="connsiteY6" fmla="*/ 1002259 h 1016416"/>
              <a:gd name="connsiteX7" fmla="*/ 2891785 w 5619995"/>
              <a:gd name="connsiteY7" fmla="*/ 1011003 h 1016416"/>
              <a:gd name="connsiteX8" fmla="*/ 3686264 w 5619995"/>
              <a:gd name="connsiteY8" fmla="*/ 996013 h 1016416"/>
              <a:gd name="connsiteX9" fmla="*/ 4525713 w 5619995"/>
              <a:gd name="connsiteY9" fmla="*/ 996013 h 1016416"/>
              <a:gd name="connsiteX10" fmla="*/ 5335182 w 5619995"/>
              <a:gd name="connsiteY10" fmla="*/ 981023 h 1016416"/>
              <a:gd name="connsiteX11" fmla="*/ 5619995 w 5619995"/>
              <a:gd name="connsiteY11" fmla="*/ 981023 h 1016416"/>
              <a:gd name="connsiteX12" fmla="*/ 5619995 w 5619995"/>
              <a:gd name="connsiteY12" fmla="*/ 981023 h 1016416"/>
              <a:gd name="connsiteX0" fmla="*/ 0 w 5619995"/>
              <a:gd name="connsiteY0" fmla="*/ 11659 h 1016416"/>
              <a:gd name="connsiteX1" fmla="*/ 410219 w 5619995"/>
              <a:gd name="connsiteY1" fmla="*/ 11659 h 1016416"/>
              <a:gd name="connsiteX2" fmla="*/ 913084 w 5619995"/>
              <a:gd name="connsiteY2" fmla="*/ 81613 h 1016416"/>
              <a:gd name="connsiteX3" fmla="*/ 1319247 w 5619995"/>
              <a:gd name="connsiteY3" fmla="*/ 164058 h 1016416"/>
              <a:gd name="connsiteX4" fmla="*/ 1583097 w 5619995"/>
              <a:gd name="connsiteY4" fmla="*/ 545058 h 1016416"/>
              <a:gd name="connsiteX5" fmla="*/ 1914353 w 5619995"/>
              <a:gd name="connsiteY5" fmla="*/ 926059 h 1016416"/>
              <a:gd name="connsiteX6" fmla="*/ 2187833 w 5619995"/>
              <a:gd name="connsiteY6" fmla="*/ 1002259 h 1016416"/>
              <a:gd name="connsiteX7" fmla="*/ 2891785 w 5619995"/>
              <a:gd name="connsiteY7" fmla="*/ 1011003 h 1016416"/>
              <a:gd name="connsiteX8" fmla="*/ 3686264 w 5619995"/>
              <a:gd name="connsiteY8" fmla="*/ 996013 h 1016416"/>
              <a:gd name="connsiteX9" fmla="*/ 4525713 w 5619995"/>
              <a:gd name="connsiteY9" fmla="*/ 996013 h 1016416"/>
              <a:gd name="connsiteX10" fmla="*/ 5335182 w 5619995"/>
              <a:gd name="connsiteY10" fmla="*/ 981023 h 1016416"/>
              <a:gd name="connsiteX11" fmla="*/ 5619995 w 5619995"/>
              <a:gd name="connsiteY11" fmla="*/ 981023 h 1016416"/>
              <a:gd name="connsiteX12" fmla="*/ 5619995 w 5619995"/>
              <a:gd name="connsiteY12" fmla="*/ 981023 h 1016416"/>
              <a:gd name="connsiteX0" fmla="*/ 0 w 5619995"/>
              <a:gd name="connsiteY0" fmla="*/ 11659 h 1016416"/>
              <a:gd name="connsiteX1" fmla="*/ 410219 w 5619995"/>
              <a:gd name="connsiteY1" fmla="*/ 11659 h 1016416"/>
              <a:gd name="connsiteX2" fmla="*/ 913084 w 5619995"/>
              <a:gd name="connsiteY2" fmla="*/ 81613 h 1016416"/>
              <a:gd name="connsiteX3" fmla="*/ 1319247 w 5619995"/>
              <a:gd name="connsiteY3" fmla="*/ 164058 h 1016416"/>
              <a:gd name="connsiteX4" fmla="*/ 1715022 w 5619995"/>
              <a:gd name="connsiteY4" fmla="*/ 545058 h 1016416"/>
              <a:gd name="connsiteX5" fmla="*/ 1914353 w 5619995"/>
              <a:gd name="connsiteY5" fmla="*/ 926059 h 1016416"/>
              <a:gd name="connsiteX6" fmla="*/ 2187833 w 5619995"/>
              <a:gd name="connsiteY6" fmla="*/ 1002259 h 1016416"/>
              <a:gd name="connsiteX7" fmla="*/ 2891785 w 5619995"/>
              <a:gd name="connsiteY7" fmla="*/ 1011003 h 1016416"/>
              <a:gd name="connsiteX8" fmla="*/ 3686264 w 5619995"/>
              <a:gd name="connsiteY8" fmla="*/ 996013 h 1016416"/>
              <a:gd name="connsiteX9" fmla="*/ 4525713 w 5619995"/>
              <a:gd name="connsiteY9" fmla="*/ 996013 h 1016416"/>
              <a:gd name="connsiteX10" fmla="*/ 5335182 w 5619995"/>
              <a:gd name="connsiteY10" fmla="*/ 981023 h 1016416"/>
              <a:gd name="connsiteX11" fmla="*/ 5619995 w 5619995"/>
              <a:gd name="connsiteY11" fmla="*/ 981023 h 1016416"/>
              <a:gd name="connsiteX12" fmla="*/ 5619995 w 5619995"/>
              <a:gd name="connsiteY12" fmla="*/ 981023 h 1016416"/>
              <a:gd name="connsiteX0" fmla="*/ 0 w 5619995"/>
              <a:gd name="connsiteY0" fmla="*/ 11659 h 1029116"/>
              <a:gd name="connsiteX1" fmla="*/ 410219 w 5619995"/>
              <a:gd name="connsiteY1" fmla="*/ 11659 h 1029116"/>
              <a:gd name="connsiteX2" fmla="*/ 913084 w 5619995"/>
              <a:gd name="connsiteY2" fmla="*/ 81613 h 1029116"/>
              <a:gd name="connsiteX3" fmla="*/ 1319247 w 5619995"/>
              <a:gd name="connsiteY3" fmla="*/ 164058 h 1029116"/>
              <a:gd name="connsiteX4" fmla="*/ 1715022 w 5619995"/>
              <a:gd name="connsiteY4" fmla="*/ 545058 h 1029116"/>
              <a:gd name="connsiteX5" fmla="*/ 2044834 w 5619995"/>
              <a:gd name="connsiteY5" fmla="*/ 849858 h 1029116"/>
              <a:gd name="connsiteX6" fmla="*/ 2187833 w 5619995"/>
              <a:gd name="connsiteY6" fmla="*/ 1002259 h 1029116"/>
              <a:gd name="connsiteX7" fmla="*/ 2891785 w 5619995"/>
              <a:gd name="connsiteY7" fmla="*/ 1011003 h 1029116"/>
              <a:gd name="connsiteX8" fmla="*/ 3686264 w 5619995"/>
              <a:gd name="connsiteY8" fmla="*/ 996013 h 1029116"/>
              <a:gd name="connsiteX9" fmla="*/ 4525713 w 5619995"/>
              <a:gd name="connsiteY9" fmla="*/ 996013 h 1029116"/>
              <a:gd name="connsiteX10" fmla="*/ 5335182 w 5619995"/>
              <a:gd name="connsiteY10" fmla="*/ 981023 h 1029116"/>
              <a:gd name="connsiteX11" fmla="*/ 5619995 w 5619995"/>
              <a:gd name="connsiteY11" fmla="*/ 981023 h 1029116"/>
              <a:gd name="connsiteX12" fmla="*/ 5619995 w 5619995"/>
              <a:gd name="connsiteY12" fmla="*/ 981023 h 1029116"/>
              <a:gd name="connsiteX0" fmla="*/ 0 w 5619995"/>
              <a:gd name="connsiteY0" fmla="*/ 11659 h 1022662"/>
              <a:gd name="connsiteX1" fmla="*/ 410219 w 5619995"/>
              <a:gd name="connsiteY1" fmla="*/ 11659 h 1022662"/>
              <a:gd name="connsiteX2" fmla="*/ 913084 w 5619995"/>
              <a:gd name="connsiteY2" fmla="*/ 81613 h 1022662"/>
              <a:gd name="connsiteX3" fmla="*/ 1319247 w 5619995"/>
              <a:gd name="connsiteY3" fmla="*/ 164058 h 1022662"/>
              <a:gd name="connsiteX4" fmla="*/ 1715022 w 5619995"/>
              <a:gd name="connsiteY4" fmla="*/ 545058 h 1022662"/>
              <a:gd name="connsiteX5" fmla="*/ 2044834 w 5619995"/>
              <a:gd name="connsiteY5" fmla="*/ 849858 h 1022662"/>
              <a:gd name="connsiteX6" fmla="*/ 2242721 w 5619995"/>
              <a:gd name="connsiteY6" fmla="*/ 926058 h 1022662"/>
              <a:gd name="connsiteX7" fmla="*/ 2891785 w 5619995"/>
              <a:gd name="connsiteY7" fmla="*/ 1011003 h 1022662"/>
              <a:gd name="connsiteX8" fmla="*/ 3686264 w 5619995"/>
              <a:gd name="connsiteY8" fmla="*/ 996013 h 1022662"/>
              <a:gd name="connsiteX9" fmla="*/ 4525713 w 5619995"/>
              <a:gd name="connsiteY9" fmla="*/ 996013 h 1022662"/>
              <a:gd name="connsiteX10" fmla="*/ 5335182 w 5619995"/>
              <a:gd name="connsiteY10" fmla="*/ 981023 h 1022662"/>
              <a:gd name="connsiteX11" fmla="*/ 5619995 w 5619995"/>
              <a:gd name="connsiteY11" fmla="*/ 981023 h 1022662"/>
              <a:gd name="connsiteX12" fmla="*/ 5619995 w 5619995"/>
              <a:gd name="connsiteY12" fmla="*/ 981023 h 1022662"/>
              <a:gd name="connsiteX0" fmla="*/ 0 w 5619995"/>
              <a:gd name="connsiteY0" fmla="*/ 11659 h 1022662"/>
              <a:gd name="connsiteX1" fmla="*/ 410219 w 5619995"/>
              <a:gd name="connsiteY1" fmla="*/ 11659 h 1022662"/>
              <a:gd name="connsiteX2" fmla="*/ 913084 w 5619995"/>
              <a:gd name="connsiteY2" fmla="*/ 81613 h 1022662"/>
              <a:gd name="connsiteX3" fmla="*/ 1319247 w 5619995"/>
              <a:gd name="connsiteY3" fmla="*/ 164058 h 1022662"/>
              <a:gd name="connsiteX4" fmla="*/ 1715022 w 5619995"/>
              <a:gd name="connsiteY4" fmla="*/ 545058 h 1022662"/>
              <a:gd name="connsiteX5" fmla="*/ 2110796 w 5619995"/>
              <a:gd name="connsiteY5" fmla="*/ 773658 h 1022662"/>
              <a:gd name="connsiteX6" fmla="*/ 2242721 w 5619995"/>
              <a:gd name="connsiteY6" fmla="*/ 926058 h 1022662"/>
              <a:gd name="connsiteX7" fmla="*/ 2891785 w 5619995"/>
              <a:gd name="connsiteY7" fmla="*/ 1011003 h 1022662"/>
              <a:gd name="connsiteX8" fmla="*/ 3686264 w 5619995"/>
              <a:gd name="connsiteY8" fmla="*/ 996013 h 1022662"/>
              <a:gd name="connsiteX9" fmla="*/ 4525713 w 5619995"/>
              <a:gd name="connsiteY9" fmla="*/ 996013 h 1022662"/>
              <a:gd name="connsiteX10" fmla="*/ 5335182 w 5619995"/>
              <a:gd name="connsiteY10" fmla="*/ 981023 h 1022662"/>
              <a:gd name="connsiteX11" fmla="*/ 5619995 w 5619995"/>
              <a:gd name="connsiteY11" fmla="*/ 981023 h 1022662"/>
              <a:gd name="connsiteX12" fmla="*/ 5619995 w 5619995"/>
              <a:gd name="connsiteY12" fmla="*/ 981023 h 1022662"/>
              <a:gd name="connsiteX0" fmla="*/ 0 w 5619995"/>
              <a:gd name="connsiteY0" fmla="*/ 11659 h 1022662"/>
              <a:gd name="connsiteX1" fmla="*/ 410219 w 5619995"/>
              <a:gd name="connsiteY1" fmla="*/ 11659 h 1022662"/>
              <a:gd name="connsiteX2" fmla="*/ 913084 w 5619995"/>
              <a:gd name="connsiteY2" fmla="*/ 81613 h 1022662"/>
              <a:gd name="connsiteX3" fmla="*/ 1319247 w 5619995"/>
              <a:gd name="connsiteY3" fmla="*/ 164058 h 1022662"/>
              <a:gd name="connsiteX4" fmla="*/ 1715022 w 5619995"/>
              <a:gd name="connsiteY4" fmla="*/ 545058 h 1022662"/>
              <a:gd name="connsiteX5" fmla="*/ 2110796 w 5619995"/>
              <a:gd name="connsiteY5" fmla="*/ 849858 h 1022662"/>
              <a:gd name="connsiteX6" fmla="*/ 2242721 w 5619995"/>
              <a:gd name="connsiteY6" fmla="*/ 926058 h 1022662"/>
              <a:gd name="connsiteX7" fmla="*/ 2891785 w 5619995"/>
              <a:gd name="connsiteY7" fmla="*/ 1011003 h 1022662"/>
              <a:gd name="connsiteX8" fmla="*/ 3686264 w 5619995"/>
              <a:gd name="connsiteY8" fmla="*/ 996013 h 1022662"/>
              <a:gd name="connsiteX9" fmla="*/ 4525713 w 5619995"/>
              <a:gd name="connsiteY9" fmla="*/ 996013 h 1022662"/>
              <a:gd name="connsiteX10" fmla="*/ 5335182 w 5619995"/>
              <a:gd name="connsiteY10" fmla="*/ 981023 h 1022662"/>
              <a:gd name="connsiteX11" fmla="*/ 5619995 w 5619995"/>
              <a:gd name="connsiteY11" fmla="*/ 981023 h 1022662"/>
              <a:gd name="connsiteX12" fmla="*/ 5619995 w 5619995"/>
              <a:gd name="connsiteY12" fmla="*/ 981023 h 1022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619995" h="1022662">
                <a:moveTo>
                  <a:pt x="0" y="11659"/>
                </a:moveTo>
                <a:cubicBezTo>
                  <a:pt x="157396" y="47885"/>
                  <a:pt x="258038" y="0"/>
                  <a:pt x="410219" y="11659"/>
                </a:cubicBezTo>
                <a:cubicBezTo>
                  <a:pt x="562400" y="23318"/>
                  <a:pt x="761579" y="56213"/>
                  <a:pt x="913084" y="81613"/>
                </a:cubicBezTo>
                <a:cubicBezTo>
                  <a:pt x="1064589" y="107013"/>
                  <a:pt x="1185591" y="86817"/>
                  <a:pt x="1319247" y="164058"/>
                </a:cubicBezTo>
                <a:cubicBezTo>
                  <a:pt x="1452903" y="241299"/>
                  <a:pt x="1583097" y="430758"/>
                  <a:pt x="1715022" y="545058"/>
                </a:cubicBezTo>
                <a:cubicBezTo>
                  <a:pt x="1846947" y="659358"/>
                  <a:pt x="2022846" y="786358"/>
                  <a:pt x="2110796" y="849858"/>
                </a:cubicBezTo>
                <a:cubicBezTo>
                  <a:pt x="2198746" y="913358"/>
                  <a:pt x="2112556" y="899201"/>
                  <a:pt x="2242721" y="926058"/>
                </a:cubicBezTo>
                <a:cubicBezTo>
                  <a:pt x="2372886" y="952915"/>
                  <a:pt x="2651195" y="999344"/>
                  <a:pt x="2891785" y="1011003"/>
                </a:cubicBezTo>
                <a:cubicBezTo>
                  <a:pt x="3132375" y="1022662"/>
                  <a:pt x="3686264" y="996013"/>
                  <a:pt x="3686264" y="996013"/>
                </a:cubicBezTo>
                <a:lnTo>
                  <a:pt x="4525713" y="996013"/>
                </a:lnTo>
                <a:lnTo>
                  <a:pt x="5335182" y="981023"/>
                </a:lnTo>
                <a:cubicBezTo>
                  <a:pt x="5517562" y="978525"/>
                  <a:pt x="5619995" y="981023"/>
                  <a:pt x="5619995" y="981023"/>
                </a:cubicBezTo>
                <a:lnTo>
                  <a:pt x="5619995" y="981023"/>
                </a:lnTo>
              </a:path>
            </a:pathLst>
          </a:custGeom>
          <a:ln w="63500" cap="rnd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i="1">
              <a:solidFill>
                <a:prstClr val="black"/>
              </a:solidFill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7466351" y="2438400"/>
            <a:ext cx="1601449" cy="599606"/>
          </a:xfrm>
          <a:custGeom>
            <a:avLst/>
            <a:gdLst>
              <a:gd name="connsiteX0" fmla="*/ 0 w 1723869"/>
              <a:gd name="connsiteY0" fmla="*/ 949378 h 949378"/>
              <a:gd name="connsiteX1" fmla="*/ 359764 w 1723869"/>
              <a:gd name="connsiteY1" fmla="*/ 604604 h 949378"/>
              <a:gd name="connsiteX2" fmla="*/ 764498 w 1723869"/>
              <a:gd name="connsiteY2" fmla="*/ 274820 h 949378"/>
              <a:gd name="connsiteX3" fmla="*/ 1169233 w 1723869"/>
              <a:gd name="connsiteY3" fmla="*/ 124919 h 949378"/>
              <a:gd name="connsiteX4" fmla="*/ 1543987 w 1723869"/>
              <a:gd name="connsiteY4" fmla="*/ 19987 h 949378"/>
              <a:gd name="connsiteX5" fmla="*/ 1723869 w 1723869"/>
              <a:gd name="connsiteY5" fmla="*/ 4997 h 949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23869" h="949378">
                <a:moveTo>
                  <a:pt x="0" y="949378"/>
                </a:moveTo>
                <a:cubicBezTo>
                  <a:pt x="116174" y="833204"/>
                  <a:pt x="232348" y="717030"/>
                  <a:pt x="359764" y="604604"/>
                </a:cubicBezTo>
                <a:cubicBezTo>
                  <a:pt x="487180" y="492178"/>
                  <a:pt x="629587" y="354768"/>
                  <a:pt x="764498" y="274820"/>
                </a:cubicBezTo>
                <a:cubicBezTo>
                  <a:pt x="899410" y="194873"/>
                  <a:pt x="1039318" y="167391"/>
                  <a:pt x="1169233" y="124919"/>
                </a:cubicBezTo>
                <a:cubicBezTo>
                  <a:pt x="1299148" y="82447"/>
                  <a:pt x="1451548" y="39974"/>
                  <a:pt x="1543987" y="19987"/>
                </a:cubicBezTo>
                <a:cubicBezTo>
                  <a:pt x="1636426" y="0"/>
                  <a:pt x="1680147" y="2498"/>
                  <a:pt x="1723869" y="4997"/>
                </a:cubicBezTo>
              </a:path>
            </a:pathLst>
          </a:custGeom>
          <a:ln w="63500" cap="rnd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i="1">
              <a:solidFill>
                <a:prstClr val="black"/>
              </a:solidFill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1051560" y="3276600"/>
            <a:ext cx="8001000" cy="1657981"/>
          </a:xfrm>
          <a:custGeom>
            <a:avLst/>
            <a:gdLst>
              <a:gd name="connsiteX0" fmla="*/ 0 w 7387653"/>
              <a:gd name="connsiteY0" fmla="*/ 1414072 h 1526499"/>
              <a:gd name="connsiteX1" fmla="*/ 674558 w 7387653"/>
              <a:gd name="connsiteY1" fmla="*/ 1414072 h 1526499"/>
              <a:gd name="connsiteX2" fmla="*/ 1139253 w 7387653"/>
              <a:gd name="connsiteY2" fmla="*/ 1354112 h 1526499"/>
              <a:gd name="connsiteX3" fmla="*/ 1304144 w 7387653"/>
              <a:gd name="connsiteY3" fmla="*/ 874427 h 1526499"/>
              <a:gd name="connsiteX4" fmla="*/ 1394085 w 7387653"/>
              <a:gd name="connsiteY4" fmla="*/ 319790 h 1526499"/>
              <a:gd name="connsiteX5" fmla="*/ 1454046 w 7387653"/>
              <a:gd name="connsiteY5" fmla="*/ 49967 h 1526499"/>
              <a:gd name="connsiteX6" fmla="*/ 1588958 w 7387653"/>
              <a:gd name="connsiteY6" fmla="*/ 619594 h 1526499"/>
              <a:gd name="connsiteX7" fmla="*/ 1708879 w 7387653"/>
              <a:gd name="connsiteY7" fmla="*/ 1189220 h 1526499"/>
              <a:gd name="connsiteX8" fmla="*/ 2113613 w 7387653"/>
              <a:gd name="connsiteY8" fmla="*/ 1414072 h 1526499"/>
              <a:gd name="connsiteX9" fmla="*/ 3372787 w 7387653"/>
              <a:gd name="connsiteY9" fmla="*/ 1444053 h 1526499"/>
              <a:gd name="connsiteX10" fmla="*/ 4646951 w 7387653"/>
              <a:gd name="connsiteY10" fmla="*/ 1459043 h 1526499"/>
              <a:gd name="connsiteX11" fmla="*/ 5666282 w 7387653"/>
              <a:gd name="connsiteY11" fmla="*/ 1429063 h 1526499"/>
              <a:gd name="connsiteX12" fmla="*/ 6071017 w 7387653"/>
              <a:gd name="connsiteY12" fmla="*/ 874427 h 1526499"/>
              <a:gd name="connsiteX13" fmla="*/ 6505731 w 7387653"/>
              <a:gd name="connsiteY13" fmla="*/ 664564 h 1526499"/>
              <a:gd name="connsiteX14" fmla="*/ 7255240 w 7387653"/>
              <a:gd name="connsiteY14" fmla="*/ 649574 h 1526499"/>
              <a:gd name="connsiteX15" fmla="*/ 7300210 w 7387653"/>
              <a:gd name="connsiteY15" fmla="*/ 649574 h 1526499"/>
              <a:gd name="connsiteX0" fmla="*/ 0 w 7387653"/>
              <a:gd name="connsiteY0" fmla="*/ 1385299 h 1497726"/>
              <a:gd name="connsiteX1" fmla="*/ 674558 w 7387653"/>
              <a:gd name="connsiteY1" fmla="*/ 1385299 h 1497726"/>
              <a:gd name="connsiteX2" fmla="*/ 1139253 w 7387653"/>
              <a:gd name="connsiteY2" fmla="*/ 1325339 h 1497726"/>
              <a:gd name="connsiteX3" fmla="*/ 1304144 w 7387653"/>
              <a:gd name="connsiteY3" fmla="*/ 845654 h 1497726"/>
              <a:gd name="connsiteX4" fmla="*/ 1394085 w 7387653"/>
              <a:gd name="connsiteY4" fmla="*/ 291017 h 1497726"/>
              <a:gd name="connsiteX5" fmla="*/ 1454046 w 7387653"/>
              <a:gd name="connsiteY5" fmla="*/ 21194 h 1497726"/>
              <a:gd name="connsiteX6" fmla="*/ 1643235 w 7387653"/>
              <a:gd name="connsiteY6" fmla="*/ 418184 h 1497726"/>
              <a:gd name="connsiteX7" fmla="*/ 1588958 w 7387653"/>
              <a:gd name="connsiteY7" fmla="*/ 590821 h 1497726"/>
              <a:gd name="connsiteX8" fmla="*/ 1708879 w 7387653"/>
              <a:gd name="connsiteY8" fmla="*/ 1160447 h 1497726"/>
              <a:gd name="connsiteX9" fmla="*/ 2113613 w 7387653"/>
              <a:gd name="connsiteY9" fmla="*/ 1385299 h 1497726"/>
              <a:gd name="connsiteX10" fmla="*/ 3372787 w 7387653"/>
              <a:gd name="connsiteY10" fmla="*/ 1415280 h 1497726"/>
              <a:gd name="connsiteX11" fmla="*/ 4646951 w 7387653"/>
              <a:gd name="connsiteY11" fmla="*/ 1430270 h 1497726"/>
              <a:gd name="connsiteX12" fmla="*/ 5666282 w 7387653"/>
              <a:gd name="connsiteY12" fmla="*/ 1400290 h 1497726"/>
              <a:gd name="connsiteX13" fmla="*/ 6071017 w 7387653"/>
              <a:gd name="connsiteY13" fmla="*/ 845654 h 1497726"/>
              <a:gd name="connsiteX14" fmla="*/ 6505731 w 7387653"/>
              <a:gd name="connsiteY14" fmla="*/ 635791 h 1497726"/>
              <a:gd name="connsiteX15" fmla="*/ 7255240 w 7387653"/>
              <a:gd name="connsiteY15" fmla="*/ 620801 h 1497726"/>
              <a:gd name="connsiteX16" fmla="*/ 7300210 w 7387653"/>
              <a:gd name="connsiteY16" fmla="*/ 620801 h 1497726"/>
              <a:gd name="connsiteX0" fmla="*/ 0 w 7387653"/>
              <a:gd name="connsiteY0" fmla="*/ 1385299 h 1497726"/>
              <a:gd name="connsiteX1" fmla="*/ 674558 w 7387653"/>
              <a:gd name="connsiteY1" fmla="*/ 1385299 h 1497726"/>
              <a:gd name="connsiteX2" fmla="*/ 1139253 w 7387653"/>
              <a:gd name="connsiteY2" fmla="*/ 1325339 h 1497726"/>
              <a:gd name="connsiteX3" fmla="*/ 1304144 w 7387653"/>
              <a:gd name="connsiteY3" fmla="*/ 845654 h 1497726"/>
              <a:gd name="connsiteX4" fmla="*/ 1394085 w 7387653"/>
              <a:gd name="connsiteY4" fmla="*/ 291017 h 1497726"/>
              <a:gd name="connsiteX5" fmla="*/ 1454046 w 7387653"/>
              <a:gd name="connsiteY5" fmla="*/ 21194 h 1497726"/>
              <a:gd name="connsiteX6" fmla="*/ 1643235 w 7387653"/>
              <a:gd name="connsiteY6" fmla="*/ 418184 h 1497726"/>
              <a:gd name="connsiteX7" fmla="*/ 1712278 w 7387653"/>
              <a:gd name="connsiteY7" fmla="*/ 722983 h 1497726"/>
              <a:gd name="connsiteX8" fmla="*/ 1708879 w 7387653"/>
              <a:gd name="connsiteY8" fmla="*/ 1160447 h 1497726"/>
              <a:gd name="connsiteX9" fmla="*/ 2113613 w 7387653"/>
              <a:gd name="connsiteY9" fmla="*/ 1385299 h 1497726"/>
              <a:gd name="connsiteX10" fmla="*/ 3372787 w 7387653"/>
              <a:gd name="connsiteY10" fmla="*/ 1415280 h 1497726"/>
              <a:gd name="connsiteX11" fmla="*/ 4646951 w 7387653"/>
              <a:gd name="connsiteY11" fmla="*/ 1430270 h 1497726"/>
              <a:gd name="connsiteX12" fmla="*/ 5666282 w 7387653"/>
              <a:gd name="connsiteY12" fmla="*/ 1400290 h 1497726"/>
              <a:gd name="connsiteX13" fmla="*/ 6071017 w 7387653"/>
              <a:gd name="connsiteY13" fmla="*/ 845654 h 1497726"/>
              <a:gd name="connsiteX14" fmla="*/ 6505731 w 7387653"/>
              <a:gd name="connsiteY14" fmla="*/ 635791 h 1497726"/>
              <a:gd name="connsiteX15" fmla="*/ 7255240 w 7387653"/>
              <a:gd name="connsiteY15" fmla="*/ 620801 h 1497726"/>
              <a:gd name="connsiteX16" fmla="*/ 7300210 w 7387653"/>
              <a:gd name="connsiteY16" fmla="*/ 620801 h 1497726"/>
              <a:gd name="connsiteX0" fmla="*/ 0 w 7387653"/>
              <a:gd name="connsiteY0" fmla="*/ 1385299 h 1497726"/>
              <a:gd name="connsiteX1" fmla="*/ 674558 w 7387653"/>
              <a:gd name="connsiteY1" fmla="*/ 1385299 h 1497726"/>
              <a:gd name="connsiteX2" fmla="*/ 1139253 w 7387653"/>
              <a:gd name="connsiteY2" fmla="*/ 1325339 h 1497726"/>
              <a:gd name="connsiteX3" fmla="*/ 1304144 w 7387653"/>
              <a:gd name="connsiteY3" fmla="*/ 845654 h 1497726"/>
              <a:gd name="connsiteX4" fmla="*/ 1394085 w 7387653"/>
              <a:gd name="connsiteY4" fmla="*/ 291017 h 1497726"/>
              <a:gd name="connsiteX5" fmla="*/ 1454046 w 7387653"/>
              <a:gd name="connsiteY5" fmla="*/ 21194 h 1497726"/>
              <a:gd name="connsiteX6" fmla="*/ 1643235 w 7387653"/>
              <a:gd name="connsiteY6" fmla="*/ 418184 h 1497726"/>
              <a:gd name="connsiteX7" fmla="*/ 1712278 w 7387653"/>
              <a:gd name="connsiteY7" fmla="*/ 722983 h 1497726"/>
              <a:gd name="connsiteX8" fmla="*/ 1850365 w 7387653"/>
              <a:gd name="connsiteY8" fmla="*/ 1103983 h 1497726"/>
              <a:gd name="connsiteX9" fmla="*/ 2113613 w 7387653"/>
              <a:gd name="connsiteY9" fmla="*/ 1385299 h 1497726"/>
              <a:gd name="connsiteX10" fmla="*/ 3372787 w 7387653"/>
              <a:gd name="connsiteY10" fmla="*/ 1415280 h 1497726"/>
              <a:gd name="connsiteX11" fmla="*/ 4646951 w 7387653"/>
              <a:gd name="connsiteY11" fmla="*/ 1430270 h 1497726"/>
              <a:gd name="connsiteX12" fmla="*/ 5666282 w 7387653"/>
              <a:gd name="connsiteY12" fmla="*/ 1400290 h 1497726"/>
              <a:gd name="connsiteX13" fmla="*/ 6071017 w 7387653"/>
              <a:gd name="connsiteY13" fmla="*/ 845654 h 1497726"/>
              <a:gd name="connsiteX14" fmla="*/ 6505731 w 7387653"/>
              <a:gd name="connsiteY14" fmla="*/ 635791 h 1497726"/>
              <a:gd name="connsiteX15" fmla="*/ 7255240 w 7387653"/>
              <a:gd name="connsiteY15" fmla="*/ 620801 h 1497726"/>
              <a:gd name="connsiteX16" fmla="*/ 7300210 w 7387653"/>
              <a:gd name="connsiteY16" fmla="*/ 620801 h 1497726"/>
              <a:gd name="connsiteX0" fmla="*/ 0 w 7387653"/>
              <a:gd name="connsiteY0" fmla="*/ 1381011 h 1493438"/>
              <a:gd name="connsiteX1" fmla="*/ 674558 w 7387653"/>
              <a:gd name="connsiteY1" fmla="*/ 1381011 h 1493438"/>
              <a:gd name="connsiteX2" fmla="*/ 1139253 w 7387653"/>
              <a:gd name="connsiteY2" fmla="*/ 1321051 h 1493438"/>
              <a:gd name="connsiteX3" fmla="*/ 1304144 w 7387653"/>
              <a:gd name="connsiteY3" fmla="*/ 841366 h 1493438"/>
              <a:gd name="connsiteX4" fmla="*/ 1394085 w 7387653"/>
              <a:gd name="connsiteY4" fmla="*/ 286729 h 1493438"/>
              <a:gd name="connsiteX5" fmla="*/ 1454046 w 7387653"/>
              <a:gd name="connsiteY5" fmla="*/ 16906 h 1493438"/>
              <a:gd name="connsiteX6" fmla="*/ 1643235 w 7387653"/>
              <a:gd name="connsiteY6" fmla="*/ 185295 h 1493438"/>
              <a:gd name="connsiteX7" fmla="*/ 1712278 w 7387653"/>
              <a:gd name="connsiteY7" fmla="*/ 718695 h 1493438"/>
              <a:gd name="connsiteX8" fmla="*/ 1850365 w 7387653"/>
              <a:gd name="connsiteY8" fmla="*/ 1099695 h 1493438"/>
              <a:gd name="connsiteX9" fmla="*/ 2113613 w 7387653"/>
              <a:gd name="connsiteY9" fmla="*/ 1381011 h 1493438"/>
              <a:gd name="connsiteX10" fmla="*/ 3372787 w 7387653"/>
              <a:gd name="connsiteY10" fmla="*/ 1410992 h 1493438"/>
              <a:gd name="connsiteX11" fmla="*/ 4646951 w 7387653"/>
              <a:gd name="connsiteY11" fmla="*/ 1425982 h 1493438"/>
              <a:gd name="connsiteX12" fmla="*/ 5666282 w 7387653"/>
              <a:gd name="connsiteY12" fmla="*/ 1396002 h 1493438"/>
              <a:gd name="connsiteX13" fmla="*/ 6071017 w 7387653"/>
              <a:gd name="connsiteY13" fmla="*/ 841366 h 1493438"/>
              <a:gd name="connsiteX14" fmla="*/ 6505731 w 7387653"/>
              <a:gd name="connsiteY14" fmla="*/ 631503 h 1493438"/>
              <a:gd name="connsiteX15" fmla="*/ 7255240 w 7387653"/>
              <a:gd name="connsiteY15" fmla="*/ 616513 h 1493438"/>
              <a:gd name="connsiteX16" fmla="*/ 7300210 w 7387653"/>
              <a:gd name="connsiteY16" fmla="*/ 616513 h 1493438"/>
              <a:gd name="connsiteX0" fmla="*/ 0 w 7387653"/>
              <a:gd name="connsiteY0" fmla="*/ 1381011 h 1493438"/>
              <a:gd name="connsiteX1" fmla="*/ 674558 w 7387653"/>
              <a:gd name="connsiteY1" fmla="*/ 1381011 h 1493438"/>
              <a:gd name="connsiteX2" fmla="*/ 1139253 w 7387653"/>
              <a:gd name="connsiteY2" fmla="*/ 1321051 h 1493438"/>
              <a:gd name="connsiteX3" fmla="*/ 1477531 w 7387653"/>
              <a:gd name="connsiteY3" fmla="*/ 794895 h 1493438"/>
              <a:gd name="connsiteX4" fmla="*/ 1394085 w 7387653"/>
              <a:gd name="connsiteY4" fmla="*/ 286729 h 1493438"/>
              <a:gd name="connsiteX5" fmla="*/ 1454046 w 7387653"/>
              <a:gd name="connsiteY5" fmla="*/ 16906 h 1493438"/>
              <a:gd name="connsiteX6" fmla="*/ 1643235 w 7387653"/>
              <a:gd name="connsiteY6" fmla="*/ 185295 h 1493438"/>
              <a:gd name="connsiteX7" fmla="*/ 1712278 w 7387653"/>
              <a:gd name="connsiteY7" fmla="*/ 718695 h 1493438"/>
              <a:gd name="connsiteX8" fmla="*/ 1850365 w 7387653"/>
              <a:gd name="connsiteY8" fmla="*/ 1099695 h 1493438"/>
              <a:gd name="connsiteX9" fmla="*/ 2113613 w 7387653"/>
              <a:gd name="connsiteY9" fmla="*/ 1381011 h 1493438"/>
              <a:gd name="connsiteX10" fmla="*/ 3372787 w 7387653"/>
              <a:gd name="connsiteY10" fmla="*/ 1410992 h 1493438"/>
              <a:gd name="connsiteX11" fmla="*/ 4646951 w 7387653"/>
              <a:gd name="connsiteY11" fmla="*/ 1425982 h 1493438"/>
              <a:gd name="connsiteX12" fmla="*/ 5666282 w 7387653"/>
              <a:gd name="connsiteY12" fmla="*/ 1396002 h 1493438"/>
              <a:gd name="connsiteX13" fmla="*/ 6071017 w 7387653"/>
              <a:gd name="connsiteY13" fmla="*/ 841366 h 1493438"/>
              <a:gd name="connsiteX14" fmla="*/ 6505731 w 7387653"/>
              <a:gd name="connsiteY14" fmla="*/ 631503 h 1493438"/>
              <a:gd name="connsiteX15" fmla="*/ 7255240 w 7387653"/>
              <a:gd name="connsiteY15" fmla="*/ 616513 h 1493438"/>
              <a:gd name="connsiteX16" fmla="*/ 7300210 w 7387653"/>
              <a:gd name="connsiteY16" fmla="*/ 616513 h 1493438"/>
              <a:gd name="connsiteX0" fmla="*/ 0 w 7387653"/>
              <a:gd name="connsiteY0" fmla="*/ 1376805 h 1489232"/>
              <a:gd name="connsiteX1" fmla="*/ 674558 w 7387653"/>
              <a:gd name="connsiteY1" fmla="*/ 1376805 h 1489232"/>
              <a:gd name="connsiteX2" fmla="*/ 1139253 w 7387653"/>
              <a:gd name="connsiteY2" fmla="*/ 1316845 h 1489232"/>
              <a:gd name="connsiteX3" fmla="*/ 1477531 w 7387653"/>
              <a:gd name="connsiteY3" fmla="*/ 790689 h 1489232"/>
              <a:gd name="connsiteX4" fmla="*/ 1618248 w 7387653"/>
              <a:gd name="connsiteY4" fmla="*/ 257289 h 1489232"/>
              <a:gd name="connsiteX5" fmla="*/ 1454046 w 7387653"/>
              <a:gd name="connsiteY5" fmla="*/ 12700 h 1489232"/>
              <a:gd name="connsiteX6" fmla="*/ 1643235 w 7387653"/>
              <a:gd name="connsiteY6" fmla="*/ 181089 h 1489232"/>
              <a:gd name="connsiteX7" fmla="*/ 1712278 w 7387653"/>
              <a:gd name="connsiteY7" fmla="*/ 714489 h 1489232"/>
              <a:gd name="connsiteX8" fmla="*/ 1850365 w 7387653"/>
              <a:gd name="connsiteY8" fmla="*/ 1095489 h 1489232"/>
              <a:gd name="connsiteX9" fmla="*/ 2113613 w 7387653"/>
              <a:gd name="connsiteY9" fmla="*/ 1376805 h 1489232"/>
              <a:gd name="connsiteX10" fmla="*/ 3372787 w 7387653"/>
              <a:gd name="connsiteY10" fmla="*/ 1406786 h 1489232"/>
              <a:gd name="connsiteX11" fmla="*/ 4646951 w 7387653"/>
              <a:gd name="connsiteY11" fmla="*/ 1421776 h 1489232"/>
              <a:gd name="connsiteX12" fmla="*/ 5666282 w 7387653"/>
              <a:gd name="connsiteY12" fmla="*/ 1391796 h 1489232"/>
              <a:gd name="connsiteX13" fmla="*/ 6071017 w 7387653"/>
              <a:gd name="connsiteY13" fmla="*/ 837160 h 1489232"/>
              <a:gd name="connsiteX14" fmla="*/ 6505731 w 7387653"/>
              <a:gd name="connsiteY14" fmla="*/ 627297 h 1489232"/>
              <a:gd name="connsiteX15" fmla="*/ 7255240 w 7387653"/>
              <a:gd name="connsiteY15" fmla="*/ 612307 h 1489232"/>
              <a:gd name="connsiteX16" fmla="*/ 7300210 w 7387653"/>
              <a:gd name="connsiteY16" fmla="*/ 612307 h 1489232"/>
              <a:gd name="connsiteX0" fmla="*/ 0 w 7387653"/>
              <a:gd name="connsiteY0" fmla="*/ 1437016 h 1549443"/>
              <a:gd name="connsiteX1" fmla="*/ 674558 w 7387653"/>
              <a:gd name="connsiteY1" fmla="*/ 1437016 h 1549443"/>
              <a:gd name="connsiteX2" fmla="*/ 1139253 w 7387653"/>
              <a:gd name="connsiteY2" fmla="*/ 1377056 h 1549443"/>
              <a:gd name="connsiteX3" fmla="*/ 1477531 w 7387653"/>
              <a:gd name="connsiteY3" fmla="*/ 850900 h 1549443"/>
              <a:gd name="connsiteX4" fmla="*/ 1618248 w 7387653"/>
              <a:gd name="connsiteY4" fmla="*/ 317500 h 1549443"/>
              <a:gd name="connsiteX5" fmla="*/ 1829324 w 7387653"/>
              <a:gd name="connsiteY5" fmla="*/ 12700 h 1549443"/>
              <a:gd name="connsiteX6" fmla="*/ 1643235 w 7387653"/>
              <a:gd name="connsiteY6" fmla="*/ 241300 h 1549443"/>
              <a:gd name="connsiteX7" fmla="*/ 1712278 w 7387653"/>
              <a:gd name="connsiteY7" fmla="*/ 774700 h 1549443"/>
              <a:gd name="connsiteX8" fmla="*/ 1850365 w 7387653"/>
              <a:gd name="connsiteY8" fmla="*/ 1155700 h 1549443"/>
              <a:gd name="connsiteX9" fmla="*/ 2113613 w 7387653"/>
              <a:gd name="connsiteY9" fmla="*/ 1437016 h 1549443"/>
              <a:gd name="connsiteX10" fmla="*/ 3372787 w 7387653"/>
              <a:gd name="connsiteY10" fmla="*/ 1466997 h 1549443"/>
              <a:gd name="connsiteX11" fmla="*/ 4646951 w 7387653"/>
              <a:gd name="connsiteY11" fmla="*/ 1481987 h 1549443"/>
              <a:gd name="connsiteX12" fmla="*/ 5666282 w 7387653"/>
              <a:gd name="connsiteY12" fmla="*/ 1452007 h 1549443"/>
              <a:gd name="connsiteX13" fmla="*/ 6071017 w 7387653"/>
              <a:gd name="connsiteY13" fmla="*/ 897371 h 1549443"/>
              <a:gd name="connsiteX14" fmla="*/ 6505731 w 7387653"/>
              <a:gd name="connsiteY14" fmla="*/ 687508 h 1549443"/>
              <a:gd name="connsiteX15" fmla="*/ 7255240 w 7387653"/>
              <a:gd name="connsiteY15" fmla="*/ 672518 h 1549443"/>
              <a:gd name="connsiteX16" fmla="*/ 7300210 w 7387653"/>
              <a:gd name="connsiteY16" fmla="*/ 672518 h 1549443"/>
              <a:gd name="connsiteX0" fmla="*/ 0 w 7387653"/>
              <a:gd name="connsiteY0" fmla="*/ 1437016 h 1549443"/>
              <a:gd name="connsiteX1" fmla="*/ 674558 w 7387653"/>
              <a:gd name="connsiteY1" fmla="*/ 1437016 h 1549443"/>
              <a:gd name="connsiteX2" fmla="*/ 1139253 w 7387653"/>
              <a:gd name="connsiteY2" fmla="*/ 1377056 h 1549443"/>
              <a:gd name="connsiteX3" fmla="*/ 1477531 w 7387653"/>
              <a:gd name="connsiteY3" fmla="*/ 850900 h 1549443"/>
              <a:gd name="connsiteX4" fmla="*/ 1618248 w 7387653"/>
              <a:gd name="connsiteY4" fmla="*/ 317500 h 1549443"/>
              <a:gd name="connsiteX5" fmla="*/ 1829324 w 7387653"/>
              <a:gd name="connsiteY5" fmla="*/ 12700 h 1549443"/>
              <a:gd name="connsiteX6" fmla="*/ 1899682 w 7387653"/>
              <a:gd name="connsiteY6" fmla="*/ 241301 h 1549443"/>
              <a:gd name="connsiteX7" fmla="*/ 1712278 w 7387653"/>
              <a:gd name="connsiteY7" fmla="*/ 774700 h 1549443"/>
              <a:gd name="connsiteX8" fmla="*/ 1850365 w 7387653"/>
              <a:gd name="connsiteY8" fmla="*/ 1155700 h 1549443"/>
              <a:gd name="connsiteX9" fmla="*/ 2113613 w 7387653"/>
              <a:gd name="connsiteY9" fmla="*/ 1437016 h 1549443"/>
              <a:gd name="connsiteX10" fmla="*/ 3372787 w 7387653"/>
              <a:gd name="connsiteY10" fmla="*/ 1466997 h 1549443"/>
              <a:gd name="connsiteX11" fmla="*/ 4646951 w 7387653"/>
              <a:gd name="connsiteY11" fmla="*/ 1481987 h 1549443"/>
              <a:gd name="connsiteX12" fmla="*/ 5666282 w 7387653"/>
              <a:gd name="connsiteY12" fmla="*/ 1452007 h 1549443"/>
              <a:gd name="connsiteX13" fmla="*/ 6071017 w 7387653"/>
              <a:gd name="connsiteY13" fmla="*/ 897371 h 1549443"/>
              <a:gd name="connsiteX14" fmla="*/ 6505731 w 7387653"/>
              <a:gd name="connsiteY14" fmla="*/ 687508 h 1549443"/>
              <a:gd name="connsiteX15" fmla="*/ 7255240 w 7387653"/>
              <a:gd name="connsiteY15" fmla="*/ 672518 h 1549443"/>
              <a:gd name="connsiteX16" fmla="*/ 7300210 w 7387653"/>
              <a:gd name="connsiteY16" fmla="*/ 672518 h 1549443"/>
              <a:gd name="connsiteX0" fmla="*/ 0 w 7387653"/>
              <a:gd name="connsiteY0" fmla="*/ 1437016 h 1549443"/>
              <a:gd name="connsiteX1" fmla="*/ 674558 w 7387653"/>
              <a:gd name="connsiteY1" fmla="*/ 1437016 h 1549443"/>
              <a:gd name="connsiteX2" fmla="*/ 1139253 w 7387653"/>
              <a:gd name="connsiteY2" fmla="*/ 1377056 h 1549443"/>
              <a:gd name="connsiteX3" fmla="*/ 1477531 w 7387653"/>
              <a:gd name="connsiteY3" fmla="*/ 850900 h 1549443"/>
              <a:gd name="connsiteX4" fmla="*/ 1618248 w 7387653"/>
              <a:gd name="connsiteY4" fmla="*/ 317500 h 1549443"/>
              <a:gd name="connsiteX5" fmla="*/ 1829324 w 7387653"/>
              <a:gd name="connsiteY5" fmla="*/ 12700 h 1549443"/>
              <a:gd name="connsiteX6" fmla="*/ 1899682 w 7387653"/>
              <a:gd name="connsiteY6" fmla="*/ 241301 h 1549443"/>
              <a:gd name="connsiteX7" fmla="*/ 1970041 w 7387653"/>
              <a:gd name="connsiteY7" fmla="*/ 850901 h 1549443"/>
              <a:gd name="connsiteX8" fmla="*/ 1850365 w 7387653"/>
              <a:gd name="connsiteY8" fmla="*/ 1155700 h 1549443"/>
              <a:gd name="connsiteX9" fmla="*/ 2113613 w 7387653"/>
              <a:gd name="connsiteY9" fmla="*/ 1437016 h 1549443"/>
              <a:gd name="connsiteX10" fmla="*/ 3372787 w 7387653"/>
              <a:gd name="connsiteY10" fmla="*/ 1466997 h 1549443"/>
              <a:gd name="connsiteX11" fmla="*/ 4646951 w 7387653"/>
              <a:gd name="connsiteY11" fmla="*/ 1481987 h 1549443"/>
              <a:gd name="connsiteX12" fmla="*/ 5666282 w 7387653"/>
              <a:gd name="connsiteY12" fmla="*/ 1452007 h 1549443"/>
              <a:gd name="connsiteX13" fmla="*/ 6071017 w 7387653"/>
              <a:gd name="connsiteY13" fmla="*/ 897371 h 1549443"/>
              <a:gd name="connsiteX14" fmla="*/ 6505731 w 7387653"/>
              <a:gd name="connsiteY14" fmla="*/ 687508 h 1549443"/>
              <a:gd name="connsiteX15" fmla="*/ 7255240 w 7387653"/>
              <a:gd name="connsiteY15" fmla="*/ 672518 h 1549443"/>
              <a:gd name="connsiteX16" fmla="*/ 7300210 w 7387653"/>
              <a:gd name="connsiteY16" fmla="*/ 672518 h 1549443"/>
              <a:gd name="connsiteX0" fmla="*/ 0 w 7387653"/>
              <a:gd name="connsiteY0" fmla="*/ 1437016 h 1549443"/>
              <a:gd name="connsiteX1" fmla="*/ 674558 w 7387653"/>
              <a:gd name="connsiteY1" fmla="*/ 1437016 h 1549443"/>
              <a:gd name="connsiteX2" fmla="*/ 1139253 w 7387653"/>
              <a:gd name="connsiteY2" fmla="*/ 1377056 h 1549443"/>
              <a:gd name="connsiteX3" fmla="*/ 1477531 w 7387653"/>
              <a:gd name="connsiteY3" fmla="*/ 850900 h 1549443"/>
              <a:gd name="connsiteX4" fmla="*/ 1618248 w 7387653"/>
              <a:gd name="connsiteY4" fmla="*/ 317500 h 1549443"/>
              <a:gd name="connsiteX5" fmla="*/ 1829324 w 7387653"/>
              <a:gd name="connsiteY5" fmla="*/ 12700 h 1549443"/>
              <a:gd name="connsiteX6" fmla="*/ 1899682 w 7387653"/>
              <a:gd name="connsiteY6" fmla="*/ 241301 h 1549443"/>
              <a:gd name="connsiteX7" fmla="*/ 1970041 w 7387653"/>
              <a:gd name="connsiteY7" fmla="*/ 850901 h 1549443"/>
              <a:gd name="connsiteX8" fmla="*/ 2040399 w 7387653"/>
              <a:gd name="connsiteY8" fmla="*/ 1155701 h 1549443"/>
              <a:gd name="connsiteX9" fmla="*/ 2113613 w 7387653"/>
              <a:gd name="connsiteY9" fmla="*/ 1437016 h 1549443"/>
              <a:gd name="connsiteX10" fmla="*/ 3372787 w 7387653"/>
              <a:gd name="connsiteY10" fmla="*/ 1466997 h 1549443"/>
              <a:gd name="connsiteX11" fmla="*/ 4646951 w 7387653"/>
              <a:gd name="connsiteY11" fmla="*/ 1481987 h 1549443"/>
              <a:gd name="connsiteX12" fmla="*/ 5666282 w 7387653"/>
              <a:gd name="connsiteY12" fmla="*/ 1452007 h 1549443"/>
              <a:gd name="connsiteX13" fmla="*/ 6071017 w 7387653"/>
              <a:gd name="connsiteY13" fmla="*/ 897371 h 1549443"/>
              <a:gd name="connsiteX14" fmla="*/ 6505731 w 7387653"/>
              <a:gd name="connsiteY14" fmla="*/ 687508 h 1549443"/>
              <a:gd name="connsiteX15" fmla="*/ 7255240 w 7387653"/>
              <a:gd name="connsiteY15" fmla="*/ 672518 h 1549443"/>
              <a:gd name="connsiteX16" fmla="*/ 7300210 w 7387653"/>
              <a:gd name="connsiteY16" fmla="*/ 672518 h 1549443"/>
              <a:gd name="connsiteX0" fmla="*/ 0 w 7387653"/>
              <a:gd name="connsiteY0" fmla="*/ 1437016 h 1549443"/>
              <a:gd name="connsiteX1" fmla="*/ 674558 w 7387653"/>
              <a:gd name="connsiteY1" fmla="*/ 1437016 h 1549443"/>
              <a:gd name="connsiteX2" fmla="*/ 1139253 w 7387653"/>
              <a:gd name="connsiteY2" fmla="*/ 1377056 h 1549443"/>
              <a:gd name="connsiteX3" fmla="*/ 1477531 w 7387653"/>
              <a:gd name="connsiteY3" fmla="*/ 850900 h 1549443"/>
              <a:gd name="connsiteX4" fmla="*/ 1618248 w 7387653"/>
              <a:gd name="connsiteY4" fmla="*/ 317500 h 1549443"/>
              <a:gd name="connsiteX5" fmla="*/ 1829324 w 7387653"/>
              <a:gd name="connsiteY5" fmla="*/ 12700 h 1549443"/>
              <a:gd name="connsiteX6" fmla="*/ 1899682 w 7387653"/>
              <a:gd name="connsiteY6" fmla="*/ 241301 h 1549443"/>
              <a:gd name="connsiteX7" fmla="*/ 1970041 w 7387653"/>
              <a:gd name="connsiteY7" fmla="*/ 850901 h 1549443"/>
              <a:gd name="connsiteX8" fmla="*/ 2040399 w 7387653"/>
              <a:gd name="connsiteY8" fmla="*/ 1155701 h 1549443"/>
              <a:gd name="connsiteX9" fmla="*/ 2181117 w 7387653"/>
              <a:gd name="connsiteY9" fmla="*/ 1384301 h 1549443"/>
              <a:gd name="connsiteX10" fmla="*/ 3372787 w 7387653"/>
              <a:gd name="connsiteY10" fmla="*/ 1466997 h 1549443"/>
              <a:gd name="connsiteX11" fmla="*/ 4646951 w 7387653"/>
              <a:gd name="connsiteY11" fmla="*/ 1481987 h 1549443"/>
              <a:gd name="connsiteX12" fmla="*/ 5666282 w 7387653"/>
              <a:gd name="connsiteY12" fmla="*/ 1452007 h 1549443"/>
              <a:gd name="connsiteX13" fmla="*/ 6071017 w 7387653"/>
              <a:gd name="connsiteY13" fmla="*/ 897371 h 1549443"/>
              <a:gd name="connsiteX14" fmla="*/ 6505731 w 7387653"/>
              <a:gd name="connsiteY14" fmla="*/ 687508 h 1549443"/>
              <a:gd name="connsiteX15" fmla="*/ 7255240 w 7387653"/>
              <a:gd name="connsiteY15" fmla="*/ 672518 h 1549443"/>
              <a:gd name="connsiteX16" fmla="*/ 7300210 w 7387653"/>
              <a:gd name="connsiteY16" fmla="*/ 672518 h 1549443"/>
              <a:gd name="connsiteX0" fmla="*/ 0 w 7387653"/>
              <a:gd name="connsiteY0" fmla="*/ 1437016 h 1549443"/>
              <a:gd name="connsiteX1" fmla="*/ 674558 w 7387653"/>
              <a:gd name="connsiteY1" fmla="*/ 1437016 h 1549443"/>
              <a:gd name="connsiteX2" fmla="*/ 1139253 w 7387653"/>
              <a:gd name="connsiteY2" fmla="*/ 1377056 h 1549443"/>
              <a:gd name="connsiteX3" fmla="*/ 1477531 w 7387653"/>
              <a:gd name="connsiteY3" fmla="*/ 850900 h 1549443"/>
              <a:gd name="connsiteX4" fmla="*/ 1618248 w 7387653"/>
              <a:gd name="connsiteY4" fmla="*/ 317500 h 1549443"/>
              <a:gd name="connsiteX5" fmla="*/ 1829324 w 7387653"/>
              <a:gd name="connsiteY5" fmla="*/ 12700 h 1549443"/>
              <a:gd name="connsiteX6" fmla="*/ 1899682 w 7387653"/>
              <a:gd name="connsiteY6" fmla="*/ 241301 h 1549443"/>
              <a:gd name="connsiteX7" fmla="*/ 1970041 w 7387653"/>
              <a:gd name="connsiteY7" fmla="*/ 850901 h 1549443"/>
              <a:gd name="connsiteX8" fmla="*/ 1970041 w 7387653"/>
              <a:gd name="connsiteY8" fmla="*/ 1079501 h 1549443"/>
              <a:gd name="connsiteX9" fmla="*/ 2181117 w 7387653"/>
              <a:gd name="connsiteY9" fmla="*/ 1384301 h 1549443"/>
              <a:gd name="connsiteX10" fmla="*/ 3372787 w 7387653"/>
              <a:gd name="connsiteY10" fmla="*/ 1466997 h 1549443"/>
              <a:gd name="connsiteX11" fmla="*/ 4646951 w 7387653"/>
              <a:gd name="connsiteY11" fmla="*/ 1481987 h 1549443"/>
              <a:gd name="connsiteX12" fmla="*/ 5666282 w 7387653"/>
              <a:gd name="connsiteY12" fmla="*/ 1452007 h 1549443"/>
              <a:gd name="connsiteX13" fmla="*/ 6071017 w 7387653"/>
              <a:gd name="connsiteY13" fmla="*/ 897371 h 1549443"/>
              <a:gd name="connsiteX14" fmla="*/ 6505731 w 7387653"/>
              <a:gd name="connsiteY14" fmla="*/ 687508 h 1549443"/>
              <a:gd name="connsiteX15" fmla="*/ 7255240 w 7387653"/>
              <a:gd name="connsiteY15" fmla="*/ 672518 h 1549443"/>
              <a:gd name="connsiteX16" fmla="*/ 7300210 w 7387653"/>
              <a:gd name="connsiteY16" fmla="*/ 672518 h 1549443"/>
              <a:gd name="connsiteX0" fmla="*/ 0 w 7387653"/>
              <a:gd name="connsiteY0" fmla="*/ 1437015 h 1549442"/>
              <a:gd name="connsiteX1" fmla="*/ 674558 w 7387653"/>
              <a:gd name="connsiteY1" fmla="*/ 1437015 h 1549442"/>
              <a:gd name="connsiteX2" fmla="*/ 1139253 w 7387653"/>
              <a:gd name="connsiteY2" fmla="*/ 1377055 h 1549442"/>
              <a:gd name="connsiteX3" fmla="*/ 1477531 w 7387653"/>
              <a:gd name="connsiteY3" fmla="*/ 850899 h 1549442"/>
              <a:gd name="connsiteX4" fmla="*/ 1618248 w 7387653"/>
              <a:gd name="connsiteY4" fmla="*/ 317499 h 1549442"/>
              <a:gd name="connsiteX5" fmla="*/ 1758965 w 7387653"/>
              <a:gd name="connsiteY5" fmla="*/ 12700 h 1549442"/>
              <a:gd name="connsiteX6" fmla="*/ 1899682 w 7387653"/>
              <a:gd name="connsiteY6" fmla="*/ 241300 h 1549442"/>
              <a:gd name="connsiteX7" fmla="*/ 1970041 w 7387653"/>
              <a:gd name="connsiteY7" fmla="*/ 850900 h 1549442"/>
              <a:gd name="connsiteX8" fmla="*/ 1970041 w 7387653"/>
              <a:gd name="connsiteY8" fmla="*/ 1079500 h 1549442"/>
              <a:gd name="connsiteX9" fmla="*/ 2181117 w 7387653"/>
              <a:gd name="connsiteY9" fmla="*/ 1384300 h 1549442"/>
              <a:gd name="connsiteX10" fmla="*/ 3372787 w 7387653"/>
              <a:gd name="connsiteY10" fmla="*/ 1466996 h 1549442"/>
              <a:gd name="connsiteX11" fmla="*/ 4646951 w 7387653"/>
              <a:gd name="connsiteY11" fmla="*/ 1481986 h 1549442"/>
              <a:gd name="connsiteX12" fmla="*/ 5666282 w 7387653"/>
              <a:gd name="connsiteY12" fmla="*/ 1452006 h 1549442"/>
              <a:gd name="connsiteX13" fmla="*/ 6071017 w 7387653"/>
              <a:gd name="connsiteY13" fmla="*/ 897370 h 1549442"/>
              <a:gd name="connsiteX14" fmla="*/ 6505731 w 7387653"/>
              <a:gd name="connsiteY14" fmla="*/ 687507 h 1549442"/>
              <a:gd name="connsiteX15" fmla="*/ 7255240 w 7387653"/>
              <a:gd name="connsiteY15" fmla="*/ 672517 h 1549442"/>
              <a:gd name="connsiteX16" fmla="*/ 7300210 w 7387653"/>
              <a:gd name="connsiteY16" fmla="*/ 672517 h 1549442"/>
              <a:gd name="connsiteX0" fmla="*/ 0 w 7387653"/>
              <a:gd name="connsiteY0" fmla="*/ 1437015 h 1549442"/>
              <a:gd name="connsiteX1" fmla="*/ 674558 w 7387653"/>
              <a:gd name="connsiteY1" fmla="*/ 1437015 h 1549442"/>
              <a:gd name="connsiteX2" fmla="*/ 1139253 w 7387653"/>
              <a:gd name="connsiteY2" fmla="*/ 1377055 h 1549442"/>
              <a:gd name="connsiteX3" fmla="*/ 1477531 w 7387653"/>
              <a:gd name="connsiteY3" fmla="*/ 850899 h 1549442"/>
              <a:gd name="connsiteX4" fmla="*/ 1618248 w 7387653"/>
              <a:gd name="connsiteY4" fmla="*/ 317499 h 1549442"/>
              <a:gd name="connsiteX5" fmla="*/ 1758965 w 7387653"/>
              <a:gd name="connsiteY5" fmla="*/ 12700 h 1549442"/>
              <a:gd name="connsiteX6" fmla="*/ 1899682 w 7387653"/>
              <a:gd name="connsiteY6" fmla="*/ 241300 h 1549442"/>
              <a:gd name="connsiteX7" fmla="*/ 1970041 w 7387653"/>
              <a:gd name="connsiteY7" fmla="*/ 850899 h 1549442"/>
              <a:gd name="connsiteX8" fmla="*/ 1970041 w 7387653"/>
              <a:gd name="connsiteY8" fmla="*/ 1079500 h 1549442"/>
              <a:gd name="connsiteX9" fmla="*/ 2181117 w 7387653"/>
              <a:gd name="connsiteY9" fmla="*/ 1384300 h 1549442"/>
              <a:gd name="connsiteX10" fmla="*/ 3372787 w 7387653"/>
              <a:gd name="connsiteY10" fmla="*/ 1466996 h 1549442"/>
              <a:gd name="connsiteX11" fmla="*/ 4646951 w 7387653"/>
              <a:gd name="connsiteY11" fmla="*/ 1481986 h 1549442"/>
              <a:gd name="connsiteX12" fmla="*/ 5666282 w 7387653"/>
              <a:gd name="connsiteY12" fmla="*/ 1452006 h 1549442"/>
              <a:gd name="connsiteX13" fmla="*/ 6071017 w 7387653"/>
              <a:gd name="connsiteY13" fmla="*/ 897370 h 1549442"/>
              <a:gd name="connsiteX14" fmla="*/ 6505731 w 7387653"/>
              <a:gd name="connsiteY14" fmla="*/ 687507 h 1549442"/>
              <a:gd name="connsiteX15" fmla="*/ 7255240 w 7387653"/>
              <a:gd name="connsiteY15" fmla="*/ 672517 h 1549442"/>
              <a:gd name="connsiteX16" fmla="*/ 7300210 w 7387653"/>
              <a:gd name="connsiteY16" fmla="*/ 672517 h 1549442"/>
              <a:gd name="connsiteX0" fmla="*/ 0 w 7387653"/>
              <a:gd name="connsiteY0" fmla="*/ 1437015 h 1549442"/>
              <a:gd name="connsiteX1" fmla="*/ 674558 w 7387653"/>
              <a:gd name="connsiteY1" fmla="*/ 1437015 h 1549442"/>
              <a:gd name="connsiteX2" fmla="*/ 1139253 w 7387653"/>
              <a:gd name="connsiteY2" fmla="*/ 1377055 h 1549442"/>
              <a:gd name="connsiteX3" fmla="*/ 1477531 w 7387653"/>
              <a:gd name="connsiteY3" fmla="*/ 850899 h 1549442"/>
              <a:gd name="connsiteX4" fmla="*/ 1618248 w 7387653"/>
              <a:gd name="connsiteY4" fmla="*/ 317499 h 1549442"/>
              <a:gd name="connsiteX5" fmla="*/ 1758965 w 7387653"/>
              <a:gd name="connsiteY5" fmla="*/ 12700 h 1549442"/>
              <a:gd name="connsiteX6" fmla="*/ 1899682 w 7387653"/>
              <a:gd name="connsiteY6" fmla="*/ 241300 h 1549442"/>
              <a:gd name="connsiteX7" fmla="*/ 1970041 w 7387653"/>
              <a:gd name="connsiteY7" fmla="*/ 850899 h 1549442"/>
              <a:gd name="connsiteX8" fmla="*/ 2040399 w 7387653"/>
              <a:gd name="connsiteY8" fmla="*/ 1003299 h 1549442"/>
              <a:gd name="connsiteX9" fmla="*/ 2181117 w 7387653"/>
              <a:gd name="connsiteY9" fmla="*/ 1384300 h 1549442"/>
              <a:gd name="connsiteX10" fmla="*/ 3372787 w 7387653"/>
              <a:gd name="connsiteY10" fmla="*/ 1466996 h 1549442"/>
              <a:gd name="connsiteX11" fmla="*/ 4646951 w 7387653"/>
              <a:gd name="connsiteY11" fmla="*/ 1481986 h 1549442"/>
              <a:gd name="connsiteX12" fmla="*/ 5666282 w 7387653"/>
              <a:gd name="connsiteY12" fmla="*/ 1452006 h 1549442"/>
              <a:gd name="connsiteX13" fmla="*/ 6071017 w 7387653"/>
              <a:gd name="connsiteY13" fmla="*/ 897370 h 1549442"/>
              <a:gd name="connsiteX14" fmla="*/ 6505731 w 7387653"/>
              <a:gd name="connsiteY14" fmla="*/ 687507 h 1549442"/>
              <a:gd name="connsiteX15" fmla="*/ 7255240 w 7387653"/>
              <a:gd name="connsiteY15" fmla="*/ 672517 h 1549442"/>
              <a:gd name="connsiteX16" fmla="*/ 7300210 w 7387653"/>
              <a:gd name="connsiteY16" fmla="*/ 672517 h 1549442"/>
              <a:gd name="connsiteX0" fmla="*/ 0 w 7387653"/>
              <a:gd name="connsiteY0" fmla="*/ 1437015 h 1549442"/>
              <a:gd name="connsiteX1" fmla="*/ 674558 w 7387653"/>
              <a:gd name="connsiteY1" fmla="*/ 1437015 h 1549442"/>
              <a:gd name="connsiteX2" fmla="*/ 1139253 w 7387653"/>
              <a:gd name="connsiteY2" fmla="*/ 1377055 h 1549442"/>
              <a:gd name="connsiteX3" fmla="*/ 1477531 w 7387653"/>
              <a:gd name="connsiteY3" fmla="*/ 850899 h 1549442"/>
              <a:gd name="connsiteX4" fmla="*/ 1618248 w 7387653"/>
              <a:gd name="connsiteY4" fmla="*/ 317499 h 1549442"/>
              <a:gd name="connsiteX5" fmla="*/ 1758965 w 7387653"/>
              <a:gd name="connsiteY5" fmla="*/ 12700 h 1549442"/>
              <a:gd name="connsiteX6" fmla="*/ 1899682 w 7387653"/>
              <a:gd name="connsiteY6" fmla="*/ 241300 h 1549442"/>
              <a:gd name="connsiteX7" fmla="*/ 1970041 w 7387653"/>
              <a:gd name="connsiteY7" fmla="*/ 850899 h 1549442"/>
              <a:gd name="connsiteX8" fmla="*/ 1970041 w 7387653"/>
              <a:gd name="connsiteY8" fmla="*/ 1079499 h 1549442"/>
              <a:gd name="connsiteX9" fmla="*/ 2181117 w 7387653"/>
              <a:gd name="connsiteY9" fmla="*/ 1384300 h 1549442"/>
              <a:gd name="connsiteX10" fmla="*/ 3372787 w 7387653"/>
              <a:gd name="connsiteY10" fmla="*/ 1466996 h 1549442"/>
              <a:gd name="connsiteX11" fmla="*/ 4646951 w 7387653"/>
              <a:gd name="connsiteY11" fmla="*/ 1481986 h 1549442"/>
              <a:gd name="connsiteX12" fmla="*/ 5666282 w 7387653"/>
              <a:gd name="connsiteY12" fmla="*/ 1452006 h 1549442"/>
              <a:gd name="connsiteX13" fmla="*/ 6071017 w 7387653"/>
              <a:gd name="connsiteY13" fmla="*/ 897370 h 1549442"/>
              <a:gd name="connsiteX14" fmla="*/ 6505731 w 7387653"/>
              <a:gd name="connsiteY14" fmla="*/ 687507 h 1549442"/>
              <a:gd name="connsiteX15" fmla="*/ 7255240 w 7387653"/>
              <a:gd name="connsiteY15" fmla="*/ 672517 h 1549442"/>
              <a:gd name="connsiteX16" fmla="*/ 7300210 w 7387653"/>
              <a:gd name="connsiteY16" fmla="*/ 672517 h 1549442"/>
              <a:gd name="connsiteX0" fmla="*/ 0 w 7387653"/>
              <a:gd name="connsiteY0" fmla="*/ 1437015 h 1549442"/>
              <a:gd name="connsiteX1" fmla="*/ 674558 w 7387653"/>
              <a:gd name="connsiteY1" fmla="*/ 1437015 h 1549442"/>
              <a:gd name="connsiteX2" fmla="*/ 1139253 w 7387653"/>
              <a:gd name="connsiteY2" fmla="*/ 1377055 h 1549442"/>
              <a:gd name="connsiteX3" fmla="*/ 1547889 w 7387653"/>
              <a:gd name="connsiteY3" fmla="*/ 1079499 h 1549442"/>
              <a:gd name="connsiteX4" fmla="*/ 1618248 w 7387653"/>
              <a:gd name="connsiteY4" fmla="*/ 317499 h 1549442"/>
              <a:gd name="connsiteX5" fmla="*/ 1758965 w 7387653"/>
              <a:gd name="connsiteY5" fmla="*/ 12700 h 1549442"/>
              <a:gd name="connsiteX6" fmla="*/ 1899682 w 7387653"/>
              <a:gd name="connsiteY6" fmla="*/ 241300 h 1549442"/>
              <a:gd name="connsiteX7" fmla="*/ 1970041 w 7387653"/>
              <a:gd name="connsiteY7" fmla="*/ 850899 h 1549442"/>
              <a:gd name="connsiteX8" fmla="*/ 1970041 w 7387653"/>
              <a:gd name="connsiteY8" fmla="*/ 1079499 h 1549442"/>
              <a:gd name="connsiteX9" fmla="*/ 2181117 w 7387653"/>
              <a:gd name="connsiteY9" fmla="*/ 1384300 h 1549442"/>
              <a:gd name="connsiteX10" fmla="*/ 3372787 w 7387653"/>
              <a:gd name="connsiteY10" fmla="*/ 1466996 h 1549442"/>
              <a:gd name="connsiteX11" fmla="*/ 4646951 w 7387653"/>
              <a:gd name="connsiteY11" fmla="*/ 1481986 h 1549442"/>
              <a:gd name="connsiteX12" fmla="*/ 5666282 w 7387653"/>
              <a:gd name="connsiteY12" fmla="*/ 1452006 h 1549442"/>
              <a:gd name="connsiteX13" fmla="*/ 6071017 w 7387653"/>
              <a:gd name="connsiteY13" fmla="*/ 897370 h 1549442"/>
              <a:gd name="connsiteX14" fmla="*/ 6505731 w 7387653"/>
              <a:gd name="connsiteY14" fmla="*/ 687507 h 1549442"/>
              <a:gd name="connsiteX15" fmla="*/ 7255240 w 7387653"/>
              <a:gd name="connsiteY15" fmla="*/ 672517 h 1549442"/>
              <a:gd name="connsiteX16" fmla="*/ 7300210 w 7387653"/>
              <a:gd name="connsiteY16" fmla="*/ 672517 h 1549442"/>
              <a:gd name="connsiteX0" fmla="*/ 0 w 7387653"/>
              <a:gd name="connsiteY0" fmla="*/ 1437015 h 1549442"/>
              <a:gd name="connsiteX1" fmla="*/ 674558 w 7387653"/>
              <a:gd name="connsiteY1" fmla="*/ 1437015 h 1549442"/>
              <a:gd name="connsiteX2" fmla="*/ 1139253 w 7387653"/>
              <a:gd name="connsiteY2" fmla="*/ 1377055 h 1549442"/>
              <a:gd name="connsiteX3" fmla="*/ 1547889 w 7387653"/>
              <a:gd name="connsiteY3" fmla="*/ 1079499 h 1549442"/>
              <a:gd name="connsiteX4" fmla="*/ 1688606 w 7387653"/>
              <a:gd name="connsiteY4" fmla="*/ 317499 h 1549442"/>
              <a:gd name="connsiteX5" fmla="*/ 1758965 w 7387653"/>
              <a:gd name="connsiteY5" fmla="*/ 12700 h 1549442"/>
              <a:gd name="connsiteX6" fmla="*/ 1899682 w 7387653"/>
              <a:gd name="connsiteY6" fmla="*/ 241300 h 1549442"/>
              <a:gd name="connsiteX7" fmla="*/ 1970041 w 7387653"/>
              <a:gd name="connsiteY7" fmla="*/ 850899 h 1549442"/>
              <a:gd name="connsiteX8" fmla="*/ 1970041 w 7387653"/>
              <a:gd name="connsiteY8" fmla="*/ 1079499 h 1549442"/>
              <a:gd name="connsiteX9" fmla="*/ 2181117 w 7387653"/>
              <a:gd name="connsiteY9" fmla="*/ 1384300 h 1549442"/>
              <a:gd name="connsiteX10" fmla="*/ 3372787 w 7387653"/>
              <a:gd name="connsiteY10" fmla="*/ 1466996 h 1549442"/>
              <a:gd name="connsiteX11" fmla="*/ 4646951 w 7387653"/>
              <a:gd name="connsiteY11" fmla="*/ 1481986 h 1549442"/>
              <a:gd name="connsiteX12" fmla="*/ 5666282 w 7387653"/>
              <a:gd name="connsiteY12" fmla="*/ 1452006 h 1549442"/>
              <a:gd name="connsiteX13" fmla="*/ 6071017 w 7387653"/>
              <a:gd name="connsiteY13" fmla="*/ 897370 h 1549442"/>
              <a:gd name="connsiteX14" fmla="*/ 6505731 w 7387653"/>
              <a:gd name="connsiteY14" fmla="*/ 687507 h 1549442"/>
              <a:gd name="connsiteX15" fmla="*/ 7255240 w 7387653"/>
              <a:gd name="connsiteY15" fmla="*/ 672517 h 1549442"/>
              <a:gd name="connsiteX16" fmla="*/ 7300210 w 7387653"/>
              <a:gd name="connsiteY16" fmla="*/ 672517 h 1549442"/>
              <a:gd name="connsiteX0" fmla="*/ 0 w 7387653"/>
              <a:gd name="connsiteY0" fmla="*/ 1437015 h 1549442"/>
              <a:gd name="connsiteX1" fmla="*/ 674558 w 7387653"/>
              <a:gd name="connsiteY1" fmla="*/ 1437015 h 1549442"/>
              <a:gd name="connsiteX2" fmla="*/ 1139253 w 7387653"/>
              <a:gd name="connsiteY2" fmla="*/ 1377055 h 1549442"/>
              <a:gd name="connsiteX3" fmla="*/ 1547889 w 7387653"/>
              <a:gd name="connsiteY3" fmla="*/ 1079499 h 1549442"/>
              <a:gd name="connsiteX4" fmla="*/ 1688606 w 7387653"/>
              <a:gd name="connsiteY4" fmla="*/ 317499 h 1549442"/>
              <a:gd name="connsiteX5" fmla="*/ 1758965 w 7387653"/>
              <a:gd name="connsiteY5" fmla="*/ 12700 h 1549442"/>
              <a:gd name="connsiteX6" fmla="*/ 1899682 w 7387653"/>
              <a:gd name="connsiteY6" fmla="*/ 241300 h 1549442"/>
              <a:gd name="connsiteX7" fmla="*/ 1970041 w 7387653"/>
              <a:gd name="connsiteY7" fmla="*/ 850899 h 1549442"/>
              <a:gd name="connsiteX8" fmla="*/ 2040399 w 7387653"/>
              <a:gd name="connsiteY8" fmla="*/ 1079499 h 1549442"/>
              <a:gd name="connsiteX9" fmla="*/ 2181117 w 7387653"/>
              <a:gd name="connsiteY9" fmla="*/ 1384300 h 1549442"/>
              <a:gd name="connsiteX10" fmla="*/ 3372787 w 7387653"/>
              <a:gd name="connsiteY10" fmla="*/ 1466996 h 1549442"/>
              <a:gd name="connsiteX11" fmla="*/ 4646951 w 7387653"/>
              <a:gd name="connsiteY11" fmla="*/ 1481986 h 1549442"/>
              <a:gd name="connsiteX12" fmla="*/ 5666282 w 7387653"/>
              <a:gd name="connsiteY12" fmla="*/ 1452006 h 1549442"/>
              <a:gd name="connsiteX13" fmla="*/ 6071017 w 7387653"/>
              <a:gd name="connsiteY13" fmla="*/ 897370 h 1549442"/>
              <a:gd name="connsiteX14" fmla="*/ 6505731 w 7387653"/>
              <a:gd name="connsiteY14" fmla="*/ 687507 h 1549442"/>
              <a:gd name="connsiteX15" fmla="*/ 7255240 w 7387653"/>
              <a:gd name="connsiteY15" fmla="*/ 672517 h 1549442"/>
              <a:gd name="connsiteX16" fmla="*/ 7300210 w 7387653"/>
              <a:gd name="connsiteY16" fmla="*/ 672517 h 1549442"/>
              <a:gd name="connsiteX0" fmla="*/ 0 w 7387653"/>
              <a:gd name="connsiteY0" fmla="*/ 1437016 h 1549443"/>
              <a:gd name="connsiteX1" fmla="*/ 674558 w 7387653"/>
              <a:gd name="connsiteY1" fmla="*/ 1437016 h 1549443"/>
              <a:gd name="connsiteX2" fmla="*/ 1139253 w 7387653"/>
              <a:gd name="connsiteY2" fmla="*/ 1377056 h 1549443"/>
              <a:gd name="connsiteX3" fmla="*/ 1547889 w 7387653"/>
              <a:gd name="connsiteY3" fmla="*/ 1079500 h 1549443"/>
              <a:gd name="connsiteX4" fmla="*/ 1688606 w 7387653"/>
              <a:gd name="connsiteY4" fmla="*/ 317500 h 1549443"/>
              <a:gd name="connsiteX5" fmla="*/ 1829324 w 7387653"/>
              <a:gd name="connsiteY5" fmla="*/ 12700 h 1549443"/>
              <a:gd name="connsiteX6" fmla="*/ 1899682 w 7387653"/>
              <a:gd name="connsiteY6" fmla="*/ 241301 h 1549443"/>
              <a:gd name="connsiteX7" fmla="*/ 1970041 w 7387653"/>
              <a:gd name="connsiteY7" fmla="*/ 850900 h 1549443"/>
              <a:gd name="connsiteX8" fmla="*/ 2040399 w 7387653"/>
              <a:gd name="connsiteY8" fmla="*/ 1079500 h 1549443"/>
              <a:gd name="connsiteX9" fmla="*/ 2181117 w 7387653"/>
              <a:gd name="connsiteY9" fmla="*/ 1384301 h 1549443"/>
              <a:gd name="connsiteX10" fmla="*/ 3372787 w 7387653"/>
              <a:gd name="connsiteY10" fmla="*/ 1466997 h 1549443"/>
              <a:gd name="connsiteX11" fmla="*/ 4646951 w 7387653"/>
              <a:gd name="connsiteY11" fmla="*/ 1481987 h 1549443"/>
              <a:gd name="connsiteX12" fmla="*/ 5666282 w 7387653"/>
              <a:gd name="connsiteY12" fmla="*/ 1452007 h 1549443"/>
              <a:gd name="connsiteX13" fmla="*/ 6071017 w 7387653"/>
              <a:gd name="connsiteY13" fmla="*/ 897371 h 1549443"/>
              <a:gd name="connsiteX14" fmla="*/ 6505731 w 7387653"/>
              <a:gd name="connsiteY14" fmla="*/ 687508 h 1549443"/>
              <a:gd name="connsiteX15" fmla="*/ 7255240 w 7387653"/>
              <a:gd name="connsiteY15" fmla="*/ 672518 h 1549443"/>
              <a:gd name="connsiteX16" fmla="*/ 7300210 w 7387653"/>
              <a:gd name="connsiteY16" fmla="*/ 672518 h 1549443"/>
              <a:gd name="connsiteX0" fmla="*/ 0 w 7387653"/>
              <a:gd name="connsiteY0" fmla="*/ 1513215 h 1625642"/>
              <a:gd name="connsiteX1" fmla="*/ 674558 w 7387653"/>
              <a:gd name="connsiteY1" fmla="*/ 1513215 h 1625642"/>
              <a:gd name="connsiteX2" fmla="*/ 1139253 w 7387653"/>
              <a:gd name="connsiteY2" fmla="*/ 1453255 h 1625642"/>
              <a:gd name="connsiteX3" fmla="*/ 1547889 w 7387653"/>
              <a:gd name="connsiteY3" fmla="*/ 1155699 h 1625642"/>
              <a:gd name="connsiteX4" fmla="*/ 1688606 w 7387653"/>
              <a:gd name="connsiteY4" fmla="*/ 393699 h 1625642"/>
              <a:gd name="connsiteX5" fmla="*/ 1758965 w 7387653"/>
              <a:gd name="connsiteY5" fmla="*/ 12700 h 1625642"/>
              <a:gd name="connsiteX6" fmla="*/ 1899682 w 7387653"/>
              <a:gd name="connsiteY6" fmla="*/ 317500 h 1625642"/>
              <a:gd name="connsiteX7" fmla="*/ 1970041 w 7387653"/>
              <a:gd name="connsiteY7" fmla="*/ 927099 h 1625642"/>
              <a:gd name="connsiteX8" fmla="*/ 2040399 w 7387653"/>
              <a:gd name="connsiteY8" fmla="*/ 1155699 h 1625642"/>
              <a:gd name="connsiteX9" fmla="*/ 2181117 w 7387653"/>
              <a:gd name="connsiteY9" fmla="*/ 1460500 h 1625642"/>
              <a:gd name="connsiteX10" fmla="*/ 3372787 w 7387653"/>
              <a:gd name="connsiteY10" fmla="*/ 1543196 h 1625642"/>
              <a:gd name="connsiteX11" fmla="*/ 4646951 w 7387653"/>
              <a:gd name="connsiteY11" fmla="*/ 1558186 h 1625642"/>
              <a:gd name="connsiteX12" fmla="*/ 5666282 w 7387653"/>
              <a:gd name="connsiteY12" fmla="*/ 1528206 h 1625642"/>
              <a:gd name="connsiteX13" fmla="*/ 6071017 w 7387653"/>
              <a:gd name="connsiteY13" fmla="*/ 973570 h 1625642"/>
              <a:gd name="connsiteX14" fmla="*/ 6505731 w 7387653"/>
              <a:gd name="connsiteY14" fmla="*/ 763707 h 1625642"/>
              <a:gd name="connsiteX15" fmla="*/ 7255240 w 7387653"/>
              <a:gd name="connsiteY15" fmla="*/ 748717 h 1625642"/>
              <a:gd name="connsiteX16" fmla="*/ 7300210 w 7387653"/>
              <a:gd name="connsiteY16" fmla="*/ 748717 h 1625642"/>
              <a:gd name="connsiteX0" fmla="*/ 0 w 7387653"/>
              <a:gd name="connsiteY0" fmla="*/ 1513215 h 1625642"/>
              <a:gd name="connsiteX1" fmla="*/ 674558 w 7387653"/>
              <a:gd name="connsiteY1" fmla="*/ 1513215 h 1625642"/>
              <a:gd name="connsiteX2" fmla="*/ 1139253 w 7387653"/>
              <a:gd name="connsiteY2" fmla="*/ 1453255 h 1625642"/>
              <a:gd name="connsiteX3" fmla="*/ 1547889 w 7387653"/>
              <a:gd name="connsiteY3" fmla="*/ 1155699 h 1625642"/>
              <a:gd name="connsiteX4" fmla="*/ 1688606 w 7387653"/>
              <a:gd name="connsiteY4" fmla="*/ 393699 h 1625642"/>
              <a:gd name="connsiteX5" fmla="*/ 1829324 w 7387653"/>
              <a:gd name="connsiteY5" fmla="*/ 12700 h 1625642"/>
              <a:gd name="connsiteX6" fmla="*/ 1899682 w 7387653"/>
              <a:gd name="connsiteY6" fmla="*/ 317500 h 1625642"/>
              <a:gd name="connsiteX7" fmla="*/ 1970041 w 7387653"/>
              <a:gd name="connsiteY7" fmla="*/ 927099 h 1625642"/>
              <a:gd name="connsiteX8" fmla="*/ 2040399 w 7387653"/>
              <a:gd name="connsiteY8" fmla="*/ 1155699 h 1625642"/>
              <a:gd name="connsiteX9" fmla="*/ 2181117 w 7387653"/>
              <a:gd name="connsiteY9" fmla="*/ 1460500 h 1625642"/>
              <a:gd name="connsiteX10" fmla="*/ 3372787 w 7387653"/>
              <a:gd name="connsiteY10" fmla="*/ 1543196 h 1625642"/>
              <a:gd name="connsiteX11" fmla="*/ 4646951 w 7387653"/>
              <a:gd name="connsiteY11" fmla="*/ 1558186 h 1625642"/>
              <a:gd name="connsiteX12" fmla="*/ 5666282 w 7387653"/>
              <a:gd name="connsiteY12" fmla="*/ 1528206 h 1625642"/>
              <a:gd name="connsiteX13" fmla="*/ 6071017 w 7387653"/>
              <a:gd name="connsiteY13" fmla="*/ 973570 h 1625642"/>
              <a:gd name="connsiteX14" fmla="*/ 6505731 w 7387653"/>
              <a:gd name="connsiteY14" fmla="*/ 763707 h 1625642"/>
              <a:gd name="connsiteX15" fmla="*/ 7255240 w 7387653"/>
              <a:gd name="connsiteY15" fmla="*/ 748717 h 1625642"/>
              <a:gd name="connsiteX16" fmla="*/ 7300210 w 7387653"/>
              <a:gd name="connsiteY16" fmla="*/ 748717 h 1625642"/>
              <a:gd name="connsiteX0" fmla="*/ 0 w 7387653"/>
              <a:gd name="connsiteY0" fmla="*/ 1513215 h 1625642"/>
              <a:gd name="connsiteX1" fmla="*/ 674558 w 7387653"/>
              <a:gd name="connsiteY1" fmla="*/ 1513215 h 1625642"/>
              <a:gd name="connsiteX2" fmla="*/ 1139253 w 7387653"/>
              <a:gd name="connsiteY2" fmla="*/ 1453255 h 1625642"/>
              <a:gd name="connsiteX3" fmla="*/ 1547889 w 7387653"/>
              <a:gd name="connsiteY3" fmla="*/ 1155699 h 1625642"/>
              <a:gd name="connsiteX4" fmla="*/ 1688606 w 7387653"/>
              <a:gd name="connsiteY4" fmla="*/ 393699 h 1625642"/>
              <a:gd name="connsiteX5" fmla="*/ 1829324 w 7387653"/>
              <a:gd name="connsiteY5" fmla="*/ 12700 h 1625642"/>
              <a:gd name="connsiteX6" fmla="*/ 1899682 w 7387653"/>
              <a:gd name="connsiteY6" fmla="*/ 317500 h 1625642"/>
              <a:gd name="connsiteX7" fmla="*/ 1970041 w 7387653"/>
              <a:gd name="connsiteY7" fmla="*/ 927099 h 1625642"/>
              <a:gd name="connsiteX8" fmla="*/ 1970041 w 7387653"/>
              <a:gd name="connsiteY8" fmla="*/ 1155700 h 1625642"/>
              <a:gd name="connsiteX9" fmla="*/ 2181117 w 7387653"/>
              <a:gd name="connsiteY9" fmla="*/ 1460500 h 1625642"/>
              <a:gd name="connsiteX10" fmla="*/ 3372787 w 7387653"/>
              <a:gd name="connsiteY10" fmla="*/ 1543196 h 1625642"/>
              <a:gd name="connsiteX11" fmla="*/ 4646951 w 7387653"/>
              <a:gd name="connsiteY11" fmla="*/ 1558186 h 1625642"/>
              <a:gd name="connsiteX12" fmla="*/ 5666282 w 7387653"/>
              <a:gd name="connsiteY12" fmla="*/ 1528206 h 1625642"/>
              <a:gd name="connsiteX13" fmla="*/ 6071017 w 7387653"/>
              <a:gd name="connsiteY13" fmla="*/ 973570 h 1625642"/>
              <a:gd name="connsiteX14" fmla="*/ 6505731 w 7387653"/>
              <a:gd name="connsiteY14" fmla="*/ 763707 h 1625642"/>
              <a:gd name="connsiteX15" fmla="*/ 7255240 w 7387653"/>
              <a:gd name="connsiteY15" fmla="*/ 748717 h 1625642"/>
              <a:gd name="connsiteX16" fmla="*/ 7300210 w 7387653"/>
              <a:gd name="connsiteY16" fmla="*/ 748717 h 1625642"/>
              <a:gd name="connsiteX0" fmla="*/ 0 w 7387653"/>
              <a:gd name="connsiteY0" fmla="*/ 1513215 h 1625642"/>
              <a:gd name="connsiteX1" fmla="*/ 674558 w 7387653"/>
              <a:gd name="connsiteY1" fmla="*/ 1513215 h 1625642"/>
              <a:gd name="connsiteX2" fmla="*/ 1139253 w 7387653"/>
              <a:gd name="connsiteY2" fmla="*/ 1453255 h 1625642"/>
              <a:gd name="connsiteX3" fmla="*/ 1547889 w 7387653"/>
              <a:gd name="connsiteY3" fmla="*/ 1155699 h 1625642"/>
              <a:gd name="connsiteX4" fmla="*/ 1688606 w 7387653"/>
              <a:gd name="connsiteY4" fmla="*/ 393699 h 1625642"/>
              <a:gd name="connsiteX5" fmla="*/ 1829324 w 7387653"/>
              <a:gd name="connsiteY5" fmla="*/ 12700 h 1625642"/>
              <a:gd name="connsiteX6" fmla="*/ 1899682 w 7387653"/>
              <a:gd name="connsiteY6" fmla="*/ 317500 h 1625642"/>
              <a:gd name="connsiteX7" fmla="*/ 1970041 w 7387653"/>
              <a:gd name="connsiteY7" fmla="*/ 927099 h 1625642"/>
              <a:gd name="connsiteX8" fmla="*/ 1970041 w 7387653"/>
              <a:gd name="connsiteY8" fmla="*/ 1155700 h 1625642"/>
              <a:gd name="connsiteX9" fmla="*/ 2181117 w 7387653"/>
              <a:gd name="connsiteY9" fmla="*/ 1460500 h 1625642"/>
              <a:gd name="connsiteX10" fmla="*/ 3372787 w 7387653"/>
              <a:gd name="connsiteY10" fmla="*/ 1543196 h 1625642"/>
              <a:gd name="connsiteX11" fmla="*/ 4646951 w 7387653"/>
              <a:gd name="connsiteY11" fmla="*/ 1558186 h 1625642"/>
              <a:gd name="connsiteX12" fmla="*/ 5666282 w 7387653"/>
              <a:gd name="connsiteY12" fmla="*/ 1528206 h 1625642"/>
              <a:gd name="connsiteX13" fmla="*/ 6071017 w 7387653"/>
              <a:gd name="connsiteY13" fmla="*/ 973570 h 1625642"/>
              <a:gd name="connsiteX14" fmla="*/ 6505731 w 7387653"/>
              <a:gd name="connsiteY14" fmla="*/ 763707 h 1625642"/>
              <a:gd name="connsiteX15" fmla="*/ 7255240 w 7387653"/>
              <a:gd name="connsiteY15" fmla="*/ 748717 h 1625642"/>
              <a:gd name="connsiteX16" fmla="*/ 7300210 w 7387653"/>
              <a:gd name="connsiteY16" fmla="*/ 748717 h 1625642"/>
              <a:gd name="connsiteX0" fmla="*/ 0 w 7387653"/>
              <a:gd name="connsiteY0" fmla="*/ 1513215 h 1625642"/>
              <a:gd name="connsiteX1" fmla="*/ 674558 w 7387653"/>
              <a:gd name="connsiteY1" fmla="*/ 1513215 h 1625642"/>
              <a:gd name="connsiteX2" fmla="*/ 1139253 w 7387653"/>
              <a:gd name="connsiteY2" fmla="*/ 1453255 h 1625642"/>
              <a:gd name="connsiteX3" fmla="*/ 1547889 w 7387653"/>
              <a:gd name="connsiteY3" fmla="*/ 1155699 h 1625642"/>
              <a:gd name="connsiteX4" fmla="*/ 1688606 w 7387653"/>
              <a:gd name="connsiteY4" fmla="*/ 393699 h 1625642"/>
              <a:gd name="connsiteX5" fmla="*/ 1829324 w 7387653"/>
              <a:gd name="connsiteY5" fmla="*/ 12700 h 1625642"/>
              <a:gd name="connsiteX6" fmla="*/ 1899682 w 7387653"/>
              <a:gd name="connsiteY6" fmla="*/ 317500 h 1625642"/>
              <a:gd name="connsiteX7" fmla="*/ 1970041 w 7387653"/>
              <a:gd name="connsiteY7" fmla="*/ 927099 h 1625642"/>
              <a:gd name="connsiteX8" fmla="*/ 2040399 w 7387653"/>
              <a:gd name="connsiteY8" fmla="*/ 1155700 h 1625642"/>
              <a:gd name="connsiteX9" fmla="*/ 2181117 w 7387653"/>
              <a:gd name="connsiteY9" fmla="*/ 1460500 h 1625642"/>
              <a:gd name="connsiteX10" fmla="*/ 3372787 w 7387653"/>
              <a:gd name="connsiteY10" fmla="*/ 1543196 h 1625642"/>
              <a:gd name="connsiteX11" fmla="*/ 4646951 w 7387653"/>
              <a:gd name="connsiteY11" fmla="*/ 1558186 h 1625642"/>
              <a:gd name="connsiteX12" fmla="*/ 5666282 w 7387653"/>
              <a:gd name="connsiteY12" fmla="*/ 1528206 h 1625642"/>
              <a:gd name="connsiteX13" fmla="*/ 6071017 w 7387653"/>
              <a:gd name="connsiteY13" fmla="*/ 973570 h 1625642"/>
              <a:gd name="connsiteX14" fmla="*/ 6505731 w 7387653"/>
              <a:gd name="connsiteY14" fmla="*/ 763707 h 1625642"/>
              <a:gd name="connsiteX15" fmla="*/ 7255240 w 7387653"/>
              <a:gd name="connsiteY15" fmla="*/ 748717 h 1625642"/>
              <a:gd name="connsiteX16" fmla="*/ 7300210 w 7387653"/>
              <a:gd name="connsiteY16" fmla="*/ 748717 h 1625642"/>
              <a:gd name="connsiteX0" fmla="*/ 0 w 7387653"/>
              <a:gd name="connsiteY0" fmla="*/ 1513215 h 1625642"/>
              <a:gd name="connsiteX1" fmla="*/ 674558 w 7387653"/>
              <a:gd name="connsiteY1" fmla="*/ 1513215 h 1625642"/>
              <a:gd name="connsiteX2" fmla="*/ 1139253 w 7387653"/>
              <a:gd name="connsiteY2" fmla="*/ 1453255 h 1625642"/>
              <a:gd name="connsiteX3" fmla="*/ 1547889 w 7387653"/>
              <a:gd name="connsiteY3" fmla="*/ 1155699 h 1625642"/>
              <a:gd name="connsiteX4" fmla="*/ 1688606 w 7387653"/>
              <a:gd name="connsiteY4" fmla="*/ 393699 h 1625642"/>
              <a:gd name="connsiteX5" fmla="*/ 1829324 w 7387653"/>
              <a:gd name="connsiteY5" fmla="*/ 12700 h 1625642"/>
              <a:gd name="connsiteX6" fmla="*/ 1899682 w 7387653"/>
              <a:gd name="connsiteY6" fmla="*/ 317500 h 1625642"/>
              <a:gd name="connsiteX7" fmla="*/ 1970041 w 7387653"/>
              <a:gd name="connsiteY7" fmla="*/ 927099 h 1625642"/>
              <a:gd name="connsiteX8" fmla="*/ 2040399 w 7387653"/>
              <a:gd name="connsiteY8" fmla="*/ 1155700 h 1625642"/>
              <a:gd name="connsiteX9" fmla="*/ 2251475 w 7387653"/>
              <a:gd name="connsiteY9" fmla="*/ 1460500 h 1625642"/>
              <a:gd name="connsiteX10" fmla="*/ 3372787 w 7387653"/>
              <a:gd name="connsiteY10" fmla="*/ 1543196 h 1625642"/>
              <a:gd name="connsiteX11" fmla="*/ 4646951 w 7387653"/>
              <a:gd name="connsiteY11" fmla="*/ 1558186 h 1625642"/>
              <a:gd name="connsiteX12" fmla="*/ 5666282 w 7387653"/>
              <a:gd name="connsiteY12" fmla="*/ 1528206 h 1625642"/>
              <a:gd name="connsiteX13" fmla="*/ 6071017 w 7387653"/>
              <a:gd name="connsiteY13" fmla="*/ 973570 h 1625642"/>
              <a:gd name="connsiteX14" fmla="*/ 6505731 w 7387653"/>
              <a:gd name="connsiteY14" fmla="*/ 763707 h 1625642"/>
              <a:gd name="connsiteX15" fmla="*/ 7255240 w 7387653"/>
              <a:gd name="connsiteY15" fmla="*/ 748717 h 1625642"/>
              <a:gd name="connsiteX16" fmla="*/ 7300210 w 7387653"/>
              <a:gd name="connsiteY16" fmla="*/ 748717 h 1625642"/>
              <a:gd name="connsiteX0" fmla="*/ 0 w 7387653"/>
              <a:gd name="connsiteY0" fmla="*/ 1513215 h 1625642"/>
              <a:gd name="connsiteX1" fmla="*/ 674558 w 7387653"/>
              <a:gd name="connsiteY1" fmla="*/ 1513215 h 1625642"/>
              <a:gd name="connsiteX2" fmla="*/ 1139253 w 7387653"/>
              <a:gd name="connsiteY2" fmla="*/ 1453255 h 1625642"/>
              <a:gd name="connsiteX3" fmla="*/ 1547889 w 7387653"/>
              <a:gd name="connsiteY3" fmla="*/ 1155699 h 1625642"/>
              <a:gd name="connsiteX4" fmla="*/ 1688606 w 7387653"/>
              <a:gd name="connsiteY4" fmla="*/ 393699 h 1625642"/>
              <a:gd name="connsiteX5" fmla="*/ 1829324 w 7387653"/>
              <a:gd name="connsiteY5" fmla="*/ 12700 h 1625642"/>
              <a:gd name="connsiteX6" fmla="*/ 1899682 w 7387653"/>
              <a:gd name="connsiteY6" fmla="*/ 317500 h 1625642"/>
              <a:gd name="connsiteX7" fmla="*/ 1970041 w 7387653"/>
              <a:gd name="connsiteY7" fmla="*/ 927099 h 1625642"/>
              <a:gd name="connsiteX8" fmla="*/ 2040399 w 7387653"/>
              <a:gd name="connsiteY8" fmla="*/ 1155700 h 1625642"/>
              <a:gd name="connsiteX9" fmla="*/ 2251475 w 7387653"/>
              <a:gd name="connsiteY9" fmla="*/ 1460500 h 1625642"/>
              <a:gd name="connsiteX10" fmla="*/ 3372787 w 7387653"/>
              <a:gd name="connsiteY10" fmla="*/ 1543196 h 1625642"/>
              <a:gd name="connsiteX11" fmla="*/ 4646951 w 7387653"/>
              <a:gd name="connsiteY11" fmla="*/ 1558186 h 1625642"/>
              <a:gd name="connsiteX12" fmla="*/ 5666282 w 7387653"/>
              <a:gd name="connsiteY12" fmla="*/ 1528206 h 1625642"/>
              <a:gd name="connsiteX13" fmla="*/ 6071017 w 7387653"/>
              <a:gd name="connsiteY13" fmla="*/ 973570 h 1625642"/>
              <a:gd name="connsiteX14" fmla="*/ 6505731 w 7387653"/>
              <a:gd name="connsiteY14" fmla="*/ 763707 h 1625642"/>
              <a:gd name="connsiteX15" fmla="*/ 7255240 w 7387653"/>
              <a:gd name="connsiteY15" fmla="*/ 748717 h 1625642"/>
              <a:gd name="connsiteX16" fmla="*/ 7300210 w 7387653"/>
              <a:gd name="connsiteY16" fmla="*/ 748717 h 1625642"/>
              <a:gd name="connsiteX0" fmla="*/ 0 w 7387653"/>
              <a:gd name="connsiteY0" fmla="*/ 1513215 h 1625642"/>
              <a:gd name="connsiteX1" fmla="*/ 674558 w 7387653"/>
              <a:gd name="connsiteY1" fmla="*/ 1513215 h 1625642"/>
              <a:gd name="connsiteX2" fmla="*/ 1266455 w 7387653"/>
              <a:gd name="connsiteY2" fmla="*/ 1460500 h 1625642"/>
              <a:gd name="connsiteX3" fmla="*/ 1547889 w 7387653"/>
              <a:gd name="connsiteY3" fmla="*/ 1155699 h 1625642"/>
              <a:gd name="connsiteX4" fmla="*/ 1688606 w 7387653"/>
              <a:gd name="connsiteY4" fmla="*/ 393699 h 1625642"/>
              <a:gd name="connsiteX5" fmla="*/ 1829324 w 7387653"/>
              <a:gd name="connsiteY5" fmla="*/ 12700 h 1625642"/>
              <a:gd name="connsiteX6" fmla="*/ 1899682 w 7387653"/>
              <a:gd name="connsiteY6" fmla="*/ 317500 h 1625642"/>
              <a:gd name="connsiteX7" fmla="*/ 1970041 w 7387653"/>
              <a:gd name="connsiteY7" fmla="*/ 927099 h 1625642"/>
              <a:gd name="connsiteX8" fmla="*/ 2040399 w 7387653"/>
              <a:gd name="connsiteY8" fmla="*/ 1155700 h 1625642"/>
              <a:gd name="connsiteX9" fmla="*/ 2251475 w 7387653"/>
              <a:gd name="connsiteY9" fmla="*/ 1460500 h 1625642"/>
              <a:gd name="connsiteX10" fmla="*/ 3372787 w 7387653"/>
              <a:gd name="connsiteY10" fmla="*/ 1543196 h 1625642"/>
              <a:gd name="connsiteX11" fmla="*/ 4646951 w 7387653"/>
              <a:gd name="connsiteY11" fmla="*/ 1558186 h 1625642"/>
              <a:gd name="connsiteX12" fmla="*/ 5666282 w 7387653"/>
              <a:gd name="connsiteY12" fmla="*/ 1528206 h 1625642"/>
              <a:gd name="connsiteX13" fmla="*/ 6071017 w 7387653"/>
              <a:gd name="connsiteY13" fmla="*/ 973570 h 1625642"/>
              <a:gd name="connsiteX14" fmla="*/ 6505731 w 7387653"/>
              <a:gd name="connsiteY14" fmla="*/ 763707 h 1625642"/>
              <a:gd name="connsiteX15" fmla="*/ 7255240 w 7387653"/>
              <a:gd name="connsiteY15" fmla="*/ 748717 h 1625642"/>
              <a:gd name="connsiteX16" fmla="*/ 7300210 w 7387653"/>
              <a:gd name="connsiteY16" fmla="*/ 748717 h 1625642"/>
              <a:gd name="connsiteX0" fmla="*/ 0 w 7387653"/>
              <a:gd name="connsiteY0" fmla="*/ 1513215 h 1625642"/>
              <a:gd name="connsiteX1" fmla="*/ 674558 w 7387653"/>
              <a:gd name="connsiteY1" fmla="*/ 1513215 h 1625642"/>
              <a:gd name="connsiteX2" fmla="*/ 1266455 w 7387653"/>
              <a:gd name="connsiteY2" fmla="*/ 1460500 h 1625642"/>
              <a:gd name="connsiteX3" fmla="*/ 1618248 w 7387653"/>
              <a:gd name="connsiteY3" fmla="*/ 1231900 h 1625642"/>
              <a:gd name="connsiteX4" fmla="*/ 1688606 w 7387653"/>
              <a:gd name="connsiteY4" fmla="*/ 393699 h 1625642"/>
              <a:gd name="connsiteX5" fmla="*/ 1829324 w 7387653"/>
              <a:gd name="connsiteY5" fmla="*/ 12700 h 1625642"/>
              <a:gd name="connsiteX6" fmla="*/ 1899682 w 7387653"/>
              <a:gd name="connsiteY6" fmla="*/ 317500 h 1625642"/>
              <a:gd name="connsiteX7" fmla="*/ 1970041 w 7387653"/>
              <a:gd name="connsiteY7" fmla="*/ 927099 h 1625642"/>
              <a:gd name="connsiteX8" fmla="*/ 2040399 w 7387653"/>
              <a:gd name="connsiteY8" fmla="*/ 1155700 h 1625642"/>
              <a:gd name="connsiteX9" fmla="*/ 2251475 w 7387653"/>
              <a:gd name="connsiteY9" fmla="*/ 1460500 h 1625642"/>
              <a:gd name="connsiteX10" fmla="*/ 3372787 w 7387653"/>
              <a:gd name="connsiteY10" fmla="*/ 1543196 h 1625642"/>
              <a:gd name="connsiteX11" fmla="*/ 4646951 w 7387653"/>
              <a:gd name="connsiteY11" fmla="*/ 1558186 h 1625642"/>
              <a:gd name="connsiteX12" fmla="*/ 5666282 w 7387653"/>
              <a:gd name="connsiteY12" fmla="*/ 1528206 h 1625642"/>
              <a:gd name="connsiteX13" fmla="*/ 6071017 w 7387653"/>
              <a:gd name="connsiteY13" fmla="*/ 973570 h 1625642"/>
              <a:gd name="connsiteX14" fmla="*/ 6505731 w 7387653"/>
              <a:gd name="connsiteY14" fmla="*/ 763707 h 1625642"/>
              <a:gd name="connsiteX15" fmla="*/ 7255240 w 7387653"/>
              <a:gd name="connsiteY15" fmla="*/ 748717 h 1625642"/>
              <a:gd name="connsiteX16" fmla="*/ 7300210 w 7387653"/>
              <a:gd name="connsiteY16" fmla="*/ 748717 h 1625642"/>
              <a:gd name="connsiteX0" fmla="*/ 0 w 7387653"/>
              <a:gd name="connsiteY0" fmla="*/ 1513215 h 1625642"/>
              <a:gd name="connsiteX1" fmla="*/ 674558 w 7387653"/>
              <a:gd name="connsiteY1" fmla="*/ 1513215 h 1625642"/>
              <a:gd name="connsiteX2" fmla="*/ 1266455 w 7387653"/>
              <a:gd name="connsiteY2" fmla="*/ 1460500 h 1625642"/>
              <a:gd name="connsiteX3" fmla="*/ 1618248 w 7387653"/>
              <a:gd name="connsiteY3" fmla="*/ 1231900 h 1625642"/>
              <a:gd name="connsiteX4" fmla="*/ 1688606 w 7387653"/>
              <a:gd name="connsiteY4" fmla="*/ 393699 h 1625642"/>
              <a:gd name="connsiteX5" fmla="*/ 1829324 w 7387653"/>
              <a:gd name="connsiteY5" fmla="*/ 12700 h 1625642"/>
              <a:gd name="connsiteX6" fmla="*/ 1899682 w 7387653"/>
              <a:gd name="connsiteY6" fmla="*/ 317500 h 1625642"/>
              <a:gd name="connsiteX7" fmla="*/ 2040399 w 7387653"/>
              <a:gd name="connsiteY7" fmla="*/ 927100 h 1625642"/>
              <a:gd name="connsiteX8" fmla="*/ 2040399 w 7387653"/>
              <a:gd name="connsiteY8" fmla="*/ 1155700 h 1625642"/>
              <a:gd name="connsiteX9" fmla="*/ 2251475 w 7387653"/>
              <a:gd name="connsiteY9" fmla="*/ 1460500 h 1625642"/>
              <a:gd name="connsiteX10" fmla="*/ 3372787 w 7387653"/>
              <a:gd name="connsiteY10" fmla="*/ 1543196 h 1625642"/>
              <a:gd name="connsiteX11" fmla="*/ 4646951 w 7387653"/>
              <a:gd name="connsiteY11" fmla="*/ 1558186 h 1625642"/>
              <a:gd name="connsiteX12" fmla="*/ 5666282 w 7387653"/>
              <a:gd name="connsiteY12" fmla="*/ 1528206 h 1625642"/>
              <a:gd name="connsiteX13" fmla="*/ 6071017 w 7387653"/>
              <a:gd name="connsiteY13" fmla="*/ 973570 h 1625642"/>
              <a:gd name="connsiteX14" fmla="*/ 6505731 w 7387653"/>
              <a:gd name="connsiteY14" fmla="*/ 763707 h 1625642"/>
              <a:gd name="connsiteX15" fmla="*/ 7255240 w 7387653"/>
              <a:gd name="connsiteY15" fmla="*/ 748717 h 1625642"/>
              <a:gd name="connsiteX16" fmla="*/ 7300210 w 7387653"/>
              <a:gd name="connsiteY16" fmla="*/ 748717 h 1625642"/>
              <a:gd name="connsiteX0" fmla="*/ 0 w 7387653"/>
              <a:gd name="connsiteY0" fmla="*/ 1515331 h 1627758"/>
              <a:gd name="connsiteX1" fmla="*/ 674558 w 7387653"/>
              <a:gd name="connsiteY1" fmla="*/ 1515331 h 1627758"/>
              <a:gd name="connsiteX2" fmla="*/ 1266455 w 7387653"/>
              <a:gd name="connsiteY2" fmla="*/ 1462616 h 1627758"/>
              <a:gd name="connsiteX3" fmla="*/ 1618248 w 7387653"/>
              <a:gd name="connsiteY3" fmla="*/ 1234016 h 1627758"/>
              <a:gd name="connsiteX4" fmla="*/ 1688606 w 7387653"/>
              <a:gd name="connsiteY4" fmla="*/ 395815 h 1627758"/>
              <a:gd name="connsiteX5" fmla="*/ 1829324 w 7387653"/>
              <a:gd name="connsiteY5" fmla="*/ 14816 h 1627758"/>
              <a:gd name="connsiteX6" fmla="*/ 1970041 w 7387653"/>
              <a:gd name="connsiteY6" fmla="*/ 306916 h 1627758"/>
              <a:gd name="connsiteX7" fmla="*/ 2040399 w 7387653"/>
              <a:gd name="connsiteY7" fmla="*/ 929216 h 1627758"/>
              <a:gd name="connsiteX8" fmla="*/ 2040399 w 7387653"/>
              <a:gd name="connsiteY8" fmla="*/ 1157816 h 1627758"/>
              <a:gd name="connsiteX9" fmla="*/ 2251475 w 7387653"/>
              <a:gd name="connsiteY9" fmla="*/ 1462616 h 1627758"/>
              <a:gd name="connsiteX10" fmla="*/ 3372787 w 7387653"/>
              <a:gd name="connsiteY10" fmla="*/ 1545312 h 1627758"/>
              <a:gd name="connsiteX11" fmla="*/ 4646951 w 7387653"/>
              <a:gd name="connsiteY11" fmla="*/ 1560302 h 1627758"/>
              <a:gd name="connsiteX12" fmla="*/ 5666282 w 7387653"/>
              <a:gd name="connsiteY12" fmla="*/ 1530322 h 1627758"/>
              <a:gd name="connsiteX13" fmla="*/ 6071017 w 7387653"/>
              <a:gd name="connsiteY13" fmla="*/ 975686 h 1627758"/>
              <a:gd name="connsiteX14" fmla="*/ 6505731 w 7387653"/>
              <a:gd name="connsiteY14" fmla="*/ 765823 h 1627758"/>
              <a:gd name="connsiteX15" fmla="*/ 7255240 w 7387653"/>
              <a:gd name="connsiteY15" fmla="*/ 750833 h 1627758"/>
              <a:gd name="connsiteX16" fmla="*/ 7300210 w 7387653"/>
              <a:gd name="connsiteY16" fmla="*/ 750833 h 1627758"/>
              <a:gd name="connsiteX0" fmla="*/ 0 w 7387653"/>
              <a:gd name="connsiteY0" fmla="*/ 1515331 h 1627758"/>
              <a:gd name="connsiteX1" fmla="*/ 674558 w 7387653"/>
              <a:gd name="connsiteY1" fmla="*/ 1515331 h 1627758"/>
              <a:gd name="connsiteX2" fmla="*/ 1266455 w 7387653"/>
              <a:gd name="connsiteY2" fmla="*/ 1462616 h 1627758"/>
              <a:gd name="connsiteX3" fmla="*/ 1618248 w 7387653"/>
              <a:gd name="connsiteY3" fmla="*/ 1234016 h 1627758"/>
              <a:gd name="connsiteX4" fmla="*/ 1688606 w 7387653"/>
              <a:gd name="connsiteY4" fmla="*/ 395815 h 1627758"/>
              <a:gd name="connsiteX5" fmla="*/ 1829324 w 7387653"/>
              <a:gd name="connsiteY5" fmla="*/ 14816 h 1627758"/>
              <a:gd name="connsiteX6" fmla="*/ 1970041 w 7387653"/>
              <a:gd name="connsiteY6" fmla="*/ 306916 h 1627758"/>
              <a:gd name="connsiteX7" fmla="*/ 2040399 w 7387653"/>
              <a:gd name="connsiteY7" fmla="*/ 929216 h 1627758"/>
              <a:gd name="connsiteX8" fmla="*/ 2110758 w 7387653"/>
              <a:gd name="connsiteY8" fmla="*/ 1145116 h 1627758"/>
              <a:gd name="connsiteX9" fmla="*/ 2251475 w 7387653"/>
              <a:gd name="connsiteY9" fmla="*/ 1462616 h 1627758"/>
              <a:gd name="connsiteX10" fmla="*/ 3372787 w 7387653"/>
              <a:gd name="connsiteY10" fmla="*/ 1545312 h 1627758"/>
              <a:gd name="connsiteX11" fmla="*/ 4646951 w 7387653"/>
              <a:gd name="connsiteY11" fmla="*/ 1560302 h 1627758"/>
              <a:gd name="connsiteX12" fmla="*/ 5666282 w 7387653"/>
              <a:gd name="connsiteY12" fmla="*/ 1530322 h 1627758"/>
              <a:gd name="connsiteX13" fmla="*/ 6071017 w 7387653"/>
              <a:gd name="connsiteY13" fmla="*/ 975686 h 1627758"/>
              <a:gd name="connsiteX14" fmla="*/ 6505731 w 7387653"/>
              <a:gd name="connsiteY14" fmla="*/ 765823 h 1627758"/>
              <a:gd name="connsiteX15" fmla="*/ 7255240 w 7387653"/>
              <a:gd name="connsiteY15" fmla="*/ 750833 h 1627758"/>
              <a:gd name="connsiteX16" fmla="*/ 7300210 w 7387653"/>
              <a:gd name="connsiteY16" fmla="*/ 750833 h 1627758"/>
              <a:gd name="connsiteX0" fmla="*/ 0 w 7387653"/>
              <a:gd name="connsiteY0" fmla="*/ 1515331 h 1627758"/>
              <a:gd name="connsiteX1" fmla="*/ 674558 w 7387653"/>
              <a:gd name="connsiteY1" fmla="*/ 1515331 h 1627758"/>
              <a:gd name="connsiteX2" fmla="*/ 1266455 w 7387653"/>
              <a:gd name="connsiteY2" fmla="*/ 1462616 h 1627758"/>
              <a:gd name="connsiteX3" fmla="*/ 1618248 w 7387653"/>
              <a:gd name="connsiteY3" fmla="*/ 1234016 h 1627758"/>
              <a:gd name="connsiteX4" fmla="*/ 1688606 w 7387653"/>
              <a:gd name="connsiteY4" fmla="*/ 395815 h 1627758"/>
              <a:gd name="connsiteX5" fmla="*/ 1829324 w 7387653"/>
              <a:gd name="connsiteY5" fmla="*/ 14816 h 1627758"/>
              <a:gd name="connsiteX6" fmla="*/ 1970041 w 7387653"/>
              <a:gd name="connsiteY6" fmla="*/ 306916 h 1627758"/>
              <a:gd name="connsiteX7" fmla="*/ 2110758 w 7387653"/>
              <a:gd name="connsiteY7" fmla="*/ 916516 h 1627758"/>
              <a:gd name="connsiteX8" fmla="*/ 2110758 w 7387653"/>
              <a:gd name="connsiteY8" fmla="*/ 1145116 h 1627758"/>
              <a:gd name="connsiteX9" fmla="*/ 2251475 w 7387653"/>
              <a:gd name="connsiteY9" fmla="*/ 1462616 h 1627758"/>
              <a:gd name="connsiteX10" fmla="*/ 3372787 w 7387653"/>
              <a:gd name="connsiteY10" fmla="*/ 1545312 h 1627758"/>
              <a:gd name="connsiteX11" fmla="*/ 4646951 w 7387653"/>
              <a:gd name="connsiteY11" fmla="*/ 1560302 h 1627758"/>
              <a:gd name="connsiteX12" fmla="*/ 5666282 w 7387653"/>
              <a:gd name="connsiteY12" fmla="*/ 1530322 h 1627758"/>
              <a:gd name="connsiteX13" fmla="*/ 6071017 w 7387653"/>
              <a:gd name="connsiteY13" fmla="*/ 975686 h 1627758"/>
              <a:gd name="connsiteX14" fmla="*/ 6505731 w 7387653"/>
              <a:gd name="connsiteY14" fmla="*/ 765823 h 1627758"/>
              <a:gd name="connsiteX15" fmla="*/ 7255240 w 7387653"/>
              <a:gd name="connsiteY15" fmla="*/ 750833 h 1627758"/>
              <a:gd name="connsiteX16" fmla="*/ 7300210 w 7387653"/>
              <a:gd name="connsiteY16" fmla="*/ 750833 h 1627758"/>
              <a:gd name="connsiteX0" fmla="*/ 0 w 7387653"/>
              <a:gd name="connsiteY0" fmla="*/ 1515331 h 1627758"/>
              <a:gd name="connsiteX1" fmla="*/ 674558 w 7387653"/>
              <a:gd name="connsiteY1" fmla="*/ 1515331 h 1627758"/>
              <a:gd name="connsiteX2" fmla="*/ 1266455 w 7387653"/>
              <a:gd name="connsiteY2" fmla="*/ 1462616 h 1627758"/>
              <a:gd name="connsiteX3" fmla="*/ 1618248 w 7387653"/>
              <a:gd name="connsiteY3" fmla="*/ 1234016 h 1627758"/>
              <a:gd name="connsiteX4" fmla="*/ 1688606 w 7387653"/>
              <a:gd name="connsiteY4" fmla="*/ 395815 h 1627758"/>
              <a:gd name="connsiteX5" fmla="*/ 1829324 w 7387653"/>
              <a:gd name="connsiteY5" fmla="*/ 14816 h 1627758"/>
              <a:gd name="connsiteX6" fmla="*/ 1970041 w 7387653"/>
              <a:gd name="connsiteY6" fmla="*/ 306916 h 1627758"/>
              <a:gd name="connsiteX7" fmla="*/ 2110758 w 7387653"/>
              <a:gd name="connsiteY7" fmla="*/ 916516 h 1627758"/>
              <a:gd name="connsiteX8" fmla="*/ 2110758 w 7387653"/>
              <a:gd name="connsiteY8" fmla="*/ 1145116 h 1627758"/>
              <a:gd name="connsiteX9" fmla="*/ 2251475 w 7387653"/>
              <a:gd name="connsiteY9" fmla="*/ 1462616 h 1627758"/>
              <a:gd name="connsiteX10" fmla="*/ 3372787 w 7387653"/>
              <a:gd name="connsiteY10" fmla="*/ 1545312 h 1627758"/>
              <a:gd name="connsiteX11" fmla="*/ 4646951 w 7387653"/>
              <a:gd name="connsiteY11" fmla="*/ 1560302 h 1627758"/>
              <a:gd name="connsiteX12" fmla="*/ 5666282 w 7387653"/>
              <a:gd name="connsiteY12" fmla="*/ 1530322 h 1627758"/>
              <a:gd name="connsiteX13" fmla="*/ 6071017 w 7387653"/>
              <a:gd name="connsiteY13" fmla="*/ 975686 h 1627758"/>
              <a:gd name="connsiteX14" fmla="*/ 6505731 w 7387653"/>
              <a:gd name="connsiteY14" fmla="*/ 765823 h 1627758"/>
              <a:gd name="connsiteX15" fmla="*/ 7255240 w 7387653"/>
              <a:gd name="connsiteY15" fmla="*/ 750833 h 1627758"/>
              <a:gd name="connsiteX16" fmla="*/ 7300210 w 7387653"/>
              <a:gd name="connsiteY16" fmla="*/ 750833 h 1627758"/>
              <a:gd name="connsiteX0" fmla="*/ 0 w 7387653"/>
              <a:gd name="connsiteY0" fmla="*/ 1515331 h 1627758"/>
              <a:gd name="connsiteX1" fmla="*/ 674558 w 7387653"/>
              <a:gd name="connsiteY1" fmla="*/ 1515331 h 1627758"/>
              <a:gd name="connsiteX2" fmla="*/ 1266455 w 7387653"/>
              <a:gd name="connsiteY2" fmla="*/ 1462616 h 1627758"/>
              <a:gd name="connsiteX3" fmla="*/ 1618248 w 7387653"/>
              <a:gd name="connsiteY3" fmla="*/ 1234016 h 1627758"/>
              <a:gd name="connsiteX4" fmla="*/ 1688606 w 7387653"/>
              <a:gd name="connsiteY4" fmla="*/ 395815 h 1627758"/>
              <a:gd name="connsiteX5" fmla="*/ 1829324 w 7387653"/>
              <a:gd name="connsiteY5" fmla="*/ 14816 h 1627758"/>
              <a:gd name="connsiteX6" fmla="*/ 1970041 w 7387653"/>
              <a:gd name="connsiteY6" fmla="*/ 306916 h 1627758"/>
              <a:gd name="connsiteX7" fmla="*/ 2040399 w 7387653"/>
              <a:gd name="connsiteY7" fmla="*/ 992716 h 1627758"/>
              <a:gd name="connsiteX8" fmla="*/ 2110758 w 7387653"/>
              <a:gd name="connsiteY8" fmla="*/ 1145116 h 1627758"/>
              <a:gd name="connsiteX9" fmla="*/ 2251475 w 7387653"/>
              <a:gd name="connsiteY9" fmla="*/ 1462616 h 1627758"/>
              <a:gd name="connsiteX10" fmla="*/ 3372787 w 7387653"/>
              <a:gd name="connsiteY10" fmla="*/ 1545312 h 1627758"/>
              <a:gd name="connsiteX11" fmla="*/ 4646951 w 7387653"/>
              <a:gd name="connsiteY11" fmla="*/ 1560302 h 1627758"/>
              <a:gd name="connsiteX12" fmla="*/ 5666282 w 7387653"/>
              <a:gd name="connsiteY12" fmla="*/ 1530322 h 1627758"/>
              <a:gd name="connsiteX13" fmla="*/ 6071017 w 7387653"/>
              <a:gd name="connsiteY13" fmla="*/ 975686 h 1627758"/>
              <a:gd name="connsiteX14" fmla="*/ 6505731 w 7387653"/>
              <a:gd name="connsiteY14" fmla="*/ 765823 h 1627758"/>
              <a:gd name="connsiteX15" fmla="*/ 7255240 w 7387653"/>
              <a:gd name="connsiteY15" fmla="*/ 750833 h 1627758"/>
              <a:gd name="connsiteX16" fmla="*/ 7300210 w 7387653"/>
              <a:gd name="connsiteY16" fmla="*/ 750833 h 1627758"/>
              <a:gd name="connsiteX0" fmla="*/ 0 w 7387653"/>
              <a:gd name="connsiteY0" fmla="*/ 1515331 h 1627758"/>
              <a:gd name="connsiteX1" fmla="*/ 674558 w 7387653"/>
              <a:gd name="connsiteY1" fmla="*/ 1515331 h 1627758"/>
              <a:gd name="connsiteX2" fmla="*/ 1266455 w 7387653"/>
              <a:gd name="connsiteY2" fmla="*/ 1462616 h 1627758"/>
              <a:gd name="connsiteX3" fmla="*/ 1618248 w 7387653"/>
              <a:gd name="connsiteY3" fmla="*/ 1234016 h 1627758"/>
              <a:gd name="connsiteX4" fmla="*/ 1688606 w 7387653"/>
              <a:gd name="connsiteY4" fmla="*/ 395815 h 1627758"/>
              <a:gd name="connsiteX5" fmla="*/ 1829324 w 7387653"/>
              <a:gd name="connsiteY5" fmla="*/ 14816 h 1627758"/>
              <a:gd name="connsiteX6" fmla="*/ 1970041 w 7387653"/>
              <a:gd name="connsiteY6" fmla="*/ 306916 h 1627758"/>
              <a:gd name="connsiteX7" fmla="*/ 2040399 w 7387653"/>
              <a:gd name="connsiteY7" fmla="*/ 992716 h 1627758"/>
              <a:gd name="connsiteX8" fmla="*/ 2040399 w 7387653"/>
              <a:gd name="connsiteY8" fmla="*/ 1221316 h 1627758"/>
              <a:gd name="connsiteX9" fmla="*/ 2251475 w 7387653"/>
              <a:gd name="connsiteY9" fmla="*/ 1462616 h 1627758"/>
              <a:gd name="connsiteX10" fmla="*/ 3372787 w 7387653"/>
              <a:gd name="connsiteY10" fmla="*/ 1545312 h 1627758"/>
              <a:gd name="connsiteX11" fmla="*/ 4646951 w 7387653"/>
              <a:gd name="connsiteY11" fmla="*/ 1560302 h 1627758"/>
              <a:gd name="connsiteX12" fmla="*/ 5666282 w 7387653"/>
              <a:gd name="connsiteY12" fmla="*/ 1530322 h 1627758"/>
              <a:gd name="connsiteX13" fmla="*/ 6071017 w 7387653"/>
              <a:gd name="connsiteY13" fmla="*/ 975686 h 1627758"/>
              <a:gd name="connsiteX14" fmla="*/ 6505731 w 7387653"/>
              <a:gd name="connsiteY14" fmla="*/ 765823 h 1627758"/>
              <a:gd name="connsiteX15" fmla="*/ 7255240 w 7387653"/>
              <a:gd name="connsiteY15" fmla="*/ 750833 h 1627758"/>
              <a:gd name="connsiteX16" fmla="*/ 7300210 w 7387653"/>
              <a:gd name="connsiteY16" fmla="*/ 750833 h 1627758"/>
              <a:gd name="connsiteX0" fmla="*/ 0 w 7387653"/>
              <a:gd name="connsiteY0" fmla="*/ 1515331 h 1627758"/>
              <a:gd name="connsiteX1" fmla="*/ 674558 w 7387653"/>
              <a:gd name="connsiteY1" fmla="*/ 1515331 h 1627758"/>
              <a:gd name="connsiteX2" fmla="*/ 1266455 w 7387653"/>
              <a:gd name="connsiteY2" fmla="*/ 1462616 h 1627758"/>
              <a:gd name="connsiteX3" fmla="*/ 1618248 w 7387653"/>
              <a:gd name="connsiteY3" fmla="*/ 1234016 h 1627758"/>
              <a:gd name="connsiteX4" fmla="*/ 1688606 w 7387653"/>
              <a:gd name="connsiteY4" fmla="*/ 395815 h 1627758"/>
              <a:gd name="connsiteX5" fmla="*/ 1829324 w 7387653"/>
              <a:gd name="connsiteY5" fmla="*/ 14816 h 1627758"/>
              <a:gd name="connsiteX6" fmla="*/ 1970041 w 7387653"/>
              <a:gd name="connsiteY6" fmla="*/ 306916 h 1627758"/>
              <a:gd name="connsiteX7" fmla="*/ 2040399 w 7387653"/>
              <a:gd name="connsiteY7" fmla="*/ 992716 h 1627758"/>
              <a:gd name="connsiteX8" fmla="*/ 2110758 w 7387653"/>
              <a:gd name="connsiteY8" fmla="*/ 1221316 h 1627758"/>
              <a:gd name="connsiteX9" fmla="*/ 2251475 w 7387653"/>
              <a:gd name="connsiteY9" fmla="*/ 1462616 h 1627758"/>
              <a:gd name="connsiteX10" fmla="*/ 3372787 w 7387653"/>
              <a:gd name="connsiteY10" fmla="*/ 1545312 h 1627758"/>
              <a:gd name="connsiteX11" fmla="*/ 4646951 w 7387653"/>
              <a:gd name="connsiteY11" fmla="*/ 1560302 h 1627758"/>
              <a:gd name="connsiteX12" fmla="*/ 5666282 w 7387653"/>
              <a:gd name="connsiteY12" fmla="*/ 1530322 h 1627758"/>
              <a:gd name="connsiteX13" fmla="*/ 6071017 w 7387653"/>
              <a:gd name="connsiteY13" fmla="*/ 975686 h 1627758"/>
              <a:gd name="connsiteX14" fmla="*/ 6505731 w 7387653"/>
              <a:gd name="connsiteY14" fmla="*/ 765823 h 1627758"/>
              <a:gd name="connsiteX15" fmla="*/ 7255240 w 7387653"/>
              <a:gd name="connsiteY15" fmla="*/ 750833 h 1627758"/>
              <a:gd name="connsiteX16" fmla="*/ 7300210 w 7387653"/>
              <a:gd name="connsiteY16" fmla="*/ 750833 h 1627758"/>
              <a:gd name="connsiteX0" fmla="*/ 0 w 7387653"/>
              <a:gd name="connsiteY0" fmla="*/ 1515331 h 1627758"/>
              <a:gd name="connsiteX1" fmla="*/ 674558 w 7387653"/>
              <a:gd name="connsiteY1" fmla="*/ 1515331 h 1627758"/>
              <a:gd name="connsiteX2" fmla="*/ 1266455 w 7387653"/>
              <a:gd name="connsiteY2" fmla="*/ 1462616 h 1627758"/>
              <a:gd name="connsiteX3" fmla="*/ 1618248 w 7387653"/>
              <a:gd name="connsiteY3" fmla="*/ 1234016 h 1627758"/>
              <a:gd name="connsiteX4" fmla="*/ 1688606 w 7387653"/>
              <a:gd name="connsiteY4" fmla="*/ 395815 h 1627758"/>
              <a:gd name="connsiteX5" fmla="*/ 1829324 w 7387653"/>
              <a:gd name="connsiteY5" fmla="*/ 14816 h 1627758"/>
              <a:gd name="connsiteX6" fmla="*/ 1970041 w 7387653"/>
              <a:gd name="connsiteY6" fmla="*/ 306916 h 1627758"/>
              <a:gd name="connsiteX7" fmla="*/ 2040399 w 7387653"/>
              <a:gd name="connsiteY7" fmla="*/ 992716 h 1627758"/>
              <a:gd name="connsiteX8" fmla="*/ 2110758 w 7387653"/>
              <a:gd name="connsiteY8" fmla="*/ 1221316 h 1627758"/>
              <a:gd name="connsiteX9" fmla="*/ 2392192 w 7387653"/>
              <a:gd name="connsiteY9" fmla="*/ 1449916 h 1627758"/>
              <a:gd name="connsiteX10" fmla="*/ 3372787 w 7387653"/>
              <a:gd name="connsiteY10" fmla="*/ 1545312 h 1627758"/>
              <a:gd name="connsiteX11" fmla="*/ 4646951 w 7387653"/>
              <a:gd name="connsiteY11" fmla="*/ 1560302 h 1627758"/>
              <a:gd name="connsiteX12" fmla="*/ 5666282 w 7387653"/>
              <a:gd name="connsiteY12" fmla="*/ 1530322 h 1627758"/>
              <a:gd name="connsiteX13" fmla="*/ 6071017 w 7387653"/>
              <a:gd name="connsiteY13" fmla="*/ 975686 h 1627758"/>
              <a:gd name="connsiteX14" fmla="*/ 6505731 w 7387653"/>
              <a:gd name="connsiteY14" fmla="*/ 765823 h 1627758"/>
              <a:gd name="connsiteX15" fmla="*/ 7255240 w 7387653"/>
              <a:gd name="connsiteY15" fmla="*/ 750833 h 1627758"/>
              <a:gd name="connsiteX16" fmla="*/ 7300210 w 7387653"/>
              <a:gd name="connsiteY16" fmla="*/ 750833 h 1627758"/>
              <a:gd name="connsiteX0" fmla="*/ 0 w 7387653"/>
              <a:gd name="connsiteY0" fmla="*/ 1515331 h 1627758"/>
              <a:gd name="connsiteX1" fmla="*/ 674558 w 7387653"/>
              <a:gd name="connsiteY1" fmla="*/ 1515331 h 1627758"/>
              <a:gd name="connsiteX2" fmla="*/ 1266455 w 7387653"/>
              <a:gd name="connsiteY2" fmla="*/ 1462616 h 1627758"/>
              <a:gd name="connsiteX3" fmla="*/ 1618248 w 7387653"/>
              <a:gd name="connsiteY3" fmla="*/ 1234016 h 1627758"/>
              <a:gd name="connsiteX4" fmla="*/ 1688606 w 7387653"/>
              <a:gd name="connsiteY4" fmla="*/ 395815 h 1627758"/>
              <a:gd name="connsiteX5" fmla="*/ 1829324 w 7387653"/>
              <a:gd name="connsiteY5" fmla="*/ 14816 h 1627758"/>
              <a:gd name="connsiteX6" fmla="*/ 1970041 w 7387653"/>
              <a:gd name="connsiteY6" fmla="*/ 306916 h 1627758"/>
              <a:gd name="connsiteX7" fmla="*/ 2040399 w 7387653"/>
              <a:gd name="connsiteY7" fmla="*/ 992716 h 1627758"/>
              <a:gd name="connsiteX8" fmla="*/ 2181117 w 7387653"/>
              <a:gd name="connsiteY8" fmla="*/ 748876 h 1627758"/>
              <a:gd name="connsiteX9" fmla="*/ 2392192 w 7387653"/>
              <a:gd name="connsiteY9" fmla="*/ 1449916 h 1627758"/>
              <a:gd name="connsiteX10" fmla="*/ 3372787 w 7387653"/>
              <a:gd name="connsiteY10" fmla="*/ 1545312 h 1627758"/>
              <a:gd name="connsiteX11" fmla="*/ 4646951 w 7387653"/>
              <a:gd name="connsiteY11" fmla="*/ 1560302 h 1627758"/>
              <a:gd name="connsiteX12" fmla="*/ 5666282 w 7387653"/>
              <a:gd name="connsiteY12" fmla="*/ 1530322 h 1627758"/>
              <a:gd name="connsiteX13" fmla="*/ 6071017 w 7387653"/>
              <a:gd name="connsiteY13" fmla="*/ 975686 h 1627758"/>
              <a:gd name="connsiteX14" fmla="*/ 6505731 w 7387653"/>
              <a:gd name="connsiteY14" fmla="*/ 765823 h 1627758"/>
              <a:gd name="connsiteX15" fmla="*/ 7255240 w 7387653"/>
              <a:gd name="connsiteY15" fmla="*/ 750833 h 1627758"/>
              <a:gd name="connsiteX16" fmla="*/ 7300210 w 7387653"/>
              <a:gd name="connsiteY16" fmla="*/ 750833 h 1627758"/>
              <a:gd name="connsiteX0" fmla="*/ 0 w 7387653"/>
              <a:gd name="connsiteY0" fmla="*/ 1515331 h 1627758"/>
              <a:gd name="connsiteX1" fmla="*/ 674558 w 7387653"/>
              <a:gd name="connsiteY1" fmla="*/ 1515331 h 1627758"/>
              <a:gd name="connsiteX2" fmla="*/ 1266455 w 7387653"/>
              <a:gd name="connsiteY2" fmla="*/ 1462616 h 1627758"/>
              <a:gd name="connsiteX3" fmla="*/ 1618248 w 7387653"/>
              <a:gd name="connsiteY3" fmla="*/ 1234016 h 1627758"/>
              <a:gd name="connsiteX4" fmla="*/ 1688606 w 7387653"/>
              <a:gd name="connsiteY4" fmla="*/ 395815 h 1627758"/>
              <a:gd name="connsiteX5" fmla="*/ 1829324 w 7387653"/>
              <a:gd name="connsiteY5" fmla="*/ 14816 h 1627758"/>
              <a:gd name="connsiteX6" fmla="*/ 1970041 w 7387653"/>
              <a:gd name="connsiteY6" fmla="*/ 306916 h 1627758"/>
              <a:gd name="connsiteX7" fmla="*/ 2040399 w 7387653"/>
              <a:gd name="connsiteY7" fmla="*/ 992716 h 1627758"/>
              <a:gd name="connsiteX8" fmla="*/ 2181117 w 7387653"/>
              <a:gd name="connsiteY8" fmla="*/ 748876 h 1627758"/>
              <a:gd name="connsiteX9" fmla="*/ 2392192 w 7387653"/>
              <a:gd name="connsiteY9" fmla="*/ 1282276 h 1627758"/>
              <a:gd name="connsiteX10" fmla="*/ 3372787 w 7387653"/>
              <a:gd name="connsiteY10" fmla="*/ 1545312 h 1627758"/>
              <a:gd name="connsiteX11" fmla="*/ 4646951 w 7387653"/>
              <a:gd name="connsiteY11" fmla="*/ 1560302 h 1627758"/>
              <a:gd name="connsiteX12" fmla="*/ 5666282 w 7387653"/>
              <a:gd name="connsiteY12" fmla="*/ 1530322 h 1627758"/>
              <a:gd name="connsiteX13" fmla="*/ 6071017 w 7387653"/>
              <a:gd name="connsiteY13" fmla="*/ 975686 h 1627758"/>
              <a:gd name="connsiteX14" fmla="*/ 6505731 w 7387653"/>
              <a:gd name="connsiteY14" fmla="*/ 765823 h 1627758"/>
              <a:gd name="connsiteX15" fmla="*/ 7255240 w 7387653"/>
              <a:gd name="connsiteY15" fmla="*/ 750833 h 1627758"/>
              <a:gd name="connsiteX16" fmla="*/ 7300210 w 7387653"/>
              <a:gd name="connsiteY16" fmla="*/ 750833 h 1627758"/>
              <a:gd name="connsiteX0" fmla="*/ 0 w 7387653"/>
              <a:gd name="connsiteY0" fmla="*/ 1515331 h 1627758"/>
              <a:gd name="connsiteX1" fmla="*/ 674558 w 7387653"/>
              <a:gd name="connsiteY1" fmla="*/ 1515331 h 1627758"/>
              <a:gd name="connsiteX2" fmla="*/ 1266455 w 7387653"/>
              <a:gd name="connsiteY2" fmla="*/ 1462616 h 1627758"/>
              <a:gd name="connsiteX3" fmla="*/ 1618248 w 7387653"/>
              <a:gd name="connsiteY3" fmla="*/ 1234016 h 1627758"/>
              <a:gd name="connsiteX4" fmla="*/ 1688606 w 7387653"/>
              <a:gd name="connsiteY4" fmla="*/ 395815 h 1627758"/>
              <a:gd name="connsiteX5" fmla="*/ 1829324 w 7387653"/>
              <a:gd name="connsiteY5" fmla="*/ 14816 h 1627758"/>
              <a:gd name="connsiteX6" fmla="*/ 1970041 w 7387653"/>
              <a:gd name="connsiteY6" fmla="*/ 306916 h 1627758"/>
              <a:gd name="connsiteX7" fmla="*/ 2040399 w 7387653"/>
              <a:gd name="connsiteY7" fmla="*/ 992716 h 1627758"/>
              <a:gd name="connsiteX8" fmla="*/ 2181117 w 7387653"/>
              <a:gd name="connsiteY8" fmla="*/ 748876 h 1627758"/>
              <a:gd name="connsiteX9" fmla="*/ 2392192 w 7387653"/>
              <a:gd name="connsiteY9" fmla="*/ 1282276 h 1627758"/>
              <a:gd name="connsiteX10" fmla="*/ 3372787 w 7387653"/>
              <a:gd name="connsiteY10" fmla="*/ 1545312 h 1627758"/>
              <a:gd name="connsiteX11" fmla="*/ 4646951 w 7387653"/>
              <a:gd name="connsiteY11" fmla="*/ 1560302 h 1627758"/>
              <a:gd name="connsiteX12" fmla="*/ 5666282 w 7387653"/>
              <a:gd name="connsiteY12" fmla="*/ 1530322 h 1627758"/>
              <a:gd name="connsiteX13" fmla="*/ 6071017 w 7387653"/>
              <a:gd name="connsiteY13" fmla="*/ 975686 h 1627758"/>
              <a:gd name="connsiteX14" fmla="*/ 6505731 w 7387653"/>
              <a:gd name="connsiteY14" fmla="*/ 765823 h 1627758"/>
              <a:gd name="connsiteX15" fmla="*/ 7255240 w 7387653"/>
              <a:gd name="connsiteY15" fmla="*/ 750833 h 1627758"/>
              <a:gd name="connsiteX16" fmla="*/ 7300210 w 7387653"/>
              <a:gd name="connsiteY16" fmla="*/ 750833 h 1627758"/>
              <a:gd name="connsiteX0" fmla="*/ 0 w 7387653"/>
              <a:gd name="connsiteY0" fmla="*/ 1515331 h 1627758"/>
              <a:gd name="connsiteX1" fmla="*/ 674558 w 7387653"/>
              <a:gd name="connsiteY1" fmla="*/ 1515331 h 1627758"/>
              <a:gd name="connsiteX2" fmla="*/ 1266455 w 7387653"/>
              <a:gd name="connsiteY2" fmla="*/ 1462616 h 1627758"/>
              <a:gd name="connsiteX3" fmla="*/ 1618248 w 7387653"/>
              <a:gd name="connsiteY3" fmla="*/ 1234016 h 1627758"/>
              <a:gd name="connsiteX4" fmla="*/ 1688606 w 7387653"/>
              <a:gd name="connsiteY4" fmla="*/ 395815 h 1627758"/>
              <a:gd name="connsiteX5" fmla="*/ 1829324 w 7387653"/>
              <a:gd name="connsiteY5" fmla="*/ 14816 h 1627758"/>
              <a:gd name="connsiteX6" fmla="*/ 1970041 w 7387653"/>
              <a:gd name="connsiteY6" fmla="*/ 306916 h 1627758"/>
              <a:gd name="connsiteX7" fmla="*/ 2040399 w 7387653"/>
              <a:gd name="connsiteY7" fmla="*/ 992716 h 1627758"/>
              <a:gd name="connsiteX8" fmla="*/ 2181117 w 7387653"/>
              <a:gd name="connsiteY8" fmla="*/ 748876 h 1627758"/>
              <a:gd name="connsiteX9" fmla="*/ 2392192 w 7387653"/>
              <a:gd name="connsiteY9" fmla="*/ 1282276 h 1627758"/>
              <a:gd name="connsiteX10" fmla="*/ 2743985 w 7387653"/>
              <a:gd name="connsiteY10" fmla="*/ 1358476 h 1627758"/>
              <a:gd name="connsiteX11" fmla="*/ 3372787 w 7387653"/>
              <a:gd name="connsiteY11" fmla="*/ 1545312 h 1627758"/>
              <a:gd name="connsiteX12" fmla="*/ 4646951 w 7387653"/>
              <a:gd name="connsiteY12" fmla="*/ 1560302 h 1627758"/>
              <a:gd name="connsiteX13" fmla="*/ 5666282 w 7387653"/>
              <a:gd name="connsiteY13" fmla="*/ 1530322 h 1627758"/>
              <a:gd name="connsiteX14" fmla="*/ 6071017 w 7387653"/>
              <a:gd name="connsiteY14" fmla="*/ 975686 h 1627758"/>
              <a:gd name="connsiteX15" fmla="*/ 6505731 w 7387653"/>
              <a:gd name="connsiteY15" fmla="*/ 765823 h 1627758"/>
              <a:gd name="connsiteX16" fmla="*/ 7255240 w 7387653"/>
              <a:gd name="connsiteY16" fmla="*/ 750833 h 1627758"/>
              <a:gd name="connsiteX17" fmla="*/ 7300210 w 7387653"/>
              <a:gd name="connsiteY17" fmla="*/ 750833 h 1627758"/>
              <a:gd name="connsiteX0" fmla="*/ 0 w 7387653"/>
              <a:gd name="connsiteY0" fmla="*/ 1515331 h 1627758"/>
              <a:gd name="connsiteX1" fmla="*/ 674558 w 7387653"/>
              <a:gd name="connsiteY1" fmla="*/ 1515331 h 1627758"/>
              <a:gd name="connsiteX2" fmla="*/ 1266455 w 7387653"/>
              <a:gd name="connsiteY2" fmla="*/ 1462616 h 1627758"/>
              <a:gd name="connsiteX3" fmla="*/ 1618248 w 7387653"/>
              <a:gd name="connsiteY3" fmla="*/ 1234016 h 1627758"/>
              <a:gd name="connsiteX4" fmla="*/ 1688606 w 7387653"/>
              <a:gd name="connsiteY4" fmla="*/ 395815 h 1627758"/>
              <a:gd name="connsiteX5" fmla="*/ 1829324 w 7387653"/>
              <a:gd name="connsiteY5" fmla="*/ 14816 h 1627758"/>
              <a:gd name="connsiteX6" fmla="*/ 1970041 w 7387653"/>
              <a:gd name="connsiteY6" fmla="*/ 306916 h 1627758"/>
              <a:gd name="connsiteX7" fmla="*/ 2040399 w 7387653"/>
              <a:gd name="connsiteY7" fmla="*/ 992716 h 1627758"/>
              <a:gd name="connsiteX8" fmla="*/ 2181117 w 7387653"/>
              <a:gd name="connsiteY8" fmla="*/ 748876 h 1627758"/>
              <a:gd name="connsiteX9" fmla="*/ 2392192 w 7387653"/>
              <a:gd name="connsiteY9" fmla="*/ 1282276 h 1627758"/>
              <a:gd name="connsiteX10" fmla="*/ 2532910 w 7387653"/>
              <a:gd name="connsiteY10" fmla="*/ 977476 h 1627758"/>
              <a:gd name="connsiteX11" fmla="*/ 3372787 w 7387653"/>
              <a:gd name="connsiteY11" fmla="*/ 1545312 h 1627758"/>
              <a:gd name="connsiteX12" fmla="*/ 4646951 w 7387653"/>
              <a:gd name="connsiteY12" fmla="*/ 1560302 h 1627758"/>
              <a:gd name="connsiteX13" fmla="*/ 5666282 w 7387653"/>
              <a:gd name="connsiteY13" fmla="*/ 1530322 h 1627758"/>
              <a:gd name="connsiteX14" fmla="*/ 6071017 w 7387653"/>
              <a:gd name="connsiteY14" fmla="*/ 975686 h 1627758"/>
              <a:gd name="connsiteX15" fmla="*/ 6505731 w 7387653"/>
              <a:gd name="connsiteY15" fmla="*/ 765823 h 1627758"/>
              <a:gd name="connsiteX16" fmla="*/ 7255240 w 7387653"/>
              <a:gd name="connsiteY16" fmla="*/ 750833 h 1627758"/>
              <a:gd name="connsiteX17" fmla="*/ 7300210 w 7387653"/>
              <a:gd name="connsiteY17" fmla="*/ 750833 h 1627758"/>
              <a:gd name="connsiteX0" fmla="*/ 0 w 7387653"/>
              <a:gd name="connsiteY0" fmla="*/ 1515331 h 1627758"/>
              <a:gd name="connsiteX1" fmla="*/ 674558 w 7387653"/>
              <a:gd name="connsiteY1" fmla="*/ 1515331 h 1627758"/>
              <a:gd name="connsiteX2" fmla="*/ 1266455 w 7387653"/>
              <a:gd name="connsiteY2" fmla="*/ 1462616 h 1627758"/>
              <a:gd name="connsiteX3" fmla="*/ 1618248 w 7387653"/>
              <a:gd name="connsiteY3" fmla="*/ 1234016 h 1627758"/>
              <a:gd name="connsiteX4" fmla="*/ 1688606 w 7387653"/>
              <a:gd name="connsiteY4" fmla="*/ 395815 h 1627758"/>
              <a:gd name="connsiteX5" fmla="*/ 1829324 w 7387653"/>
              <a:gd name="connsiteY5" fmla="*/ 14816 h 1627758"/>
              <a:gd name="connsiteX6" fmla="*/ 1970041 w 7387653"/>
              <a:gd name="connsiteY6" fmla="*/ 306916 h 1627758"/>
              <a:gd name="connsiteX7" fmla="*/ 2040399 w 7387653"/>
              <a:gd name="connsiteY7" fmla="*/ 992716 h 1627758"/>
              <a:gd name="connsiteX8" fmla="*/ 2181117 w 7387653"/>
              <a:gd name="connsiteY8" fmla="*/ 748876 h 1627758"/>
              <a:gd name="connsiteX9" fmla="*/ 2392192 w 7387653"/>
              <a:gd name="connsiteY9" fmla="*/ 1282276 h 1627758"/>
              <a:gd name="connsiteX10" fmla="*/ 2532910 w 7387653"/>
              <a:gd name="connsiteY10" fmla="*/ 977476 h 1627758"/>
              <a:gd name="connsiteX11" fmla="*/ 2673627 w 7387653"/>
              <a:gd name="connsiteY11" fmla="*/ 1282276 h 1627758"/>
              <a:gd name="connsiteX12" fmla="*/ 3372787 w 7387653"/>
              <a:gd name="connsiteY12" fmla="*/ 1545312 h 1627758"/>
              <a:gd name="connsiteX13" fmla="*/ 4646951 w 7387653"/>
              <a:gd name="connsiteY13" fmla="*/ 1560302 h 1627758"/>
              <a:gd name="connsiteX14" fmla="*/ 5666282 w 7387653"/>
              <a:gd name="connsiteY14" fmla="*/ 1530322 h 1627758"/>
              <a:gd name="connsiteX15" fmla="*/ 6071017 w 7387653"/>
              <a:gd name="connsiteY15" fmla="*/ 975686 h 1627758"/>
              <a:gd name="connsiteX16" fmla="*/ 6505731 w 7387653"/>
              <a:gd name="connsiteY16" fmla="*/ 765823 h 1627758"/>
              <a:gd name="connsiteX17" fmla="*/ 7255240 w 7387653"/>
              <a:gd name="connsiteY17" fmla="*/ 750833 h 1627758"/>
              <a:gd name="connsiteX18" fmla="*/ 7300210 w 7387653"/>
              <a:gd name="connsiteY18" fmla="*/ 750833 h 1627758"/>
              <a:gd name="connsiteX0" fmla="*/ 0 w 7387653"/>
              <a:gd name="connsiteY0" fmla="*/ 1515331 h 1627758"/>
              <a:gd name="connsiteX1" fmla="*/ 674558 w 7387653"/>
              <a:gd name="connsiteY1" fmla="*/ 1515331 h 1627758"/>
              <a:gd name="connsiteX2" fmla="*/ 1266455 w 7387653"/>
              <a:gd name="connsiteY2" fmla="*/ 1462616 h 1627758"/>
              <a:gd name="connsiteX3" fmla="*/ 1618248 w 7387653"/>
              <a:gd name="connsiteY3" fmla="*/ 1234016 h 1627758"/>
              <a:gd name="connsiteX4" fmla="*/ 1688606 w 7387653"/>
              <a:gd name="connsiteY4" fmla="*/ 395815 h 1627758"/>
              <a:gd name="connsiteX5" fmla="*/ 1829324 w 7387653"/>
              <a:gd name="connsiteY5" fmla="*/ 14816 h 1627758"/>
              <a:gd name="connsiteX6" fmla="*/ 1970041 w 7387653"/>
              <a:gd name="connsiteY6" fmla="*/ 306916 h 1627758"/>
              <a:gd name="connsiteX7" fmla="*/ 2040399 w 7387653"/>
              <a:gd name="connsiteY7" fmla="*/ 992716 h 1627758"/>
              <a:gd name="connsiteX8" fmla="*/ 2181117 w 7387653"/>
              <a:gd name="connsiteY8" fmla="*/ 748876 h 1627758"/>
              <a:gd name="connsiteX9" fmla="*/ 2392192 w 7387653"/>
              <a:gd name="connsiteY9" fmla="*/ 1282276 h 1627758"/>
              <a:gd name="connsiteX10" fmla="*/ 2532910 w 7387653"/>
              <a:gd name="connsiteY10" fmla="*/ 977476 h 1627758"/>
              <a:gd name="connsiteX11" fmla="*/ 2673627 w 7387653"/>
              <a:gd name="connsiteY11" fmla="*/ 1282276 h 1627758"/>
              <a:gd name="connsiteX12" fmla="*/ 3372787 w 7387653"/>
              <a:gd name="connsiteY12" fmla="*/ 1545312 h 1627758"/>
              <a:gd name="connsiteX13" fmla="*/ 4646951 w 7387653"/>
              <a:gd name="connsiteY13" fmla="*/ 1560302 h 1627758"/>
              <a:gd name="connsiteX14" fmla="*/ 5666282 w 7387653"/>
              <a:gd name="connsiteY14" fmla="*/ 1530322 h 1627758"/>
              <a:gd name="connsiteX15" fmla="*/ 6071017 w 7387653"/>
              <a:gd name="connsiteY15" fmla="*/ 975686 h 1627758"/>
              <a:gd name="connsiteX16" fmla="*/ 6505731 w 7387653"/>
              <a:gd name="connsiteY16" fmla="*/ 765823 h 1627758"/>
              <a:gd name="connsiteX17" fmla="*/ 7255240 w 7387653"/>
              <a:gd name="connsiteY17" fmla="*/ 750833 h 1627758"/>
              <a:gd name="connsiteX18" fmla="*/ 7300210 w 7387653"/>
              <a:gd name="connsiteY18" fmla="*/ 750833 h 1627758"/>
              <a:gd name="connsiteX0" fmla="*/ 0 w 7387653"/>
              <a:gd name="connsiteY0" fmla="*/ 1515331 h 1627758"/>
              <a:gd name="connsiteX1" fmla="*/ 674558 w 7387653"/>
              <a:gd name="connsiteY1" fmla="*/ 1515331 h 1627758"/>
              <a:gd name="connsiteX2" fmla="*/ 1266455 w 7387653"/>
              <a:gd name="connsiteY2" fmla="*/ 1462616 h 1627758"/>
              <a:gd name="connsiteX3" fmla="*/ 1618248 w 7387653"/>
              <a:gd name="connsiteY3" fmla="*/ 1234016 h 1627758"/>
              <a:gd name="connsiteX4" fmla="*/ 1688606 w 7387653"/>
              <a:gd name="connsiteY4" fmla="*/ 395815 h 1627758"/>
              <a:gd name="connsiteX5" fmla="*/ 1829324 w 7387653"/>
              <a:gd name="connsiteY5" fmla="*/ 14816 h 1627758"/>
              <a:gd name="connsiteX6" fmla="*/ 1970041 w 7387653"/>
              <a:gd name="connsiteY6" fmla="*/ 306916 h 1627758"/>
              <a:gd name="connsiteX7" fmla="*/ 2040399 w 7387653"/>
              <a:gd name="connsiteY7" fmla="*/ 992716 h 1627758"/>
              <a:gd name="connsiteX8" fmla="*/ 2181117 w 7387653"/>
              <a:gd name="connsiteY8" fmla="*/ 748876 h 1627758"/>
              <a:gd name="connsiteX9" fmla="*/ 2392192 w 7387653"/>
              <a:gd name="connsiteY9" fmla="*/ 1282276 h 1627758"/>
              <a:gd name="connsiteX10" fmla="*/ 2532910 w 7387653"/>
              <a:gd name="connsiteY10" fmla="*/ 977476 h 1627758"/>
              <a:gd name="connsiteX11" fmla="*/ 2603268 w 7387653"/>
              <a:gd name="connsiteY11" fmla="*/ 1282276 h 1627758"/>
              <a:gd name="connsiteX12" fmla="*/ 3372787 w 7387653"/>
              <a:gd name="connsiteY12" fmla="*/ 1545312 h 1627758"/>
              <a:gd name="connsiteX13" fmla="*/ 4646951 w 7387653"/>
              <a:gd name="connsiteY13" fmla="*/ 1560302 h 1627758"/>
              <a:gd name="connsiteX14" fmla="*/ 5666282 w 7387653"/>
              <a:gd name="connsiteY14" fmla="*/ 1530322 h 1627758"/>
              <a:gd name="connsiteX15" fmla="*/ 6071017 w 7387653"/>
              <a:gd name="connsiteY15" fmla="*/ 975686 h 1627758"/>
              <a:gd name="connsiteX16" fmla="*/ 6505731 w 7387653"/>
              <a:gd name="connsiteY16" fmla="*/ 765823 h 1627758"/>
              <a:gd name="connsiteX17" fmla="*/ 7255240 w 7387653"/>
              <a:gd name="connsiteY17" fmla="*/ 750833 h 1627758"/>
              <a:gd name="connsiteX18" fmla="*/ 7300210 w 7387653"/>
              <a:gd name="connsiteY18" fmla="*/ 750833 h 1627758"/>
              <a:gd name="connsiteX0" fmla="*/ 0 w 7387653"/>
              <a:gd name="connsiteY0" fmla="*/ 1515331 h 1627758"/>
              <a:gd name="connsiteX1" fmla="*/ 674558 w 7387653"/>
              <a:gd name="connsiteY1" fmla="*/ 1515331 h 1627758"/>
              <a:gd name="connsiteX2" fmla="*/ 1266455 w 7387653"/>
              <a:gd name="connsiteY2" fmla="*/ 1462616 h 1627758"/>
              <a:gd name="connsiteX3" fmla="*/ 1618248 w 7387653"/>
              <a:gd name="connsiteY3" fmla="*/ 1234016 h 1627758"/>
              <a:gd name="connsiteX4" fmla="*/ 1688606 w 7387653"/>
              <a:gd name="connsiteY4" fmla="*/ 395815 h 1627758"/>
              <a:gd name="connsiteX5" fmla="*/ 1829324 w 7387653"/>
              <a:gd name="connsiteY5" fmla="*/ 14816 h 1627758"/>
              <a:gd name="connsiteX6" fmla="*/ 1970041 w 7387653"/>
              <a:gd name="connsiteY6" fmla="*/ 306916 h 1627758"/>
              <a:gd name="connsiteX7" fmla="*/ 2040399 w 7387653"/>
              <a:gd name="connsiteY7" fmla="*/ 992716 h 1627758"/>
              <a:gd name="connsiteX8" fmla="*/ 2181117 w 7387653"/>
              <a:gd name="connsiteY8" fmla="*/ 748876 h 1627758"/>
              <a:gd name="connsiteX9" fmla="*/ 2392192 w 7387653"/>
              <a:gd name="connsiteY9" fmla="*/ 1282276 h 1627758"/>
              <a:gd name="connsiteX10" fmla="*/ 2532910 w 7387653"/>
              <a:gd name="connsiteY10" fmla="*/ 977476 h 1627758"/>
              <a:gd name="connsiteX11" fmla="*/ 2673627 w 7387653"/>
              <a:gd name="connsiteY11" fmla="*/ 1282276 h 1627758"/>
              <a:gd name="connsiteX12" fmla="*/ 3372787 w 7387653"/>
              <a:gd name="connsiteY12" fmla="*/ 1545312 h 1627758"/>
              <a:gd name="connsiteX13" fmla="*/ 4646951 w 7387653"/>
              <a:gd name="connsiteY13" fmla="*/ 1560302 h 1627758"/>
              <a:gd name="connsiteX14" fmla="*/ 5666282 w 7387653"/>
              <a:gd name="connsiteY14" fmla="*/ 1530322 h 1627758"/>
              <a:gd name="connsiteX15" fmla="*/ 6071017 w 7387653"/>
              <a:gd name="connsiteY15" fmla="*/ 975686 h 1627758"/>
              <a:gd name="connsiteX16" fmla="*/ 6505731 w 7387653"/>
              <a:gd name="connsiteY16" fmla="*/ 765823 h 1627758"/>
              <a:gd name="connsiteX17" fmla="*/ 7255240 w 7387653"/>
              <a:gd name="connsiteY17" fmla="*/ 750833 h 1627758"/>
              <a:gd name="connsiteX18" fmla="*/ 7300210 w 7387653"/>
              <a:gd name="connsiteY18" fmla="*/ 750833 h 1627758"/>
              <a:gd name="connsiteX0" fmla="*/ 0 w 7387653"/>
              <a:gd name="connsiteY0" fmla="*/ 1515331 h 1627758"/>
              <a:gd name="connsiteX1" fmla="*/ 674558 w 7387653"/>
              <a:gd name="connsiteY1" fmla="*/ 1515331 h 1627758"/>
              <a:gd name="connsiteX2" fmla="*/ 1266455 w 7387653"/>
              <a:gd name="connsiteY2" fmla="*/ 1462616 h 1627758"/>
              <a:gd name="connsiteX3" fmla="*/ 1618248 w 7387653"/>
              <a:gd name="connsiteY3" fmla="*/ 1234016 h 1627758"/>
              <a:gd name="connsiteX4" fmla="*/ 1688606 w 7387653"/>
              <a:gd name="connsiteY4" fmla="*/ 395815 h 1627758"/>
              <a:gd name="connsiteX5" fmla="*/ 1829324 w 7387653"/>
              <a:gd name="connsiteY5" fmla="*/ 14816 h 1627758"/>
              <a:gd name="connsiteX6" fmla="*/ 1970041 w 7387653"/>
              <a:gd name="connsiteY6" fmla="*/ 306916 h 1627758"/>
              <a:gd name="connsiteX7" fmla="*/ 2040399 w 7387653"/>
              <a:gd name="connsiteY7" fmla="*/ 992716 h 1627758"/>
              <a:gd name="connsiteX8" fmla="*/ 2181117 w 7387653"/>
              <a:gd name="connsiteY8" fmla="*/ 748876 h 1627758"/>
              <a:gd name="connsiteX9" fmla="*/ 2392192 w 7387653"/>
              <a:gd name="connsiteY9" fmla="*/ 1282276 h 1627758"/>
              <a:gd name="connsiteX10" fmla="*/ 2532910 w 7387653"/>
              <a:gd name="connsiteY10" fmla="*/ 977476 h 1627758"/>
              <a:gd name="connsiteX11" fmla="*/ 2603268 w 7387653"/>
              <a:gd name="connsiteY11" fmla="*/ 1282276 h 1627758"/>
              <a:gd name="connsiteX12" fmla="*/ 3372787 w 7387653"/>
              <a:gd name="connsiteY12" fmla="*/ 1545312 h 1627758"/>
              <a:gd name="connsiteX13" fmla="*/ 4646951 w 7387653"/>
              <a:gd name="connsiteY13" fmla="*/ 1560302 h 1627758"/>
              <a:gd name="connsiteX14" fmla="*/ 5666282 w 7387653"/>
              <a:gd name="connsiteY14" fmla="*/ 1530322 h 1627758"/>
              <a:gd name="connsiteX15" fmla="*/ 6071017 w 7387653"/>
              <a:gd name="connsiteY15" fmla="*/ 975686 h 1627758"/>
              <a:gd name="connsiteX16" fmla="*/ 6505731 w 7387653"/>
              <a:gd name="connsiteY16" fmla="*/ 765823 h 1627758"/>
              <a:gd name="connsiteX17" fmla="*/ 7255240 w 7387653"/>
              <a:gd name="connsiteY17" fmla="*/ 750833 h 1627758"/>
              <a:gd name="connsiteX18" fmla="*/ 7300210 w 7387653"/>
              <a:gd name="connsiteY18" fmla="*/ 750833 h 1627758"/>
              <a:gd name="connsiteX0" fmla="*/ 0 w 7387653"/>
              <a:gd name="connsiteY0" fmla="*/ 1515331 h 1627758"/>
              <a:gd name="connsiteX1" fmla="*/ 674558 w 7387653"/>
              <a:gd name="connsiteY1" fmla="*/ 1515331 h 1627758"/>
              <a:gd name="connsiteX2" fmla="*/ 1266455 w 7387653"/>
              <a:gd name="connsiteY2" fmla="*/ 1462616 h 1627758"/>
              <a:gd name="connsiteX3" fmla="*/ 1618248 w 7387653"/>
              <a:gd name="connsiteY3" fmla="*/ 1234016 h 1627758"/>
              <a:gd name="connsiteX4" fmla="*/ 1688606 w 7387653"/>
              <a:gd name="connsiteY4" fmla="*/ 395815 h 1627758"/>
              <a:gd name="connsiteX5" fmla="*/ 1829324 w 7387653"/>
              <a:gd name="connsiteY5" fmla="*/ 14816 h 1627758"/>
              <a:gd name="connsiteX6" fmla="*/ 1970041 w 7387653"/>
              <a:gd name="connsiteY6" fmla="*/ 306916 h 1627758"/>
              <a:gd name="connsiteX7" fmla="*/ 2040399 w 7387653"/>
              <a:gd name="connsiteY7" fmla="*/ 992716 h 1627758"/>
              <a:gd name="connsiteX8" fmla="*/ 2181117 w 7387653"/>
              <a:gd name="connsiteY8" fmla="*/ 748876 h 1627758"/>
              <a:gd name="connsiteX9" fmla="*/ 2392192 w 7387653"/>
              <a:gd name="connsiteY9" fmla="*/ 1282276 h 1627758"/>
              <a:gd name="connsiteX10" fmla="*/ 2532910 w 7387653"/>
              <a:gd name="connsiteY10" fmla="*/ 977476 h 1627758"/>
              <a:gd name="connsiteX11" fmla="*/ 2673627 w 7387653"/>
              <a:gd name="connsiteY11" fmla="*/ 1282276 h 1627758"/>
              <a:gd name="connsiteX12" fmla="*/ 3372787 w 7387653"/>
              <a:gd name="connsiteY12" fmla="*/ 1545312 h 1627758"/>
              <a:gd name="connsiteX13" fmla="*/ 4646951 w 7387653"/>
              <a:gd name="connsiteY13" fmla="*/ 1560302 h 1627758"/>
              <a:gd name="connsiteX14" fmla="*/ 5666282 w 7387653"/>
              <a:gd name="connsiteY14" fmla="*/ 1530322 h 1627758"/>
              <a:gd name="connsiteX15" fmla="*/ 6071017 w 7387653"/>
              <a:gd name="connsiteY15" fmla="*/ 975686 h 1627758"/>
              <a:gd name="connsiteX16" fmla="*/ 6505731 w 7387653"/>
              <a:gd name="connsiteY16" fmla="*/ 765823 h 1627758"/>
              <a:gd name="connsiteX17" fmla="*/ 7255240 w 7387653"/>
              <a:gd name="connsiteY17" fmla="*/ 750833 h 1627758"/>
              <a:gd name="connsiteX18" fmla="*/ 7300210 w 7387653"/>
              <a:gd name="connsiteY18" fmla="*/ 750833 h 1627758"/>
              <a:gd name="connsiteX0" fmla="*/ 0 w 7387653"/>
              <a:gd name="connsiteY0" fmla="*/ 1515331 h 1627758"/>
              <a:gd name="connsiteX1" fmla="*/ 674558 w 7387653"/>
              <a:gd name="connsiteY1" fmla="*/ 1515331 h 1627758"/>
              <a:gd name="connsiteX2" fmla="*/ 1266455 w 7387653"/>
              <a:gd name="connsiteY2" fmla="*/ 1462616 h 1627758"/>
              <a:gd name="connsiteX3" fmla="*/ 1618248 w 7387653"/>
              <a:gd name="connsiteY3" fmla="*/ 1234016 h 1627758"/>
              <a:gd name="connsiteX4" fmla="*/ 1688606 w 7387653"/>
              <a:gd name="connsiteY4" fmla="*/ 395815 h 1627758"/>
              <a:gd name="connsiteX5" fmla="*/ 1829324 w 7387653"/>
              <a:gd name="connsiteY5" fmla="*/ 14816 h 1627758"/>
              <a:gd name="connsiteX6" fmla="*/ 1970041 w 7387653"/>
              <a:gd name="connsiteY6" fmla="*/ 306916 h 1627758"/>
              <a:gd name="connsiteX7" fmla="*/ 2040399 w 7387653"/>
              <a:gd name="connsiteY7" fmla="*/ 992716 h 1627758"/>
              <a:gd name="connsiteX8" fmla="*/ 2181117 w 7387653"/>
              <a:gd name="connsiteY8" fmla="*/ 748876 h 1627758"/>
              <a:gd name="connsiteX9" fmla="*/ 2392192 w 7387653"/>
              <a:gd name="connsiteY9" fmla="*/ 1282276 h 1627758"/>
              <a:gd name="connsiteX10" fmla="*/ 2532910 w 7387653"/>
              <a:gd name="connsiteY10" fmla="*/ 977476 h 1627758"/>
              <a:gd name="connsiteX11" fmla="*/ 2673627 w 7387653"/>
              <a:gd name="connsiteY11" fmla="*/ 1206076 h 1627758"/>
              <a:gd name="connsiteX12" fmla="*/ 3372787 w 7387653"/>
              <a:gd name="connsiteY12" fmla="*/ 1545312 h 1627758"/>
              <a:gd name="connsiteX13" fmla="*/ 4646951 w 7387653"/>
              <a:gd name="connsiteY13" fmla="*/ 1560302 h 1627758"/>
              <a:gd name="connsiteX14" fmla="*/ 5666282 w 7387653"/>
              <a:gd name="connsiteY14" fmla="*/ 1530322 h 1627758"/>
              <a:gd name="connsiteX15" fmla="*/ 6071017 w 7387653"/>
              <a:gd name="connsiteY15" fmla="*/ 975686 h 1627758"/>
              <a:gd name="connsiteX16" fmla="*/ 6505731 w 7387653"/>
              <a:gd name="connsiteY16" fmla="*/ 765823 h 1627758"/>
              <a:gd name="connsiteX17" fmla="*/ 7255240 w 7387653"/>
              <a:gd name="connsiteY17" fmla="*/ 750833 h 1627758"/>
              <a:gd name="connsiteX18" fmla="*/ 7300210 w 7387653"/>
              <a:gd name="connsiteY18" fmla="*/ 750833 h 1627758"/>
              <a:gd name="connsiteX0" fmla="*/ 0 w 7387653"/>
              <a:gd name="connsiteY0" fmla="*/ 1515331 h 1627758"/>
              <a:gd name="connsiteX1" fmla="*/ 674558 w 7387653"/>
              <a:gd name="connsiteY1" fmla="*/ 1515331 h 1627758"/>
              <a:gd name="connsiteX2" fmla="*/ 1266455 w 7387653"/>
              <a:gd name="connsiteY2" fmla="*/ 1462616 h 1627758"/>
              <a:gd name="connsiteX3" fmla="*/ 1618248 w 7387653"/>
              <a:gd name="connsiteY3" fmla="*/ 1234016 h 1627758"/>
              <a:gd name="connsiteX4" fmla="*/ 1688606 w 7387653"/>
              <a:gd name="connsiteY4" fmla="*/ 395815 h 1627758"/>
              <a:gd name="connsiteX5" fmla="*/ 1829324 w 7387653"/>
              <a:gd name="connsiteY5" fmla="*/ 14816 h 1627758"/>
              <a:gd name="connsiteX6" fmla="*/ 1970041 w 7387653"/>
              <a:gd name="connsiteY6" fmla="*/ 306916 h 1627758"/>
              <a:gd name="connsiteX7" fmla="*/ 2040399 w 7387653"/>
              <a:gd name="connsiteY7" fmla="*/ 992716 h 1627758"/>
              <a:gd name="connsiteX8" fmla="*/ 2181117 w 7387653"/>
              <a:gd name="connsiteY8" fmla="*/ 748876 h 1627758"/>
              <a:gd name="connsiteX9" fmla="*/ 2392192 w 7387653"/>
              <a:gd name="connsiteY9" fmla="*/ 1282276 h 1627758"/>
              <a:gd name="connsiteX10" fmla="*/ 2532910 w 7387653"/>
              <a:gd name="connsiteY10" fmla="*/ 977476 h 1627758"/>
              <a:gd name="connsiteX11" fmla="*/ 2673627 w 7387653"/>
              <a:gd name="connsiteY11" fmla="*/ 1282276 h 1627758"/>
              <a:gd name="connsiteX12" fmla="*/ 3372787 w 7387653"/>
              <a:gd name="connsiteY12" fmla="*/ 1545312 h 1627758"/>
              <a:gd name="connsiteX13" fmla="*/ 4646951 w 7387653"/>
              <a:gd name="connsiteY13" fmla="*/ 1560302 h 1627758"/>
              <a:gd name="connsiteX14" fmla="*/ 5666282 w 7387653"/>
              <a:gd name="connsiteY14" fmla="*/ 1530322 h 1627758"/>
              <a:gd name="connsiteX15" fmla="*/ 6071017 w 7387653"/>
              <a:gd name="connsiteY15" fmla="*/ 975686 h 1627758"/>
              <a:gd name="connsiteX16" fmla="*/ 6505731 w 7387653"/>
              <a:gd name="connsiteY16" fmla="*/ 765823 h 1627758"/>
              <a:gd name="connsiteX17" fmla="*/ 7255240 w 7387653"/>
              <a:gd name="connsiteY17" fmla="*/ 750833 h 1627758"/>
              <a:gd name="connsiteX18" fmla="*/ 7300210 w 7387653"/>
              <a:gd name="connsiteY18" fmla="*/ 750833 h 1627758"/>
              <a:gd name="connsiteX0" fmla="*/ 0 w 7387653"/>
              <a:gd name="connsiteY0" fmla="*/ 1515331 h 1627758"/>
              <a:gd name="connsiteX1" fmla="*/ 674558 w 7387653"/>
              <a:gd name="connsiteY1" fmla="*/ 1515331 h 1627758"/>
              <a:gd name="connsiteX2" fmla="*/ 1266455 w 7387653"/>
              <a:gd name="connsiteY2" fmla="*/ 1462616 h 1627758"/>
              <a:gd name="connsiteX3" fmla="*/ 1618248 w 7387653"/>
              <a:gd name="connsiteY3" fmla="*/ 1234016 h 1627758"/>
              <a:gd name="connsiteX4" fmla="*/ 1688606 w 7387653"/>
              <a:gd name="connsiteY4" fmla="*/ 395815 h 1627758"/>
              <a:gd name="connsiteX5" fmla="*/ 1829324 w 7387653"/>
              <a:gd name="connsiteY5" fmla="*/ 14816 h 1627758"/>
              <a:gd name="connsiteX6" fmla="*/ 1970041 w 7387653"/>
              <a:gd name="connsiteY6" fmla="*/ 306916 h 1627758"/>
              <a:gd name="connsiteX7" fmla="*/ 2040399 w 7387653"/>
              <a:gd name="connsiteY7" fmla="*/ 992716 h 1627758"/>
              <a:gd name="connsiteX8" fmla="*/ 2181117 w 7387653"/>
              <a:gd name="connsiteY8" fmla="*/ 748876 h 1627758"/>
              <a:gd name="connsiteX9" fmla="*/ 2392192 w 7387653"/>
              <a:gd name="connsiteY9" fmla="*/ 1282276 h 1627758"/>
              <a:gd name="connsiteX10" fmla="*/ 2532910 w 7387653"/>
              <a:gd name="connsiteY10" fmla="*/ 977476 h 1627758"/>
              <a:gd name="connsiteX11" fmla="*/ 2673627 w 7387653"/>
              <a:gd name="connsiteY11" fmla="*/ 1358476 h 1627758"/>
              <a:gd name="connsiteX12" fmla="*/ 3372787 w 7387653"/>
              <a:gd name="connsiteY12" fmla="*/ 1545312 h 1627758"/>
              <a:gd name="connsiteX13" fmla="*/ 4646951 w 7387653"/>
              <a:gd name="connsiteY13" fmla="*/ 1560302 h 1627758"/>
              <a:gd name="connsiteX14" fmla="*/ 5666282 w 7387653"/>
              <a:gd name="connsiteY14" fmla="*/ 1530322 h 1627758"/>
              <a:gd name="connsiteX15" fmla="*/ 6071017 w 7387653"/>
              <a:gd name="connsiteY15" fmla="*/ 975686 h 1627758"/>
              <a:gd name="connsiteX16" fmla="*/ 6505731 w 7387653"/>
              <a:gd name="connsiteY16" fmla="*/ 765823 h 1627758"/>
              <a:gd name="connsiteX17" fmla="*/ 7255240 w 7387653"/>
              <a:gd name="connsiteY17" fmla="*/ 750833 h 1627758"/>
              <a:gd name="connsiteX18" fmla="*/ 7300210 w 7387653"/>
              <a:gd name="connsiteY18" fmla="*/ 750833 h 1627758"/>
              <a:gd name="connsiteX0" fmla="*/ 0 w 7387653"/>
              <a:gd name="connsiteY0" fmla="*/ 1515331 h 1657981"/>
              <a:gd name="connsiteX1" fmla="*/ 674558 w 7387653"/>
              <a:gd name="connsiteY1" fmla="*/ 1515331 h 1657981"/>
              <a:gd name="connsiteX2" fmla="*/ 1266455 w 7387653"/>
              <a:gd name="connsiteY2" fmla="*/ 1462616 h 1657981"/>
              <a:gd name="connsiteX3" fmla="*/ 1618248 w 7387653"/>
              <a:gd name="connsiteY3" fmla="*/ 1234016 h 1657981"/>
              <a:gd name="connsiteX4" fmla="*/ 1688606 w 7387653"/>
              <a:gd name="connsiteY4" fmla="*/ 395815 h 1657981"/>
              <a:gd name="connsiteX5" fmla="*/ 1829324 w 7387653"/>
              <a:gd name="connsiteY5" fmla="*/ 14816 h 1657981"/>
              <a:gd name="connsiteX6" fmla="*/ 1970041 w 7387653"/>
              <a:gd name="connsiteY6" fmla="*/ 306916 h 1657981"/>
              <a:gd name="connsiteX7" fmla="*/ 2040399 w 7387653"/>
              <a:gd name="connsiteY7" fmla="*/ 992716 h 1657981"/>
              <a:gd name="connsiteX8" fmla="*/ 2181117 w 7387653"/>
              <a:gd name="connsiteY8" fmla="*/ 748876 h 1657981"/>
              <a:gd name="connsiteX9" fmla="*/ 2392192 w 7387653"/>
              <a:gd name="connsiteY9" fmla="*/ 1282276 h 1657981"/>
              <a:gd name="connsiteX10" fmla="*/ 2532910 w 7387653"/>
              <a:gd name="connsiteY10" fmla="*/ 977476 h 1657981"/>
              <a:gd name="connsiteX11" fmla="*/ 2673627 w 7387653"/>
              <a:gd name="connsiteY11" fmla="*/ 1434676 h 1657981"/>
              <a:gd name="connsiteX12" fmla="*/ 3372787 w 7387653"/>
              <a:gd name="connsiteY12" fmla="*/ 1545312 h 1657981"/>
              <a:gd name="connsiteX13" fmla="*/ 4646951 w 7387653"/>
              <a:gd name="connsiteY13" fmla="*/ 1560302 h 1657981"/>
              <a:gd name="connsiteX14" fmla="*/ 5666282 w 7387653"/>
              <a:gd name="connsiteY14" fmla="*/ 1530322 h 1657981"/>
              <a:gd name="connsiteX15" fmla="*/ 6071017 w 7387653"/>
              <a:gd name="connsiteY15" fmla="*/ 975686 h 1657981"/>
              <a:gd name="connsiteX16" fmla="*/ 6505731 w 7387653"/>
              <a:gd name="connsiteY16" fmla="*/ 765823 h 1657981"/>
              <a:gd name="connsiteX17" fmla="*/ 7255240 w 7387653"/>
              <a:gd name="connsiteY17" fmla="*/ 750833 h 1657981"/>
              <a:gd name="connsiteX18" fmla="*/ 7300210 w 7387653"/>
              <a:gd name="connsiteY18" fmla="*/ 750833 h 1657981"/>
              <a:gd name="connsiteX0" fmla="*/ 0 w 7387653"/>
              <a:gd name="connsiteY0" fmla="*/ 1515331 h 1657981"/>
              <a:gd name="connsiteX1" fmla="*/ 674558 w 7387653"/>
              <a:gd name="connsiteY1" fmla="*/ 1515331 h 1657981"/>
              <a:gd name="connsiteX2" fmla="*/ 1266455 w 7387653"/>
              <a:gd name="connsiteY2" fmla="*/ 1462616 h 1657981"/>
              <a:gd name="connsiteX3" fmla="*/ 1618248 w 7387653"/>
              <a:gd name="connsiteY3" fmla="*/ 1234016 h 1657981"/>
              <a:gd name="connsiteX4" fmla="*/ 1688606 w 7387653"/>
              <a:gd name="connsiteY4" fmla="*/ 395815 h 1657981"/>
              <a:gd name="connsiteX5" fmla="*/ 1829324 w 7387653"/>
              <a:gd name="connsiteY5" fmla="*/ 14816 h 1657981"/>
              <a:gd name="connsiteX6" fmla="*/ 1970041 w 7387653"/>
              <a:gd name="connsiteY6" fmla="*/ 306916 h 1657981"/>
              <a:gd name="connsiteX7" fmla="*/ 2040399 w 7387653"/>
              <a:gd name="connsiteY7" fmla="*/ 992716 h 1657981"/>
              <a:gd name="connsiteX8" fmla="*/ 2181117 w 7387653"/>
              <a:gd name="connsiteY8" fmla="*/ 596476 h 1657981"/>
              <a:gd name="connsiteX9" fmla="*/ 2392192 w 7387653"/>
              <a:gd name="connsiteY9" fmla="*/ 1282276 h 1657981"/>
              <a:gd name="connsiteX10" fmla="*/ 2532910 w 7387653"/>
              <a:gd name="connsiteY10" fmla="*/ 977476 h 1657981"/>
              <a:gd name="connsiteX11" fmla="*/ 2673627 w 7387653"/>
              <a:gd name="connsiteY11" fmla="*/ 1434676 h 1657981"/>
              <a:gd name="connsiteX12" fmla="*/ 3372787 w 7387653"/>
              <a:gd name="connsiteY12" fmla="*/ 1545312 h 1657981"/>
              <a:gd name="connsiteX13" fmla="*/ 4646951 w 7387653"/>
              <a:gd name="connsiteY13" fmla="*/ 1560302 h 1657981"/>
              <a:gd name="connsiteX14" fmla="*/ 5666282 w 7387653"/>
              <a:gd name="connsiteY14" fmla="*/ 1530322 h 1657981"/>
              <a:gd name="connsiteX15" fmla="*/ 6071017 w 7387653"/>
              <a:gd name="connsiteY15" fmla="*/ 975686 h 1657981"/>
              <a:gd name="connsiteX16" fmla="*/ 6505731 w 7387653"/>
              <a:gd name="connsiteY16" fmla="*/ 765823 h 1657981"/>
              <a:gd name="connsiteX17" fmla="*/ 7255240 w 7387653"/>
              <a:gd name="connsiteY17" fmla="*/ 750833 h 1657981"/>
              <a:gd name="connsiteX18" fmla="*/ 7300210 w 7387653"/>
              <a:gd name="connsiteY18" fmla="*/ 750833 h 1657981"/>
              <a:gd name="connsiteX0" fmla="*/ 0 w 7387653"/>
              <a:gd name="connsiteY0" fmla="*/ 1515331 h 1657981"/>
              <a:gd name="connsiteX1" fmla="*/ 674558 w 7387653"/>
              <a:gd name="connsiteY1" fmla="*/ 1515331 h 1657981"/>
              <a:gd name="connsiteX2" fmla="*/ 1266455 w 7387653"/>
              <a:gd name="connsiteY2" fmla="*/ 1462616 h 1657981"/>
              <a:gd name="connsiteX3" fmla="*/ 1618248 w 7387653"/>
              <a:gd name="connsiteY3" fmla="*/ 1234016 h 1657981"/>
              <a:gd name="connsiteX4" fmla="*/ 1688606 w 7387653"/>
              <a:gd name="connsiteY4" fmla="*/ 395815 h 1657981"/>
              <a:gd name="connsiteX5" fmla="*/ 1829324 w 7387653"/>
              <a:gd name="connsiteY5" fmla="*/ 14816 h 1657981"/>
              <a:gd name="connsiteX6" fmla="*/ 1970041 w 7387653"/>
              <a:gd name="connsiteY6" fmla="*/ 306916 h 1657981"/>
              <a:gd name="connsiteX7" fmla="*/ 2040399 w 7387653"/>
              <a:gd name="connsiteY7" fmla="*/ 992716 h 1657981"/>
              <a:gd name="connsiteX8" fmla="*/ 2181117 w 7387653"/>
              <a:gd name="connsiteY8" fmla="*/ 596476 h 1657981"/>
              <a:gd name="connsiteX9" fmla="*/ 2392192 w 7387653"/>
              <a:gd name="connsiteY9" fmla="*/ 1282276 h 1657981"/>
              <a:gd name="connsiteX10" fmla="*/ 2532910 w 7387653"/>
              <a:gd name="connsiteY10" fmla="*/ 901276 h 1657981"/>
              <a:gd name="connsiteX11" fmla="*/ 2673627 w 7387653"/>
              <a:gd name="connsiteY11" fmla="*/ 1434676 h 1657981"/>
              <a:gd name="connsiteX12" fmla="*/ 3372787 w 7387653"/>
              <a:gd name="connsiteY12" fmla="*/ 1545312 h 1657981"/>
              <a:gd name="connsiteX13" fmla="*/ 4646951 w 7387653"/>
              <a:gd name="connsiteY13" fmla="*/ 1560302 h 1657981"/>
              <a:gd name="connsiteX14" fmla="*/ 5666282 w 7387653"/>
              <a:gd name="connsiteY14" fmla="*/ 1530322 h 1657981"/>
              <a:gd name="connsiteX15" fmla="*/ 6071017 w 7387653"/>
              <a:gd name="connsiteY15" fmla="*/ 975686 h 1657981"/>
              <a:gd name="connsiteX16" fmla="*/ 6505731 w 7387653"/>
              <a:gd name="connsiteY16" fmla="*/ 765823 h 1657981"/>
              <a:gd name="connsiteX17" fmla="*/ 7255240 w 7387653"/>
              <a:gd name="connsiteY17" fmla="*/ 750833 h 1657981"/>
              <a:gd name="connsiteX18" fmla="*/ 7300210 w 7387653"/>
              <a:gd name="connsiteY18" fmla="*/ 750833 h 1657981"/>
              <a:gd name="connsiteX0" fmla="*/ 0 w 7387653"/>
              <a:gd name="connsiteY0" fmla="*/ 1515331 h 1657981"/>
              <a:gd name="connsiteX1" fmla="*/ 674558 w 7387653"/>
              <a:gd name="connsiteY1" fmla="*/ 1515331 h 1657981"/>
              <a:gd name="connsiteX2" fmla="*/ 1266455 w 7387653"/>
              <a:gd name="connsiteY2" fmla="*/ 1462616 h 1657981"/>
              <a:gd name="connsiteX3" fmla="*/ 1618248 w 7387653"/>
              <a:gd name="connsiteY3" fmla="*/ 1234016 h 1657981"/>
              <a:gd name="connsiteX4" fmla="*/ 1688606 w 7387653"/>
              <a:gd name="connsiteY4" fmla="*/ 395815 h 1657981"/>
              <a:gd name="connsiteX5" fmla="*/ 1829324 w 7387653"/>
              <a:gd name="connsiteY5" fmla="*/ 14816 h 1657981"/>
              <a:gd name="connsiteX6" fmla="*/ 1970041 w 7387653"/>
              <a:gd name="connsiteY6" fmla="*/ 306916 h 1657981"/>
              <a:gd name="connsiteX7" fmla="*/ 2040399 w 7387653"/>
              <a:gd name="connsiteY7" fmla="*/ 992716 h 1657981"/>
              <a:gd name="connsiteX8" fmla="*/ 2181117 w 7387653"/>
              <a:gd name="connsiteY8" fmla="*/ 444076 h 1657981"/>
              <a:gd name="connsiteX9" fmla="*/ 2392192 w 7387653"/>
              <a:gd name="connsiteY9" fmla="*/ 1282276 h 1657981"/>
              <a:gd name="connsiteX10" fmla="*/ 2532910 w 7387653"/>
              <a:gd name="connsiteY10" fmla="*/ 901276 h 1657981"/>
              <a:gd name="connsiteX11" fmla="*/ 2673627 w 7387653"/>
              <a:gd name="connsiteY11" fmla="*/ 1434676 h 1657981"/>
              <a:gd name="connsiteX12" fmla="*/ 3372787 w 7387653"/>
              <a:gd name="connsiteY12" fmla="*/ 1545312 h 1657981"/>
              <a:gd name="connsiteX13" fmla="*/ 4646951 w 7387653"/>
              <a:gd name="connsiteY13" fmla="*/ 1560302 h 1657981"/>
              <a:gd name="connsiteX14" fmla="*/ 5666282 w 7387653"/>
              <a:gd name="connsiteY14" fmla="*/ 1530322 h 1657981"/>
              <a:gd name="connsiteX15" fmla="*/ 6071017 w 7387653"/>
              <a:gd name="connsiteY15" fmla="*/ 975686 h 1657981"/>
              <a:gd name="connsiteX16" fmla="*/ 6505731 w 7387653"/>
              <a:gd name="connsiteY16" fmla="*/ 765823 h 1657981"/>
              <a:gd name="connsiteX17" fmla="*/ 7255240 w 7387653"/>
              <a:gd name="connsiteY17" fmla="*/ 750833 h 1657981"/>
              <a:gd name="connsiteX18" fmla="*/ 7300210 w 7387653"/>
              <a:gd name="connsiteY18" fmla="*/ 750833 h 1657981"/>
              <a:gd name="connsiteX0" fmla="*/ 0 w 7387653"/>
              <a:gd name="connsiteY0" fmla="*/ 1515331 h 1657981"/>
              <a:gd name="connsiteX1" fmla="*/ 674558 w 7387653"/>
              <a:gd name="connsiteY1" fmla="*/ 1515331 h 1657981"/>
              <a:gd name="connsiteX2" fmla="*/ 1266455 w 7387653"/>
              <a:gd name="connsiteY2" fmla="*/ 1462616 h 1657981"/>
              <a:gd name="connsiteX3" fmla="*/ 1618248 w 7387653"/>
              <a:gd name="connsiteY3" fmla="*/ 1234016 h 1657981"/>
              <a:gd name="connsiteX4" fmla="*/ 1688606 w 7387653"/>
              <a:gd name="connsiteY4" fmla="*/ 395815 h 1657981"/>
              <a:gd name="connsiteX5" fmla="*/ 1829324 w 7387653"/>
              <a:gd name="connsiteY5" fmla="*/ 14816 h 1657981"/>
              <a:gd name="connsiteX6" fmla="*/ 1970041 w 7387653"/>
              <a:gd name="connsiteY6" fmla="*/ 306916 h 1657981"/>
              <a:gd name="connsiteX7" fmla="*/ 2040399 w 7387653"/>
              <a:gd name="connsiteY7" fmla="*/ 992716 h 1657981"/>
              <a:gd name="connsiteX8" fmla="*/ 2181117 w 7387653"/>
              <a:gd name="connsiteY8" fmla="*/ 444076 h 1657981"/>
              <a:gd name="connsiteX9" fmla="*/ 2392192 w 7387653"/>
              <a:gd name="connsiteY9" fmla="*/ 1282276 h 1657981"/>
              <a:gd name="connsiteX10" fmla="*/ 2532910 w 7387653"/>
              <a:gd name="connsiteY10" fmla="*/ 901276 h 1657981"/>
              <a:gd name="connsiteX11" fmla="*/ 2673627 w 7387653"/>
              <a:gd name="connsiteY11" fmla="*/ 1434676 h 1657981"/>
              <a:gd name="connsiteX12" fmla="*/ 3372787 w 7387653"/>
              <a:gd name="connsiteY12" fmla="*/ 1545312 h 1657981"/>
              <a:gd name="connsiteX13" fmla="*/ 4646951 w 7387653"/>
              <a:gd name="connsiteY13" fmla="*/ 1560302 h 1657981"/>
              <a:gd name="connsiteX14" fmla="*/ 5666282 w 7387653"/>
              <a:gd name="connsiteY14" fmla="*/ 1530322 h 1657981"/>
              <a:gd name="connsiteX15" fmla="*/ 6071017 w 7387653"/>
              <a:gd name="connsiteY15" fmla="*/ 975686 h 1657981"/>
              <a:gd name="connsiteX16" fmla="*/ 6505731 w 7387653"/>
              <a:gd name="connsiteY16" fmla="*/ 765823 h 1657981"/>
              <a:gd name="connsiteX17" fmla="*/ 7255240 w 7387653"/>
              <a:gd name="connsiteY17" fmla="*/ 750833 h 1657981"/>
              <a:gd name="connsiteX18" fmla="*/ 7300210 w 7387653"/>
              <a:gd name="connsiteY18" fmla="*/ 750833 h 1657981"/>
              <a:gd name="connsiteX0" fmla="*/ 0 w 7387653"/>
              <a:gd name="connsiteY0" fmla="*/ 1515331 h 1657981"/>
              <a:gd name="connsiteX1" fmla="*/ 674558 w 7387653"/>
              <a:gd name="connsiteY1" fmla="*/ 1515331 h 1657981"/>
              <a:gd name="connsiteX2" fmla="*/ 1266455 w 7387653"/>
              <a:gd name="connsiteY2" fmla="*/ 1462616 h 1657981"/>
              <a:gd name="connsiteX3" fmla="*/ 1618248 w 7387653"/>
              <a:gd name="connsiteY3" fmla="*/ 1234016 h 1657981"/>
              <a:gd name="connsiteX4" fmla="*/ 1688606 w 7387653"/>
              <a:gd name="connsiteY4" fmla="*/ 395815 h 1657981"/>
              <a:gd name="connsiteX5" fmla="*/ 1829324 w 7387653"/>
              <a:gd name="connsiteY5" fmla="*/ 14816 h 1657981"/>
              <a:gd name="connsiteX6" fmla="*/ 1970041 w 7387653"/>
              <a:gd name="connsiteY6" fmla="*/ 306916 h 1657981"/>
              <a:gd name="connsiteX7" fmla="*/ 2040399 w 7387653"/>
              <a:gd name="connsiteY7" fmla="*/ 992716 h 1657981"/>
              <a:gd name="connsiteX8" fmla="*/ 2181117 w 7387653"/>
              <a:gd name="connsiteY8" fmla="*/ 444076 h 1657981"/>
              <a:gd name="connsiteX9" fmla="*/ 2392192 w 7387653"/>
              <a:gd name="connsiteY9" fmla="*/ 1282276 h 1657981"/>
              <a:gd name="connsiteX10" fmla="*/ 2532910 w 7387653"/>
              <a:gd name="connsiteY10" fmla="*/ 901276 h 1657981"/>
              <a:gd name="connsiteX11" fmla="*/ 2673627 w 7387653"/>
              <a:gd name="connsiteY11" fmla="*/ 1434676 h 1657981"/>
              <a:gd name="connsiteX12" fmla="*/ 3372787 w 7387653"/>
              <a:gd name="connsiteY12" fmla="*/ 1545312 h 1657981"/>
              <a:gd name="connsiteX13" fmla="*/ 4646951 w 7387653"/>
              <a:gd name="connsiteY13" fmla="*/ 1560302 h 1657981"/>
              <a:gd name="connsiteX14" fmla="*/ 5666282 w 7387653"/>
              <a:gd name="connsiteY14" fmla="*/ 1530322 h 1657981"/>
              <a:gd name="connsiteX15" fmla="*/ 6071017 w 7387653"/>
              <a:gd name="connsiteY15" fmla="*/ 975686 h 1657981"/>
              <a:gd name="connsiteX16" fmla="*/ 6505731 w 7387653"/>
              <a:gd name="connsiteY16" fmla="*/ 765823 h 1657981"/>
              <a:gd name="connsiteX17" fmla="*/ 7255240 w 7387653"/>
              <a:gd name="connsiteY17" fmla="*/ 750833 h 1657981"/>
              <a:gd name="connsiteX18" fmla="*/ 7300210 w 7387653"/>
              <a:gd name="connsiteY18" fmla="*/ 750833 h 1657981"/>
              <a:gd name="connsiteX0" fmla="*/ 0 w 7387653"/>
              <a:gd name="connsiteY0" fmla="*/ 1515331 h 1657981"/>
              <a:gd name="connsiteX1" fmla="*/ 674558 w 7387653"/>
              <a:gd name="connsiteY1" fmla="*/ 1515331 h 1657981"/>
              <a:gd name="connsiteX2" fmla="*/ 1266455 w 7387653"/>
              <a:gd name="connsiteY2" fmla="*/ 1462616 h 1657981"/>
              <a:gd name="connsiteX3" fmla="*/ 1618248 w 7387653"/>
              <a:gd name="connsiteY3" fmla="*/ 1234016 h 1657981"/>
              <a:gd name="connsiteX4" fmla="*/ 1688606 w 7387653"/>
              <a:gd name="connsiteY4" fmla="*/ 395815 h 1657981"/>
              <a:gd name="connsiteX5" fmla="*/ 1829324 w 7387653"/>
              <a:gd name="connsiteY5" fmla="*/ 14816 h 1657981"/>
              <a:gd name="connsiteX6" fmla="*/ 1970041 w 7387653"/>
              <a:gd name="connsiteY6" fmla="*/ 306916 h 1657981"/>
              <a:gd name="connsiteX7" fmla="*/ 2040399 w 7387653"/>
              <a:gd name="connsiteY7" fmla="*/ 992716 h 1657981"/>
              <a:gd name="connsiteX8" fmla="*/ 2181117 w 7387653"/>
              <a:gd name="connsiteY8" fmla="*/ 444076 h 1657981"/>
              <a:gd name="connsiteX9" fmla="*/ 2392192 w 7387653"/>
              <a:gd name="connsiteY9" fmla="*/ 1282276 h 1657981"/>
              <a:gd name="connsiteX10" fmla="*/ 2532910 w 7387653"/>
              <a:gd name="connsiteY10" fmla="*/ 901276 h 1657981"/>
              <a:gd name="connsiteX11" fmla="*/ 2673627 w 7387653"/>
              <a:gd name="connsiteY11" fmla="*/ 1434676 h 1657981"/>
              <a:gd name="connsiteX12" fmla="*/ 3372787 w 7387653"/>
              <a:gd name="connsiteY12" fmla="*/ 1545312 h 1657981"/>
              <a:gd name="connsiteX13" fmla="*/ 4646951 w 7387653"/>
              <a:gd name="connsiteY13" fmla="*/ 1560302 h 1657981"/>
              <a:gd name="connsiteX14" fmla="*/ 5666282 w 7387653"/>
              <a:gd name="connsiteY14" fmla="*/ 1530322 h 1657981"/>
              <a:gd name="connsiteX15" fmla="*/ 6071017 w 7387653"/>
              <a:gd name="connsiteY15" fmla="*/ 975686 h 1657981"/>
              <a:gd name="connsiteX16" fmla="*/ 6505731 w 7387653"/>
              <a:gd name="connsiteY16" fmla="*/ 765823 h 1657981"/>
              <a:gd name="connsiteX17" fmla="*/ 7255240 w 7387653"/>
              <a:gd name="connsiteY17" fmla="*/ 750833 h 1657981"/>
              <a:gd name="connsiteX18" fmla="*/ 7300210 w 7387653"/>
              <a:gd name="connsiteY18" fmla="*/ 750833 h 1657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387653" h="1657981">
                <a:moveTo>
                  <a:pt x="0" y="1515331"/>
                </a:moveTo>
                <a:cubicBezTo>
                  <a:pt x="242341" y="1520327"/>
                  <a:pt x="463482" y="1524117"/>
                  <a:pt x="674558" y="1515331"/>
                </a:cubicBezTo>
                <a:cubicBezTo>
                  <a:pt x="885634" y="1506545"/>
                  <a:pt x="1109173" y="1509502"/>
                  <a:pt x="1266455" y="1462616"/>
                </a:cubicBezTo>
                <a:cubicBezTo>
                  <a:pt x="1423737" y="1415730"/>
                  <a:pt x="1547890" y="1411816"/>
                  <a:pt x="1618248" y="1234016"/>
                </a:cubicBezTo>
                <a:cubicBezTo>
                  <a:pt x="1688606" y="1056216"/>
                  <a:pt x="1653427" y="599015"/>
                  <a:pt x="1688606" y="395815"/>
                </a:cubicBezTo>
                <a:cubicBezTo>
                  <a:pt x="1723785" y="192615"/>
                  <a:pt x="1782418" y="29632"/>
                  <a:pt x="1829324" y="14816"/>
                </a:cubicBezTo>
                <a:cubicBezTo>
                  <a:pt x="1876230" y="0"/>
                  <a:pt x="1934862" y="143933"/>
                  <a:pt x="1970041" y="306916"/>
                </a:cubicBezTo>
                <a:cubicBezTo>
                  <a:pt x="2005220" y="469899"/>
                  <a:pt x="2005220" y="969856"/>
                  <a:pt x="2040399" y="992716"/>
                </a:cubicBezTo>
                <a:cubicBezTo>
                  <a:pt x="2075578" y="1015576"/>
                  <a:pt x="2122485" y="395816"/>
                  <a:pt x="2181117" y="444076"/>
                </a:cubicBezTo>
                <a:cubicBezTo>
                  <a:pt x="2239749" y="492336"/>
                  <a:pt x="2333560" y="1206076"/>
                  <a:pt x="2392192" y="1282276"/>
                </a:cubicBezTo>
                <a:cubicBezTo>
                  <a:pt x="2450824" y="1358476"/>
                  <a:pt x="2486004" y="875876"/>
                  <a:pt x="2532910" y="901276"/>
                </a:cubicBezTo>
                <a:cubicBezTo>
                  <a:pt x="2579816" y="926676"/>
                  <a:pt x="2533648" y="1340037"/>
                  <a:pt x="2673627" y="1434676"/>
                </a:cubicBezTo>
                <a:cubicBezTo>
                  <a:pt x="2712105" y="1657981"/>
                  <a:pt x="3068890" y="1488356"/>
                  <a:pt x="3372787" y="1545312"/>
                </a:cubicBezTo>
                <a:lnTo>
                  <a:pt x="4646951" y="1560302"/>
                </a:lnTo>
                <a:cubicBezTo>
                  <a:pt x="5029200" y="1557804"/>
                  <a:pt x="5428938" y="1627758"/>
                  <a:pt x="5666282" y="1530322"/>
                </a:cubicBezTo>
                <a:cubicBezTo>
                  <a:pt x="5903626" y="1432886"/>
                  <a:pt x="5931109" y="1103103"/>
                  <a:pt x="6071017" y="975686"/>
                </a:cubicBezTo>
                <a:cubicBezTo>
                  <a:pt x="6210925" y="848269"/>
                  <a:pt x="6308361" y="803299"/>
                  <a:pt x="6505731" y="765823"/>
                </a:cubicBezTo>
                <a:cubicBezTo>
                  <a:pt x="6703102" y="728348"/>
                  <a:pt x="7122827" y="753331"/>
                  <a:pt x="7255240" y="750833"/>
                </a:cubicBezTo>
                <a:cubicBezTo>
                  <a:pt x="7387653" y="748335"/>
                  <a:pt x="7343931" y="749584"/>
                  <a:pt x="7300210" y="750833"/>
                </a:cubicBezTo>
              </a:path>
            </a:pathLst>
          </a:custGeom>
          <a:ln w="6350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i="1">
              <a:solidFill>
                <a:srgbClr val="FFFF66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rot="5400000">
            <a:off x="5067300" y="3009900"/>
            <a:ext cx="381000" cy="1524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5219700" y="3009900"/>
            <a:ext cx="381000" cy="1524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>
            <a:off x="4991100" y="4838700"/>
            <a:ext cx="381000" cy="1524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>
            <a:off x="5143500" y="4838700"/>
            <a:ext cx="381000" cy="1524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1051560" y="838200"/>
            <a:ext cx="1645920" cy="457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>
                <a:solidFill>
                  <a:prstClr val="black"/>
                </a:solidFill>
              </a:rPr>
              <a:t>tolerance</a:t>
            </a:r>
            <a:endParaRPr lang="en-US" sz="1600" i="1" dirty="0">
              <a:solidFill>
                <a:prstClr val="black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727960" y="838200"/>
            <a:ext cx="1645920" cy="457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>
                <a:solidFill>
                  <a:prstClr val="black"/>
                </a:solidFill>
              </a:rPr>
              <a:t>clearance</a:t>
            </a:r>
          </a:p>
        </p:txBody>
      </p:sp>
      <p:sp>
        <p:nvSpPr>
          <p:cNvPr id="37" name="Rectangle 36"/>
          <p:cNvSpPr/>
          <p:nvPr/>
        </p:nvSpPr>
        <p:spPr>
          <a:xfrm>
            <a:off x="4404360" y="838200"/>
            <a:ext cx="2468880" cy="457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>
                <a:solidFill>
                  <a:prstClr val="black"/>
                </a:solidFill>
              </a:rPr>
              <a:t>inactive carrier</a:t>
            </a:r>
          </a:p>
        </p:txBody>
      </p:sp>
      <p:sp>
        <p:nvSpPr>
          <p:cNvPr id="38" name="Rectangle 37"/>
          <p:cNvSpPr/>
          <p:nvPr/>
        </p:nvSpPr>
        <p:spPr>
          <a:xfrm>
            <a:off x="6918960" y="838200"/>
            <a:ext cx="2103120" cy="457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>
                <a:solidFill>
                  <a:prstClr val="black"/>
                </a:solidFill>
              </a:rPr>
              <a:t>reactivation</a:t>
            </a:r>
          </a:p>
        </p:txBody>
      </p:sp>
      <p:sp>
        <p:nvSpPr>
          <p:cNvPr id="40" name="Oval Callout 39"/>
          <p:cNvSpPr/>
          <p:nvPr/>
        </p:nvSpPr>
        <p:spPr>
          <a:xfrm>
            <a:off x="6766560" y="1371600"/>
            <a:ext cx="1828800" cy="914400"/>
          </a:xfrm>
          <a:prstGeom prst="wedgeEllipseCallout">
            <a:avLst>
              <a:gd name="adj1" fmla="val 63882"/>
              <a:gd name="adj2" fmla="val 90613"/>
            </a:avLst>
          </a:prstGeom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>
                <a:solidFill>
                  <a:srgbClr val="FFFF00"/>
                </a:solidFill>
              </a:rPr>
              <a:t>mutantHBV</a:t>
            </a:r>
          </a:p>
        </p:txBody>
      </p:sp>
      <p:sp>
        <p:nvSpPr>
          <p:cNvPr id="45" name="Rectangle 44"/>
          <p:cNvSpPr/>
          <p:nvPr/>
        </p:nvSpPr>
        <p:spPr>
          <a:xfrm>
            <a:off x="147580" y="1752600"/>
            <a:ext cx="845103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i="1" dirty="0">
                <a:solidFill>
                  <a:schemeClr val="tx1"/>
                </a:solidFill>
              </a:rPr>
              <a:t>DNA</a:t>
            </a:r>
          </a:p>
        </p:txBody>
      </p:sp>
      <p:sp>
        <p:nvSpPr>
          <p:cNvPr id="46" name="Rectangle 45"/>
          <p:cNvSpPr/>
          <p:nvPr/>
        </p:nvSpPr>
        <p:spPr>
          <a:xfrm>
            <a:off x="213359" y="3743980"/>
            <a:ext cx="789743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spAutoFit/>
          </a:bodyPr>
          <a:lstStyle/>
          <a:p>
            <a:pPr algn="ctr"/>
            <a:r>
              <a:rPr lang="en-US" sz="2800" i="1" dirty="0">
                <a:solidFill>
                  <a:schemeClr val="tx1"/>
                </a:solidFill>
              </a:rPr>
              <a:t>ALT</a:t>
            </a:r>
          </a:p>
        </p:txBody>
      </p:sp>
      <p:sp>
        <p:nvSpPr>
          <p:cNvPr id="53" name="Rectangle 52"/>
          <p:cNvSpPr/>
          <p:nvPr/>
        </p:nvSpPr>
        <p:spPr>
          <a:xfrm>
            <a:off x="4236720" y="5120640"/>
            <a:ext cx="2011680" cy="365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>
                <a:solidFill>
                  <a:schemeClr val="tx1"/>
                </a:solidFill>
              </a:rPr>
              <a:t>time (years)</a:t>
            </a:r>
          </a:p>
        </p:txBody>
      </p:sp>
      <p:sp>
        <p:nvSpPr>
          <p:cNvPr id="54" name="Up Arrow 53"/>
          <p:cNvSpPr/>
          <p:nvPr/>
        </p:nvSpPr>
        <p:spPr>
          <a:xfrm>
            <a:off x="746760" y="5013960"/>
            <a:ext cx="457200" cy="548640"/>
          </a:xfrm>
          <a:prstGeom prst="up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1">
              <a:solidFill>
                <a:prstClr val="white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4495800" y="2514600"/>
            <a:ext cx="4480560" cy="457200"/>
          </a:xfrm>
          <a:prstGeom prst="rect">
            <a:avLst/>
          </a:prstGeom>
          <a:solidFill>
            <a:schemeClr val="accent5">
              <a:alpha val="8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>
                <a:solidFill>
                  <a:srgbClr val="FFFF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HBeAg-negative</a:t>
            </a:r>
          </a:p>
        </p:txBody>
      </p:sp>
      <p:sp>
        <p:nvSpPr>
          <p:cNvPr id="51" name="Rectangle 50"/>
          <p:cNvSpPr/>
          <p:nvPr/>
        </p:nvSpPr>
        <p:spPr>
          <a:xfrm>
            <a:off x="1112520" y="2514600"/>
            <a:ext cx="3291840" cy="457200"/>
          </a:xfrm>
          <a:prstGeom prst="rect">
            <a:avLst/>
          </a:prstGeom>
          <a:solidFill>
            <a:schemeClr val="accent5">
              <a:alpha val="8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>
                <a:solidFill>
                  <a:srgbClr val="FFFF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HBeAg-positive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13360" y="5370493"/>
            <a:ext cx="1500539" cy="954107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r>
              <a:rPr lang="en-US" sz="2800" i="1" dirty="0"/>
              <a:t>chronic</a:t>
            </a:r>
          </a:p>
          <a:p>
            <a:r>
              <a:rPr lang="en-US" sz="2800" i="1" dirty="0"/>
              <a:t>infection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051560" y="3886200"/>
            <a:ext cx="1706880" cy="990600"/>
          </a:xfrm>
          <a:prstGeom prst="rect">
            <a:avLst/>
          </a:prstGeom>
          <a:solidFill>
            <a:schemeClr val="accent5">
              <a:alpha val="8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>
                <a:solidFill>
                  <a:srgbClr val="FFFF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No inflammation or fibrosis</a:t>
            </a:r>
          </a:p>
        </p:txBody>
      </p:sp>
      <p:sp>
        <p:nvSpPr>
          <p:cNvPr id="33" name="Rectangle 32"/>
          <p:cNvSpPr/>
          <p:nvPr/>
        </p:nvSpPr>
        <p:spPr>
          <a:xfrm>
            <a:off x="2697480" y="3886200"/>
            <a:ext cx="1798320" cy="990600"/>
          </a:xfrm>
          <a:prstGeom prst="rect">
            <a:avLst/>
          </a:prstGeom>
          <a:solidFill>
            <a:schemeClr val="accent5">
              <a:alpha val="8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>
                <a:solidFill>
                  <a:srgbClr val="FFFF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Significant inflammation mild fibrosis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495800" y="3886200"/>
            <a:ext cx="2423160" cy="990600"/>
          </a:xfrm>
          <a:prstGeom prst="rect">
            <a:avLst/>
          </a:prstGeom>
          <a:solidFill>
            <a:schemeClr val="accent5">
              <a:alpha val="8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>
                <a:solidFill>
                  <a:srgbClr val="FFFF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Mild or no inflammation</a:t>
            </a:r>
            <a:br>
              <a:rPr lang="en-US" sz="2000" i="1" dirty="0">
                <a:solidFill>
                  <a:srgbClr val="FFFF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sz="2000" i="1" dirty="0">
                <a:solidFill>
                  <a:srgbClr val="FFFF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Variable fibrosis</a:t>
            </a:r>
          </a:p>
        </p:txBody>
      </p:sp>
      <p:sp>
        <p:nvSpPr>
          <p:cNvPr id="41" name="Rectangle 40"/>
          <p:cNvSpPr/>
          <p:nvPr/>
        </p:nvSpPr>
        <p:spPr>
          <a:xfrm>
            <a:off x="6918960" y="3886200"/>
            <a:ext cx="2103120" cy="990600"/>
          </a:xfrm>
          <a:prstGeom prst="rect">
            <a:avLst/>
          </a:prstGeom>
          <a:solidFill>
            <a:schemeClr val="accent5">
              <a:alpha val="8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>
                <a:solidFill>
                  <a:srgbClr val="FFFF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Significant inflammation &amp; fibrosis/Cirrhosis</a:t>
            </a:r>
          </a:p>
        </p:txBody>
      </p:sp>
    </p:spTree>
    <p:extLst>
      <p:ext uri="{BB962C8B-B14F-4D97-AF65-F5344CB8AC3E}">
        <p14:creationId xmlns:p14="http://schemas.microsoft.com/office/powerpoint/2010/main" val="307895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2" grpId="0" animBg="1"/>
      <p:bldP spid="35" grpId="0" animBg="1"/>
      <p:bldP spid="36" grpId="0" animBg="1"/>
      <p:bldP spid="37" grpId="0" animBg="1"/>
      <p:bldP spid="38" grpId="0" animBg="1"/>
      <p:bldP spid="40" grpId="0" animBg="1"/>
      <p:bldP spid="45" grpId="0"/>
      <p:bldP spid="46" grpId="0"/>
      <p:bldP spid="53" grpId="0"/>
      <p:bldP spid="54" grpId="0" animBg="1"/>
      <p:bldP spid="52" grpId="0" animBg="1"/>
      <p:bldP spid="51" grpId="0" animBg="1"/>
      <p:bldP spid="42" grpId="0"/>
      <p:bldP spid="32" grpId="0" animBg="1"/>
      <p:bldP spid="33" grpId="0" animBg="1"/>
      <p:bldP spid="34" grpId="0" animBg="1"/>
      <p:bldP spid="4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/>
              <a:t>How to manage a patient with acute hepatitis B?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839200" cy="5257800"/>
          </a:xfrm>
        </p:spPr>
        <p:txBody>
          <a:bodyPr>
            <a:normAutofit/>
          </a:bodyPr>
          <a:lstStyle/>
          <a:p>
            <a:r>
              <a:rPr lang="en-US" dirty="0"/>
              <a:t>Supportive care and monitoring for acute liver failure (&lt;1% ). Antivirals are usually not used.</a:t>
            </a:r>
          </a:p>
          <a:p>
            <a:r>
              <a:rPr lang="en-US" dirty="0"/>
              <a:t>Full recovery expected in 90-95% of immune-competent adults and remaining 5-10% develop chronic infection that usually persists for life.</a:t>
            </a:r>
          </a:p>
          <a:p>
            <a:r>
              <a:rPr lang="en-US" dirty="0"/>
              <a:t>Resolution occurs within 6/12 and is shown by:</a:t>
            </a:r>
          </a:p>
          <a:p>
            <a:pPr marL="0" indent="0">
              <a:buNone/>
            </a:pPr>
            <a:r>
              <a:rPr lang="en-US" dirty="0"/>
              <a:t>	HBsAg (-), HBeAg (- ), anti-HBs (+)</a:t>
            </a:r>
          </a:p>
          <a:p>
            <a:r>
              <a:rPr lang="en-US" dirty="0"/>
              <a:t>Progression to chronicity is shown on follow up by:</a:t>
            </a:r>
          </a:p>
          <a:p>
            <a:pPr marL="0" indent="0">
              <a:buNone/>
            </a:pPr>
            <a:r>
              <a:rPr lang="en-US" dirty="0"/>
              <a:t>	HBsAg (+) for &gt;6/12 </a:t>
            </a:r>
            <a:r>
              <a:rPr lang="en-US" b="1" dirty="0"/>
              <a:t>or</a:t>
            </a:r>
            <a:r>
              <a:rPr lang="en-US" dirty="0"/>
              <a:t> HBeAg (+) for &gt;3/12</a:t>
            </a:r>
          </a:p>
        </p:txBody>
      </p:sp>
    </p:spTree>
    <p:extLst>
      <p:ext uri="{BB962C8B-B14F-4D97-AF65-F5344CB8AC3E}">
        <p14:creationId xmlns:p14="http://schemas.microsoft.com/office/powerpoint/2010/main" val="8469430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/>
              <a:t>How to manage a patient with chronic hepatitis B?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915400" cy="5105400"/>
          </a:xfrm>
        </p:spPr>
        <p:txBody>
          <a:bodyPr>
            <a:normAutofit/>
          </a:bodyPr>
          <a:lstStyle/>
          <a:p>
            <a:r>
              <a:rPr lang="en-US" dirty="0"/>
              <a:t>The goal is to prevent cirrhosis and cancer (HCC) by clearing HBsAg but this is </a:t>
            </a:r>
            <a:r>
              <a:rPr lang="en-US" b="1" dirty="0"/>
              <a:t>not</a:t>
            </a:r>
            <a:r>
              <a:rPr lang="en-US" dirty="0"/>
              <a:t> yet achievable.</a:t>
            </a:r>
          </a:p>
          <a:p>
            <a:r>
              <a:rPr lang="en-US" dirty="0"/>
              <a:t>Current aims:	HBeAg seroconversion (if HBeAg+)</a:t>
            </a:r>
          </a:p>
          <a:p>
            <a:pPr marL="0" indent="0">
              <a:buNone/>
            </a:pPr>
            <a:r>
              <a:rPr lang="en-US" b="1" dirty="0"/>
              <a:t>			</a:t>
            </a:r>
            <a:r>
              <a:rPr lang="en-US" dirty="0"/>
              <a:t>low or undetectable HBV DNA</a:t>
            </a:r>
          </a:p>
          <a:p>
            <a:pPr marL="0" indent="0">
              <a:buNone/>
            </a:pPr>
            <a:r>
              <a:rPr lang="en-US" dirty="0"/>
              <a:t>			normal serum ALT</a:t>
            </a:r>
          </a:p>
          <a:p>
            <a:r>
              <a:rPr lang="en-US" dirty="0"/>
              <a:t>Treatment is indicated for patients with:</a:t>
            </a:r>
          </a:p>
          <a:p>
            <a:pPr marL="0" indent="0">
              <a:buNone/>
            </a:pPr>
            <a:r>
              <a:rPr lang="en-US" dirty="0"/>
              <a:t>	-high viral load </a:t>
            </a:r>
            <a:r>
              <a:rPr lang="en-US" b="1" dirty="0"/>
              <a:t>and</a:t>
            </a:r>
          </a:p>
          <a:p>
            <a:pPr marL="0" indent="0">
              <a:buNone/>
            </a:pPr>
            <a:r>
              <a:rPr lang="en-US" dirty="0"/>
              <a:t>	-active hepatitis (↑ALT </a:t>
            </a:r>
            <a:r>
              <a:rPr lang="en-US" b="1" dirty="0"/>
              <a:t>or </a:t>
            </a:r>
            <a:r>
              <a:rPr lang="en-US" dirty="0"/>
              <a:t>significant 	inflammation &amp; fibrosis on </a:t>
            </a:r>
            <a:r>
              <a:rPr lang="en-US" dirty="0"/>
              <a:t>liver biopsy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87027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763000" cy="1143000"/>
          </a:xfrm>
        </p:spPr>
        <p:txBody>
          <a:bodyPr>
            <a:noAutofit/>
          </a:bodyPr>
          <a:lstStyle/>
          <a:p>
            <a:pPr algn="l"/>
            <a:r>
              <a:rPr lang="en-US" sz="3600" dirty="0"/>
              <a:t>Which drugs are used for chronic hepatitis B?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385" y="1219200"/>
            <a:ext cx="8900615" cy="5638800"/>
          </a:xfrm>
        </p:spPr>
        <p:txBody>
          <a:bodyPr>
            <a:normAutofit fontScale="92500"/>
          </a:bodyPr>
          <a:lstStyle/>
          <a:p>
            <a:r>
              <a:rPr lang="en-US" dirty="0"/>
              <a:t>Monotherapy with 1 of 2 types of drugs is used: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 err="1"/>
              <a:t>nucleos</a:t>
            </a:r>
            <a:r>
              <a:rPr lang="en-US" dirty="0"/>
              <a:t>(t)ide analogues (single daily oral tab):</a:t>
            </a:r>
          </a:p>
          <a:p>
            <a:pPr marL="0" indent="0">
              <a:buNone/>
            </a:pPr>
            <a:r>
              <a:rPr lang="en-US" dirty="0"/>
              <a:t>	Best for HBeAg- patients and those with cirrhosis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3100" b="1" dirty="0" err="1"/>
              <a:t>Entecavir</a:t>
            </a:r>
            <a:r>
              <a:rPr lang="en-US" sz="3100" dirty="0"/>
              <a:t> or </a:t>
            </a:r>
            <a:r>
              <a:rPr lang="en-US" sz="3100" b="1" dirty="0" err="1"/>
              <a:t>Tenofovir</a:t>
            </a:r>
            <a:r>
              <a:rPr lang="en-US" sz="3100" dirty="0"/>
              <a:t>: 1</a:t>
            </a:r>
            <a:r>
              <a:rPr lang="en-US" sz="3100" baseline="30000" dirty="0"/>
              <a:t>st</a:t>
            </a:r>
            <a:r>
              <a:rPr lang="en-US" sz="3100" dirty="0"/>
              <a:t> choice but expensive</a:t>
            </a:r>
          </a:p>
          <a:p>
            <a:pPr marL="0" indent="0">
              <a:buNone/>
            </a:pPr>
            <a:r>
              <a:rPr lang="en-US" sz="3100" b="1" dirty="0"/>
              <a:t>	Lamivudine</a:t>
            </a:r>
            <a:r>
              <a:rPr lang="en-US" sz="3100" dirty="0"/>
              <a:t>: cheaper but resistance is a problem</a:t>
            </a:r>
          </a:p>
          <a:p>
            <a:pPr marL="0" indent="0">
              <a:buNone/>
            </a:pPr>
            <a:r>
              <a:rPr lang="en-US" sz="3100" dirty="0"/>
              <a:t>	</a:t>
            </a:r>
            <a:r>
              <a:rPr lang="en-US" dirty="0" err="1"/>
              <a:t>Adefovir,Telbivudine</a:t>
            </a:r>
            <a:r>
              <a:rPr lang="en-US" dirty="0"/>
              <a:t>: expensive &amp; not so effective</a:t>
            </a:r>
          </a:p>
          <a:p>
            <a:pPr marL="514350" indent="-514350">
              <a:buFont typeface="+mj-lt"/>
              <a:buAutoNum type="alphaLcPeriod" startAt="2"/>
            </a:pPr>
            <a:r>
              <a:rPr lang="en-US" dirty="0"/>
              <a:t>pegylated interferon-</a:t>
            </a:r>
            <a:r>
              <a:rPr lang="el-GR" dirty="0"/>
              <a:t>α</a:t>
            </a:r>
            <a:r>
              <a:rPr lang="en-US" dirty="0"/>
              <a:t> (weekly </a:t>
            </a:r>
            <a:r>
              <a:rPr lang="en-US" dirty="0" err="1"/>
              <a:t>s.c.</a:t>
            </a:r>
            <a:r>
              <a:rPr lang="en-US" dirty="0"/>
              <a:t> injection):</a:t>
            </a:r>
          </a:p>
          <a:p>
            <a:pPr marL="0" indent="0">
              <a:buNone/>
            </a:pPr>
            <a:r>
              <a:rPr lang="en-US" dirty="0"/>
              <a:t>	Best for pre-cirrhotics with HBeAg+ and </a:t>
            </a:r>
            <a:r>
              <a:rPr lang="en-US" dirty="0">
                <a:latin typeface="Calibri" panose="020F0502020204030204" pitchFamily="34" charset="0"/>
              </a:rPr>
              <a:t>↑ALT.</a:t>
            </a:r>
          </a:p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</a:rPr>
              <a:t>	Side effects is the main problem.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32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How to prevent hepatitis B?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51816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Avoiding risky behaviors</a:t>
            </a:r>
          </a:p>
          <a:p>
            <a:r>
              <a:rPr lang="en-US" dirty="0"/>
              <a:t>Active immunization (vaccine) for:</a:t>
            </a:r>
          </a:p>
          <a:p>
            <a:pPr marL="0" indent="0">
              <a:buNone/>
            </a:pPr>
            <a:r>
              <a:rPr lang="en-US" dirty="0"/>
              <a:t>	all newborns</a:t>
            </a:r>
          </a:p>
          <a:p>
            <a:pPr marL="0" indent="0">
              <a:buNone/>
            </a:pPr>
            <a:r>
              <a:rPr lang="en-US" dirty="0"/>
              <a:t>	all “at risk” persons</a:t>
            </a:r>
          </a:p>
          <a:p>
            <a:pPr marL="0" indent="0">
              <a:buNone/>
            </a:pPr>
            <a:r>
              <a:rPr lang="en-US" dirty="0"/>
              <a:t>	patients with chronic liver disease</a:t>
            </a:r>
          </a:p>
          <a:p>
            <a:r>
              <a:rPr lang="en-US" dirty="0"/>
              <a:t>Post-exposure prophylaxis with active-passive immunization (vaccine &amp; immune globulin) in e.g.:</a:t>
            </a:r>
          </a:p>
          <a:p>
            <a:pPr marL="0" indent="0">
              <a:buNone/>
            </a:pPr>
            <a:r>
              <a:rPr lang="en-US" dirty="0"/>
              <a:t>	needle-stick injury from HBsAg+ patient</a:t>
            </a:r>
          </a:p>
          <a:p>
            <a:pPr marL="0" indent="0">
              <a:buNone/>
            </a:pPr>
            <a:r>
              <a:rPr lang="en-US" dirty="0"/>
              <a:t>	neonate of HBsAg+ mother</a:t>
            </a:r>
          </a:p>
          <a:p>
            <a:pPr marL="0" indent="0">
              <a:buNone/>
            </a:pPr>
            <a:r>
              <a:rPr lang="en-US" dirty="0"/>
              <a:t>	sexual partner of HBsAg+ patient</a:t>
            </a:r>
          </a:p>
        </p:txBody>
      </p:sp>
    </p:spTree>
    <p:extLst>
      <p:ext uri="{BB962C8B-B14F-4D97-AF65-F5344CB8AC3E}">
        <p14:creationId xmlns:p14="http://schemas.microsoft.com/office/powerpoint/2010/main" val="1622006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hepatitis 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86800" cy="5105400"/>
          </a:xfrm>
        </p:spPr>
        <p:txBody>
          <a:bodyPr>
            <a:normAutofit/>
          </a:bodyPr>
          <a:lstStyle/>
          <a:p>
            <a:r>
              <a:rPr lang="en-US" dirty="0"/>
              <a:t>HDV is an RNA-defective virus that has no independent existence (requires HBV to replicate) and has the same sources and modes of spread.</a:t>
            </a:r>
          </a:p>
          <a:p>
            <a:r>
              <a:rPr lang="en-US" dirty="0"/>
              <a:t>Can be acquired as </a:t>
            </a:r>
            <a:r>
              <a:rPr lang="en-US" dirty="0" err="1"/>
              <a:t>coinfection</a:t>
            </a:r>
            <a:r>
              <a:rPr lang="en-US" dirty="0"/>
              <a:t> or superinfection and can be acute or chronic.</a:t>
            </a:r>
          </a:p>
          <a:p>
            <a:r>
              <a:rPr lang="en-US" dirty="0"/>
              <a:t>Cirrhosis is more frequent &amp; rapid with chronic hepatitis B+D than with chronic hepatitis B alone.</a:t>
            </a:r>
          </a:p>
          <a:p>
            <a:r>
              <a:rPr lang="en-US" dirty="0"/>
              <a:t>Diagnosis is by serum anti-HDV (IgM &amp; IgG).</a:t>
            </a:r>
          </a:p>
          <a:p>
            <a:r>
              <a:rPr lang="en-US" dirty="0"/>
              <a:t>Prevention of hepatitis B prevents hepatitis D.</a:t>
            </a:r>
          </a:p>
        </p:txBody>
      </p:sp>
    </p:spTree>
    <p:extLst>
      <p:ext uri="{BB962C8B-B14F-4D97-AF65-F5344CB8AC3E}">
        <p14:creationId xmlns:p14="http://schemas.microsoft.com/office/powerpoint/2010/main" val="2963671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Clinical features of acute viral hepatitis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Acute viral hepatitis can be:	Asymptomatic</a:t>
            </a:r>
          </a:p>
          <a:p>
            <a:pPr marL="0" indent="0">
              <a:buNone/>
            </a:pPr>
            <a:r>
              <a:rPr lang="en-US" dirty="0"/>
              <a:t>					Anicteric</a:t>
            </a:r>
          </a:p>
          <a:p>
            <a:pPr marL="0" indent="0">
              <a:buNone/>
            </a:pPr>
            <a:r>
              <a:rPr lang="en-US" dirty="0"/>
              <a:t>					Icteric (jaundice)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A typical episode includes:</a:t>
            </a:r>
          </a:p>
          <a:p>
            <a:r>
              <a:rPr lang="en-US" dirty="0"/>
              <a:t>Prodromal period (few days to 2 weeks): </a:t>
            </a:r>
            <a:br>
              <a:rPr lang="en-US" dirty="0"/>
            </a:br>
            <a:r>
              <a:rPr lang="en-US" dirty="0"/>
              <a:t>malaise, nausea, anorexia.</a:t>
            </a:r>
          </a:p>
          <a:p>
            <a:r>
              <a:rPr lang="en-US" dirty="0"/>
              <a:t>Icteric period (1-4 weeks): </a:t>
            </a:r>
            <a:br>
              <a:rPr lang="en-US" dirty="0"/>
            </a:br>
            <a:r>
              <a:rPr lang="en-US" dirty="0"/>
              <a:t>jaundice heralded by darkening of urine often with improvement of prodromal symptoms.</a:t>
            </a:r>
          </a:p>
          <a:p>
            <a:r>
              <a:rPr lang="en-US" dirty="0"/>
              <a:t>Recovery period (few weeks to several months):</a:t>
            </a:r>
            <a:br>
              <a:rPr lang="en-US" dirty="0"/>
            </a:br>
            <a:r>
              <a:rPr lang="en-US" dirty="0"/>
              <a:t>rapid in children, slow in adults</a:t>
            </a:r>
          </a:p>
        </p:txBody>
      </p:sp>
    </p:spTree>
    <p:extLst>
      <p:ext uri="{BB962C8B-B14F-4D97-AF65-F5344CB8AC3E}">
        <p14:creationId xmlns:p14="http://schemas.microsoft.com/office/powerpoint/2010/main" val="3840823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Hepatitis C?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86800" cy="5257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HCV is an RNA </a:t>
            </a:r>
            <a:r>
              <a:rPr lang="en-US" dirty="0" err="1"/>
              <a:t>flavivirus</a:t>
            </a:r>
            <a:r>
              <a:rPr lang="en-US" dirty="0"/>
              <a:t> that has a worldwide distribution &amp; is a major cause of cirrhosis &amp; HCC.</a:t>
            </a:r>
          </a:p>
          <a:p>
            <a:r>
              <a:rPr lang="en-US" dirty="0"/>
              <a:t>Initial infection is usually clinically silent &amp; leads to chronic infection in 80% of cases who will stay mostly asymptomatic until cirrhosis develops.</a:t>
            </a:r>
          </a:p>
          <a:p>
            <a:r>
              <a:rPr lang="en-US" dirty="0"/>
              <a:t>Exposure to infected blood &amp; blood products is the most important mode of transmission.</a:t>
            </a:r>
          </a:p>
          <a:p>
            <a:r>
              <a:rPr lang="en-US" dirty="0"/>
              <a:t>Sexual &amp; perinatal transmission is uncommon.</a:t>
            </a:r>
          </a:p>
          <a:p>
            <a:r>
              <a:rPr lang="en-US" dirty="0"/>
              <a:t>Males, alcoholics, and HIV-coinfected patients has more aggressive disease course.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05762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EA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3920"/>
            <a:ext cx="9144000" cy="509016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029200" y="5715000"/>
            <a:ext cx="2438400" cy="259080"/>
          </a:xfrm>
          <a:prstGeom prst="rect">
            <a:avLst/>
          </a:prstGeom>
          <a:solidFill>
            <a:srgbClr val="DCEA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800600" y="5974080"/>
            <a:ext cx="4343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Palatino-Roman"/>
              </a:rPr>
              <a:t>Estimated HCV prevalence by region. (Source: </a:t>
            </a:r>
            <a:r>
              <a:rPr lang="en-US" dirty="0" err="1">
                <a:latin typeface="Palatino-Roman"/>
              </a:rPr>
              <a:t>Perz</a:t>
            </a:r>
            <a:r>
              <a:rPr lang="en-US" dirty="0">
                <a:latin typeface="Palatino-Roman"/>
              </a:rPr>
              <a:t> J </a:t>
            </a:r>
            <a:r>
              <a:rPr lang="en-US" i="1" dirty="0">
                <a:latin typeface="Palatino-Italic"/>
              </a:rPr>
              <a:t>et al </a:t>
            </a:r>
            <a:r>
              <a:rPr lang="en-US" dirty="0">
                <a:latin typeface="Palatino-Roman"/>
              </a:rPr>
              <a:t>., unpublished data. Centers for Disease Control, </a:t>
            </a:r>
            <a:r>
              <a:rPr lang="en-US" b="1" dirty="0">
                <a:latin typeface="Palatino-Roman"/>
              </a:rPr>
              <a:t>2002</a:t>
            </a:r>
            <a:r>
              <a:rPr lang="en-US" dirty="0">
                <a:latin typeface="Palatino-Roman"/>
              </a:rPr>
              <a:t>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83437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How to diagnose HCV infection?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763000" cy="51054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Screening is by serum anti-HCV antibody and confirmation is by serum HCV RNA (PCR).</a:t>
            </a:r>
          </a:p>
          <a:p>
            <a:r>
              <a:rPr lang="en-US" dirty="0"/>
              <a:t>Anti-HCV Ab persist even after HCV clearance, whether spontaneous or post-treatment.</a:t>
            </a:r>
          </a:p>
          <a:p>
            <a:r>
              <a:rPr lang="en-US" dirty="0"/>
              <a:t>HCV genotype has no effect on natural course of disease but affect therapeutic response.</a:t>
            </a:r>
          </a:p>
          <a:p>
            <a:r>
              <a:rPr lang="en-US" dirty="0"/>
              <a:t>LFTs may be normal or show fluctuating ALT.</a:t>
            </a:r>
          </a:p>
          <a:p>
            <a:r>
              <a:rPr lang="en-US" dirty="0"/>
              <a:t>ALT &amp; AST in hepatitis C are poor predictors of liver damage and cirrhosis may be present with normal ALT &amp; AST.</a:t>
            </a:r>
          </a:p>
        </p:txBody>
      </p:sp>
    </p:spTree>
    <p:extLst>
      <p:ext uri="{BB962C8B-B14F-4D97-AF65-F5344CB8AC3E}">
        <p14:creationId xmlns:p14="http://schemas.microsoft.com/office/powerpoint/2010/main" val="220345902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/>
              <a:t>How to treat chronic hepatitis C?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5105400"/>
          </a:xfrm>
        </p:spPr>
        <p:txBody>
          <a:bodyPr>
            <a:normAutofit/>
          </a:bodyPr>
          <a:lstStyle/>
          <a:p>
            <a:r>
              <a:rPr lang="en-US" sz="3100" dirty="0"/>
              <a:t>The aim is to achieve a sustained viral response evidenced by undetectable HCV RNA 12 or 24 weeks after completion of therapy (SVR12 or SVR24).</a:t>
            </a:r>
          </a:p>
          <a:p>
            <a:r>
              <a:rPr lang="en-US" sz="3100" dirty="0"/>
              <a:t>Traditional HCV therapy ( weekly </a:t>
            </a:r>
            <a:r>
              <a:rPr lang="en-US" sz="3100" dirty="0" err="1"/>
              <a:t>s.c.</a:t>
            </a:r>
            <a:r>
              <a:rPr lang="en-US" sz="3100" dirty="0"/>
              <a:t> peg IFN-</a:t>
            </a:r>
            <a:r>
              <a:rPr lang="el-GR" sz="3100" dirty="0"/>
              <a:t>α</a:t>
            </a:r>
            <a:r>
              <a:rPr lang="en-US" sz="3100" dirty="0"/>
              <a:t> injections with daily oral ribavirin) has now been replaced by more effective and convenient oral regimens using direct acting antiviral drugs (DAAs).</a:t>
            </a:r>
          </a:p>
          <a:p>
            <a:r>
              <a:rPr lang="en-US" sz="3100" dirty="0"/>
              <a:t>No active or passive immunization against HCV is available yet.</a:t>
            </a:r>
          </a:p>
        </p:txBody>
      </p:sp>
    </p:spTree>
    <p:extLst>
      <p:ext uri="{BB962C8B-B14F-4D97-AF65-F5344CB8AC3E}">
        <p14:creationId xmlns:p14="http://schemas.microsoft.com/office/powerpoint/2010/main" val="115879959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about liver transplantation for hepatitis B and C?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5257800"/>
          </a:xfrm>
        </p:spPr>
        <p:txBody>
          <a:bodyPr>
            <a:normAutofit/>
          </a:bodyPr>
          <a:lstStyle/>
          <a:p>
            <a:r>
              <a:rPr lang="en-US" dirty="0"/>
              <a:t>In chronic viral hepatitis, liver transplantation is only indicated for decompensated end-stage cirrhosis and certain patients with early HCC.</a:t>
            </a:r>
          </a:p>
          <a:p>
            <a:r>
              <a:rPr lang="en-US" dirty="0"/>
              <a:t>HCV almost always recurs in the allograft but current IFN-free regimens can effectively eradicate the virus in pre- and post-transplant patients.</a:t>
            </a:r>
          </a:p>
          <a:p>
            <a:r>
              <a:rPr lang="en-US" dirty="0"/>
              <a:t>Recurrent HBV post-transplant is markedly reduced by pre-transplant antiviral drugs and post-transplant drugs and immunoglobulin.</a:t>
            </a:r>
          </a:p>
        </p:txBody>
      </p:sp>
    </p:spTree>
    <p:extLst>
      <p:ext uri="{BB962C8B-B14F-4D97-AF65-F5344CB8AC3E}">
        <p14:creationId xmlns:p14="http://schemas.microsoft.com/office/powerpoint/2010/main" val="397619601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800" i="1" dirty="0">
                <a:solidFill>
                  <a:schemeClr val="tx1"/>
                </a:solidFill>
                <a:latin typeface="Vladimir Script" panose="03050402040407070305" pitchFamily="66" charset="0"/>
              </a:rPr>
              <a:t>Thank you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0" descr="C:\WINDOWS\Application Data\Microsoft\Media Catalog\Bird067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400800" y="609600"/>
            <a:ext cx="2095500" cy="18744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08357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Clinical features of acute viral hepatitis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10600" cy="5029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Signs may include Jaundice, tender hepatomegaly, splenomegaly, and cervical lymphadenopathy.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Possible complications include:</a:t>
            </a:r>
          </a:p>
          <a:p>
            <a:r>
              <a:rPr lang="en-US" dirty="0"/>
              <a:t>Acute liver failure (especially HEV in pregnancy)</a:t>
            </a:r>
          </a:p>
          <a:p>
            <a:r>
              <a:rPr lang="en-US" dirty="0"/>
              <a:t>Chronic liver disease &amp; cirrhosis (HBV &amp; HCV)</a:t>
            </a:r>
          </a:p>
          <a:p>
            <a:r>
              <a:rPr lang="en-US" dirty="0"/>
              <a:t>Prolonged cholestasis (HAV &amp; HEV)</a:t>
            </a:r>
          </a:p>
          <a:p>
            <a:r>
              <a:rPr lang="en-US" dirty="0"/>
              <a:t>Relapses (especially HAV)</a:t>
            </a:r>
          </a:p>
          <a:p>
            <a:r>
              <a:rPr lang="en-US" dirty="0"/>
              <a:t>Aplastic anemia</a:t>
            </a:r>
          </a:p>
        </p:txBody>
      </p:sp>
    </p:spTree>
    <p:extLst>
      <p:ext uri="{BB962C8B-B14F-4D97-AF65-F5344CB8AC3E}">
        <p14:creationId xmlns:p14="http://schemas.microsoft.com/office/powerpoint/2010/main" val="177297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Lab tests in acute viral hepatitis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>
            <a:normAutofit/>
          </a:bodyPr>
          <a:lstStyle/>
          <a:p>
            <a:r>
              <a:rPr lang="en-US" dirty="0" err="1"/>
              <a:t>Hepatitic</a:t>
            </a:r>
            <a:r>
              <a:rPr lang="en-US" dirty="0"/>
              <a:t> pattern of LFTs ( ALT and AST several hundreds to several thousands U/L and ALP less than 2-3 times the upper limit of normal).</a:t>
            </a:r>
          </a:p>
          <a:p>
            <a:r>
              <a:rPr lang="en-US" dirty="0"/>
              <a:t>PT (INR) indicates the severity of hepatitis, and PT &gt;25 sec usually indicates acute liver failure.</a:t>
            </a:r>
          </a:p>
          <a:p>
            <a:r>
              <a:rPr lang="en-US" dirty="0"/>
              <a:t>CBC may only show relative lymphocytosis.</a:t>
            </a:r>
          </a:p>
          <a:p>
            <a:r>
              <a:rPr lang="en-US" dirty="0"/>
              <a:t>Serological tests (</a:t>
            </a:r>
            <a:r>
              <a:rPr lang="en-US" dirty="0" err="1"/>
              <a:t>IgM</a:t>
            </a:r>
            <a:r>
              <a:rPr lang="en-US" dirty="0"/>
              <a:t> </a:t>
            </a:r>
            <a:r>
              <a:rPr lang="en-US" dirty="0" err="1"/>
              <a:t>Ab</a:t>
            </a:r>
            <a:r>
              <a:rPr lang="en-US" dirty="0"/>
              <a:t>) confirm the diagnosis.</a:t>
            </a:r>
          </a:p>
        </p:txBody>
      </p:sp>
    </p:spTree>
    <p:extLst>
      <p:ext uri="{BB962C8B-B14F-4D97-AF65-F5344CB8AC3E}">
        <p14:creationId xmlns:p14="http://schemas.microsoft.com/office/powerpoint/2010/main" val="405696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Management of acute viral hepatitis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5257800"/>
          </a:xfrm>
        </p:spPr>
        <p:txBody>
          <a:bodyPr>
            <a:normAutofit fontScale="92500"/>
          </a:bodyPr>
          <a:lstStyle/>
          <a:p>
            <a:r>
              <a:rPr lang="en-US" dirty="0"/>
              <a:t>Outpatient supportive therapy is appropriate for most patients. Antivirals are not used.</a:t>
            </a:r>
          </a:p>
          <a:p>
            <a:r>
              <a:rPr lang="en-US" dirty="0"/>
              <a:t>Hepatotoxic drugs (e.g. </a:t>
            </a:r>
            <a:r>
              <a:rPr lang="en-US" dirty="0" err="1"/>
              <a:t>paracetamol</a:t>
            </a:r>
            <a:r>
              <a:rPr lang="en-US" dirty="0"/>
              <a:t>), sedatives, and alcohol should be avoided.</a:t>
            </a:r>
          </a:p>
          <a:p>
            <a:r>
              <a:rPr lang="en-US" dirty="0"/>
              <a:t>No special diet is recommended.</a:t>
            </a:r>
          </a:p>
          <a:p>
            <a:r>
              <a:rPr lang="en-US" dirty="0"/>
              <a:t>Elective surgery must be postponed after recovery.</a:t>
            </a:r>
          </a:p>
          <a:p>
            <a:r>
              <a:rPr lang="en-US" dirty="0"/>
              <a:t>Persistent nausea/vomiting, any mental confusion, and prolonged PT warrants hospitalization.</a:t>
            </a:r>
          </a:p>
          <a:p>
            <a:r>
              <a:rPr lang="en-US" dirty="0"/>
              <a:t>Liver transplantation may be indicated in patients with the rare complication of fulminant hepatitis.</a:t>
            </a:r>
          </a:p>
        </p:txBody>
      </p:sp>
    </p:spTree>
    <p:extLst>
      <p:ext uri="{BB962C8B-B14F-4D97-AF65-F5344CB8AC3E}">
        <p14:creationId xmlns:p14="http://schemas.microsoft.com/office/powerpoint/2010/main" val="2366127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Hepatitis 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51054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Hepatitis A virus (HAV) is the commonest cause of acute viral hepatitis.</a:t>
            </a:r>
          </a:p>
          <a:p>
            <a:r>
              <a:rPr lang="en-US" dirty="0"/>
              <a:t>HAV is an RNA </a:t>
            </a:r>
            <a:r>
              <a:rPr lang="en-US" dirty="0" err="1"/>
              <a:t>picornavirus</a:t>
            </a:r>
            <a:r>
              <a:rPr lang="en-US" dirty="0"/>
              <a:t> (</a:t>
            </a:r>
            <a:r>
              <a:rPr lang="en-US" dirty="0" err="1"/>
              <a:t>enterovirus</a:t>
            </a:r>
            <a:r>
              <a:rPr lang="en-US" dirty="0"/>
              <a:t> ).</a:t>
            </a:r>
          </a:p>
          <a:p>
            <a:r>
              <a:rPr lang="en-US" dirty="0"/>
              <a:t>HAV is highly infectious, transmitted </a:t>
            </a:r>
            <a:r>
              <a:rPr lang="en-US" dirty="0" err="1"/>
              <a:t>feco</a:t>
            </a:r>
            <a:r>
              <a:rPr lang="en-US" dirty="0"/>
              <a:t>-orally with an average incubation period of 2-4 weeks.</a:t>
            </a:r>
          </a:p>
          <a:p>
            <a:r>
              <a:rPr lang="en-US" dirty="0"/>
              <a:t>Infection is more common in overcrowded areas with poor hygiene and sanitation.</a:t>
            </a:r>
          </a:p>
          <a:p>
            <a:r>
              <a:rPr lang="en-US" dirty="0"/>
              <a:t>HAV is present in stool for 2 weeks before and 2 weeks after onset of symptoms with maximal infectivity just before the onset of jaundice.</a:t>
            </a:r>
          </a:p>
        </p:txBody>
      </p:sp>
    </p:spTree>
    <p:extLst>
      <p:ext uri="{BB962C8B-B14F-4D97-AF65-F5344CB8AC3E}">
        <p14:creationId xmlns:p14="http://schemas.microsoft.com/office/powerpoint/2010/main" val="4092505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D8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29" y="411480"/>
            <a:ext cx="8228742" cy="6035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20609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3421</TotalTime>
  <Words>1857</Words>
  <Application>Microsoft Office PowerPoint</Application>
  <PresentationFormat>On-screen Show (4:3)</PresentationFormat>
  <Paragraphs>252</Paragraphs>
  <Slides>45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2" baseType="lpstr">
      <vt:lpstr>Arial</vt:lpstr>
      <vt:lpstr>Calibri</vt:lpstr>
      <vt:lpstr>Palatino-Italic</vt:lpstr>
      <vt:lpstr>Palatino-Roman</vt:lpstr>
      <vt:lpstr>Segoe Print</vt:lpstr>
      <vt:lpstr>Vladimir Script</vt:lpstr>
      <vt:lpstr>Office Theme</vt:lpstr>
      <vt:lpstr>Viral Hepatitis</vt:lpstr>
      <vt:lpstr>Viral hepatitis</vt:lpstr>
      <vt:lpstr>Causes of viral hepatitis</vt:lpstr>
      <vt:lpstr>Clinical features of acute viral hepatitis</vt:lpstr>
      <vt:lpstr>Clinical features of acute viral hepatitis</vt:lpstr>
      <vt:lpstr>Lab tests in acute viral hepatitis</vt:lpstr>
      <vt:lpstr>Management of acute viral hepatitis</vt:lpstr>
      <vt:lpstr>Hepatitis A</vt:lpstr>
      <vt:lpstr>PowerPoint Presentation</vt:lpstr>
      <vt:lpstr>PowerPoint Presentation</vt:lpstr>
      <vt:lpstr>Hepatitis A</vt:lpstr>
      <vt:lpstr>Investigations in hepatitis A</vt:lpstr>
      <vt:lpstr>Investigations in hepatitis A</vt:lpstr>
      <vt:lpstr>Course and prognosis of hepatitis A</vt:lpstr>
      <vt:lpstr>Prevention of hepatitis A</vt:lpstr>
      <vt:lpstr>Hepatitis E</vt:lpstr>
      <vt:lpstr>Take a deep breath It calms the mind</vt:lpstr>
      <vt:lpstr>What is “chronic hepatitis”?</vt:lpstr>
      <vt:lpstr>Hepatitis B What’s the size of the problem?</vt:lpstr>
      <vt:lpstr>PowerPoint Presentation</vt:lpstr>
      <vt:lpstr>PowerPoint Presentation</vt:lpstr>
      <vt:lpstr>PowerPoint Presentation</vt:lpstr>
      <vt:lpstr>How is HBV transmitted?</vt:lpstr>
      <vt:lpstr>How is HBV transmitted?</vt:lpstr>
      <vt:lpstr>Does HBV cause acute or chronic infection?</vt:lpstr>
      <vt:lpstr>Risk of chronic HBV infection</vt:lpstr>
      <vt:lpstr>Risk of chronic HBV infection</vt:lpstr>
      <vt:lpstr>Risk of chronic HBV infection</vt:lpstr>
      <vt:lpstr>Risk of chronic HBV infection</vt:lpstr>
      <vt:lpstr>What are the possible clinical presentations of hepatitis B?</vt:lpstr>
      <vt:lpstr>What are the complications and prognosis of chronic hepatitis B?</vt:lpstr>
      <vt:lpstr>How to diagnose hepatitis B?</vt:lpstr>
      <vt:lpstr>What is the natural history of chronic hepatitis B?</vt:lpstr>
      <vt:lpstr>PowerPoint Presentation</vt:lpstr>
      <vt:lpstr>How to manage a patient with acute hepatitis B?</vt:lpstr>
      <vt:lpstr>How to manage a patient with chronic hepatitis B?</vt:lpstr>
      <vt:lpstr>Which drugs are used for chronic hepatitis B?</vt:lpstr>
      <vt:lpstr>How to prevent hepatitis B?</vt:lpstr>
      <vt:lpstr>What about hepatitis D?</vt:lpstr>
      <vt:lpstr>What about Hepatitis C?</vt:lpstr>
      <vt:lpstr>PowerPoint Presentation</vt:lpstr>
      <vt:lpstr>How to diagnose HCV infection?</vt:lpstr>
      <vt:lpstr>How to treat chronic hepatitis C?</vt:lpstr>
      <vt:lpstr>What about liver transplantation for hepatitis B and C?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College</dc:creator>
  <cp:lastModifiedBy>habee zwed</cp:lastModifiedBy>
  <cp:revision>761</cp:revision>
  <dcterms:created xsi:type="dcterms:W3CDTF">2014-12-04T16:43:59Z</dcterms:created>
  <dcterms:modified xsi:type="dcterms:W3CDTF">2016-12-03T20:04:09Z</dcterms:modified>
</cp:coreProperties>
</file>