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9" r:id="rId3"/>
    <p:sldId id="310" r:id="rId4"/>
    <p:sldId id="320" r:id="rId5"/>
    <p:sldId id="330" r:id="rId6"/>
    <p:sldId id="329" r:id="rId7"/>
    <p:sldId id="313" r:id="rId8"/>
    <p:sldId id="331" r:id="rId9"/>
    <p:sldId id="314" r:id="rId10"/>
    <p:sldId id="321" r:id="rId11"/>
    <p:sldId id="341" r:id="rId12"/>
    <p:sldId id="332" r:id="rId13"/>
    <p:sldId id="323" r:id="rId14"/>
    <p:sldId id="324" r:id="rId15"/>
    <p:sldId id="325" r:id="rId16"/>
    <p:sldId id="334" r:id="rId17"/>
    <p:sldId id="336" r:id="rId18"/>
    <p:sldId id="333" r:id="rId19"/>
    <p:sldId id="340" r:id="rId20"/>
    <p:sldId id="339" r:id="rId21"/>
    <p:sldId id="338" r:id="rId22"/>
    <p:sldId id="327" r:id="rId23"/>
    <p:sldId id="337" r:id="rId24"/>
    <p:sldId id="328" r:id="rId25"/>
    <p:sldId id="342" r:id="rId26"/>
    <p:sldId id="343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000000"/>
    <a:srgbClr val="F7F4EF"/>
    <a:srgbClr val="E6E6E6"/>
    <a:srgbClr val="DCEAF7"/>
    <a:srgbClr val="00A7DC"/>
    <a:srgbClr val="A54E07"/>
    <a:srgbClr val="FFFFFF"/>
    <a:srgbClr val="8BC5D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BE6F-ACD5-47F3-9690-0B19F4BA5F07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F1D4-5331-43FC-B3B9-93099C0EB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</a:defRPr>
            </a:lvl1pPr>
            <a:lvl2pPr>
              <a:defRPr i="1">
                <a:solidFill>
                  <a:srgbClr val="FFFF00"/>
                </a:solidFill>
              </a:defRPr>
            </a:lvl2pPr>
            <a:lvl3pPr>
              <a:defRPr i="1">
                <a:solidFill>
                  <a:srgbClr val="FFFF00"/>
                </a:solidFill>
              </a:defRPr>
            </a:lvl3pPr>
            <a:lvl4pPr>
              <a:defRPr i="1">
                <a:solidFill>
                  <a:srgbClr val="FFFF00"/>
                </a:solidFill>
              </a:defRPr>
            </a:lvl4pPr>
            <a:lvl5pPr>
              <a:defRPr i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B97-B9EA-471E-9B97-4869454BEF3D}" type="datetimeFigureOut">
              <a:rPr lang="en-US" smtClean="0"/>
              <a:t>25-Dec-2015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A2D9-3D81-4DA8-86F4-D6465624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i="1" dirty="0" smtClean="0"/>
              <a:t>Autoimmune Hepatobiliary Diseases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Dr. </a:t>
            </a:r>
            <a:r>
              <a:rPr lang="en-US" i="1" dirty="0" err="1" smtClean="0"/>
              <a:t>Abdulwahhab</a:t>
            </a:r>
            <a:r>
              <a:rPr lang="en-US" i="1" dirty="0" smtClean="0"/>
              <a:t> S. Abdullah</a:t>
            </a:r>
          </a:p>
          <a:p>
            <a:r>
              <a:rPr lang="en-US" i="1" dirty="0" smtClean="0"/>
              <a:t>CABM, FICMS-G&amp;H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9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do patients with PBC 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Fatigue </a:t>
            </a:r>
            <a:r>
              <a:rPr lang="en-US" dirty="0"/>
              <a:t>and </a:t>
            </a:r>
            <a:r>
              <a:rPr lang="en-US" dirty="0" smtClean="0"/>
              <a:t>pruritus (typical).</a:t>
            </a:r>
          </a:p>
          <a:p>
            <a:r>
              <a:rPr lang="en-US" dirty="0" smtClean="0"/>
              <a:t>Asymptomatic with incidental ↑ ALP (common).</a:t>
            </a:r>
          </a:p>
          <a:p>
            <a:r>
              <a:rPr lang="en-US" dirty="0" smtClean="0"/>
              <a:t>Jaundice (rare initially).</a:t>
            </a:r>
          </a:p>
          <a:p>
            <a:r>
              <a:rPr lang="en-US" dirty="0" smtClean="0"/>
              <a:t>Signs may include:</a:t>
            </a:r>
          </a:p>
          <a:p>
            <a:pPr marL="0" indent="0">
              <a:buNone/>
            </a:pPr>
            <a:r>
              <a:rPr lang="en-US" dirty="0" smtClean="0"/>
              <a:t>	Jaundice, pigmentation, scratch marks,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xanthelasma</a:t>
            </a:r>
            <a:r>
              <a:rPr lang="en-US" dirty="0" smtClean="0"/>
              <a:t>, clubbing, hepatomegaly, 	splenomegaly (portal hypertension)</a:t>
            </a:r>
          </a:p>
          <a:p>
            <a:r>
              <a:rPr lang="en-US" dirty="0"/>
              <a:t>Associated </a:t>
            </a:r>
            <a:r>
              <a:rPr lang="en-US" dirty="0" smtClean="0"/>
              <a:t>diseases</a:t>
            </a:r>
            <a:r>
              <a:rPr lang="en-US" dirty="0"/>
              <a:t>: </a:t>
            </a:r>
            <a:r>
              <a:rPr lang="en-US" dirty="0" err="1"/>
              <a:t>Sjögren’s</a:t>
            </a:r>
            <a:r>
              <a:rPr lang="en-US" dirty="0"/>
              <a:t> </a:t>
            </a:r>
            <a:r>
              <a:rPr lang="en-US" dirty="0" smtClean="0"/>
              <a:t>syndrome, scleroderma, celiac </a:t>
            </a:r>
            <a:r>
              <a:rPr lang="en-US" dirty="0"/>
              <a:t>and thyroid diseases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7168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7994" r="1618" b="2667"/>
          <a:stretch/>
        </p:blipFill>
        <p:spPr>
          <a:xfrm>
            <a:off x="3374605" y="2500172"/>
            <a:ext cx="2819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20" y="79374"/>
            <a:ext cx="3383280" cy="244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14785"/>
            <a:ext cx="3657600" cy="248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50206"/>
            <a:ext cx="2812257" cy="196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7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to diagnose PBC?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LFTs: cholestasis (↑↑ ALP), ↑bilirubin (late).</a:t>
            </a:r>
          </a:p>
          <a:p>
            <a:r>
              <a:rPr lang="en-US" dirty="0" smtClean="0"/>
              <a:t>Abdominal ultrasound: normal biliary tree.</a:t>
            </a:r>
          </a:p>
          <a:p>
            <a:r>
              <a:rPr lang="en-US" dirty="0" smtClean="0"/>
              <a:t>Positive AMA (if negative, MRCP and liver biopsy must be performed).</a:t>
            </a:r>
          </a:p>
          <a:p>
            <a:r>
              <a:rPr lang="en-US" dirty="0" smtClean="0"/>
              <a:t>Other:	↑</a:t>
            </a:r>
            <a:r>
              <a:rPr lang="en-US" dirty="0"/>
              <a:t>cholesterol (HDL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↑</a:t>
            </a:r>
            <a:r>
              <a:rPr lang="en-US" dirty="0" err="1" smtClean="0"/>
              <a:t>gammaglobulin</a:t>
            </a:r>
            <a:r>
              <a:rPr lang="en-US" dirty="0" smtClean="0"/>
              <a:t> (IgM)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to treat PBC?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Ursodeoxycholic</a:t>
            </a:r>
            <a:r>
              <a:rPr lang="en-US" sz="3100" dirty="0" smtClean="0"/>
              <a:t> acid is the only drug that may slow disease progression.</a:t>
            </a:r>
          </a:p>
          <a:p>
            <a:r>
              <a:rPr lang="en-US" sz="3100" dirty="0" err="1" smtClean="0"/>
              <a:t>Immunosuppressants</a:t>
            </a:r>
            <a:r>
              <a:rPr lang="en-US" sz="3100" dirty="0" smtClean="0"/>
              <a:t> are ineffective.</a:t>
            </a:r>
          </a:p>
          <a:p>
            <a:r>
              <a:rPr lang="en-US" sz="3100" dirty="0"/>
              <a:t>Fatigue: exclude depression, thyroid &amp; celiac disease</a:t>
            </a:r>
            <a:r>
              <a:rPr lang="en-US" sz="3100" dirty="0" smtClean="0"/>
              <a:t>.</a:t>
            </a:r>
          </a:p>
          <a:p>
            <a:r>
              <a:rPr lang="en-US" sz="3100" dirty="0" smtClean="0"/>
              <a:t>Pruritus:	</a:t>
            </a:r>
            <a:r>
              <a:rPr lang="en-US" sz="3100" dirty="0" err="1"/>
              <a:t>c</a:t>
            </a:r>
            <a:r>
              <a:rPr lang="en-US" sz="3100" dirty="0" err="1" smtClean="0"/>
              <a:t>olestyramine</a:t>
            </a:r>
            <a:r>
              <a:rPr lang="en-US" sz="3100" dirty="0" smtClean="0"/>
              <a:t>, rifampicin, naltrexone,</a:t>
            </a:r>
          </a:p>
          <a:p>
            <a:pPr marL="0" indent="0">
              <a:buNone/>
            </a:pPr>
            <a:r>
              <a:rPr lang="en-US" sz="3100" dirty="0"/>
              <a:t>		</a:t>
            </a:r>
            <a:r>
              <a:rPr lang="en-US" sz="3100" dirty="0" err="1" smtClean="0"/>
              <a:t>plasmapheresis</a:t>
            </a:r>
            <a:r>
              <a:rPr lang="en-US" sz="3100" dirty="0" smtClean="0"/>
              <a:t>, liver </a:t>
            </a:r>
            <a:r>
              <a:rPr lang="en-US" sz="3100" dirty="0"/>
              <a:t>support </a:t>
            </a:r>
            <a:r>
              <a:rPr lang="en-US" sz="3100" dirty="0" smtClean="0"/>
              <a:t>device.</a:t>
            </a:r>
          </a:p>
          <a:p>
            <a:r>
              <a:rPr lang="en-US" sz="3100" dirty="0" smtClean="0"/>
              <a:t>Osteoporosis and fat-soluble vitamin deficiency:</a:t>
            </a:r>
          </a:p>
          <a:p>
            <a:pPr marL="0" indent="0">
              <a:buNone/>
            </a:pPr>
            <a:r>
              <a:rPr lang="en-US" sz="3100" dirty="0"/>
              <a:t>	c</a:t>
            </a:r>
            <a:r>
              <a:rPr lang="en-US" sz="3100" dirty="0" smtClean="0"/>
              <a:t>alcium/vitamin D3 or bisphosphonates and fat-	soluble vitamin supplements.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1389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primary sclerosing cholangitis (PSC)?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PSC is </a:t>
            </a:r>
            <a:r>
              <a:rPr lang="en-US" dirty="0"/>
              <a:t>a chronic </a:t>
            </a:r>
            <a:r>
              <a:rPr lang="en-US" dirty="0" smtClean="0"/>
              <a:t>idiopathic inflammatory disorder of </a:t>
            </a:r>
            <a:r>
              <a:rPr lang="en-US" dirty="0"/>
              <a:t>the </a:t>
            </a:r>
            <a:r>
              <a:rPr lang="en-US" dirty="0" smtClean="0"/>
              <a:t>intra- </a:t>
            </a:r>
            <a:r>
              <a:rPr lang="en-US" dirty="0"/>
              <a:t>and </a:t>
            </a:r>
            <a:r>
              <a:rPr lang="en-US" dirty="0" smtClean="0"/>
              <a:t>extra-hepatic </a:t>
            </a:r>
            <a:r>
              <a:rPr lang="en-US" dirty="0"/>
              <a:t>bile ducts </a:t>
            </a:r>
            <a:r>
              <a:rPr lang="en-US" dirty="0" smtClean="0"/>
              <a:t>that results in biliary strictures, chronic cholestasis, and eventually cirrhosis.</a:t>
            </a:r>
          </a:p>
          <a:p>
            <a:r>
              <a:rPr lang="en-US" dirty="0"/>
              <a:t>PSC is primarily a disease of large </a:t>
            </a:r>
            <a:r>
              <a:rPr lang="en-US" dirty="0" smtClean="0"/>
              <a:t>bile ducts</a:t>
            </a:r>
            <a:r>
              <a:rPr lang="en-US" dirty="0"/>
              <a:t>, in contrast to PBC, which </a:t>
            </a:r>
            <a:r>
              <a:rPr lang="en-US" dirty="0" smtClean="0"/>
              <a:t>is primarily </a:t>
            </a:r>
            <a:r>
              <a:rPr lang="en-US" dirty="0"/>
              <a:t>a disease of the bile ductules in the portal tracts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PSC typically affects young adult males with ulcerative colitis.</a:t>
            </a:r>
          </a:p>
        </p:txBody>
      </p:sp>
    </p:spTree>
    <p:extLst>
      <p:ext uri="{BB962C8B-B14F-4D97-AF65-F5344CB8AC3E}">
        <p14:creationId xmlns:p14="http://schemas.microsoft.com/office/powerpoint/2010/main" val="134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are the clinical features of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/>
          <a:lstStyle/>
          <a:p>
            <a:r>
              <a:rPr lang="en-US" dirty="0" smtClean="0"/>
              <a:t>Incidental ↑↑ ALP in a patient with IBD (UC).</a:t>
            </a:r>
          </a:p>
          <a:p>
            <a:r>
              <a:rPr lang="en-US" dirty="0" smtClean="0"/>
              <a:t>Fatigue, intermittent jaundice, pruritus, and weight loss (? Cholangiocarcinoma)</a:t>
            </a:r>
          </a:p>
          <a:p>
            <a:r>
              <a:rPr lang="en-US" dirty="0" smtClean="0"/>
              <a:t>Jaundice with fever and RUQ pain (bacterial cholangitis): uncommon unless after ERCP.</a:t>
            </a:r>
          </a:p>
          <a:p>
            <a:r>
              <a:rPr lang="en-US" dirty="0" smtClean="0"/>
              <a:t>Cirrhosis and chronic liver failure.</a:t>
            </a:r>
          </a:p>
          <a:p>
            <a:r>
              <a:rPr lang="en-US" dirty="0" smtClean="0"/>
              <a:t>Signs may include: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jaundice, clubbing, </a:t>
            </a:r>
            <a:r>
              <a:rPr lang="en-US" dirty="0" err="1" smtClean="0"/>
              <a:t>hepato</a:t>
            </a:r>
            <a:r>
              <a:rPr lang="en-US" dirty="0" smtClean="0"/>
              <a:t>/splenomegaly.</a:t>
            </a:r>
          </a:p>
          <a:p>
            <a:r>
              <a:rPr lang="en-US" dirty="0" smtClean="0"/>
              <a:t>Signs/symptoms of associated diseases.</a:t>
            </a:r>
          </a:p>
        </p:txBody>
      </p:sp>
    </p:spTree>
    <p:extLst>
      <p:ext uri="{BB962C8B-B14F-4D97-AF65-F5344CB8AC3E}">
        <p14:creationId xmlns:p14="http://schemas.microsoft.com/office/powerpoint/2010/main" val="1563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573"/>
            <a:ext cx="9144000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Is there a ‘secondary’ sclerosing cholangitis? What might cause it? What is its prognosis?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/>
              <a:t>Obstruction</a:t>
            </a:r>
            <a:r>
              <a:rPr lang="en-US" sz="3000" dirty="0" smtClean="0"/>
              <a:t>: </a:t>
            </a:r>
            <a:r>
              <a:rPr lang="en-US" sz="3000" dirty="0" err="1" smtClean="0"/>
              <a:t>choledocholithiasis</a:t>
            </a:r>
            <a:r>
              <a:rPr lang="en-US" sz="3000" dirty="0" smtClean="0"/>
              <a:t>, iatrogenic biliary 		strictures, chronic pancreatitis, biliary neoplasms.</a:t>
            </a:r>
          </a:p>
          <a:p>
            <a:r>
              <a:rPr lang="en-US" sz="3000" b="1" dirty="0" smtClean="0"/>
              <a:t>Infection: </a:t>
            </a:r>
            <a:r>
              <a:rPr lang="en-US" sz="3000" dirty="0" err="1" smtClean="0"/>
              <a:t>cryptosporidia</a:t>
            </a:r>
            <a:r>
              <a:rPr lang="en-US" sz="3000" dirty="0" smtClean="0"/>
              <a:t> or CMV (AIDS </a:t>
            </a:r>
            <a:r>
              <a:rPr lang="en-US" sz="3000" dirty="0" err="1" smtClean="0"/>
              <a:t>cholangiopathy</a:t>
            </a:r>
            <a:r>
              <a:rPr lang="en-US" sz="3000" dirty="0" smtClean="0"/>
              <a:t>), 	</a:t>
            </a:r>
            <a:r>
              <a:rPr lang="en-US" sz="3000" dirty="0" err="1" smtClean="0"/>
              <a:t>clonorchis</a:t>
            </a:r>
            <a:r>
              <a:rPr lang="en-US" sz="3000" dirty="0" smtClean="0"/>
              <a:t>.</a:t>
            </a:r>
          </a:p>
          <a:p>
            <a:r>
              <a:rPr lang="en-US" sz="3000" b="1" dirty="0" smtClean="0"/>
              <a:t>Toxic</a:t>
            </a:r>
            <a:r>
              <a:rPr lang="en-US" sz="3000" dirty="0" smtClean="0"/>
              <a:t>: accidental </a:t>
            </a:r>
            <a:r>
              <a:rPr lang="en-US" sz="3000" dirty="0"/>
              <a:t>alcohol or </a:t>
            </a:r>
            <a:r>
              <a:rPr lang="en-US" sz="3000" dirty="0" smtClean="0"/>
              <a:t>formaldehyde instillation into 	the biliary tree during hydatid cyst surgery.</a:t>
            </a:r>
          </a:p>
          <a:p>
            <a:pPr>
              <a:lnSpc>
                <a:spcPts val="3600"/>
              </a:lnSpc>
            </a:pPr>
            <a:r>
              <a:rPr lang="en-US" sz="3000" b="1" dirty="0" smtClean="0"/>
              <a:t>Immunologic</a:t>
            </a:r>
            <a:r>
              <a:rPr lang="en-US" sz="3000" dirty="0" smtClean="0"/>
              <a:t>: IgG4-associated pancreatitis/cholangitis</a:t>
            </a:r>
          </a:p>
          <a:p>
            <a:r>
              <a:rPr lang="en-US" sz="3000" b="1" dirty="0" smtClean="0"/>
              <a:t>Ischemic</a:t>
            </a:r>
            <a:r>
              <a:rPr lang="en-US" sz="3000" dirty="0" smtClean="0"/>
              <a:t>: post-transplant </a:t>
            </a:r>
            <a:r>
              <a:rPr lang="en-US" sz="3000" dirty="0"/>
              <a:t>hepatic artery </a:t>
            </a:r>
            <a:r>
              <a:rPr lang="en-US" sz="3000" dirty="0" smtClean="0"/>
              <a:t>thrombosis, 	hepatic </a:t>
            </a:r>
            <a:r>
              <a:rPr lang="en-US" sz="3000" dirty="0"/>
              <a:t>allograft rejection, </a:t>
            </a:r>
            <a:r>
              <a:rPr lang="en-US" sz="3000" dirty="0" smtClean="0"/>
              <a:t>chemoembolization for HCC.</a:t>
            </a:r>
          </a:p>
          <a:p>
            <a:r>
              <a:rPr lang="en-US" sz="3000" b="1" dirty="0" smtClean="0"/>
              <a:t>Critical</a:t>
            </a:r>
            <a:r>
              <a:rPr lang="en-US" sz="3000" dirty="0" smtClean="0"/>
              <a:t> </a:t>
            </a:r>
            <a:r>
              <a:rPr lang="en-US" sz="3000" b="1" dirty="0" smtClean="0"/>
              <a:t>illness</a:t>
            </a:r>
            <a:r>
              <a:rPr lang="en-US" sz="3000" dirty="0" smtClean="0"/>
              <a:t>: sclerosing </a:t>
            </a:r>
            <a:r>
              <a:rPr lang="en-US" sz="3000" dirty="0"/>
              <a:t>cholangitis </a:t>
            </a:r>
            <a:r>
              <a:rPr lang="en-US" sz="3000" dirty="0" smtClean="0"/>
              <a:t>of critically </a:t>
            </a:r>
            <a:r>
              <a:rPr lang="en-US" sz="3000" dirty="0"/>
              <a:t>ill </a:t>
            </a:r>
            <a:r>
              <a:rPr lang="en-US" sz="3000" dirty="0" smtClean="0"/>
              <a:t>patients.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1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to diagnose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LFTs: cholestasis </a:t>
            </a:r>
            <a:r>
              <a:rPr lang="en-US" dirty="0"/>
              <a:t>(</a:t>
            </a:r>
            <a:r>
              <a:rPr lang="en-US" dirty="0" smtClean="0"/>
              <a:t>↑↑ALP ± ↑ bilirubin)</a:t>
            </a:r>
          </a:p>
          <a:p>
            <a:r>
              <a:rPr lang="en-US" dirty="0" smtClean="0"/>
              <a:t>Abdominal US: often “normal”</a:t>
            </a:r>
          </a:p>
          <a:p>
            <a:r>
              <a:rPr lang="en-US" dirty="0" err="1" smtClean="0"/>
              <a:t>Cholangiogram</a:t>
            </a:r>
            <a:r>
              <a:rPr lang="en-US" dirty="0" smtClean="0"/>
              <a:t>: typical “beading” or “pruning” of </a:t>
            </a:r>
            <a:r>
              <a:rPr lang="en-US" dirty="0"/>
              <a:t>extra- and/or intra-hepatic</a:t>
            </a:r>
            <a:r>
              <a:rPr lang="en-US" dirty="0" smtClean="0"/>
              <a:t> bile ducts (strictures).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MRCP</a:t>
            </a:r>
            <a:r>
              <a:rPr lang="en-US" dirty="0" smtClean="0"/>
              <a:t> (of choice)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ERCP (</a:t>
            </a:r>
            <a:r>
              <a:rPr lang="en-US" b="1" dirty="0" smtClean="0"/>
              <a:t>only</a:t>
            </a:r>
            <a:r>
              <a:rPr lang="en-US" dirty="0" smtClean="0"/>
              <a:t> if intervention is planned)</a:t>
            </a:r>
          </a:p>
          <a:p>
            <a:r>
              <a:rPr lang="en-US" dirty="0" smtClean="0"/>
              <a:t>Other (not necessary for diagnosis):</a:t>
            </a:r>
          </a:p>
          <a:p>
            <a:pPr marL="0" indent="0">
              <a:buNone/>
            </a:pPr>
            <a:r>
              <a:rPr lang="en-US" dirty="0"/>
              <a:t>	anti-neutrophil cytoplasmic antibody (ANCA)</a:t>
            </a:r>
            <a:br>
              <a:rPr lang="en-US" dirty="0"/>
            </a:br>
            <a:r>
              <a:rPr lang="en-US" dirty="0"/>
              <a:t>	liver biopsy </a:t>
            </a:r>
            <a:r>
              <a:rPr lang="en-US" dirty="0" smtClean="0"/>
              <a:t>(</a:t>
            </a:r>
            <a:r>
              <a:rPr lang="en-US" dirty="0" err="1" smtClean="0"/>
              <a:t>periductal</a:t>
            </a:r>
            <a:r>
              <a:rPr lang="en-US" dirty="0" smtClean="0"/>
              <a:t> “onion-skin” fibrosis)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9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Autoimmune hepatobiliary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liver is an important target for </a:t>
            </a:r>
            <a:r>
              <a:rPr lang="en-US" dirty="0" smtClean="0"/>
              <a:t>immune-mediated </a:t>
            </a:r>
            <a:r>
              <a:rPr lang="en-US" dirty="0"/>
              <a:t>injury.</a:t>
            </a:r>
          </a:p>
          <a:p>
            <a:r>
              <a:rPr lang="en-US" dirty="0"/>
              <a:t>Three disease phenotypes are recognized:</a:t>
            </a:r>
          </a:p>
          <a:p>
            <a:pPr marL="0" indent="0">
              <a:buNone/>
            </a:pPr>
            <a:r>
              <a:rPr lang="en-US" dirty="0"/>
              <a:t>	 autoimmune hepatitis (AIH)</a:t>
            </a:r>
          </a:p>
          <a:p>
            <a:pPr marL="0" indent="0">
              <a:buNone/>
            </a:pPr>
            <a:r>
              <a:rPr lang="en-US" dirty="0"/>
              <a:t>	 primary biliary cirrhosis  (PBC)</a:t>
            </a:r>
          </a:p>
          <a:p>
            <a:pPr marL="0" indent="0">
              <a:buNone/>
            </a:pPr>
            <a:r>
              <a:rPr lang="en-US" dirty="0"/>
              <a:t>	primary sclerosing cholangitis (PSC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26973"/>
            <a:ext cx="7955280" cy="560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6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6" y="0"/>
            <a:ext cx="60470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0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How to treat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/>
              <a:t>No</a:t>
            </a:r>
            <a:r>
              <a:rPr lang="en-US" dirty="0"/>
              <a:t> </a:t>
            </a:r>
            <a:r>
              <a:rPr lang="en-US" dirty="0" smtClean="0"/>
              <a:t>effective medical </a:t>
            </a:r>
            <a:r>
              <a:rPr lang="en-US" dirty="0"/>
              <a:t>therapy exists for </a:t>
            </a:r>
            <a:r>
              <a:rPr lang="en-US" dirty="0" smtClean="0"/>
              <a:t>PSC yet.</a:t>
            </a:r>
          </a:p>
          <a:p>
            <a:r>
              <a:rPr lang="en-US" dirty="0" err="1" smtClean="0"/>
              <a:t>Urso</a:t>
            </a:r>
            <a:r>
              <a:rPr lang="en-US" dirty="0" smtClean="0"/>
              <a:t> </a:t>
            </a:r>
            <a:r>
              <a:rPr lang="en-US" dirty="0"/>
              <a:t>is widely </a:t>
            </a:r>
            <a:r>
              <a:rPr lang="en-US" dirty="0" smtClean="0"/>
              <a:t>used but without proof for efficacy.</a:t>
            </a:r>
          </a:p>
          <a:p>
            <a:r>
              <a:rPr lang="en-US" dirty="0" smtClean="0"/>
              <a:t>Consequences of cholestasis are managed as in PBC.</a:t>
            </a:r>
          </a:p>
          <a:p>
            <a:r>
              <a:rPr lang="en-US" dirty="0" smtClean="0"/>
              <a:t>Episodes of cholangitis are treated by antibiotics.</a:t>
            </a:r>
          </a:p>
          <a:p>
            <a:r>
              <a:rPr lang="en-US" dirty="0" smtClean="0"/>
              <a:t>ERCP: to treat a “dominant stricture” and to exclude cholangiocarcinoma.</a:t>
            </a:r>
          </a:p>
          <a:p>
            <a:r>
              <a:rPr lang="en-US" dirty="0" smtClean="0"/>
              <a:t>Liver transplantation</a:t>
            </a:r>
            <a:r>
              <a:rPr lang="en-US" dirty="0"/>
              <a:t>: </a:t>
            </a:r>
            <a:r>
              <a:rPr lang="en-US" dirty="0" smtClean="0"/>
              <a:t>for advanced </a:t>
            </a:r>
            <a:r>
              <a:rPr lang="en-US" dirty="0"/>
              <a:t>liver </a:t>
            </a:r>
            <a:r>
              <a:rPr lang="en-US" dirty="0" smtClean="0"/>
              <a:t>failure but PSC can recur in the graft.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What’s the prognosis of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/>
              <a:t>The course of PSC is </a:t>
            </a:r>
            <a:r>
              <a:rPr lang="en-US" dirty="0" smtClean="0"/>
              <a:t>variable.</a:t>
            </a:r>
          </a:p>
          <a:p>
            <a:r>
              <a:rPr lang="en-US" dirty="0" smtClean="0"/>
              <a:t>In symptomatic patients, </a:t>
            </a:r>
            <a:r>
              <a:rPr lang="en-US" dirty="0"/>
              <a:t>median </a:t>
            </a:r>
            <a:r>
              <a:rPr lang="en-US" dirty="0" smtClean="0"/>
              <a:t>survival from first presentation </a:t>
            </a:r>
            <a:r>
              <a:rPr lang="en-US" dirty="0"/>
              <a:t>to death </a:t>
            </a:r>
            <a:r>
              <a:rPr lang="en-US" dirty="0" smtClean="0"/>
              <a:t>or liver transplantation </a:t>
            </a:r>
            <a:r>
              <a:rPr lang="en-US" dirty="0"/>
              <a:t>is about 12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Most asymptomatic </a:t>
            </a:r>
            <a:r>
              <a:rPr lang="en-US" dirty="0"/>
              <a:t>patients survive </a:t>
            </a:r>
            <a:r>
              <a:rPr lang="en-US" dirty="0" smtClean="0"/>
              <a:t>for ≥15 years.</a:t>
            </a:r>
          </a:p>
          <a:p>
            <a:r>
              <a:rPr lang="en-US" dirty="0" smtClean="0"/>
              <a:t>Most die of liver </a:t>
            </a:r>
            <a:r>
              <a:rPr lang="en-US" dirty="0"/>
              <a:t>failure </a:t>
            </a:r>
            <a:r>
              <a:rPr lang="en-US" dirty="0" smtClean="0"/>
              <a:t>or cholangiocarcinoma, others die </a:t>
            </a:r>
            <a:r>
              <a:rPr lang="en-US" dirty="0"/>
              <a:t>from </a:t>
            </a:r>
            <a:r>
              <a:rPr lang="en-US" dirty="0" smtClean="0"/>
              <a:t>colon cancer </a:t>
            </a:r>
            <a:r>
              <a:rPr lang="en-US" dirty="0"/>
              <a:t>or complications of colitis.</a:t>
            </a:r>
          </a:p>
        </p:txBody>
      </p:sp>
    </p:spTree>
    <p:extLst>
      <p:ext uri="{BB962C8B-B14F-4D97-AF65-F5344CB8AC3E}">
        <p14:creationId xmlns:p14="http://schemas.microsoft.com/office/powerpoint/2010/main" val="35283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31-year-old </a:t>
            </a:r>
            <a:r>
              <a:rPr lang="en-US" dirty="0"/>
              <a:t>woman has a </a:t>
            </a:r>
            <a:r>
              <a:rPr lang="en-US" dirty="0" smtClean="0"/>
              <a:t>1 month history </a:t>
            </a:r>
            <a:r>
              <a:rPr lang="en-US" dirty="0"/>
              <a:t>of fatigue, jaundice, and </a:t>
            </a:r>
            <a:r>
              <a:rPr lang="en-US" dirty="0" smtClean="0"/>
              <a:t>low-grade fever</a:t>
            </a:r>
            <a:r>
              <a:rPr lang="en-US" dirty="0"/>
              <a:t>. The patient has hypothyroidism for which she has taken levothyroxine for the past 10 years. She has no other medical problems, does not drink </a:t>
            </a:r>
            <a:r>
              <a:rPr lang="en-US" dirty="0" smtClean="0"/>
              <a:t>alcohol, takes </a:t>
            </a:r>
            <a:r>
              <a:rPr lang="en-US" dirty="0"/>
              <a:t>no other </a:t>
            </a:r>
            <a:r>
              <a:rPr lang="en-US" dirty="0" smtClean="0"/>
              <a:t>medications, and had no risk factors for viral hepatitis. Family history reveals that her </a:t>
            </a:r>
            <a:r>
              <a:rPr lang="en-US" dirty="0"/>
              <a:t>sister has systemic lupus erythematosus and her mother has rheumatoid arthritis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Physical examination discloses normal vital signs, mild jaundice, and </a:t>
            </a:r>
            <a:r>
              <a:rPr lang="en-US" dirty="0" err="1"/>
              <a:t>nontender</a:t>
            </a:r>
            <a:r>
              <a:rPr lang="en-US" dirty="0"/>
              <a:t> hepatomegaly.</a:t>
            </a:r>
          </a:p>
        </p:txBody>
      </p:sp>
    </p:spTree>
    <p:extLst>
      <p:ext uri="{BB962C8B-B14F-4D97-AF65-F5344CB8AC3E}">
        <p14:creationId xmlns:p14="http://schemas.microsoft.com/office/powerpoint/2010/main" val="2338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59074"/>
              </p:ext>
            </p:extLst>
          </p:nvPr>
        </p:nvGraphicFramePr>
        <p:xfrm>
          <a:off x="152400" y="1295400"/>
          <a:ext cx="8891516" cy="55033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45758"/>
                <a:gridCol w="4445758"/>
              </a:tblGrid>
              <a:tr h="550333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Laboratory Studies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/>
                        <a:t>Aspartate aminotransferase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310 U/L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/>
                        <a:t>Alanine aminotransferase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455 U/L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/>
                        <a:t>Alkaline phosphatase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180 U/L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/>
                        <a:t>Total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2.3 mg/dL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sz="2400" dirty="0"/>
                        <a:t>γ-</a:t>
                      </a:r>
                      <a:r>
                        <a:rPr lang="en-US" sz="2400" dirty="0"/>
                        <a:t>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5.0 g/dL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Anti-nuclear </a:t>
                      </a:r>
                      <a:r>
                        <a:rPr lang="en-US" sz="2400" dirty="0"/>
                        <a:t>antibodies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1:160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/>
                        <a:t>Anti–smooth muscle antibodies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1:160</a:t>
                      </a:r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Anti-mitochondrial antibodies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Anti-HAV IgM, HBsAg, Anti-HCV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likely diagnosis?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Acute hepatitis B (window period)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Primary biliary cirrhosis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Primary sclerosing cholangitis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Autoimmune hepatitis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Acetaminophen hepatotoxicity</a:t>
            </a:r>
          </a:p>
        </p:txBody>
      </p:sp>
    </p:spTree>
    <p:extLst>
      <p:ext uri="{BB962C8B-B14F-4D97-AF65-F5344CB8AC3E}">
        <p14:creationId xmlns:p14="http://schemas.microsoft.com/office/powerpoint/2010/main" val="16068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autoimmune </a:t>
            </a:r>
            <a:r>
              <a:rPr lang="en-US" dirty="0"/>
              <a:t>hepatitis (AIH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AIH </a:t>
            </a:r>
            <a:r>
              <a:rPr lang="en-US" dirty="0"/>
              <a:t>is a chronic </a:t>
            </a:r>
            <a:r>
              <a:rPr lang="en-US" dirty="0" smtClean="0"/>
              <a:t>inflammatory liver disorder of </a:t>
            </a:r>
            <a:r>
              <a:rPr lang="en-US" b="1" dirty="0" smtClean="0"/>
              <a:t>unknown</a:t>
            </a:r>
            <a:r>
              <a:rPr lang="en-US" dirty="0" smtClean="0"/>
              <a:t> cause that usually affects young adult females and is characterized by: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serum autoantibodies and ↑IgG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interface hepatitis </a:t>
            </a:r>
            <a:r>
              <a:rPr lang="en-US" dirty="0"/>
              <a:t>on </a:t>
            </a:r>
            <a:r>
              <a:rPr lang="en-US" dirty="0" smtClean="0"/>
              <a:t>biopsy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response to corticosteroid therapy</a:t>
            </a:r>
          </a:p>
          <a:p>
            <a:r>
              <a:rPr lang="en-US" dirty="0" smtClean="0"/>
              <a:t>AIH is associated with HLA-DR3/DR4 which in turn are often associated with other autoimmune diseases.</a:t>
            </a:r>
          </a:p>
        </p:txBody>
      </p:sp>
    </p:spTree>
    <p:extLst>
      <p:ext uri="{BB962C8B-B14F-4D97-AF65-F5344CB8AC3E}">
        <p14:creationId xmlns:p14="http://schemas.microsoft.com/office/powerpoint/2010/main" val="3675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211"/>
            <a:ext cx="9144000" cy="43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clinical features of AIH?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Onset </a:t>
            </a:r>
            <a:r>
              <a:rPr lang="en-US" dirty="0"/>
              <a:t>is usually insidious, but acute and occasionally fulminant hepatitis may occur.</a:t>
            </a:r>
          </a:p>
          <a:p>
            <a:r>
              <a:rPr lang="en-US" dirty="0"/>
              <a:t>Symptoms (if present) may include:</a:t>
            </a:r>
          </a:p>
          <a:p>
            <a:pPr marL="0" indent="0">
              <a:buNone/>
            </a:pPr>
            <a:r>
              <a:rPr lang="en-US" dirty="0"/>
              <a:t>	fatigue, anorexia, jaundice</a:t>
            </a:r>
          </a:p>
          <a:p>
            <a:pPr marL="0" indent="0">
              <a:buNone/>
            </a:pPr>
            <a:r>
              <a:rPr lang="en-US" dirty="0"/>
              <a:t>	fever, arthralgia, amenorrhea</a:t>
            </a:r>
          </a:p>
          <a:p>
            <a:r>
              <a:rPr lang="en-US" dirty="0"/>
              <a:t>Sings (if present) may include:</a:t>
            </a:r>
          </a:p>
          <a:p>
            <a:pPr marL="0" indent="0">
              <a:buNone/>
            </a:pPr>
            <a:r>
              <a:rPr lang="en-US" dirty="0"/>
              <a:t>	jaundice, acne, hirsutism, spider nevi</a:t>
            </a:r>
          </a:p>
          <a:p>
            <a:pPr marL="0" indent="0">
              <a:buNone/>
            </a:pPr>
            <a:r>
              <a:rPr lang="en-US" dirty="0"/>
              <a:t>	hepatosplenomegaly</a:t>
            </a:r>
          </a:p>
          <a:p>
            <a:r>
              <a:rPr lang="en-US" dirty="0"/>
              <a:t>Symptoms/signs of associated </a:t>
            </a:r>
            <a:r>
              <a:rPr lang="en-US" dirty="0" smtClean="0"/>
              <a:t>autoimmune diseases </a:t>
            </a:r>
            <a:r>
              <a:rPr lang="en-US" dirty="0"/>
              <a:t>e.g. Hashimoto’s thyroiditis </a:t>
            </a:r>
            <a:r>
              <a:rPr lang="en-US" dirty="0" smtClean="0"/>
              <a:t>or rheumatoid </a:t>
            </a:r>
            <a:r>
              <a:rPr lang="en-US" dirty="0"/>
              <a:t>arthritis.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to diagnose a patient with AIH?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Diagnosis </a:t>
            </a:r>
            <a:r>
              <a:rPr lang="en-US" sz="2800" dirty="0"/>
              <a:t>of AIH </a:t>
            </a:r>
            <a:r>
              <a:rPr lang="en-US" sz="2800" dirty="0" smtClean="0"/>
              <a:t>require the following:</a:t>
            </a:r>
          </a:p>
          <a:p>
            <a:r>
              <a:rPr lang="en-US" sz="2800" dirty="0" smtClean="0"/>
              <a:t>↑↑serum ALT and AST (usually 10x ULN or more)</a:t>
            </a:r>
          </a:p>
          <a:p>
            <a:r>
              <a:rPr lang="en-US" sz="2800" dirty="0" smtClean="0"/>
              <a:t>↑</a:t>
            </a:r>
            <a:r>
              <a:rPr lang="en-US" sz="2800" dirty="0" err="1" smtClean="0"/>
              <a:t>gammaglobulin</a:t>
            </a:r>
            <a:r>
              <a:rPr lang="en-US" sz="2800" dirty="0" smtClean="0"/>
              <a:t> (particularly IgG)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erum autoantibodies: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600" dirty="0" smtClean="0"/>
              <a:t>antinuclear &amp; smooth muscle antibodies (ANA &amp; SMA) or</a:t>
            </a:r>
          </a:p>
          <a:p>
            <a:pPr marL="0" indent="0">
              <a:buNone/>
            </a:pPr>
            <a:r>
              <a:rPr lang="en-US" sz="2600" dirty="0" smtClean="0"/>
              <a:t>	anti-liver-kidney-microsomal antibody type 1(anti-LKM-1)</a:t>
            </a:r>
          </a:p>
          <a:p>
            <a:r>
              <a:rPr lang="en-US" sz="2800" dirty="0" smtClean="0"/>
              <a:t>Exclusion </a:t>
            </a:r>
            <a:r>
              <a:rPr lang="en-US" sz="2800" dirty="0"/>
              <a:t>of other causes of chronic liver </a:t>
            </a:r>
            <a:r>
              <a:rPr lang="en-US" sz="2800" dirty="0" smtClean="0"/>
              <a:t>disease.</a:t>
            </a:r>
          </a:p>
          <a:p>
            <a:r>
              <a:rPr lang="en-US" sz="2800" dirty="0" smtClean="0"/>
              <a:t>Liver biopsy: </a:t>
            </a:r>
            <a:r>
              <a:rPr lang="en-US" sz="2600" dirty="0" smtClean="0"/>
              <a:t>interface </a:t>
            </a:r>
            <a:r>
              <a:rPr lang="en-US" sz="2600" dirty="0"/>
              <a:t>hepatitis </a:t>
            </a:r>
            <a:r>
              <a:rPr lang="en-US" sz="2600" dirty="0" smtClean="0"/>
              <a:t>(plasmacytic infiltrate in the </a:t>
            </a:r>
            <a:r>
              <a:rPr lang="en-US" sz="2600" dirty="0"/>
              <a:t>portal tracts extending </a:t>
            </a:r>
            <a:r>
              <a:rPr lang="en-US" sz="2600" dirty="0" smtClean="0"/>
              <a:t>into the </a:t>
            </a:r>
            <a:r>
              <a:rPr lang="en-US" sz="2600" dirty="0"/>
              <a:t>hepatic </a:t>
            </a:r>
            <a:r>
              <a:rPr lang="en-US" sz="2600" dirty="0" smtClean="0"/>
              <a:t>lobules), sparing the bile ducts with varying </a:t>
            </a:r>
            <a:r>
              <a:rPr lang="en-US" sz="2600" dirty="0"/>
              <a:t>degrees of </a:t>
            </a:r>
            <a:r>
              <a:rPr lang="en-US" sz="2600" dirty="0" smtClean="0"/>
              <a:t>fibrosis.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36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to treat a patient with AIH?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Prednisolone ± azathioprine </a:t>
            </a:r>
            <a:r>
              <a:rPr lang="en-US" dirty="0"/>
              <a:t>is the </a:t>
            </a:r>
            <a:r>
              <a:rPr lang="en-US" dirty="0" smtClean="0"/>
              <a:t>standard therapy.</a:t>
            </a:r>
          </a:p>
          <a:p>
            <a:r>
              <a:rPr lang="en-US" dirty="0" smtClean="0"/>
              <a:t>Initially: oral prednisolone alone at 40 mg/day or prednisolone 20 mg/day with AZA  1-2 mg/kg/day. Steroid gradually ↓ as symptoms &amp; LFTs </a:t>
            </a:r>
            <a:r>
              <a:rPr lang="en-US" dirty="0"/>
              <a:t>improve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Maintenance: prednisolone 5-10 mg/day with AZA 1-2 mg/kg/day. AZA alone may also be used.</a:t>
            </a:r>
          </a:p>
          <a:p>
            <a:r>
              <a:rPr lang="en-US" dirty="0"/>
              <a:t>Budesonide (instead of prednisolone) and </a:t>
            </a:r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 (instead of AZA) may be </a:t>
            </a:r>
            <a:r>
              <a:rPr lang="en-US" dirty="0" smtClean="0"/>
              <a:t>used but this is not a standard practice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to follow up a patient with AIH?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Steroids induce </a:t>
            </a:r>
            <a:r>
              <a:rPr lang="en-US" dirty="0"/>
              <a:t>remission in </a:t>
            </a:r>
            <a:r>
              <a:rPr lang="en-US" dirty="0" smtClean="0"/>
              <a:t>most patients but relapses are common and lifelong therapy is usually required.</a:t>
            </a:r>
            <a:endParaRPr lang="en-US" dirty="0"/>
          </a:p>
          <a:p>
            <a:r>
              <a:rPr lang="en-US" dirty="0" smtClean="0"/>
              <a:t>Monitor for </a:t>
            </a:r>
            <a:r>
              <a:rPr lang="en-US" dirty="0"/>
              <a:t>acute exacerbations </a:t>
            </a:r>
            <a:r>
              <a:rPr lang="en-US" dirty="0" smtClean="0"/>
              <a:t>(symptoms, LFT, </a:t>
            </a:r>
            <a:r>
              <a:rPr lang="en-US" dirty="0"/>
              <a:t>and </a:t>
            </a:r>
            <a:r>
              <a:rPr lang="en-US" dirty="0" smtClean="0"/>
              <a:t>IgG). Such episodes should </a:t>
            </a:r>
            <a:r>
              <a:rPr lang="en-US" dirty="0"/>
              <a:t>be treated with corticosteroids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Monitor for adverse effects of steroids (symptoms, bone density, blood pressure, blood glucose)</a:t>
            </a:r>
          </a:p>
          <a:p>
            <a:r>
              <a:rPr lang="en-US" dirty="0"/>
              <a:t>Monitor for adverse effects of </a:t>
            </a:r>
            <a:r>
              <a:rPr lang="en-US" dirty="0" smtClean="0"/>
              <a:t>AZA (symptoms, complete blood count).</a:t>
            </a:r>
          </a:p>
        </p:txBody>
      </p:sp>
    </p:spTree>
    <p:extLst>
      <p:ext uri="{BB962C8B-B14F-4D97-AF65-F5344CB8AC3E}">
        <p14:creationId xmlns:p14="http://schemas.microsoft.com/office/powerpoint/2010/main" val="19105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is primary biliary cirrhosis (PBC)?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PBC </a:t>
            </a:r>
            <a:r>
              <a:rPr lang="en-US" dirty="0"/>
              <a:t>is </a:t>
            </a:r>
            <a:r>
              <a:rPr lang="en-US" dirty="0" smtClean="0"/>
              <a:t>a chronic progressive cholestatic liver disorder of unknown cause that predominantly affects middle-aged women.</a:t>
            </a:r>
          </a:p>
          <a:p>
            <a:r>
              <a:rPr lang="en-US" dirty="0" smtClean="0"/>
              <a:t>PBC is characterized by positive serum anti-mitochondrial antibody (AMA) and granulomatous </a:t>
            </a:r>
            <a:r>
              <a:rPr lang="en-US" dirty="0"/>
              <a:t>destruction of </a:t>
            </a:r>
            <a:r>
              <a:rPr lang="en-US" dirty="0" smtClean="0"/>
              <a:t>small intra-hepatic bile ducts resulting in chronic </a:t>
            </a:r>
            <a:r>
              <a:rPr lang="en-US" dirty="0"/>
              <a:t>cholestasis </a:t>
            </a:r>
            <a:r>
              <a:rPr lang="en-US" dirty="0" smtClean="0"/>
              <a:t>and eventually cirrhosis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2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907</Words>
  <Application>Microsoft Office PowerPoint</Application>
  <PresentationFormat>On-screen Show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Autoimmune Hepatobiliary Diseases</vt:lpstr>
      <vt:lpstr>Autoimmune hepatobiliary diseases</vt:lpstr>
      <vt:lpstr>What is autoimmune hepatitis (AIH)?</vt:lpstr>
      <vt:lpstr>PowerPoint Presentation</vt:lpstr>
      <vt:lpstr>What are the clinical features of AIH?</vt:lpstr>
      <vt:lpstr>How to diagnose a patient with AIH?</vt:lpstr>
      <vt:lpstr>How to treat a patient with AIH?</vt:lpstr>
      <vt:lpstr>How to follow up a patient with AIH?</vt:lpstr>
      <vt:lpstr>What is primary biliary cirrhosis (PBC)?</vt:lpstr>
      <vt:lpstr>How do patients with PBC present?</vt:lpstr>
      <vt:lpstr>PowerPoint Presentation</vt:lpstr>
      <vt:lpstr>How to diagnose PBC?</vt:lpstr>
      <vt:lpstr>How to treat PBC?</vt:lpstr>
      <vt:lpstr>What is primary sclerosing cholangitis (PSC)?</vt:lpstr>
      <vt:lpstr>What are the clinical features of PSC?</vt:lpstr>
      <vt:lpstr>PowerPoint Presentation</vt:lpstr>
      <vt:lpstr>Is there a ‘secondary’ sclerosing cholangitis? What might cause it? What is its prognosis?</vt:lpstr>
      <vt:lpstr>How to diagnose PSC?</vt:lpstr>
      <vt:lpstr>PowerPoint Presentation</vt:lpstr>
      <vt:lpstr>PowerPoint Presentation</vt:lpstr>
      <vt:lpstr>PowerPoint Presentation</vt:lpstr>
      <vt:lpstr>How to treat PSC?</vt:lpstr>
      <vt:lpstr>What’s the prognosis of PSC?</vt:lpstr>
      <vt:lpstr>Question</vt:lpstr>
      <vt:lpstr>Question</vt:lpstr>
      <vt:lpstr>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</dc:creator>
  <cp:lastModifiedBy>My</cp:lastModifiedBy>
  <cp:revision>1069</cp:revision>
  <dcterms:created xsi:type="dcterms:W3CDTF">2014-12-04T16:43:59Z</dcterms:created>
  <dcterms:modified xsi:type="dcterms:W3CDTF">2015-12-25T16:10:43Z</dcterms:modified>
</cp:coreProperties>
</file>