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62" r:id="rId7"/>
    <p:sldId id="264" r:id="rId8"/>
    <p:sldId id="259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Coronary artery disease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Acute coronary syndromes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52400"/>
            <a:ext cx="6629400" cy="838200"/>
          </a:xfrm>
        </p:spPr>
        <p:txBody>
          <a:bodyPr/>
          <a:lstStyle/>
          <a:p>
            <a:r>
              <a:rPr lang="en-US" dirty="0" smtClean="0"/>
              <a:t>management of ACS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495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• Rapid examination to exclude hypotension, note the presence of murmurs, and identify and treat acute pulmonary edema.</a:t>
            </a:r>
          </a:p>
          <a:p>
            <a:pPr>
              <a:buNone/>
            </a:pPr>
            <a:r>
              <a:rPr lang="en-US" sz="1400" dirty="0" smtClean="0"/>
              <a:t>• Secure IV access.</a:t>
            </a:r>
          </a:p>
          <a:p>
            <a:pPr>
              <a:buNone/>
            </a:pPr>
            <a:r>
              <a:rPr lang="en-US" sz="1400" dirty="0" smtClean="0"/>
              <a:t>• 12 Lead ECG should be obtained and reported within 10 minutes of  presentation.</a:t>
            </a:r>
          </a:p>
          <a:p>
            <a:pPr>
              <a:buNone/>
            </a:pPr>
            <a:r>
              <a:rPr lang="en-US" sz="1400" dirty="0" smtClean="0"/>
              <a:t>• Give the following:</a:t>
            </a:r>
          </a:p>
          <a:p>
            <a:pPr>
              <a:buNone/>
            </a:pPr>
            <a:r>
              <a:rPr lang="en-US" sz="1400" dirty="0" smtClean="0"/>
              <a:t>   • Oxygen (initially only 28% if history of COPD)</a:t>
            </a:r>
          </a:p>
          <a:p>
            <a:pPr>
              <a:buNone/>
            </a:pPr>
            <a:r>
              <a:rPr lang="en-US" sz="1400" dirty="0" smtClean="0"/>
              <a:t>  • Morphine 2.5–10 mg IV prn for pain relief</a:t>
            </a:r>
          </a:p>
          <a:p>
            <a:pPr>
              <a:buNone/>
            </a:pPr>
            <a:r>
              <a:rPr lang="en-US" sz="1400" dirty="0" smtClean="0"/>
              <a:t>  • Aspirin 325 mg po</a:t>
            </a:r>
          </a:p>
          <a:p>
            <a:pPr>
              <a:buNone/>
            </a:pPr>
            <a:r>
              <a:rPr lang="en-US" sz="1400" dirty="0" smtClean="0"/>
              <a:t>  • Nitroglycerin, unless hypotensive                                                   • Heparin IV and/or Integrilin</a:t>
            </a:r>
          </a:p>
          <a:p>
            <a:pPr>
              <a:buNone/>
            </a:pPr>
            <a:r>
              <a:rPr lang="en-US" sz="1400" dirty="0" smtClean="0"/>
              <a:t>   • Consider addition of Plavix                                                                  • Take blood for the following:</a:t>
            </a:r>
          </a:p>
          <a:p>
            <a:pPr>
              <a:buNone/>
            </a:pPr>
            <a:r>
              <a:rPr lang="en-US" sz="1400" dirty="0" smtClean="0"/>
              <a:t>  • CBC/chemistries Supplement K+ to keep it at 4–5 mmol/L</a:t>
            </a:r>
          </a:p>
          <a:p>
            <a:pPr>
              <a:buNone/>
            </a:pPr>
            <a:r>
              <a:rPr lang="en-US" sz="1400" dirty="0" smtClean="0"/>
              <a:t>  • GlucoseMay be i acutely post-MI, even in nondiabetic reﬂecting a stress-catecholamine response and  may resolve without treatment</a:t>
            </a:r>
          </a:p>
          <a:p>
            <a:pPr>
              <a:buNone/>
            </a:pPr>
            <a:r>
              <a:rPr lang="en-US" sz="1400" dirty="0" smtClean="0"/>
              <a:t> • Biochemical markers of cardiac injury</a:t>
            </a:r>
          </a:p>
          <a:p>
            <a:pPr>
              <a:buNone/>
            </a:pPr>
            <a:r>
              <a:rPr lang="en-US" sz="1400" dirty="0" smtClean="0"/>
              <a:t> • Lipid proﬁleTotal cholesterol, LDL, HDL, triglycerides</a:t>
            </a:r>
          </a:p>
          <a:p>
            <a:pPr>
              <a:buNone/>
            </a:pPr>
            <a:r>
              <a:rPr lang="en-US" sz="1400" dirty="0" smtClean="0"/>
              <a:t> • Serum cholesterol and HDL remain close to baseline for 24–48 hours but fall thereafter and take 8 weeks to return to baseline.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dirty="0" smtClean="0"/>
              <a:t>• Portable CXR to assess cardiac size and pulmonary edema and to</a:t>
            </a:r>
          </a:p>
          <a:p>
            <a:pPr>
              <a:buNone/>
            </a:pPr>
            <a:r>
              <a:rPr lang="en-US" sz="1400" dirty="0" smtClean="0"/>
              <a:t> exclude mediastinal enlargement.</a:t>
            </a:r>
          </a:p>
          <a:p>
            <a:pPr>
              <a:buNone/>
            </a:pPr>
            <a:r>
              <a:rPr lang="en-US" sz="1400" dirty="0" smtClean="0"/>
              <a:t>• General examination should include peripheral pulses, fundoscopy, and</a:t>
            </a:r>
          </a:p>
          <a:p>
            <a:pPr>
              <a:buNone/>
            </a:pPr>
            <a:r>
              <a:rPr lang="en-US" sz="1400" dirty="0" smtClean="0"/>
              <a:t>  abdominal examination for organomegaly and aortic aneurysm.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Deﬁnition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Acute coronary syndrome (ACS) is a term used to describe a constellation of symptoms resulting from acute myocardial ischemia.   ACS includes the diagnosis of unstable angina (UA), non-ST elevation myocardial infarction</a:t>
            </a:r>
          </a:p>
          <a:p>
            <a:pPr>
              <a:buNone/>
            </a:pPr>
            <a:r>
              <a:rPr lang="en-US" dirty="0" smtClean="0"/>
              <a:t>   (NSTEMI), and ST elevation myocardial infarction (STEMI).</a:t>
            </a:r>
          </a:p>
          <a:p>
            <a:pPr algn="just">
              <a:buNone/>
            </a:pPr>
            <a:r>
              <a:rPr lang="en-US" dirty="0" smtClean="0"/>
              <a:t> An ACS resulting in myocardial injury is termed myocardial infarction (MI).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coronary syndromes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257800"/>
          </a:xfrm>
        </p:spPr>
        <p:txBody>
          <a:bodyPr>
            <a:noAutofit/>
          </a:bodyPr>
          <a:lstStyle/>
          <a:p>
            <a:pPr rtl="1">
              <a:buNone/>
            </a:pPr>
            <a:r>
              <a:rPr lang="en-US" sz="2000" dirty="0" smtClean="0"/>
              <a:t>The current nomenclature divides ACS into two major groups on the basis of delivered treatment modalities :-</a:t>
            </a:r>
          </a:p>
          <a:p>
            <a:pPr rtl="1">
              <a:buNone/>
            </a:pP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1- ST elevation myocardial infarction (STEMI)—</a:t>
            </a:r>
            <a:r>
              <a:rPr lang="en-US" sz="2000" dirty="0" smtClean="0"/>
              <a:t>an ACS in which patients</a:t>
            </a:r>
          </a:p>
          <a:p>
            <a:pPr rtl="1">
              <a:buNone/>
            </a:pPr>
            <a:r>
              <a:rPr lang="en-US" sz="2000" dirty="0" smtClean="0"/>
              <a:t>      present with chest discomfort and ST-segment elevation on ECG. This group        of patients must undergo reperfusion therapy on presentation.                              </a:t>
            </a:r>
          </a:p>
          <a:p>
            <a:pPr rt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2-Non-ST elevation myocardial infarction (NSTEMI) and unstable angina </a:t>
            </a:r>
          </a:p>
          <a:p>
            <a:pPr rtl="1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(UA)—ACS</a:t>
            </a:r>
            <a:r>
              <a:rPr lang="en-US" sz="2000" dirty="0" smtClean="0"/>
              <a:t> in which patients present with ischemic chest discomfort</a:t>
            </a:r>
          </a:p>
          <a:p>
            <a:pPr rtl="1">
              <a:buNone/>
            </a:pPr>
            <a:r>
              <a:rPr lang="en-US" sz="2000" dirty="0" smtClean="0"/>
              <a:t>     associated with transient or permanent non-ST-elevation ischemic ECG</a:t>
            </a:r>
          </a:p>
          <a:p>
            <a:pPr rtl="1">
              <a:buNone/>
            </a:pPr>
            <a:r>
              <a:rPr lang="en-US" sz="2000" dirty="0" smtClean="0"/>
              <a:t>     changes. If there is biochemical evidence of myocardial injury, the condi-</a:t>
            </a:r>
          </a:p>
          <a:p>
            <a:pPr rtl="1">
              <a:buNone/>
            </a:pPr>
            <a:r>
              <a:rPr lang="en-US" sz="2000" dirty="0" smtClean="0"/>
              <a:t>     </a:t>
            </a:r>
            <a:r>
              <a:rPr lang="en-US" sz="2000" dirty="0" err="1" smtClean="0"/>
              <a:t>tion</a:t>
            </a:r>
            <a:r>
              <a:rPr lang="en-US" sz="2000" dirty="0" smtClean="0"/>
              <a:t> is termed NSTEMI, and in the absence of biochemical myocardial</a:t>
            </a:r>
          </a:p>
          <a:p>
            <a:pPr rtl="1">
              <a:buNone/>
            </a:pPr>
            <a:r>
              <a:rPr lang="en-US" sz="2000" dirty="0" smtClean="0"/>
              <a:t>     injury the condition is termed UA. This group of patients </a:t>
            </a:r>
            <a:r>
              <a:rPr lang="en-US" sz="2000" b="1" dirty="0" smtClean="0">
                <a:latin typeface="Bookman Old Style" pitchFamily="18" charset="0"/>
                <a:cs typeface="Aharoni" pitchFamily="2" charset="-79"/>
              </a:rPr>
              <a:t>is not</a:t>
            </a:r>
            <a:r>
              <a:rPr lang="en-US" sz="2000" b="1" dirty="0" smtClean="0">
                <a:latin typeface="Bookman Old Style" pitchFamily="18" charset="0"/>
              </a:rPr>
              <a:t> treated</a:t>
            </a:r>
          </a:p>
          <a:p>
            <a:pPr rtl="1">
              <a:buNone/>
            </a:pPr>
            <a:r>
              <a:rPr lang="en-US" sz="2000" b="1" dirty="0" smtClean="0">
                <a:latin typeface="Bookman Old Style" pitchFamily="18" charset="0"/>
              </a:rPr>
              <a:t>     with thrombolysis.</a:t>
            </a:r>
          </a:p>
          <a:p>
            <a:pPr rtl="1"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58" y="1600200"/>
            <a:ext cx="315648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468" y="1600200"/>
            <a:ext cx="311006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7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153399" cy="609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6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019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ACUTE CORONARY SYNDROMES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4800" y="1905000"/>
            <a:ext cx="3429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 ST - elevation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953000" y="1981200"/>
            <a:ext cx="388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 - elevation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4953000"/>
            <a:ext cx="2819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Unstable angina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733800" y="5029200"/>
            <a:ext cx="1600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NQ w- MI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5029200"/>
            <a:ext cx="2209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 w - MI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410494" y="34663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1623" y="3657600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 BIOMARKER RISE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219200" y="4495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381500" y="3390900"/>
            <a:ext cx="19812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1800" y="37338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NSTEMI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09800" y="2971800"/>
            <a:ext cx="914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3733800" y="41148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62400" y="4038600"/>
            <a:ext cx="2514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305300" y="1409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743200" y="1524000"/>
            <a:ext cx="3124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5753100" y="1638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628900" y="1638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Down Arrow 52"/>
          <p:cNvSpPr/>
          <p:nvPr/>
        </p:nvSpPr>
        <p:spPr>
          <a:xfrm>
            <a:off x="6934200" y="2971800"/>
            <a:ext cx="484632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mimicking pain in 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Pericarditis</a:t>
            </a:r>
          </a:p>
          <a:p>
            <a:r>
              <a:rPr lang="en-US" dirty="0" smtClean="0"/>
              <a:t>Dissecting aortic aneurysm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Esophageal reﬂux, spasm, or rupture</a:t>
            </a:r>
          </a:p>
          <a:p>
            <a:r>
              <a:rPr lang="en-US" dirty="0" smtClean="0"/>
              <a:t>Biliary tract disease</a:t>
            </a:r>
          </a:p>
          <a:p>
            <a:r>
              <a:rPr lang="en-US" dirty="0" smtClean="0"/>
              <a:t>Perforated peptic ulcer</a:t>
            </a:r>
          </a:p>
          <a:p>
            <a:r>
              <a:rPr lang="en-US" dirty="0" smtClean="0"/>
              <a:t>Pancreatitis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management of ACS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All patients with suspected ACS should have continuous ECG monitoring and access to a deﬁbrillator.</a:t>
            </a:r>
          </a:p>
          <a:p>
            <a:pPr>
              <a:buNone/>
            </a:pPr>
            <a:r>
              <a:rPr lang="en-US" dirty="0" smtClean="0"/>
              <a:t>• Rapid assessment and stabilization is imperative.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6400800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79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494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Coronary artery disease </vt:lpstr>
      <vt:lpstr>Deﬁnition </vt:lpstr>
      <vt:lpstr>Acute coronary syndromes </vt:lpstr>
      <vt:lpstr>PowerPoint Presentation</vt:lpstr>
      <vt:lpstr>PowerPoint Presentation</vt:lpstr>
      <vt:lpstr>PowerPoint Presentation</vt:lpstr>
      <vt:lpstr>Conditions mimicking pain in ACS</vt:lpstr>
      <vt:lpstr>Initial management of ACS </vt:lpstr>
      <vt:lpstr>PowerPoint Presentation</vt:lpstr>
      <vt:lpstr>management of ACS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Coronary artery disease </dc:title>
  <dc:creator/>
  <cp:lastModifiedBy>dr.nawfal saadi</cp:lastModifiedBy>
  <cp:revision>20</cp:revision>
  <dcterms:created xsi:type="dcterms:W3CDTF">2006-08-16T00:00:00Z</dcterms:created>
  <dcterms:modified xsi:type="dcterms:W3CDTF">2014-11-18T09:27:26Z</dcterms:modified>
</cp:coreProperties>
</file>