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82" r:id="rId2"/>
    <p:sldId id="303" r:id="rId3"/>
    <p:sldId id="304" r:id="rId4"/>
    <p:sldId id="305" r:id="rId5"/>
    <p:sldId id="306" r:id="rId6"/>
    <p:sldId id="307" r:id="rId7"/>
    <p:sldId id="257" r:id="rId8"/>
    <p:sldId id="258" r:id="rId9"/>
    <p:sldId id="259" r:id="rId10"/>
    <p:sldId id="260" r:id="rId11"/>
    <p:sldId id="261" r:id="rId12"/>
    <p:sldId id="262" r:id="rId13"/>
    <p:sldId id="272" r:id="rId14"/>
    <p:sldId id="263" r:id="rId15"/>
    <p:sldId id="274" r:id="rId16"/>
    <p:sldId id="264" r:id="rId17"/>
    <p:sldId id="276" r:id="rId18"/>
    <p:sldId id="265" r:id="rId19"/>
    <p:sldId id="278" r:id="rId20"/>
    <p:sldId id="277" r:id="rId21"/>
    <p:sldId id="266" r:id="rId22"/>
    <p:sldId id="280" r:id="rId23"/>
    <p:sldId id="268" r:id="rId24"/>
    <p:sldId id="281" r:id="rId25"/>
    <p:sldId id="320" r:id="rId26"/>
    <p:sldId id="283" r:id="rId27"/>
    <p:sldId id="321" r:id="rId28"/>
    <p:sldId id="339" r:id="rId29"/>
    <p:sldId id="286" r:id="rId30"/>
    <p:sldId id="284" r:id="rId31"/>
    <p:sldId id="302" r:id="rId32"/>
    <p:sldId id="285" r:id="rId33"/>
    <p:sldId id="288" r:id="rId34"/>
    <p:sldId id="290" r:id="rId35"/>
    <p:sldId id="292" r:id="rId36"/>
    <p:sldId id="294" r:id="rId37"/>
    <p:sldId id="295" r:id="rId38"/>
    <p:sldId id="298" r:id="rId39"/>
    <p:sldId id="297" r:id="rId40"/>
    <p:sldId id="300" r:id="rId41"/>
    <p:sldId id="340" r:id="rId42"/>
    <p:sldId id="341" r:id="rId43"/>
    <p:sldId id="328" r:id="rId44"/>
    <p:sldId id="329" r:id="rId45"/>
    <p:sldId id="330" r:id="rId46"/>
    <p:sldId id="331" r:id="rId47"/>
    <p:sldId id="309" r:id="rId48"/>
    <p:sldId id="335" r:id="rId49"/>
    <p:sldId id="310" r:id="rId50"/>
    <p:sldId id="334" r:id="rId51"/>
    <p:sldId id="311" r:id="rId52"/>
    <p:sldId id="333" r:id="rId53"/>
    <p:sldId id="312" r:id="rId54"/>
    <p:sldId id="313" r:id="rId55"/>
    <p:sldId id="332" r:id="rId56"/>
    <p:sldId id="314" r:id="rId57"/>
    <p:sldId id="338" r:id="rId58"/>
    <p:sldId id="336"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1B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24CB76-5BD2-48EC-9A8D-2555546A73D4}" type="datetimeFigureOut">
              <a:rPr lang="en-US" smtClean="0"/>
              <a:pPr/>
              <a:t>2016-12-19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7241D7-2F14-420D-ABFB-A6E337CB5DEF}" type="slidenum">
              <a:rPr lang="en-US" smtClean="0"/>
              <a:pPr/>
              <a:t>‹#›</a:t>
            </a:fld>
            <a:endParaRPr lang="en-US"/>
          </a:p>
        </p:txBody>
      </p:sp>
    </p:spTree>
    <p:extLst>
      <p:ext uri="{BB962C8B-B14F-4D97-AF65-F5344CB8AC3E}">
        <p14:creationId xmlns:p14="http://schemas.microsoft.com/office/powerpoint/2010/main" val="3474420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7241D7-2F14-420D-ABFB-A6E337CB5DEF}" type="slidenum">
              <a:rPr lang="en-US" smtClean="0"/>
              <a:pPr/>
              <a:t>7</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150938" y="692150"/>
            <a:ext cx="4556125" cy="3416300"/>
          </a:xfrm>
          <a:ln/>
        </p:spPr>
      </p:sp>
      <p:sp>
        <p:nvSpPr>
          <p:cNvPr id="58371" name="Rectangle 3"/>
          <p:cNvSpPr>
            <a:spLocks noGrp="1" noChangeArrowheads="1"/>
          </p:cNvSpPr>
          <p:nvPr>
            <p:ph type="body" idx="1"/>
          </p:nvPr>
        </p:nvSpPr>
        <p:spPr/>
        <p:txBody>
          <a:bodyPr/>
          <a:lstStyle/>
          <a:p>
            <a:r>
              <a:rPr lang="en-US"/>
              <a:t>Trans fatty acids have hydrogen added to them to give them a longer shelf life and they also tend to lower HDL levels.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1150938" y="692150"/>
            <a:ext cx="4556125" cy="3416300"/>
          </a:xfrm>
          <a:ln/>
        </p:spPr>
      </p:sp>
      <p:sp>
        <p:nvSpPr>
          <p:cNvPr id="59395" name="Rectangle 3"/>
          <p:cNvSpPr>
            <a:spLocks noGrp="1" noChangeArrowheads="1"/>
          </p:cNvSpPr>
          <p:nvPr>
            <p:ph type="body" idx="1"/>
          </p:nvPr>
        </p:nvSpPr>
        <p:spPr/>
        <p:txBody>
          <a:bodyPr/>
          <a:lstStyle/>
          <a:p>
            <a:r>
              <a:rPr lang="en-US"/>
              <a:t>The American Heart Association recommends eating fish two times per week.  </a:t>
            </a:r>
            <a:r>
              <a:rPr lang="en-US" i="1"/>
              <a:t>Mention other fish that contain Omega 3 fatting acids.</a:t>
            </a:r>
            <a:r>
              <a:rPr lang="en-US"/>
              <a:t>  Omega 3 fatty acids are available as a supplement but research is till being done to determine the supplements’ effectiveness.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150938" y="692150"/>
            <a:ext cx="4556125" cy="3416300"/>
          </a:xfrm>
          <a:ln/>
        </p:spPr>
      </p:sp>
      <p:sp>
        <p:nvSpPr>
          <p:cNvPr id="62467" name="Rectangle 3"/>
          <p:cNvSpPr>
            <a:spLocks noGrp="1" noChangeArrowheads="1"/>
          </p:cNvSpPr>
          <p:nvPr>
            <p:ph type="body" idx="1"/>
          </p:nvPr>
        </p:nvSpPr>
        <p:spPr/>
        <p:txBody>
          <a:bodyPr/>
          <a:lstStyle/>
          <a:p>
            <a:r>
              <a:rPr lang="en-US"/>
              <a:t>Exercise can help control blood cholesterol, diabetes and obesity, as well as help lower blood pressure.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1150938" y="692150"/>
            <a:ext cx="4556125" cy="3416300"/>
          </a:xfrm>
          <a:ln/>
        </p:spPr>
      </p:sp>
      <p:sp>
        <p:nvSpPr>
          <p:cNvPr id="61443" name="Rectangle 3"/>
          <p:cNvSpPr>
            <a:spLocks noGrp="1" noChangeArrowheads="1"/>
          </p:cNvSpPr>
          <p:nvPr>
            <p:ph type="body" idx="1"/>
          </p:nvPr>
        </p:nvSpPr>
        <p:spPr/>
        <p:txBody>
          <a:bodyPr/>
          <a:lstStyle/>
          <a:p>
            <a:r>
              <a:rPr lang="en-US"/>
              <a:t>About 2/3 of the people with diabetes die of some type of heart or blood vessel disease.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1150938" y="692150"/>
            <a:ext cx="4556125" cy="3416300"/>
          </a:xfrm>
          <a:ln/>
        </p:spPr>
      </p:sp>
      <p:sp>
        <p:nvSpPr>
          <p:cNvPr id="60419" name="Rectangle 3"/>
          <p:cNvSpPr>
            <a:spLocks noGrp="1" noChangeArrowheads="1"/>
          </p:cNvSpPr>
          <p:nvPr>
            <p:ph type="body" idx="1"/>
          </p:nvPr>
        </p:nvSpPr>
        <p:spPr/>
        <p:txBody>
          <a:bodyPr/>
          <a:lstStyle/>
          <a:p>
            <a:r>
              <a:rPr lang="en-US"/>
              <a:t>People who are obese have 2 to 6 times the risk of developing hypertension even if they have no other risk factors.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a:ln>
            <a:miter lim="800000"/>
            <a:headEnd/>
            <a:tailEnd/>
          </a:ln>
        </p:spPr>
        <p:txBody>
          <a:bodyPr/>
          <a:lstStyle/>
          <a:p>
            <a:fld id="{211C7928-2A49-4677-8D59-9619AB1343CF}" type="slidenum">
              <a:rPr lang="en-US" smtClean="0"/>
              <a:pPr/>
              <a:t>57</a:t>
            </a:fld>
            <a:endParaRPr lang="en-US" smtClean="0"/>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miter lim="800000"/>
            <a:headEnd/>
            <a:tailEnd/>
          </a:ln>
        </p:spPr>
        <p:txBody>
          <a:bodyPr/>
          <a:lstStyle/>
          <a:p>
            <a:fld id="{0941AAA4-12E0-4478-A65B-B9ECB81F2389}" type="slidenum">
              <a:rPr lang="en-US" smtClean="0"/>
              <a:pPr/>
              <a:t>25</a:t>
            </a:fld>
            <a:endParaRPr lang="en-US" smtClean="0"/>
          </a:p>
        </p:txBody>
      </p:sp>
      <p:sp>
        <p:nvSpPr>
          <p:cNvPr id="122883" name="Rectangle 2"/>
          <p:cNvSpPr>
            <a:spLocks noGrp="1" noRot="1" noChangeAspect="1" noChangeArrowheads="1" noTextEdit="1"/>
          </p:cNvSpPr>
          <p:nvPr>
            <p:ph type="sldImg"/>
          </p:nvPr>
        </p:nvSpPr>
        <p:spPr>
          <a:ln/>
        </p:spPr>
      </p:sp>
      <p:sp>
        <p:nvSpPr>
          <p:cNvPr id="122884" name="Text Box 3"/>
          <p:cNvSpPr txBox="1">
            <a:spLocks noChangeArrowheads="1"/>
          </p:cNvSpPr>
          <p:nvPr/>
        </p:nvSpPr>
        <p:spPr bwMode="auto">
          <a:xfrm>
            <a:off x="4608513" y="374650"/>
            <a:ext cx="1524000" cy="269875"/>
          </a:xfrm>
          <a:prstGeom prst="rect">
            <a:avLst/>
          </a:prstGeom>
          <a:noFill/>
          <a:ln w="9525">
            <a:noFill/>
            <a:miter lim="800000"/>
            <a:headEnd/>
            <a:tailEnd/>
          </a:ln>
          <a:effectLst/>
        </p:spPr>
        <p:txBody>
          <a:bodyPr lIns="91424" tIns="45713" rIns="91424" bIns="45713">
            <a:spAutoFit/>
          </a:bodyPr>
          <a:lstStyle/>
          <a:p>
            <a:pPr algn="r" defTabSz="915988">
              <a:spcBef>
                <a:spcPct val="50000"/>
              </a:spcBef>
            </a:pPr>
            <a:r>
              <a:rPr lang="en-US" sz="1200" b="0">
                <a:latin typeface="Arial" pitchFamily="34" charset="0"/>
              </a:rPr>
              <a:t>2.03</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06768E-A761-4E4D-8D43-7D05AEFAD711}" type="slidenum">
              <a:rPr lang="en-US"/>
              <a:pPr/>
              <a:t>26</a:t>
            </a:fld>
            <a:endParaRPr lang="en-US"/>
          </a:p>
        </p:txBody>
      </p:sp>
      <p:sp>
        <p:nvSpPr>
          <p:cNvPr id="200706" name="Rectangle 2"/>
          <p:cNvSpPr>
            <a:spLocks noGrp="1" noRot="1" noChangeAspect="1" noChangeArrowheads="1" noTextEdit="1"/>
          </p:cNvSpPr>
          <p:nvPr>
            <p:ph type="sldImg"/>
          </p:nvPr>
        </p:nvSpPr>
        <p:spPr>
          <a:ln/>
        </p:spPr>
      </p:sp>
      <p:sp>
        <p:nvSpPr>
          <p:cNvPr id="200707" name="Text Box 3"/>
          <p:cNvSpPr txBox="1">
            <a:spLocks noChangeArrowheads="1"/>
          </p:cNvSpPr>
          <p:nvPr/>
        </p:nvSpPr>
        <p:spPr bwMode="auto">
          <a:xfrm>
            <a:off x="4606925" y="374650"/>
            <a:ext cx="1522413" cy="269875"/>
          </a:xfrm>
          <a:prstGeom prst="rect">
            <a:avLst/>
          </a:prstGeom>
          <a:noFill/>
          <a:ln w="9525">
            <a:noFill/>
            <a:miter lim="800000"/>
            <a:headEnd/>
            <a:tailEnd/>
          </a:ln>
          <a:effectLst/>
        </p:spPr>
        <p:txBody>
          <a:bodyPr lIns="91424" tIns="45713" rIns="91424" bIns="45713">
            <a:spAutoFit/>
          </a:bodyPr>
          <a:lstStyle/>
          <a:p>
            <a:pPr algn="r" defTabSz="915988">
              <a:spcBef>
                <a:spcPct val="50000"/>
              </a:spcBef>
            </a:pPr>
            <a:r>
              <a:rPr lang="en-US" sz="1200" b="0">
                <a:latin typeface="Arial" charset="0"/>
              </a:rPr>
              <a:t>2.05</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miter lim="800000"/>
            <a:headEnd/>
            <a:tailEnd/>
          </a:ln>
        </p:spPr>
        <p:txBody>
          <a:bodyPr/>
          <a:lstStyle/>
          <a:p>
            <a:fld id="{E5C1F720-25E3-433F-B24E-419706B0F348}" type="slidenum">
              <a:rPr lang="en-US" smtClean="0"/>
              <a:pPr/>
              <a:t>27</a:t>
            </a:fld>
            <a:endParaRPr lang="en-US" smtClean="0"/>
          </a:p>
        </p:txBody>
      </p:sp>
      <p:sp>
        <p:nvSpPr>
          <p:cNvPr id="132099" name="Rectangle 2"/>
          <p:cNvSpPr>
            <a:spLocks noGrp="1" noRot="1" noChangeAspect="1" noChangeArrowheads="1" noTextEdit="1"/>
          </p:cNvSpPr>
          <p:nvPr>
            <p:ph type="sldImg"/>
          </p:nvPr>
        </p:nvSpPr>
        <p:spPr>
          <a:xfrm>
            <a:off x="1116013" y="714375"/>
            <a:ext cx="4600575" cy="3449638"/>
          </a:xfrm>
          <a:ln/>
        </p:spPr>
      </p:sp>
      <p:sp>
        <p:nvSpPr>
          <p:cNvPr id="132100" name="Rectangle 3"/>
          <p:cNvSpPr>
            <a:spLocks noGrp="1" noChangeArrowheads="1"/>
          </p:cNvSpPr>
          <p:nvPr>
            <p:ph type="body" idx="1"/>
          </p:nvPr>
        </p:nvSpPr>
        <p:spPr>
          <a:xfrm>
            <a:off x="911225" y="4370388"/>
            <a:ext cx="5008563" cy="4062412"/>
          </a:xfrm>
          <a:noFill/>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150938" y="692150"/>
            <a:ext cx="4556125" cy="3416300"/>
          </a:xfrm>
          <a:ln/>
        </p:spPr>
      </p:sp>
      <p:sp>
        <p:nvSpPr>
          <p:cNvPr id="50179" name="Rectangle 3"/>
          <p:cNvSpPr>
            <a:spLocks noGrp="1" noChangeArrowheads="1"/>
          </p:cNvSpPr>
          <p:nvPr>
            <p:ph type="body" idx="1"/>
          </p:nvPr>
        </p:nvSpPr>
        <p:spPr/>
        <p:txBody>
          <a:bodyPr/>
          <a:lstStyle/>
          <a:p>
            <a:r>
              <a:rPr lang="en-US" dirty="0"/>
              <a:t>Unchangeable Risk Factors:  Age,  the older you get the greater the chance of heart disease.  Four out of five people who die of congestive heart disease are 65 years of age or older.  Sex,  males have a greater rate of congestive heart disease.  Race, minorities have a greater chance of heart disease.  African Americans have a greater chance of high blood pressure.  The risk is also higher in Mexican Americans, America Indians, native Hawaiians and Asian Americans.  Also included as unchangeable risk factors is your family history and your own personal medical history.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F15A92-0EBB-45ED-A218-F0AF69E9B846}" type="slidenum">
              <a:rPr lang="en-US"/>
              <a:pPr/>
              <a:t>30</a:t>
            </a:fld>
            <a:endParaRPr lang="en-US"/>
          </a:p>
        </p:txBody>
      </p:sp>
      <p:sp>
        <p:nvSpPr>
          <p:cNvPr id="204802" name="Rectangle 2"/>
          <p:cNvSpPr>
            <a:spLocks noGrp="1" noRot="1" noChangeAspect="1" noChangeArrowheads="1" noTextEdit="1"/>
          </p:cNvSpPr>
          <p:nvPr>
            <p:ph type="sldImg"/>
          </p:nvPr>
        </p:nvSpPr>
        <p:spPr>
          <a:ln/>
        </p:spPr>
      </p:sp>
      <p:sp>
        <p:nvSpPr>
          <p:cNvPr id="204803" name="Rectangle 3"/>
          <p:cNvSpPr>
            <a:spLocks noChangeArrowheads="1"/>
          </p:cNvSpPr>
          <p:nvPr/>
        </p:nvSpPr>
        <p:spPr bwMode="auto">
          <a:xfrm>
            <a:off x="5634038" y="374650"/>
            <a:ext cx="473075" cy="269875"/>
          </a:xfrm>
          <a:prstGeom prst="rect">
            <a:avLst/>
          </a:prstGeom>
          <a:noFill/>
          <a:ln w="9525">
            <a:noFill/>
            <a:miter lim="800000"/>
            <a:headEnd/>
            <a:tailEnd/>
          </a:ln>
          <a:effectLst/>
        </p:spPr>
        <p:txBody>
          <a:bodyPr wrap="none" lIns="91424" tIns="45713" rIns="91424" bIns="45713">
            <a:spAutoFit/>
          </a:bodyPr>
          <a:lstStyle/>
          <a:p>
            <a:pPr defTabSz="915988">
              <a:spcBef>
                <a:spcPct val="50000"/>
              </a:spcBef>
            </a:pPr>
            <a:r>
              <a:rPr lang="en-US" sz="1200" b="0">
                <a:latin typeface="Arial" charset="0"/>
              </a:rPr>
              <a:t>2.09</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miter lim="800000"/>
            <a:headEnd/>
            <a:tailEnd/>
          </a:ln>
        </p:spPr>
        <p:txBody>
          <a:bodyPr/>
          <a:lstStyle/>
          <a:p>
            <a:fld id="{DFC5C9F7-1A0A-4A8A-BBEA-E5AF12F796E3}" type="slidenum">
              <a:rPr lang="en-US" smtClean="0"/>
              <a:pPr/>
              <a:t>42</a:t>
            </a:fld>
            <a:endParaRPr lang="en-US" smtClean="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xfrm>
            <a:off x="685800" y="4343400"/>
            <a:ext cx="5486400" cy="4114800"/>
          </a:xfrm>
          <a:noFill/>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150938" y="692150"/>
            <a:ext cx="4556125" cy="3416300"/>
          </a:xfrm>
          <a:ln/>
        </p:spPr>
      </p:sp>
      <p:sp>
        <p:nvSpPr>
          <p:cNvPr id="56323" name="Rectangle 3"/>
          <p:cNvSpPr>
            <a:spLocks noGrp="1" noChangeArrowheads="1"/>
          </p:cNvSpPr>
          <p:nvPr>
            <p:ph type="body" idx="1"/>
          </p:nvPr>
        </p:nvSpPr>
        <p:spPr/>
        <p:txBody>
          <a:bodyPr/>
          <a:lstStyle/>
          <a:p>
            <a:r>
              <a:rPr lang="en-US"/>
              <a:t>Saturated fats can cause an increase in cholesterol.  What is saturated fat?  It is fat that is saturated with hydrogen and is a solid at room temperature.  Examples are lard and butter. Saturated fats increase levels of LDL, decrease levels of HDL and increases total cholesterol.  The American Heart Association recommends you limit saturated fat intake to 7-10% of your total calories.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1150938" y="692150"/>
            <a:ext cx="4556125" cy="3416300"/>
          </a:xfrm>
          <a:ln/>
        </p:spPr>
      </p:sp>
      <p:sp>
        <p:nvSpPr>
          <p:cNvPr id="57347" name="Rectangle 3"/>
          <p:cNvSpPr>
            <a:spLocks noGrp="1" noChangeArrowheads="1"/>
          </p:cNvSpPr>
          <p:nvPr>
            <p:ph type="body" idx="1"/>
          </p:nvPr>
        </p:nvSpPr>
        <p:spPr/>
        <p:txBody>
          <a:bodyPr/>
          <a:lstStyle/>
          <a:p>
            <a:r>
              <a:rPr lang="en-US"/>
              <a:t>Monounsaturated fat includes canola, olive and peanut oils and avocados.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2016-12-19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2016-12-19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2016-12-19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551A81D9-7413-4869-B260-DF260CA08151}"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243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dt" sz="half" idx="10"/>
          </p:nvPr>
        </p:nvSpPr>
        <p:spPr>
          <a:ln/>
        </p:spPr>
        <p:txBody>
          <a:bodyPr/>
          <a:lstStyle>
            <a:lvl1pPr>
              <a:defRPr/>
            </a:lvl1pPr>
          </a:lstStyle>
          <a:p>
            <a:pPr>
              <a:defRPr/>
            </a:pPr>
            <a:endParaRPr lang="ru-RU"/>
          </a:p>
        </p:txBody>
      </p:sp>
      <p:sp>
        <p:nvSpPr>
          <p:cNvPr id="7" name="Rectangle 8"/>
          <p:cNvSpPr>
            <a:spLocks noGrp="1" noChangeArrowheads="1"/>
          </p:cNvSpPr>
          <p:nvPr>
            <p:ph type="ftr" sz="quarter" idx="11"/>
          </p:nvPr>
        </p:nvSpPr>
        <p:spPr>
          <a:ln/>
        </p:spPr>
        <p:txBody>
          <a:bodyPr/>
          <a:lstStyle>
            <a:lvl1pPr>
              <a:defRPr/>
            </a:lvl1pPr>
          </a:lstStyle>
          <a:p>
            <a:pPr>
              <a:defRPr/>
            </a:pPr>
            <a:endParaRPr lang="ru-RU"/>
          </a:p>
        </p:txBody>
      </p:sp>
      <p:sp>
        <p:nvSpPr>
          <p:cNvPr id="8" name="Rectangle 9"/>
          <p:cNvSpPr>
            <a:spLocks noGrp="1" noChangeArrowheads="1"/>
          </p:cNvSpPr>
          <p:nvPr>
            <p:ph type="sldNum" sz="quarter" idx="12"/>
          </p:nvPr>
        </p:nvSpPr>
        <p:spPr>
          <a:ln/>
        </p:spPr>
        <p:txBody>
          <a:bodyPr/>
          <a:lstStyle>
            <a:lvl1pPr>
              <a:defRPr/>
            </a:lvl1pPr>
          </a:lstStyle>
          <a:p>
            <a:pPr>
              <a:defRPr/>
            </a:pPr>
            <a:fld id="{8982C07A-F906-4D67-8F42-FBC7DCA87E0E}"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2016-12-19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2016-12-19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2016-12-19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2016-12-19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2016-12-19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2016-12-19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2016-12-19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2016-12-19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2016-12-19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WordArt 5"/>
          <p:cNvSpPr>
            <a:spLocks noChangeArrowheads="1" noChangeShapeType="1" noTextEdit="1"/>
          </p:cNvSpPr>
          <p:nvPr/>
        </p:nvSpPr>
        <p:spPr bwMode="auto">
          <a:xfrm>
            <a:off x="609600" y="838200"/>
            <a:ext cx="7848600" cy="2819400"/>
          </a:xfrm>
          <a:prstGeom prst="rect">
            <a:avLst/>
          </a:prstGeom>
          <a:ln>
            <a:solidFill>
              <a:schemeClr val="tx2">
                <a:lumMod val="40000"/>
                <a:lumOff val="60000"/>
              </a:schemeClr>
            </a:solidFill>
          </a:ln>
          <a:effectLst>
            <a:innerShdw blurRad="63500" dist="50800">
              <a:prstClr val="black">
                <a:alpha val="50000"/>
              </a:prstClr>
            </a:innerShdw>
          </a:effectLst>
        </p:spPr>
        <p:txBody>
          <a:bodyPr wrap="none" fromWordArt="1">
            <a:prstTxWarp prst="textSlantUp">
              <a:avLst>
                <a:gd name="adj" fmla="val 32056"/>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600" b="1" kern="1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Impact"/>
              </a:rPr>
              <a:t>Atherosclerosis</a:t>
            </a:r>
          </a:p>
        </p:txBody>
      </p:sp>
      <p:sp>
        <p:nvSpPr>
          <p:cNvPr id="3" name="TextBox 2"/>
          <p:cNvSpPr txBox="1"/>
          <p:nvPr/>
        </p:nvSpPr>
        <p:spPr>
          <a:xfrm>
            <a:off x="838200" y="4648200"/>
            <a:ext cx="7315200" cy="1138773"/>
          </a:xfrm>
          <a:prstGeom prst="rect">
            <a:avLst/>
          </a:prstGeom>
          <a:noFill/>
        </p:spPr>
        <p:txBody>
          <a:bodyPr wrap="square" rtlCol="0">
            <a:spAutoFit/>
          </a:bodyPr>
          <a:lstStyle/>
          <a:p>
            <a:pPr algn="ctr"/>
            <a:r>
              <a:rPr lang="en-US" sz="4000" dirty="0" smtClean="0"/>
              <a:t>Saadeldeen majeed</a:t>
            </a:r>
          </a:p>
          <a:p>
            <a:pPr algn="ctr"/>
            <a:r>
              <a:rPr lang="en-US" sz="2800" dirty="0" smtClean="0">
                <a:solidFill>
                  <a:srgbClr val="FF0000"/>
                </a:solidFill>
              </a:rPr>
              <a:t>Professor of cardiology and internal medicine</a:t>
            </a:r>
            <a:endParaRPr lang="en-US" sz="2800"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Dr. Saad\Desktop\New Folder\atherosclerosis\Atherogenesis\4.jpg"/>
          <p:cNvPicPr>
            <a:picLocks noChangeAspect="1" noChangeArrowheads="1"/>
          </p:cNvPicPr>
          <p:nvPr/>
        </p:nvPicPr>
        <p:blipFill>
          <a:blip r:embed="rId2"/>
          <a:srcRect/>
          <a:stretch>
            <a:fillRect/>
          </a:stretch>
        </p:blipFill>
        <p:spPr bwMode="auto">
          <a:xfrm>
            <a:off x="838200" y="-1"/>
            <a:ext cx="7467599" cy="6858001"/>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Dr. Saad\Desktop\New Folder\atherosclerosis\Atherogenesis\5.jpg"/>
          <p:cNvPicPr>
            <a:picLocks noChangeAspect="1" noChangeArrowheads="1"/>
          </p:cNvPicPr>
          <p:nvPr/>
        </p:nvPicPr>
        <p:blipFill>
          <a:blip r:embed="rId2"/>
          <a:srcRect/>
          <a:stretch>
            <a:fillRect/>
          </a:stretch>
        </p:blipFill>
        <p:spPr bwMode="auto">
          <a:xfrm>
            <a:off x="1228725" y="152399"/>
            <a:ext cx="6686550" cy="670560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Dr. Saad\Desktop\New Folder\atherosclerosis\Atherogenesis\6.jpg"/>
          <p:cNvPicPr>
            <a:picLocks noChangeAspect="1" noChangeArrowheads="1"/>
          </p:cNvPicPr>
          <p:nvPr/>
        </p:nvPicPr>
        <p:blipFill>
          <a:blip r:embed="rId2"/>
          <a:srcRect/>
          <a:stretch>
            <a:fillRect/>
          </a:stretch>
        </p:blipFill>
        <p:spPr bwMode="auto">
          <a:xfrm>
            <a:off x="1228725" y="1"/>
            <a:ext cx="6686550" cy="6858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C:\My Documents\My Pictures\cardiac\normal coronary artery.bmp"/>
          <p:cNvPicPr>
            <a:picLocks noChangeAspect="1" noChangeArrowheads="1"/>
          </p:cNvPicPr>
          <p:nvPr/>
        </p:nvPicPr>
        <p:blipFill>
          <a:blip r:embed="rId2"/>
          <a:srcRect/>
          <a:stretch>
            <a:fillRect/>
          </a:stretch>
        </p:blipFill>
        <p:spPr bwMode="auto">
          <a:xfrm>
            <a:off x="1524001" y="1371600"/>
            <a:ext cx="5257800" cy="4191000"/>
          </a:xfrm>
          <a:prstGeom prst="rect">
            <a:avLst/>
          </a:prstGeom>
          <a:noFill/>
        </p:spPr>
      </p:pic>
      <p:sp>
        <p:nvSpPr>
          <p:cNvPr id="53251" name="Text Box 3"/>
          <p:cNvSpPr txBox="1">
            <a:spLocks noChangeArrowheads="1"/>
          </p:cNvSpPr>
          <p:nvPr/>
        </p:nvSpPr>
        <p:spPr bwMode="auto">
          <a:xfrm>
            <a:off x="1600200" y="304800"/>
            <a:ext cx="5273675" cy="946150"/>
          </a:xfrm>
          <a:prstGeom prst="rect">
            <a:avLst/>
          </a:prstGeom>
          <a:noFill/>
          <a:ln w="12700">
            <a:noFill/>
            <a:miter lim="800000"/>
            <a:headEnd/>
            <a:tailEnd/>
          </a:ln>
          <a:effectLst/>
        </p:spPr>
        <p:txBody>
          <a:bodyPr>
            <a:spAutoFit/>
          </a:bodyPr>
          <a:lstStyle/>
          <a:p>
            <a:r>
              <a:rPr lang="en-GB" sz="2000" dirty="0">
                <a:solidFill>
                  <a:srgbClr val="FF9933"/>
                </a:solidFill>
              </a:rPr>
              <a:t>Normal coronary artery</a:t>
            </a:r>
          </a:p>
          <a:p>
            <a:r>
              <a:rPr lang="en-GB" sz="1800" b="0" dirty="0">
                <a:solidFill>
                  <a:srgbClr val="FF9933"/>
                </a:solidFill>
              </a:rPr>
              <a:t>Lumen has been distended at a pressure of 100mmHg with 10% formal saline</a:t>
            </a:r>
          </a:p>
        </p:txBody>
      </p:sp>
      <p:sp>
        <p:nvSpPr>
          <p:cNvPr id="53252" name="Text Box 4"/>
          <p:cNvSpPr txBox="1">
            <a:spLocks noChangeArrowheads="1"/>
          </p:cNvSpPr>
          <p:nvPr/>
        </p:nvSpPr>
        <p:spPr bwMode="auto">
          <a:xfrm>
            <a:off x="5867400" y="5638800"/>
            <a:ext cx="3125788" cy="942975"/>
          </a:xfrm>
          <a:prstGeom prst="rect">
            <a:avLst/>
          </a:prstGeom>
          <a:noFill/>
          <a:ln w="12700">
            <a:noFill/>
            <a:miter lim="800000"/>
            <a:headEnd/>
            <a:tailEnd/>
          </a:ln>
          <a:effectLst/>
        </p:spPr>
        <p:txBody>
          <a:bodyPr wrap="none">
            <a:spAutoFit/>
          </a:bodyPr>
          <a:lstStyle/>
          <a:p>
            <a:r>
              <a:rPr lang="en-GB" sz="1400" b="0" i="1">
                <a:solidFill>
                  <a:srgbClr val="00CC66"/>
                </a:solidFill>
              </a:rPr>
              <a:t>used with permission from</a:t>
            </a:r>
            <a:r>
              <a:rPr lang="en-GB" sz="1400" b="0">
                <a:solidFill>
                  <a:srgbClr val="00CC66"/>
                </a:solidFill>
              </a:rPr>
              <a:t> </a:t>
            </a:r>
          </a:p>
          <a:p>
            <a:r>
              <a:rPr lang="en-GB" sz="1400">
                <a:solidFill>
                  <a:srgbClr val="00CC66"/>
                </a:solidFill>
              </a:rPr>
              <a:t>M.J. Davies</a:t>
            </a:r>
          </a:p>
          <a:p>
            <a:r>
              <a:rPr lang="en-GB" sz="1400">
                <a:solidFill>
                  <a:srgbClr val="00CC66"/>
                </a:solidFill>
              </a:rPr>
              <a:t>Atlas of Coronary Artery Disease 1998</a:t>
            </a:r>
          </a:p>
          <a:p>
            <a:r>
              <a:rPr lang="en-GB" sz="1400">
                <a:solidFill>
                  <a:srgbClr val="00CC66"/>
                </a:solidFill>
              </a:rPr>
              <a:t>Lippincott-Raven Publishers</a:t>
            </a:r>
            <a:endParaRPr lang="en-GB" sz="2000">
              <a:solidFill>
                <a:srgbClr val="00CC66"/>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Dr. Saad\Desktop\New Folder\atherosclerosis\Atherogenesis\7.jpg"/>
          <p:cNvPicPr>
            <a:picLocks noChangeAspect="1" noChangeArrowheads="1"/>
          </p:cNvPicPr>
          <p:nvPr/>
        </p:nvPicPr>
        <p:blipFill>
          <a:blip r:embed="rId2"/>
          <a:srcRect/>
          <a:stretch>
            <a:fillRect/>
          </a:stretch>
        </p:blipFill>
        <p:spPr bwMode="auto">
          <a:xfrm>
            <a:off x="1228725" y="-1"/>
            <a:ext cx="6686550" cy="6858001"/>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C:\My Documents\My Pictures\cardiac\early coronary atherosclerosis.bmp"/>
          <p:cNvPicPr>
            <a:picLocks noChangeAspect="1" noChangeArrowheads="1"/>
          </p:cNvPicPr>
          <p:nvPr/>
        </p:nvPicPr>
        <p:blipFill>
          <a:blip r:embed="rId2"/>
          <a:srcRect/>
          <a:stretch>
            <a:fillRect/>
          </a:stretch>
        </p:blipFill>
        <p:spPr bwMode="auto">
          <a:xfrm>
            <a:off x="2438400" y="2133600"/>
            <a:ext cx="4278313" cy="3101975"/>
          </a:xfrm>
          <a:prstGeom prst="rect">
            <a:avLst/>
          </a:prstGeom>
          <a:noFill/>
        </p:spPr>
      </p:pic>
      <p:sp>
        <p:nvSpPr>
          <p:cNvPr id="54275" name="Text Box 3"/>
          <p:cNvSpPr txBox="1">
            <a:spLocks noChangeArrowheads="1"/>
          </p:cNvSpPr>
          <p:nvPr/>
        </p:nvSpPr>
        <p:spPr bwMode="auto">
          <a:xfrm>
            <a:off x="5562600" y="5562600"/>
            <a:ext cx="3378200" cy="1069975"/>
          </a:xfrm>
          <a:prstGeom prst="rect">
            <a:avLst/>
          </a:prstGeom>
          <a:noFill/>
          <a:ln w="12700">
            <a:noFill/>
            <a:miter lim="800000"/>
            <a:headEnd/>
            <a:tailEnd/>
          </a:ln>
          <a:effectLst/>
        </p:spPr>
        <p:txBody>
          <a:bodyPr wrap="none">
            <a:spAutoFit/>
          </a:bodyPr>
          <a:lstStyle/>
          <a:p>
            <a:r>
              <a:rPr lang="en-GB" sz="1600" b="0" i="1">
                <a:solidFill>
                  <a:srgbClr val="00CC66"/>
                </a:solidFill>
              </a:rPr>
              <a:t>used with permission from</a:t>
            </a:r>
            <a:r>
              <a:rPr lang="en-GB" sz="1600" b="0">
                <a:solidFill>
                  <a:srgbClr val="00CC66"/>
                </a:solidFill>
              </a:rPr>
              <a:t> </a:t>
            </a:r>
          </a:p>
          <a:p>
            <a:r>
              <a:rPr lang="en-GB" sz="1600" b="0">
                <a:solidFill>
                  <a:srgbClr val="00CC66"/>
                </a:solidFill>
              </a:rPr>
              <a:t>M.J. Davies</a:t>
            </a:r>
          </a:p>
          <a:p>
            <a:r>
              <a:rPr lang="en-GB" sz="1600" b="0">
                <a:solidFill>
                  <a:srgbClr val="00CC66"/>
                </a:solidFill>
              </a:rPr>
              <a:t>Atlas of Coronary Artery Disease 1998</a:t>
            </a:r>
          </a:p>
          <a:p>
            <a:r>
              <a:rPr lang="en-GB" sz="1600" b="0">
                <a:solidFill>
                  <a:srgbClr val="00CC66"/>
                </a:solidFill>
              </a:rPr>
              <a:t>Lippincott-Raven Publishers</a:t>
            </a:r>
            <a:endParaRPr lang="en-GB" b="0">
              <a:solidFill>
                <a:srgbClr val="00CC66"/>
              </a:solidFill>
            </a:endParaRPr>
          </a:p>
        </p:txBody>
      </p:sp>
      <p:sp>
        <p:nvSpPr>
          <p:cNvPr id="54276" name="Text Box 4"/>
          <p:cNvSpPr txBox="1">
            <a:spLocks noChangeArrowheads="1"/>
          </p:cNvSpPr>
          <p:nvPr/>
        </p:nvSpPr>
        <p:spPr bwMode="auto">
          <a:xfrm>
            <a:off x="2438400" y="914400"/>
            <a:ext cx="4206875" cy="1066800"/>
          </a:xfrm>
          <a:prstGeom prst="rect">
            <a:avLst/>
          </a:prstGeom>
          <a:noFill/>
          <a:ln w="12700">
            <a:noFill/>
            <a:miter lim="800000"/>
            <a:headEnd/>
            <a:tailEnd/>
          </a:ln>
          <a:effectLst/>
        </p:spPr>
        <p:txBody>
          <a:bodyPr>
            <a:spAutoFit/>
          </a:bodyPr>
          <a:lstStyle/>
          <a:p>
            <a:r>
              <a:rPr lang="en-GB" u="sng">
                <a:solidFill>
                  <a:srgbClr val="FF9933"/>
                </a:solidFill>
              </a:rPr>
              <a:t>Early coronary atherosclerosis</a:t>
            </a:r>
          </a:p>
          <a:p>
            <a:r>
              <a:rPr lang="en-GB" sz="2000">
                <a:solidFill>
                  <a:srgbClr val="FF9933"/>
                </a:solidFill>
              </a:rPr>
              <a:t>Eccentric plaque with a central zone containing yellow lipid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Documents and Settings\Dr. Saad\Desktop\New Folder\atherosclerosis\Atherogenesis\8.jpg"/>
          <p:cNvPicPr>
            <a:picLocks noChangeAspect="1" noChangeArrowheads="1"/>
          </p:cNvPicPr>
          <p:nvPr/>
        </p:nvPicPr>
        <p:blipFill>
          <a:blip r:embed="rId2"/>
          <a:srcRect/>
          <a:stretch>
            <a:fillRect/>
          </a:stretch>
        </p:blipFill>
        <p:spPr bwMode="auto">
          <a:xfrm>
            <a:off x="1228725" y="-1"/>
            <a:ext cx="6686550" cy="6858001"/>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1026" descr="C:\My Documents\My Pictures\cardiac\eccentric coronary stenosis 2.bmp"/>
          <p:cNvPicPr>
            <a:picLocks noChangeAspect="1" noChangeArrowheads="1"/>
          </p:cNvPicPr>
          <p:nvPr/>
        </p:nvPicPr>
        <p:blipFill>
          <a:blip r:embed="rId2"/>
          <a:srcRect/>
          <a:stretch>
            <a:fillRect/>
          </a:stretch>
        </p:blipFill>
        <p:spPr bwMode="auto">
          <a:xfrm>
            <a:off x="1828800" y="1143000"/>
            <a:ext cx="5392738" cy="3790950"/>
          </a:xfrm>
          <a:prstGeom prst="rect">
            <a:avLst/>
          </a:prstGeom>
          <a:noFill/>
          <a:ln w="19050">
            <a:solidFill>
              <a:srgbClr val="FF9966"/>
            </a:solidFill>
            <a:miter lim="800000"/>
            <a:headEnd/>
            <a:tailEnd/>
          </a:ln>
        </p:spPr>
      </p:pic>
      <p:sp>
        <p:nvSpPr>
          <p:cNvPr id="65539" name="Text Box 1027"/>
          <p:cNvSpPr txBox="1">
            <a:spLocks noChangeArrowheads="1"/>
          </p:cNvSpPr>
          <p:nvPr/>
        </p:nvSpPr>
        <p:spPr bwMode="auto">
          <a:xfrm>
            <a:off x="1752600" y="609600"/>
            <a:ext cx="5332413" cy="822325"/>
          </a:xfrm>
          <a:prstGeom prst="rect">
            <a:avLst/>
          </a:prstGeom>
          <a:noFill/>
          <a:ln w="12700">
            <a:noFill/>
            <a:miter lim="800000"/>
            <a:headEnd/>
            <a:tailEnd/>
          </a:ln>
          <a:effectLst/>
        </p:spPr>
        <p:txBody>
          <a:bodyPr wrap="none">
            <a:spAutoFit/>
          </a:bodyPr>
          <a:lstStyle/>
          <a:p>
            <a:r>
              <a:rPr lang="en-GB" b="0">
                <a:solidFill>
                  <a:srgbClr val="FE9B03"/>
                </a:solidFill>
              </a:rPr>
              <a:t>Stable angina. Eccentric coronary stenosis</a:t>
            </a:r>
          </a:p>
          <a:p>
            <a:endParaRPr lang="en-GB" b="0">
              <a:solidFill>
                <a:schemeClr val="tx1"/>
              </a:solidFill>
            </a:endParaRPr>
          </a:p>
        </p:txBody>
      </p:sp>
      <p:sp>
        <p:nvSpPr>
          <p:cNvPr id="65540" name="Text Box 1028"/>
          <p:cNvSpPr txBox="1">
            <a:spLocks noChangeArrowheads="1"/>
          </p:cNvSpPr>
          <p:nvPr/>
        </p:nvSpPr>
        <p:spPr bwMode="auto">
          <a:xfrm>
            <a:off x="3886200" y="4953000"/>
            <a:ext cx="3378200" cy="1800225"/>
          </a:xfrm>
          <a:prstGeom prst="rect">
            <a:avLst/>
          </a:prstGeom>
          <a:noFill/>
          <a:ln w="12700">
            <a:noFill/>
            <a:miter lim="800000"/>
            <a:headEnd/>
            <a:tailEnd/>
          </a:ln>
          <a:effectLst/>
        </p:spPr>
        <p:txBody>
          <a:bodyPr>
            <a:spAutoFit/>
          </a:bodyPr>
          <a:lstStyle/>
          <a:p>
            <a:r>
              <a:rPr lang="en-GB" sz="1600" b="0" i="1">
                <a:solidFill>
                  <a:srgbClr val="FF9933"/>
                </a:solidFill>
              </a:rPr>
              <a:t>used with permission from</a:t>
            </a:r>
            <a:r>
              <a:rPr lang="en-GB" sz="1600" b="0">
                <a:solidFill>
                  <a:srgbClr val="FF9933"/>
                </a:solidFill>
              </a:rPr>
              <a:t> </a:t>
            </a:r>
          </a:p>
          <a:p>
            <a:r>
              <a:rPr lang="en-GB" sz="1600" b="0">
                <a:solidFill>
                  <a:srgbClr val="FF9933"/>
                </a:solidFill>
              </a:rPr>
              <a:t>M.J. Davies</a:t>
            </a:r>
          </a:p>
          <a:p>
            <a:r>
              <a:rPr lang="en-GB" sz="1600" b="0">
                <a:solidFill>
                  <a:srgbClr val="FF9933"/>
                </a:solidFill>
              </a:rPr>
              <a:t>Atlas of Coronary Artery Disease 1998</a:t>
            </a:r>
          </a:p>
          <a:p>
            <a:r>
              <a:rPr lang="en-GB" sz="1600" b="0">
                <a:solidFill>
                  <a:srgbClr val="FF9933"/>
                </a:solidFill>
              </a:rPr>
              <a:t>Lippincott-Raven Publishers</a:t>
            </a:r>
          </a:p>
          <a:p>
            <a:endParaRPr lang="en-GB" b="0">
              <a:solidFill>
                <a:schemeClr val="tx1"/>
              </a:solidFill>
            </a:endParaRPr>
          </a:p>
          <a:p>
            <a:endParaRPr lang="en-GB" b="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Documents and Settings\Dr. Saad\Desktop\New Folder\atherosclerosis\Atherogenesis\9.jpg"/>
          <p:cNvPicPr>
            <a:picLocks noChangeAspect="1" noChangeArrowheads="1"/>
          </p:cNvPicPr>
          <p:nvPr/>
        </p:nvPicPr>
        <p:blipFill>
          <a:blip r:embed="rId2"/>
          <a:srcRect/>
          <a:stretch>
            <a:fillRect/>
          </a:stretch>
        </p:blipFill>
        <p:spPr bwMode="auto">
          <a:xfrm>
            <a:off x="1228725" y="-1"/>
            <a:ext cx="6686550" cy="6858001"/>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Documents and Settings\Dr. Saad\Desktop\New Folder\atherosclerosis\Atherogenesis\11.jpg"/>
          <p:cNvPicPr>
            <a:picLocks noChangeAspect="1" noChangeArrowheads="1"/>
          </p:cNvPicPr>
          <p:nvPr/>
        </p:nvPicPr>
        <p:blipFill>
          <a:blip r:embed="rId2"/>
          <a:srcRect/>
          <a:stretch>
            <a:fillRect/>
          </a:stretch>
        </p:blipFill>
        <p:spPr bwMode="auto">
          <a:xfrm>
            <a:off x="1228725" y="-1"/>
            <a:ext cx="6686550" cy="670560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B060EB1-6C5F-42B8-862F-65CCAF7C9399}" type="slidenum">
              <a:rPr lang="ru-RU"/>
              <a:pPr>
                <a:defRPr/>
              </a:pPr>
              <a:t>2</a:t>
            </a:fld>
            <a:endParaRPr lang="ru-RU"/>
          </a:p>
        </p:txBody>
      </p:sp>
      <p:sp>
        <p:nvSpPr>
          <p:cNvPr id="12290" name="Rectangle 2"/>
          <p:cNvSpPr>
            <a:spLocks noGrp="1" noChangeArrowheads="1"/>
          </p:cNvSpPr>
          <p:nvPr>
            <p:ph type="title"/>
          </p:nvPr>
        </p:nvSpPr>
        <p:spPr/>
        <p:txBody>
          <a:bodyPr/>
          <a:lstStyle/>
          <a:p>
            <a:pPr eaLnBrk="1" hangingPunct="1">
              <a:defRPr/>
            </a:pPr>
            <a:r>
              <a:rPr lang="en-US" sz="4000" smtClean="0">
                <a:solidFill>
                  <a:srgbClr val="33CC33"/>
                </a:solidFill>
              </a:rPr>
              <a:t>Pathogenesis of</a:t>
            </a:r>
            <a:r>
              <a:rPr lang="en-US" sz="4000" smtClean="0"/>
              <a:t> </a:t>
            </a:r>
            <a:r>
              <a:rPr lang="en-US" sz="4000" b="1" smtClean="0">
                <a:solidFill>
                  <a:srgbClr val="33CC33"/>
                </a:solidFill>
              </a:rPr>
              <a:t>Atherosclerosis</a:t>
            </a:r>
            <a:endParaRPr lang="ru-RU" sz="4000" b="1" smtClean="0">
              <a:solidFill>
                <a:srgbClr val="33CC33"/>
              </a:solidFill>
            </a:endParaRPr>
          </a:p>
        </p:txBody>
      </p:sp>
      <p:sp>
        <p:nvSpPr>
          <p:cNvPr id="12291" name="Rectangle 3"/>
          <p:cNvSpPr>
            <a:spLocks noGrp="1" noChangeArrowheads="1"/>
          </p:cNvSpPr>
          <p:nvPr>
            <p:ph type="body" idx="1"/>
          </p:nvPr>
        </p:nvSpPr>
        <p:spPr>
          <a:xfrm>
            <a:off x="0" y="1600200"/>
            <a:ext cx="9144000" cy="4495800"/>
          </a:xfrm>
        </p:spPr>
        <p:txBody>
          <a:bodyPr/>
          <a:lstStyle/>
          <a:p>
            <a:pPr eaLnBrk="1" hangingPunct="1">
              <a:defRPr/>
            </a:pPr>
            <a:r>
              <a:rPr lang="en-US" sz="4400" dirty="0" smtClean="0">
                <a:solidFill>
                  <a:srgbClr val="FF3300"/>
                </a:solidFill>
              </a:rPr>
              <a:t>According to injury hypothesis considers atherosclerosis to be a </a:t>
            </a:r>
            <a:r>
              <a:rPr lang="en-US" sz="4400" dirty="0" smtClean="0">
                <a:solidFill>
                  <a:srgbClr val="FF3300"/>
                </a:solidFill>
              </a:rPr>
              <a:t>diffuse</a:t>
            </a:r>
            <a:r>
              <a:rPr lang="en-US" sz="4400" dirty="0" smtClean="0">
                <a:solidFill>
                  <a:srgbClr val="FF3300"/>
                </a:solidFill>
              </a:rPr>
              <a:t>, </a:t>
            </a:r>
            <a:r>
              <a:rPr lang="en-US" sz="4400" smtClean="0">
                <a:solidFill>
                  <a:srgbClr val="FF3300"/>
                </a:solidFill>
              </a:rPr>
              <a:t>slowly progressing, chronic </a:t>
            </a:r>
            <a:r>
              <a:rPr lang="en-US" sz="4400" dirty="0" smtClean="0">
                <a:solidFill>
                  <a:srgbClr val="FF3300"/>
                </a:solidFill>
              </a:rPr>
              <a:t>inflammatory response of the arterial wall initiated by injury:</a:t>
            </a:r>
          </a:p>
          <a:p>
            <a:pPr eaLnBrk="1" hangingPunct="1">
              <a:buFont typeface="Wingdings" pitchFamily="2" charset="2"/>
              <a:buNone/>
              <a:defRPr/>
            </a:pPr>
            <a:endParaRPr lang="ru-RU" sz="4400" dirty="0" smtClean="0">
              <a:solidFill>
                <a:srgbClr val="FF33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1026" descr="C:\My Documents\My Pictures\cardiac\eccentric coronary stenosis.bmp"/>
          <p:cNvPicPr>
            <a:picLocks noChangeAspect="1" noChangeArrowheads="1"/>
          </p:cNvPicPr>
          <p:nvPr/>
        </p:nvPicPr>
        <p:blipFill>
          <a:blip r:embed="rId2"/>
          <a:srcRect/>
          <a:stretch>
            <a:fillRect/>
          </a:stretch>
        </p:blipFill>
        <p:spPr bwMode="auto">
          <a:xfrm>
            <a:off x="2514600" y="1524000"/>
            <a:ext cx="5448300" cy="3790950"/>
          </a:xfrm>
          <a:prstGeom prst="rect">
            <a:avLst/>
          </a:prstGeom>
          <a:noFill/>
          <a:ln w="19050">
            <a:solidFill>
              <a:srgbClr val="FF9966"/>
            </a:solidFill>
            <a:miter lim="800000"/>
            <a:headEnd/>
            <a:tailEnd/>
          </a:ln>
        </p:spPr>
      </p:pic>
      <p:sp>
        <p:nvSpPr>
          <p:cNvPr id="66563" name="Text Box 1027"/>
          <p:cNvSpPr txBox="1">
            <a:spLocks noChangeArrowheads="1"/>
          </p:cNvSpPr>
          <p:nvPr/>
        </p:nvSpPr>
        <p:spPr bwMode="auto">
          <a:xfrm>
            <a:off x="2590800" y="1066800"/>
            <a:ext cx="5332413" cy="457200"/>
          </a:xfrm>
          <a:prstGeom prst="rect">
            <a:avLst/>
          </a:prstGeom>
          <a:noFill/>
          <a:ln w="12700">
            <a:noFill/>
            <a:miter lim="800000"/>
            <a:headEnd/>
            <a:tailEnd/>
          </a:ln>
          <a:effectLst/>
        </p:spPr>
        <p:txBody>
          <a:bodyPr wrap="none">
            <a:spAutoFit/>
          </a:bodyPr>
          <a:lstStyle/>
          <a:p>
            <a:r>
              <a:rPr lang="en-GB" b="0">
                <a:solidFill>
                  <a:srgbClr val="FE9B03"/>
                </a:solidFill>
              </a:rPr>
              <a:t>Stable angina. Eccentric coronary stenosis</a:t>
            </a:r>
          </a:p>
        </p:txBody>
      </p:sp>
      <p:sp>
        <p:nvSpPr>
          <p:cNvPr id="66564" name="Text Box 1028"/>
          <p:cNvSpPr txBox="1">
            <a:spLocks noChangeArrowheads="1"/>
          </p:cNvSpPr>
          <p:nvPr/>
        </p:nvSpPr>
        <p:spPr bwMode="auto">
          <a:xfrm>
            <a:off x="4114800" y="5334000"/>
            <a:ext cx="3378200" cy="1920875"/>
          </a:xfrm>
          <a:prstGeom prst="rect">
            <a:avLst/>
          </a:prstGeom>
          <a:noFill/>
          <a:ln w="12700">
            <a:noFill/>
            <a:miter lim="800000"/>
            <a:headEnd/>
            <a:tailEnd/>
          </a:ln>
          <a:effectLst/>
        </p:spPr>
        <p:txBody>
          <a:bodyPr wrap="none">
            <a:spAutoFit/>
          </a:bodyPr>
          <a:lstStyle/>
          <a:p>
            <a:r>
              <a:rPr lang="en-GB" sz="1600" b="0" i="1">
                <a:solidFill>
                  <a:srgbClr val="FF9933"/>
                </a:solidFill>
              </a:rPr>
              <a:t>used with permission from</a:t>
            </a:r>
            <a:r>
              <a:rPr lang="en-GB" sz="1600" b="0">
                <a:solidFill>
                  <a:srgbClr val="FF9933"/>
                </a:solidFill>
              </a:rPr>
              <a:t> M.J. Davies</a:t>
            </a:r>
          </a:p>
          <a:p>
            <a:r>
              <a:rPr lang="en-GB" sz="1600" b="0">
                <a:solidFill>
                  <a:srgbClr val="FF9933"/>
                </a:solidFill>
              </a:rPr>
              <a:t>Atlas of Coronary Artery Disease 1998</a:t>
            </a:r>
          </a:p>
          <a:p>
            <a:r>
              <a:rPr lang="en-GB" sz="1600" b="0">
                <a:solidFill>
                  <a:srgbClr val="FF9933"/>
                </a:solidFill>
              </a:rPr>
              <a:t>Lippincott-Raven Publishers</a:t>
            </a:r>
          </a:p>
          <a:p>
            <a:endParaRPr lang="en-GB" b="0">
              <a:solidFill>
                <a:schemeClr val="tx1"/>
              </a:solidFill>
            </a:endParaRPr>
          </a:p>
          <a:p>
            <a:endParaRPr lang="en-GB" b="0">
              <a:solidFill>
                <a:schemeClr val="tx1"/>
              </a:solidFill>
            </a:endParaRPr>
          </a:p>
          <a:p>
            <a:endParaRPr lang="en-GB" b="0">
              <a:solidFill>
                <a:schemeClr val="tx1"/>
              </a:solidFill>
            </a:endParaRPr>
          </a:p>
        </p:txBody>
      </p:sp>
      <p:sp>
        <p:nvSpPr>
          <p:cNvPr id="66565" name="Text Box 1029"/>
          <p:cNvSpPr txBox="1">
            <a:spLocks noChangeArrowheads="1"/>
          </p:cNvSpPr>
          <p:nvPr/>
        </p:nvSpPr>
        <p:spPr bwMode="auto">
          <a:xfrm>
            <a:off x="685800" y="2209800"/>
            <a:ext cx="1676400" cy="457200"/>
          </a:xfrm>
          <a:prstGeom prst="rect">
            <a:avLst/>
          </a:prstGeom>
          <a:noFill/>
          <a:ln w="12700">
            <a:noFill/>
            <a:miter lim="800000"/>
            <a:headEnd/>
            <a:tailEnd/>
          </a:ln>
          <a:effectLst/>
        </p:spPr>
        <p:txBody>
          <a:bodyPr>
            <a:spAutoFit/>
          </a:bodyPr>
          <a:lstStyle/>
          <a:p>
            <a:r>
              <a:rPr lang="en-GB">
                <a:solidFill>
                  <a:srgbClr val="FE9B03"/>
                </a:solidFill>
              </a:rPr>
              <a:t>thick cap</a:t>
            </a:r>
          </a:p>
        </p:txBody>
      </p:sp>
      <p:sp>
        <p:nvSpPr>
          <p:cNvPr id="66567" name="Line 1031"/>
          <p:cNvSpPr>
            <a:spLocks noChangeShapeType="1"/>
          </p:cNvSpPr>
          <p:nvPr/>
        </p:nvSpPr>
        <p:spPr bwMode="auto">
          <a:xfrm flipH="1" flipV="1">
            <a:off x="2057400" y="2514600"/>
            <a:ext cx="2971800" cy="457200"/>
          </a:xfrm>
          <a:prstGeom prst="line">
            <a:avLst/>
          </a:prstGeom>
          <a:noFill/>
          <a:ln w="38100">
            <a:solidFill>
              <a:srgbClr val="FE9B03"/>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Documents and Settings\Dr. Saad\Desktop\New Folder\atherosclerosis\Atherogenesis\10.jpg"/>
          <p:cNvPicPr>
            <a:picLocks noChangeAspect="1" noChangeArrowheads="1"/>
          </p:cNvPicPr>
          <p:nvPr/>
        </p:nvPicPr>
        <p:blipFill>
          <a:blip r:embed="rId2"/>
          <a:srcRect/>
          <a:stretch>
            <a:fillRect/>
          </a:stretch>
        </p:blipFill>
        <p:spPr bwMode="auto">
          <a:xfrm>
            <a:off x="1228725" y="-1"/>
            <a:ext cx="6686550" cy="6858001"/>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C:\My Documents\My Pictures\cardiac\plaque disruption 2.bmp"/>
          <p:cNvPicPr>
            <a:picLocks noChangeAspect="1" noChangeArrowheads="1"/>
          </p:cNvPicPr>
          <p:nvPr/>
        </p:nvPicPr>
        <p:blipFill>
          <a:blip r:embed="rId2"/>
          <a:srcRect/>
          <a:stretch>
            <a:fillRect/>
          </a:stretch>
        </p:blipFill>
        <p:spPr bwMode="auto">
          <a:xfrm>
            <a:off x="2286000" y="1828800"/>
            <a:ext cx="4657725" cy="3054350"/>
          </a:xfrm>
          <a:prstGeom prst="rect">
            <a:avLst/>
          </a:prstGeom>
          <a:noFill/>
        </p:spPr>
      </p:pic>
      <p:sp>
        <p:nvSpPr>
          <p:cNvPr id="64515" name="Text Box 3"/>
          <p:cNvSpPr txBox="1">
            <a:spLocks noChangeArrowheads="1"/>
          </p:cNvSpPr>
          <p:nvPr/>
        </p:nvSpPr>
        <p:spPr bwMode="auto">
          <a:xfrm>
            <a:off x="2133600" y="990600"/>
            <a:ext cx="5029200" cy="1187450"/>
          </a:xfrm>
          <a:prstGeom prst="rect">
            <a:avLst/>
          </a:prstGeom>
          <a:noFill/>
          <a:ln w="12700">
            <a:noFill/>
            <a:miter lim="800000"/>
            <a:headEnd/>
            <a:tailEnd/>
          </a:ln>
          <a:effectLst/>
        </p:spPr>
        <p:txBody>
          <a:bodyPr>
            <a:spAutoFit/>
          </a:bodyPr>
          <a:lstStyle/>
          <a:p>
            <a:pPr algn="ctr"/>
            <a:r>
              <a:rPr lang="en-GB">
                <a:solidFill>
                  <a:srgbClr val="FE9B03"/>
                </a:solidFill>
              </a:rPr>
              <a:t>Unstable angina with </a:t>
            </a:r>
          </a:p>
          <a:p>
            <a:pPr algn="ctr"/>
            <a:r>
              <a:rPr lang="en-GB">
                <a:solidFill>
                  <a:srgbClr val="FE9B03"/>
                </a:solidFill>
              </a:rPr>
              <a:t>plaque disruption</a:t>
            </a:r>
          </a:p>
          <a:p>
            <a:endParaRPr lang="en-GB">
              <a:solidFill>
                <a:schemeClr val="tx1"/>
              </a:solidFill>
            </a:endParaRPr>
          </a:p>
        </p:txBody>
      </p:sp>
      <p:sp>
        <p:nvSpPr>
          <p:cNvPr id="64516" name="Text Box 4"/>
          <p:cNvSpPr txBox="1">
            <a:spLocks noChangeArrowheads="1"/>
          </p:cNvSpPr>
          <p:nvPr/>
        </p:nvSpPr>
        <p:spPr bwMode="auto">
          <a:xfrm>
            <a:off x="3810000" y="5029200"/>
            <a:ext cx="3378200" cy="1555750"/>
          </a:xfrm>
          <a:prstGeom prst="rect">
            <a:avLst/>
          </a:prstGeom>
          <a:noFill/>
          <a:ln w="12700">
            <a:noFill/>
            <a:miter lim="800000"/>
            <a:headEnd/>
            <a:tailEnd/>
          </a:ln>
          <a:effectLst/>
        </p:spPr>
        <p:txBody>
          <a:bodyPr wrap="none">
            <a:spAutoFit/>
          </a:bodyPr>
          <a:lstStyle/>
          <a:p>
            <a:r>
              <a:rPr lang="en-GB" sz="1600" b="0" i="1">
                <a:solidFill>
                  <a:srgbClr val="FF9933"/>
                </a:solidFill>
              </a:rPr>
              <a:t>used with permission from</a:t>
            </a:r>
            <a:r>
              <a:rPr lang="en-GB" sz="1600" b="0">
                <a:solidFill>
                  <a:srgbClr val="FF9933"/>
                </a:solidFill>
              </a:rPr>
              <a:t> M.J. Davies</a:t>
            </a:r>
          </a:p>
          <a:p>
            <a:r>
              <a:rPr lang="en-GB" sz="1600" b="0">
                <a:solidFill>
                  <a:srgbClr val="FF9933"/>
                </a:solidFill>
              </a:rPr>
              <a:t>Atlas of Coronary Artery Disease 1998</a:t>
            </a:r>
          </a:p>
          <a:p>
            <a:r>
              <a:rPr lang="en-GB" sz="1600" b="0">
                <a:solidFill>
                  <a:srgbClr val="FF9933"/>
                </a:solidFill>
              </a:rPr>
              <a:t>Lippincott-Raven Publishers</a:t>
            </a:r>
          </a:p>
          <a:p>
            <a:endParaRPr lang="en-GB" b="0">
              <a:solidFill>
                <a:schemeClr val="tx1"/>
              </a:solidFill>
            </a:endParaRPr>
          </a:p>
          <a:p>
            <a:endParaRPr lang="en-GB" b="0">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Documents and Settings\Dr. Saad\Desktop\New Folder\atherosclerosis\Atherogenesis\12.jpg"/>
          <p:cNvPicPr>
            <a:picLocks noChangeAspect="1" noChangeArrowheads="1"/>
          </p:cNvPicPr>
          <p:nvPr/>
        </p:nvPicPr>
        <p:blipFill>
          <a:blip r:embed="rId2"/>
          <a:srcRect/>
          <a:stretch>
            <a:fillRect/>
          </a:stretch>
        </p:blipFill>
        <p:spPr bwMode="auto">
          <a:xfrm>
            <a:off x="1228725" y="-1"/>
            <a:ext cx="6686550" cy="6705601"/>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C:\My Documents\My Pictures\cardiac\plaque disruption 1.bmp"/>
          <p:cNvPicPr>
            <a:picLocks noChangeAspect="1" noChangeArrowheads="1"/>
          </p:cNvPicPr>
          <p:nvPr/>
        </p:nvPicPr>
        <p:blipFill>
          <a:blip r:embed="rId2"/>
          <a:srcRect/>
          <a:stretch>
            <a:fillRect/>
          </a:stretch>
        </p:blipFill>
        <p:spPr bwMode="auto">
          <a:xfrm>
            <a:off x="2895600" y="1447800"/>
            <a:ext cx="5200650" cy="3544888"/>
          </a:xfrm>
          <a:prstGeom prst="rect">
            <a:avLst/>
          </a:prstGeom>
          <a:noFill/>
        </p:spPr>
      </p:pic>
      <p:sp>
        <p:nvSpPr>
          <p:cNvPr id="63491" name="Text Box 3"/>
          <p:cNvSpPr txBox="1">
            <a:spLocks noChangeArrowheads="1"/>
          </p:cNvSpPr>
          <p:nvPr/>
        </p:nvSpPr>
        <p:spPr bwMode="auto">
          <a:xfrm>
            <a:off x="2895600" y="914400"/>
            <a:ext cx="5335588" cy="457200"/>
          </a:xfrm>
          <a:prstGeom prst="rect">
            <a:avLst/>
          </a:prstGeom>
          <a:noFill/>
          <a:ln w="12700">
            <a:noFill/>
            <a:miter lim="800000"/>
            <a:headEnd/>
            <a:tailEnd/>
          </a:ln>
          <a:effectLst/>
        </p:spPr>
        <p:txBody>
          <a:bodyPr wrap="none">
            <a:spAutoFit/>
          </a:bodyPr>
          <a:lstStyle/>
          <a:p>
            <a:r>
              <a:rPr lang="en-GB">
                <a:solidFill>
                  <a:srgbClr val="FE9B03"/>
                </a:solidFill>
              </a:rPr>
              <a:t>Unstable angina with plaque disruption</a:t>
            </a:r>
          </a:p>
        </p:txBody>
      </p:sp>
      <p:sp>
        <p:nvSpPr>
          <p:cNvPr id="63492" name="Text Box 4"/>
          <p:cNvSpPr txBox="1">
            <a:spLocks noChangeArrowheads="1"/>
          </p:cNvSpPr>
          <p:nvPr/>
        </p:nvSpPr>
        <p:spPr bwMode="auto">
          <a:xfrm>
            <a:off x="3810000" y="5029200"/>
            <a:ext cx="3378200" cy="1800225"/>
          </a:xfrm>
          <a:prstGeom prst="rect">
            <a:avLst/>
          </a:prstGeom>
          <a:noFill/>
          <a:ln w="12700">
            <a:noFill/>
            <a:miter lim="800000"/>
            <a:headEnd/>
            <a:tailEnd/>
          </a:ln>
          <a:effectLst/>
        </p:spPr>
        <p:txBody>
          <a:bodyPr wrap="none">
            <a:spAutoFit/>
          </a:bodyPr>
          <a:lstStyle/>
          <a:p>
            <a:r>
              <a:rPr lang="en-GB" sz="1600" b="0" i="1">
                <a:solidFill>
                  <a:srgbClr val="FF9933"/>
                </a:solidFill>
              </a:rPr>
              <a:t>used with permission from</a:t>
            </a:r>
            <a:r>
              <a:rPr lang="en-GB" sz="1600" b="0">
                <a:solidFill>
                  <a:srgbClr val="FF9933"/>
                </a:solidFill>
              </a:rPr>
              <a:t> </a:t>
            </a:r>
          </a:p>
          <a:p>
            <a:r>
              <a:rPr lang="en-GB" sz="1600" b="0">
                <a:solidFill>
                  <a:srgbClr val="FF9933"/>
                </a:solidFill>
              </a:rPr>
              <a:t>M.J. Davies</a:t>
            </a:r>
          </a:p>
          <a:p>
            <a:r>
              <a:rPr lang="en-GB" sz="1600" b="0">
                <a:solidFill>
                  <a:srgbClr val="FF9933"/>
                </a:solidFill>
              </a:rPr>
              <a:t>Atlas of Coronary Artery Disease 1998</a:t>
            </a:r>
          </a:p>
          <a:p>
            <a:r>
              <a:rPr lang="en-GB" sz="1600" b="0">
                <a:solidFill>
                  <a:srgbClr val="FF9933"/>
                </a:solidFill>
              </a:rPr>
              <a:t>Lippincott-Raven Publishers</a:t>
            </a:r>
          </a:p>
          <a:p>
            <a:endParaRPr lang="en-GB" b="0">
              <a:solidFill>
                <a:schemeClr val="tx1"/>
              </a:solidFill>
            </a:endParaRPr>
          </a:p>
          <a:p>
            <a:endParaRPr lang="en-GB" b="0">
              <a:solidFill>
                <a:schemeClr val="tx1"/>
              </a:solidFill>
            </a:endParaRPr>
          </a:p>
        </p:txBody>
      </p:sp>
      <p:sp>
        <p:nvSpPr>
          <p:cNvPr id="63493" name="Text Box 5"/>
          <p:cNvSpPr txBox="1">
            <a:spLocks noChangeArrowheads="1"/>
          </p:cNvSpPr>
          <p:nvPr/>
        </p:nvSpPr>
        <p:spPr bwMode="auto">
          <a:xfrm>
            <a:off x="609600" y="2286000"/>
            <a:ext cx="2378075" cy="1465263"/>
          </a:xfrm>
          <a:prstGeom prst="rect">
            <a:avLst/>
          </a:prstGeom>
          <a:noFill/>
          <a:ln w="12700">
            <a:noFill/>
            <a:miter lim="800000"/>
            <a:headEnd/>
            <a:tailEnd/>
          </a:ln>
          <a:effectLst/>
        </p:spPr>
        <p:txBody>
          <a:bodyPr>
            <a:spAutoFit/>
          </a:bodyPr>
          <a:lstStyle/>
          <a:p>
            <a:r>
              <a:rPr lang="en-GB" sz="1800" b="0">
                <a:solidFill>
                  <a:srgbClr val="FE9B03"/>
                </a:solidFill>
              </a:rPr>
              <a:t>The plaque cap is torn,</a:t>
            </a:r>
          </a:p>
          <a:p>
            <a:r>
              <a:rPr lang="en-GB" sz="1800" b="0">
                <a:solidFill>
                  <a:srgbClr val="FE9B03"/>
                </a:solidFill>
              </a:rPr>
              <a:t>projects into the lumen, exposing a mass of thrombus filling the lipid core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srcRect/>
          <a:stretch>
            <a:fillRect/>
          </a:stretch>
        </p:blipFill>
        <p:spPr bwMode="invGray">
          <a:xfrm>
            <a:off x="682625" y="1065213"/>
            <a:ext cx="7756525" cy="4772025"/>
          </a:xfrm>
          <a:prstGeom prst="rect">
            <a:avLst/>
          </a:prstGeom>
          <a:noFill/>
          <a:ln w="9525">
            <a:solidFill>
              <a:schemeClr val="tx1"/>
            </a:solidFill>
            <a:miter lim="800000"/>
            <a:headEnd/>
            <a:tailEnd/>
          </a:ln>
        </p:spPr>
      </p:pic>
      <p:sp>
        <p:nvSpPr>
          <p:cNvPr id="23555" name="Rectangle 3"/>
          <p:cNvSpPr>
            <a:spLocks noGrp="1" noChangeArrowheads="1"/>
          </p:cNvSpPr>
          <p:nvPr>
            <p:ph type="title"/>
          </p:nvPr>
        </p:nvSpPr>
        <p:spPr>
          <a:xfrm>
            <a:off x="158750" y="-76200"/>
            <a:ext cx="8737600" cy="1295400"/>
          </a:xfrm>
        </p:spPr>
        <p:txBody>
          <a:bodyPr>
            <a:normAutofit fontScale="90000"/>
          </a:bodyPr>
          <a:lstStyle/>
          <a:p>
            <a:r>
              <a:rPr lang="en-US" sz="4300" smtClean="0">
                <a:effectLst/>
              </a:rPr>
              <a:t>Development of Atherosclerotic Plaques</a:t>
            </a:r>
          </a:p>
        </p:txBody>
      </p:sp>
      <p:sp>
        <p:nvSpPr>
          <p:cNvPr id="23556" name="Text Box 4"/>
          <p:cNvSpPr txBox="1">
            <a:spLocks noChangeArrowheads="1"/>
          </p:cNvSpPr>
          <p:nvPr/>
        </p:nvSpPr>
        <p:spPr bwMode="auto">
          <a:xfrm>
            <a:off x="735013" y="6446838"/>
            <a:ext cx="163512" cy="304800"/>
          </a:xfrm>
          <a:prstGeom prst="rect">
            <a:avLst/>
          </a:prstGeom>
          <a:noFill/>
          <a:ln w="12700">
            <a:noFill/>
            <a:miter lim="800000"/>
            <a:headEnd/>
            <a:tailEnd/>
          </a:ln>
          <a:effectLst/>
        </p:spPr>
        <p:txBody>
          <a:bodyPr wrap="none">
            <a:spAutoFit/>
          </a:bodyPr>
          <a:lstStyle/>
          <a:p>
            <a:endParaRPr lang="en-US" sz="1400" b="0">
              <a:latin typeface="Arial" pitchFamily="34" charset="0"/>
            </a:endParaRPr>
          </a:p>
        </p:txBody>
      </p:sp>
      <p:sp>
        <p:nvSpPr>
          <p:cNvPr id="23557" name="Text Box 5"/>
          <p:cNvSpPr txBox="1">
            <a:spLocks noChangeArrowheads="1"/>
          </p:cNvSpPr>
          <p:nvPr/>
        </p:nvSpPr>
        <p:spPr bwMode="auto">
          <a:xfrm>
            <a:off x="1068388" y="1658938"/>
            <a:ext cx="920750" cy="366712"/>
          </a:xfrm>
          <a:prstGeom prst="rect">
            <a:avLst/>
          </a:prstGeom>
          <a:noFill/>
          <a:ln w="12700">
            <a:noFill/>
            <a:miter lim="800000"/>
            <a:headEnd/>
            <a:tailEnd/>
          </a:ln>
          <a:effectLst/>
        </p:spPr>
        <p:txBody>
          <a:bodyPr wrap="none">
            <a:spAutoFit/>
          </a:bodyPr>
          <a:lstStyle/>
          <a:p>
            <a:r>
              <a:rPr lang="en-US" sz="1800" b="0">
                <a:latin typeface="Arial" pitchFamily="34" charset="0"/>
              </a:rPr>
              <a:t>Normal</a:t>
            </a:r>
            <a:endParaRPr lang="en-US" sz="2800" b="0">
              <a:latin typeface="Times" charset="0"/>
            </a:endParaRPr>
          </a:p>
        </p:txBody>
      </p:sp>
      <p:sp>
        <p:nvSpPr>
          <p:cNvPr id="23558" name="Text Box 6"/>
          <p:cNvSpPr txBox="1">
            <a:spLocks noChangeArrowheads="1"/>
          </p:cNvSpPr>
          <p:nvPr/>
        </p:nvSpPr>
        <p:spPr bwMode="auto">
          <a:xfrm>
            <a:off x="2881313" y="1368425"/>
            <a:ext cx="1377950" cy="366713"/>
          </a:xfrm>
          <a:prstGeom prst="rect">
            <a:avLst/>
          </a:prstGeom>
          <a:noFill/>
          <a:ln w="12700">
            <a:noFill/>
            <a:miter lim="800000"/>
            <a:headEnd/>
            <a:tailEnd/>
          </a:ln>
          <a:effectLst/>
        </p:spPr>
        <p:txBody>
          <a:bodyPr wrap="none">
            <a:spAutoFit/>
          </a:bodyPr>
          <a:lstStyle/>
          <a:p>
            <a:r>
              <a:rPr lang="en-US" sz="1800" b="0">
                <a:latin typeface="Arial" pitchFamily="34" charset="0"/>
              </a:rPr>
              <a:t>Fatty streak</a:t>
            </a:r>
            <a:endParaRPr lang="en-US" sz="2800" b="0">
              <a:latin typeface="Times" charset="0"/>
            </a:endParaRPr>
          </a:p>
        </p:txBody>
      </p:sp>
      <p:sp>
        <p:nvSpPr>
          <p:cNvPr id="23559" name="Text Box 7"/>
          <p:cNvSpPr txBox="1">
            <a:spLocks noChangeArrowheads="1"/>
          </p:cNvSpPr>
          <p:nvPr/>
        </p:nvSpPr>
        <p:spPr bwMode="auto">
          <a:xfrm>
            <a:off x="4491038" y="3336925"/>
            <a:ext cx="1289050" cy="366713"/>
          </a:xfrm>
          <a:prstGeom prst="rect">
            <a:avLst/>
          </a:prstGeom>
          <a:noFill/>
          <a:ln w="12700">
            <a:noFill/>
            <a:miter lim="800000"/>
            <a:headEnd/>
            <a:tailEnd/>
          </a:ln>
          <a:effectLst/>
        </p:spPr>
        <p:txBody>
          <a:bodyPr wrap="none">
            <a:spAutoFit/>
          </a:bodyPr>
          <a:lstStyle/>
          <a:p>
            <a:r>
              <a:rPr lang="en-US" sz="1800" b="0">
                <a:latin typeface="Arial" pitchFamily="34" charset="0"/>
              </a:rPr>
              <a:t>Foam cells</a:t>
            </a:r>
            <a:endParaRPr lang="en-US" sz="2800" b="0">
              <a:latin typeface="Times" charset="0"/>
            </a:endParaRPr>
          </a:p>
        </p:txBody>
      </p:sp>
      <p:sp>
        <p:nvSpPr>
          <p:cNvPr id="23560" name="Text Box 8"/>
          <p:cNvSpPr txBox="1">
            <a:spLocks noChangeArrowheads="1"/>
          </p:cNvSpPr>
          <p:nvPr/>
        </p:nvSpPr>
        <p:spPr bwMode="auto">
          <a:xfrm>
            <a:off x="6664325" y="2368550"/>
            <a:ext cx="1860550" cy="366713"/>
          </a:xfrm>
          <a:prstGeom prst="rect">
            <a:avLst/>
          </a:prstGeom>
          <a:noFill/>
          <a:ln w="12700">
            <a:noFill/>
            <a:miter lim="800000"/>
            <a:headEnd/>
            <a:tailEnd/>
          </a:ln>
          <a:effectLst/>
        </p:spPr>
        <p:txBody>
          <a:bodyPr wrap="none">
            <a:spAutoFit/>
          </a:bodyPr>
          <a:lstStyle/>
          <a:p>
            <a:r>
              <a:rPr lang="en-US" sz="1800" b="0">
                <a:latin typeface="Arial" pitchFamily="34" charset="0"/>
              </a:rPr>
              <a:t>Lipid-rich plaque</a:t>
            </a:r>
            <a:endParaRPr lang="en-US" sz="2800" b="0">
              <a:latin typeface="Times" charset="0"/>
            </a:endParaRPr>
          </a:p>
        </p:txBody>
      </p:sp>
      <p:sp>
        <p:nvSpPr>
          <p:cNvPr id="23561" name="Text Box 9"/>
          <p:cNvSpPr txBox="1">
            <a:spLocks noChangeArrowheads="1"/>
          </p:cNvSpPr>
          <p:nvPr/>
        </p:nvSpPr>
        <p:spPr bwMode="auto">
          <a:xfrm>
            <a:off x="7002463" y="5054600"/>
            <a:ext cx="1174750" cy="366713"/>
          </a:xfrm>
          <a:prstGeom prst="rect">
            <a:avLst/>
          </a:prstGeom>
          <a:noFill/>
          <a:ln w="12700">
            <a:noFill/>
            <a:miter lim="800000"/>
            <a:headEnd/>
            <a:tailEnd/>
          </a:ln>
          <a:effectLst/>
        </p:spPr>
        <p:txBody>
          <a:bodyPr wrap="none">
            <a:spAutoFit/>
          </a:bodyPr>
          <a:lstStyle/>
          <a:p>
            <a:r>
              <a:rPr lang="en-US" sz="1800" b="0">
                <a:latin typeface="Arial" pitchFamily="34" charset="0"/>
              </a:rPr>
              <a:t>Lipid core</a:t>
            </a:r>
            <a:endParaRPr lang="en-US" sz="2800" b="0">
              <a:latin typeface="Times" charset="0"/>
            </a:endParaRPr>
          </a:p>
        </p:txBody>
      </p:sp>
      <p:sp>
        <p:nvSpPr>
          <p:cNvPr id="23562" name="Text Box 10"/>
          <p:cNvSpPr txBox="1">
            <a:spLocks noChangeArrowheads="1"/>
          </p:cNvSpPr>
          <p:nvPr/>
        </p:nvSpPr>
        <p:spPr bwMode="auto">
          <a:xfrm>
            <a:off x="4848225" y="3843338"/>
            <a:ext cx="1377950" cy="366712"/>
          </a:xfrm>
          <a:prstGeom prst="rect">
            <a:avLst/>
          </a:prstGeom>
          <a:noFill/>
          <a:ln w="12700">
            <a:noFill/>
            <a:miter lim="800000"/>
            <a:headEnd/>
            <a:tailEnd/>
          </a:ln>
          <a:effectLst/>
        </p:spPr>
        <p:txBody>
          <a:bodyPr wrap="none">
            <a:spAutoFit/>
          </a:bodyPr>
          <a:lstStyle/>
          <a:p>
            <a:r>
              <a:rPr lang="en-US" sz="1800" b="0">
                <a:latin typeface="Arial" pitchFamily="34" charset="0"/>
              </a:rPr>
              <a:t>Fibrous cap</a:t>
            </a:r>
            <a:endParaRPr lang="en-US" sz="2800" b="0">
              <a:latin typeface="Times" charset="0"/>
            </a:endParaRPr>
          </a:p>
        </p:txBody>
      </p:sp>
      <p:sp>
        <p:nvSpPr>
          <p:cNvPr id="23563" name="Text Box 11"/>
          <p:cNvSpPr txBox="1">
            <a:spLocks noChangeArrowheads="1"/>
          </p:cNvSpPr>
          <p:nvPr/>
        </p:nvSpPr>
        <p:spPr bwMode="auto">
          <a:xfrm>
            <a:off x="2065338" y="5183188"/>
            <a:ext cx="1212850" cy="366712"/>
          </a:xfrm>
          <a:prstGeom prst="rect">
            <a:avLst/>
          </a:prstGeom>
          <a:noFill/>
          <a:ln w="12700">
            <a:noFill/>
            <a:miter lim="800000"/>
            <a:headEnd/>
            <a:tailEnd/>
          </a:ln>
          <a:effectLst/>
        </p:spPr>
        <p:txBody>
          <a:bodyPr wrap="none">
            <a:spAutoFit/>
          </a:bodyPr>
          <a:lstStyle/>
          <a:p>
            <a:r>
              <a:rPr lang="en-US" sz="1800" b="0">
                <a:latin typeface="Arial" pitchFamily="34" charset="0"/>
              </a:rPr>
              <a:t>Thrombus</a:t>
            </a:r>
          </a:p>
        </p:txBody>
      </p:sp>
      <p:sp>
        <p:nvSpPr>
          <p:cNvPr id="23564" name="Line 12"/>
          <p:cNvSpPr>
            <a:spLocks noChangeShapeType="1"/>
          </p:cNvSpPr>
          <p:nvPr/>
        </p:nvSpPr>
        <p:spPr bwMode="auto">
          <a:xfrm flipH="1" flipV="1">
            <a:off x="7094538" y="4495800"/>
            <a:ext cx="376237" cy="555625"/>
          </a:xfrm>
          <a:prstGeom prst="line">
            <a:avLst/>
          </a:prstGeom>
          <a:noFill/>
          <a:ln w="28575">
            <a:solidFill>
              <a:schemeClr val="tx1"/>
            </a:solidFill>
            <a:round/>
            <a:headEnd/>
            <a:tailEnd/>
          </a:ln>
          <a:effectLst/>
        </p:spPr>
        <p:txBody>
          <a:bodyPr wrap="none" anchor="ctr"/>
          <a:lstStyle/>
          <a:p>
            <a:endParaRPr lang="en-US"/>
          </a:p>
        </p:txBody>
      </p:sp>
      <p:sp>
        <p:nvSpPr>
          <p:cNvPr id="23565" name="Line 13"/>
          <p:cNvSpPr>
            <a:spLocks noChangeShapeType="1"/>
          </p:cNvSpPr>
          <p:nvPr/>
        </p:nvSpPr>
        <p:spPr bwMode="auto">
          <a:xfrm flipV="1">
            <a:off x="3214688" y="5045075"/>
            <a:ext cx="736600" cy="311150"/>
          </a:xfrm>
          <a:prstGeom prst="line">
            <a:avLst/>
          </a:prstGeom>
          <a:noFill/>
          <a:ln w="28575">
            <a:solidFill>
              <a:schemeClr val="tx1"/>
            </a:solidFill>
            <a:round/>
            <a:headEnd/>
            <a:tailEnd/>
          </a:ln>
          <a:effectLst/>
        </p:spPr>
        <p:txBody>
          <a:bodyPr wrap="none" anchor="ctr"/>
          <a:lstStyle/>
          <a:p>
            <a:endParaRPr lang="en-US"/>
          </a:p>
        </p:txBody>
      </p:sp>
      <p:sp>
        <p:nvSpPr>
          <p:cNvPr id="23566" name="Line 14"/>
          <p:cNvSpPr>
            <a:spLocks noChangeShapeType="1"/>
          </p:cNvSpPr>
          <p:nvPr/>
        </p:nvSpPr>
        <p:spPr bwMode="auto">
          <a:xfrm flipH="1" flipV="1">
            <a:off x="6143625" y="4054475"/>
            <a:ext cx="703263" cy="179388"/>
          </a:xfrm>
          <a:prstGeom prst="line">
            <a:avLst/>
          </a:prstGeom>
          <a:noFill/>
          <a:ln w="28575">
            <a:solidFill>
              <a:schemeClr val="tx1"/>
            </a:solidFill>
            <a:round/>
            <a:headEnd/>
            <a:tailEnd/>
          </a:ln>
          <a:effectLst/>
        </p:spPr>
        <p:txBody>
          <a:bodyPr wrap="none" anchor="ctr"/>
          <a:lstStyle/>
          <a:p>
            <a:endParaRPr lang="en-US"/>
          </a:p>
        </p:txBody>
      </p:sp>
      <p:sp>
        <p:nvSpPr>
          <p:cNvPr id="23567" name="Line 15"/>
          <p:cNvSpPr>
            <a:spLocks noChangeShapeType="1"/>
          </p:cNvSpPr>
          <p:nvPr/>
        </p:nvSpPr>
        <p:spPr bwMode="auto">
          <a:xfrm flipH="1" flipV="1">
            <a:off x="5057775" y="2889250"/>
            <a:ext cx="9525" cy="522288"/>
          </a:xfrm>
          <a:prstGeom prst="line">
            <a:avLst/>
          </a:prstGeom>
          <a:noFill/>
          <a:ln w="28575">
            <a:solidFill>
              <a:schemeClr val="tx1"/>
            </a:solidFill>
            <a:round/>
            <a:headEnd/>
            <a:tailEnd/>
          </a:ln>
          <a:effectLst/>
        </p:spPr>
        <p:txBody>
          <a:bodyPr wrap="none" anchor="ctr"/>
          <a:lstStyle/>
          <a:p>
            <a:endParaRPr lang="en-US"/>
          </a:p>
        </p:txBody>
      </p:sp>
      <p:sp>
        <p:nvSpPr>
          <p:cNvPr id="23568" name="Text Box 16"/>
          <p:cNvSpPr txBox="1">
            <a:spLocks noChangeArrowheads="1"/>
          </p:cNvSpPr>
          <p:nvPr/>
        </p:nvSpPr>
        <p:spPr bwMode="auto">
          <a:xfrm>
            <a:off x="609600" y="6478588"/>
            <a:ext cx="2981325" cy="304800"/>
          </a:xfrm>
          <a:prstGeom prst="rect">
            <a:avLst/>
          </a:prstGeom>
          <a:noFill/>
          <a:ln w="9525">
            <a:noFill/>
            <a:miter lim="800000"/>
            <a:headEnd/>
            <a:tailEnd/>
          </a:ln>
          <a:effectLst/>
        </p:spPr>
        <p:txBody>
          <a:bodyPr wrap="none">
            <a:spAutoFit/>
          </a:bodyPr>
          <a:lstStyle/>
          <a:p>
            <a:r>
              <a:rPr lang="en-US" sz="1400" b="0">
                <a:latin typeface="Arial" pitchFamily="34" charset="0"/>
              </a:rPr>
              <a:t>Ross R. </a:t>
            </a:r>
            <a:r>
              <a:rPr lang="en-US" sz="1400" b="0" i="1">
                <a:latin typeface="Arial" pitchFamily="34" charset="0"/>
              </a:rPr>
              <a:t>Nature. </a:t>
            </a:r>
            <a:r>
              <a:rPr lang="en-US" sz="1400" b="0">
                <a:latin typeface="Arial" pitchFamily="34" charset="0"/>
              </a:rPr>
              <a:t>1993;362:801-809.</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ext Box 2"/>
          <p:cNvSpPr txBox="1">
            <a:spLocks noChangeArrowheads="1"/>
          </p:cNvSpPr>
          <p:nvPr/>
        </p:nvSpPr>
        <p:spPr bwMode="auto">
          <a:xfrm>
            <a:off x="635000" y="6383338"/>
            <a:ext cx="3395663" cy="304800"/>
          </a:xfrm>
          <a:prstGeom prst="rect">
            <a:avLst/>
          </a:prstGeom>
          <a:noFill/>
          <a:ln w="9525">
            <a:noFill/>
            <a:miter lim="800000"/>
            <a:headEnd/>
            <a:tailEnd/>
          </a:ln>
          <a:effectLst/>
        </p:spPr>
        <p:txBody>
          <a:bodyPr wrap="none">
            <a:spAutoFit/>
          </a:bodyPr>
          <a:lstStyle/>
          <a:p>
            <a:pPr algn="r"/>
            <a:r>
              <a:rPr lang="en-US" sz="1400" b="0">
                <a:latin typeface="Arial" charset="0"/>
              </a:rPr>
              <a:t>Libby P. </a:t>
            </a:r>
            <a:r>
              <a:rPr lang="en-US" sz="1400" b="0" i="1">
                <a:latin typeface="Arial" charset="0"/>
              </a:rPr>
              <a:t>Circulation. </a:t>
            </a:r>
            <a:r>
              <a:rPr lang="en-US" sz="1400" b="0">
                <a:latin typeface="Arial" charset="0"/>
              </a:rPr>
              <a:t>1995;91:2844-2850.</a:t>
            </a:r>
          </a:p>
        </p:txBody>
      </p:sp>
      <p:sp>
        <p:nvSpPr>
          <p:cNvPr id="199683" name="Text Box 3"/>
          <p:cNvSpPr txBox="1">
            <a:spLocks noChangeArrowheads="1"/>
          </p:cNvSpPr>
          <p:nvPr/>
        </p:nvSpPr>
        <p:spPr bwMode="auto">
          <a:xfrm>
            <a:off x="4191000" y="1550988"/>
            <a:ext cx="2061205" cy="369332"/>
          </a:xfrm>
          <a:prstGeom prst="rect">
            <a:avLst/>
          </a:prstGeom>
          <a:noFill/>
          <a:ln w="9525">
            <a:noFill/>
            <a:miter lim="800000"/>
            <a:headEnd/>
            <a:tailEnd/>
          </a:ln>
          <a:effectLst/>
        </p:spPr>
        <p:txBody>
          <a:bodyPr wrap="none">
            <a:spAutoFit/>
          </a:bodyPr>
          <a:lstStyle/>
          <a:p>
            <a:r>
              <a:rPr lang="en-US" b="0" dirty="0">
                <a:solidFill>
                  <a:srgbClr val="FF0000"/>
                </a:solidFill>
                <a:latin typeface="Arial" charset="0"/>
              </a:rPr>
              <a:t>Vulnerable Plaque</a:t>
            </a:r>
          </a:p>
        </p:txBody>
      </p:sp>
      <p:sp>
        <p:nvSpPr>
          <p:cNvPr id="199684" name="Text Box 4"/>
          <p:cNvSpPr txBox="1">
            <a:spLocks noChangeArrowheads="1"/>
          </p:cNvSpPr>
          <p:nvPr/>
        </p:nvSpPr>
        <p:spPr bwMode="auto">
          <a:xfrm>
            <a:off x="4343400" y="2095500"/>
            <a:ext cx="5203825" cy="1431925"/>
          </a:xfrm>
          <a:prstGeom prst="rect">
            <a:avLst/>
          </a:prstGeom>
          <a:noFill/>
          <a:ln w="9525">
            <a:noFill/>
            <a:miter lim="800000"/>
            <a:headEnd/>
            <a:tailEnd/>
          </a:ln>
          <a:effectLst/>
        </p:spPr>
        <p:txBody>
          <a:bodyPr>
            <a:spAutoFit/>
          </a:bodyPr>
          <a:lstStyle/>
          <a:p>
            <a:pPr indent="228600">
              <a:buClr>
                <a:schemeClr val="tx1"/>
              </a:buClr>
              <a:buFontTx/>
              <a:buChar char="•"/>
            </a:pPr>
            <a:r>
              <a:rPr lang="en-US" sz="2200" b="0">
                <a:latin typeface="Arial" charset="0"/>
              </a:rPr>
              <a:t>Thin fibrous cap</a:t>
            </a:r>
          </a:p>
          <a:p>
            <a:pPr indent="228600">
              <a:buClr>
                <a:schemeClr val="tx1"/>
              </a:buClr>
              <a:buFontTx/>
              <a:buChar char="•"/>
            </a:pPr>
            <a:r>
              <a:rPr lang="en-US" sz="2200" b="0">
                <a:latin typeface="Arial" charset="0"/>
              </a:rPr>
              <a:t>Inflammatory cell infiltrates: </a:t>
            </a:r>
          </a:p>
          <a:p>
            <a:pPr indent="228600">
              <a:buClr>
                <a:schemeClr val="tx1"/>
              </a:buClr>
            </a:pPr>
            <a:r>
              <a:rPr lang="en-US" sz="2200" b="0">
                <a:latin typeface="Arial" charset="0"/>
              </a:rPr>
              <a:t>proteolytic activity</a:t>
            </a:r>
          </a:p>
          <a:p>
            <a:pPr indent="228600">
              <a:buClr>
                <a:schemeClr val="tx1"/>
              </a:buClr>
              <a:buFontTx/>
              <a:buChar char="•"/>
            </a:pPr>
            <a:r>
              <a:rPr lang="en-US" sz="2200" b="0">
                <a:latin typeface="Arial" charset="0"/>
              </a:rPr>
              <a:t>Lipid-rich plaque</a:t>
            </a:r>
            <a:endParaRPr lang="en-US" b="0">
              <a:latin typeface="Arial" charset="0"/>
            </a:endParaRPr>
          </a:p>
        </p:txBody>
      </p:sp>
      <p:sp>
        <p:nvSpPr>
          <p:cNvPr id="199685" name="Oval 5"/>
          <p:cNvSpPr>
            <a:spLocks noChangeAspect="1" noChangeArrowheads="1"/>
          </p:cNvSpPr>
          <p:nvPr/>
        </p:nvSpPr>
        <p:spPr bwMode="invGray">
          <a:xfrm>
            <a:off x="1223963" y="1589088"/>
            <a:ext cx="2597150" cy="1857375"/>
          </a:xfrm>
          <a:prstGeom prst="ellipse">
            <a:avLst/>
          </a:prstGeom>
          <a:solidFill>
            <a:srgbClr val="FF6600"/>
          </a:solidFill>
          <a:ln w="127000">
            <a:solidFill>
              <a:srgbClr val="FF6600"/>
            </a:solidFill>
            <a:round/>
            <a:headEnd/>
            <a:tailEnd/>
          </a:ln>
          <a:effectLst/>
        </p:spPr>
        <p:txBody>
          <a:bodyPr wrap="none" anchor="ctr"/>
          <a:lstStyle/>
          <a:p>
            <a:endParaRPr lang="en-US"/>
          </a:p>
        </p:txBody>
      </p:sp>
      <p:sp>
        <p:nvSpPr>
          <p:cNvPr id="199686" name="Oval 6"/>
          <p:cNvSpPr>
            <a:spLocks noChangeAspect="1" noChangeArrowheads="1"/>
          </p:cNvSpPr>
          <p:nvPr/>
        </p:nvSpPr>
        <p:spPr bwMode="invGray">
          <a:xfrm>
            <a:off x="1349375" y="1657350"/>
            <a:ext cx="2405063" cy="1720850"/>
          </a:xfrm>
          <a:prstGeom prst="ellipse">
            <a:avLst/>
          </a:prstGeom>
          <a:solidFill>
            <a:srgbClr val="FFFF00"/>
          </a:solidFill>
          <a:ln w="127000">
            <a:solidFill>
              <a:srgbClr val="FF9900"/>
            </a:solidFill>
            <a:round/>
            <a:headEnd/>
            <a:tailEnd/>
          </a:ln>
          <a:effectLst/>
        </p:spPr>
        <p:txBody>
          <a:bodyPr wrap="none" anchor="ctr"/>
          <a:lstStyle/>
          <a:p>
            <a:endParaRPr lang="en-US"/>
          </a:p>
        </p:txBody>
      </p:sp>
      <p:sp>
        <p:nvSpPr>
          <p:cNvPr id="199687" name="Oval 7"/>
          <p:cNvSpPr>
            <a:spLocks noChangeAspect="1" noChangeArrowheads="1"/>
          </p:cNvSpPr>
          <p:nvPr/>
        </p:nvSpPr>
        <p:spPr bwMode="invGray">
          <a:xfrm>
            <a:off x="1419225" y="1795463"/>
            <a:ext cx="1784350" cy="1512887"/>
          </a:xfrm>
          <a:prstGeom prst="ellipse">
            <a:avLst/>
          </a:prstGeom>
          <a:solidFill>
            <a:schemeClr val="bg1"/>
          </a:solidFill>
          <a:ln w="127000">
            <a:solidFill>
              <a:srgbClr val="FF9900"/>
            </a:solidFill>
            <a:round/>
            <a:headEnd/>
            <a:tailEnd/>
          </a:ln>
          <a:effectLst/>
        </p:spPr>
        <p:txBody>
          <a:bodyPr wrap="none" anchor="ctr"/>
          <a:lstStyle/>
          <a:p>
            <a:endParaRPr lang="en-US"/>
          </a:p>
        </p:txBody>
      </p:sp>
      <p:sp>
        <p:nvSpPr>
          <p:cNvPr id="199688" name="Text Box 8"/>
          <p:cNvSpPr txBox="1">
            <a:spLocks noChangeAspect="1" noChangeArrowheads="1"/>
          </p:cNvSpPr>
          <p:nvPr/>
        </p:nvSpPr>
        <p:spPr bwMode="invGray">
          <a:xfrm>
            <a:off x="1762125" y="2139950"/>
            <a:ext cx="1117600" cy="457200"/>
          </a:xfrm>
          <a:prstGeom prst="rect">
            <a:avLst/>
          </a:prstGeom>
          <a:noFill/>
          <a:ln w="9525">
            <a:noFill/>
            <a:miter lim="800000"/>
            <a:headEnd/>
            <a:tailEnd/>
          </a:ln>
          <a:effectLst/>
        </p:spPr>
        <p:txBody>
          <a:bodyPr wrap="none">
            <a:spAutoFit/>
          </a:bodyPr>
          <a:lstStyle/>
          <a:p>
            <a:r>
              <a:rPr lang="en-US" b="0">
                <a:latin typeface="Arial" charset="0"/>
              </a:rPr>
              <a:t>Lumen</a:t>
            </a:r>
            <a:endParaRPr lang="en-US" b="0"/>
          </a:p>
        </p:txBody>
      </p:sp>
      <p:sp>
        <p:nvSpPr>
          <p:cNvPr id="199689" name="Text Box 9"/>
          <p:cNvSpPr txBox="1">
            <a:spLocks noChangeAspect="1" noChangeArrowheads="1"/>
          </p:cNvSpPr>
          <p:nvPr/>
        </p:nvSpPr>
        <p:spPr bwMode="gray">
          <a:xfrm>
            <a:off x="3135313" y="2162175"/>
            <a:ext cx="684803" cy="646331"/>
          </a:xfrm>
          <a:prstGeom prst="rect">
            <a:avLst/>
          </a:prstGeom>
          <a:noFill/>
          <a:ln w="9525">
            <a:noFill/>
            <a:miter lim="800000"/>
            <a:headEnd/>
            <a:tailEnd/>
          </a:ln>
          <a:effectLst/>
        </p:spPr>
        <p:txBody>
          <a:bodyPr wrap="none">
            <a:spAutoFit/>
          </a:bodyPr>
          <a:lstStyle/>
          <a:p>
            <a:r>
              <a:rPr lang="en-US" sz="1800" dirty="0">
                <a:solidFill>
                  <a:schemeClr val="accent4">
                    <a:lumMod val="75000"/>
                  </a:schemeClr>
                </a:solidFill>
                <a:latin typeface="Arial" charset="0"/>
              </a:rPr>
              <a:t>Lipid</a:t>
            </a:r>
          </a:p>
          <a:p>
            <a:r>
              <a:rPr lang="en-US" sz="1800" dirty="0">
                <a:solidFill>
                  <a:schemeClr val="accent4">
                    <a:lumMod val="75000"/>
                  </a:schemeClr>
                </a:solidFill>
                <a:latin typeface="Arial" charset="0"/>
              </a:rPr>
              <a:t>Core</a:t>
            </a:r>
            <a:endParaRPr lang="en-US" sz="1800" b="0" dirty="0">
              <a:solidFill>
                <a:schemeClr val="accent4">
                  <a:lumMod val="75000"/>
                </a:schemeClr>
              </a:solidFill>
              <a:latin typeface="Arial" charset="0"/>
            </a:endParaRPr>
          </a:p>
        </p:txBody>
      </p:sp>
      <p:sp>
        <p:nvSpPr>
          <p:cNvPr id="199690" name="Line 10"/>
          <p:cNvSpPr>
            <a:spLocks noChangeAspect="1" noChangeShapeType="1"/>
          </p:cNvSpPr>
          <p:nvPr/>
        </p:nvSpPr>
        <p:spPr bwMode="invGray">
          <a:xfrm rot="23959980">
            <a:off x="2874963" y="2757488"/>
            <a:ext cx="274637" cy="1587"/>
          </a:xfrm>
          <a:prstGeom prst="line">
            <a:avLst/>
          </a:prstGeom>
          <a:noFill/>
          <a:ln w="25400">
            <a:solidFill>
              <a:schemeClr val="tx1"/>
            </a:solidFill>
            <a:round/>
            <a:headEnd/>
            <a:tailEnd type="triangle" w="med" len="med"/>
          </a:ln>
          <a:effectLst/>
        </p:spPr>
        <p:txBody>
          <a:bodyPr wrap="none" anchor="ctr"/>
          <a:lstStyle/>
          <a:p>
            <a:endParaRPr lang="en-US"/>
          </a:p>
        </p:txBody>
      </p:sp>
      <p:sp>
        <p:nvSpPr>
          <p:cNvPr id="199691" name="Text Box 11"/>
          <p:cNvSpPr txBox="1">
            <a:spLocks noChangeAspect="1" noChangeArrowheads="1"/>
          </p:cNvSpPr>
          <p:nvPr/>
        </p:nvSpPr>
        <p:spPr bwMode="invGray">
          <a:xfrm>
            <a:off x="1504950" y="2600325"/>
            <a:ext cx="1517650" cy="366713"/>
          </a:xfrm>
          <a:prstGeom prst="rect">
            <a:avLst/>
          </a:prstGeom>
          <a:noFill/>
          <a:ln w="9525">
            <a:noFill/>
            <a:miter lim="800000"/>
            <a:headEnd/>
            <a:tailEnd/>
          </a:ln>
          <a:effectLst/>
        </p:spPr>
        <p:txBody>
          <a:bodyPr wrap="none">
            <a:spAutoFit/>
          </a:bodyPr>
          <a:lstStyle/>
          <a:p>
            <a:r>
              <a:rPr lang="en-US" sz="1800">
                <a:latin typeface="Arial" charset="0"/>
              </a:rPr>
              <a:t>Fibrous</a:t>
            </a:r>
            <a:r>
              <a:rPr lang="en-US" sz="1800" b="0">
                <a:latin typeface="Arial" charset="0"/>
              </a:rPr>
              <a:t> </a:t>
            </a:r>
            <a:r>
              <a:rPr lang="en-US" sz="1800">
                <a:latin typeface="Arial" charset="0"/>
              </a:rPr>
              <a:t>Cap</a:t>
            </a:r>
            <a:endParaRPr lang="en-US" b="0"/>
          </a:p>
        </p:txBody>
      </p:sp>
      <p:sp>
        <p:nvSpPr>
          <p:cNvPr id="199692" name="Rectangle 12"/>
          <p:cNvSpPr>
            <a:spLocks noChangeArrowheads="1"/>
          </p:cNvSpPr>
          <p:nvPr/>
        </p:nvSpPr>
        <p:spPr bwMode="auto">
          <a:xfrm>
            <a:off x="4341813" y="4349750"/>
            <a:ext cx="5292725" cy="1462088"/>
          </a:xfrm>
          <a:prstGeom prst="rect">
            <a:avLst/>
          </a:prstGeom>
          <a:noFill/>
          <a:ln w="9525">
            <a:noFill/>
            <a:miter lim="800000"/>
            <a:headEnd/>
            <a:tailEnd/>
          </a:ln>
          <a:effectLst/>
        </p:spPr>
        <p:txBody>
          <a:bodyPr>
            <a:spAutoFit/>
          </a:bodyPr>
          <a:lstStyle/>
          <a:p>
            <a:pPr indent="228600">
              <a:buClr>
                <a:schemeClr val="tx1"/>
              </a:buClr>
              <a:buFontTx/>
              <a:buChar char="•"/>
            </a:pPr>
            <a:r>
              <a:rPr lang="en-US" sz="2200" b="0">
                <a:latin typeface="Arial" charset="0"/>
              </a:rPr>
              <a:t>Thick fibrous cap</a:t>
            </a:r>
          </a:p>
          <a:p>
            <a:pPr indent="228600">
              <a:buClr>
                <a:schemeClr val="tx1"/>
              </a:buClr>
              <a:buFontTx/>
              <a:buChar char="•"/>
            </a:pPr>
            <a:r>
              <a:rPr lang="en-US" sz="2200" b="0">
                <a:latin typeface="Arial" charset="0"/>
              </a:rPr>
              <a:t>Smooth muscle cells: </a:t>
            </a:r>
            <a:br>
              <a:rPr lang="en-US" sz="2200" b="0">
                <a:latin typeface="Arial" charset="0"/>
              </a:rPr>
            </a:br>
            <a:r>
              <a:rPr lang="en-US" sz="2200" b="0">
                <a:latin typeface="Arial" charset="0"/>
              </a:rPr>
              <a:t>   more extracellular matrix</a:t>
            </a:r>
          </a:p>
          <a:p>
            <a:pPr indent="228600">
              <a:buClr>
                <a:schemeClr val="tx1"/>
              </a:buClr>
              <a:buFontTx/>
              <a:buChar char="•"/>
            </a:pPr>
            <a:r>
              <a:rPr lang="en-US" sz="2200" b="0">
                <a:latin typeface="Arial" charset="0"/>
              </a:rPr>
              <a:t>Lipid-poor plaque</a:t>
            </a:r>
            <a:r>
              <a:rPr lang="en-US" b="0">
                <a:latin typeface="Arial" charset="0"/>
              </a:rPr>
              <a:t> </a:t>
            </a:r>
          </a:p>
        </p:txBody>
      </p:sp>
      <p:sp>
        <p:nvSpPr>
          <p:cNvPr id="199693" name="Rectangle 13"/>
          <p:cNvSpPr>
            <a:spLocks noChangeArrowheads="1"/>
          </p:cNvSpPr>
          <p:nvPr/>
        </p:nvSpPr>
        <p:spPr bwMode="auto">
          <a:xfrm>
            <a:off x="4229100" y="3862388"/>
            <a:ext cx="1620957" cy="369332"/>
          </a:xfrm>
          <a:prstGeom prst="rect">
            <a:avLst/>
          </a:prstGeom>
          <a:noFill/>
          <a:ln w="9525">
            <a:noFill/>
            <a:miter lim="800000"/>
            <a:headEnd/>
            <a:tailEnd/>
          </a:ln>
          <a:effectLst/>
        </p:spPr>
        <p:txBody>
          <a:bodyPr wrap="none">
            <a:spAutoFit/>
          </a:bodyPr>
          <a:lstStyle/>
          <a:p>
            <a:r>
              <a:rPr lang="en-US" b="0" dirty="0">
                <a:solidFill>
                  <a:srgbClr val="FF0000"/>
                </a:solidFill>
                <a:latin typeface="Arial" charset="0"/>
              </a:rPr>
              <a:t>Stable Plaque</a:t>
            </a:r>
            <a:endParaRPr lang="en-US" sz="3200" b="0" dirty="0">
              <a:solidFill>
                <a:srgbClr val="FF0000"/>
              </a:solidFill>
              <a:latin typeface="Arial" charset="0"/>
            </a:endParaRPr>
          </a:p>
        </p:txBody>
      </p:sp>
      <p:sp>
        <p:nvSpPr>
          <p:cNvPr id="199694" name="Oval 14"/>
          <p:cNvSpPr>
            <a:spLocks noChangeAspect="1" noChangeArrowheads="1"/>
          </p:cNvSpPr>
          <p:nvPr/>
        </p:nvSpPr>
        <p:spPr bwMode="auto">
          <a:xfrm>
            <a:off x="1239838" y="3916363"/>
            <a:ext cx="2668587" cy="1916112"/>
          </a:xfrm>
          <a:prstGeom prst="ellipse">
            <a:avLst/>
          </a:prstGeom>
          <a:solidFill>
            <a:srgbClr val="FF6600"/>
          </a:solidFill>
          <a:ln w="63500">
            <a:solidFill>
              <a:srgbClr val="FF6600"/>
            </a:solidFill>
            <a:round/>
            <a:headEnd/>
            <a:tailEnd/>
          </a:ln>
          <a:effectLst/>
        </p:spPr>
        <p:txBody>
          <a:bodyPr wrap="none" anchor="ctr"/>
          <a:lstStyle/>
          <a:p>
            <a:endParaRPr lang="en-US"/>
          </a:p>
        </p:txBody>
      </p:sp>
      <p:sp>
        <p:nvSpPr>
          <p:cNvPr id="199695" name="Oval 15"/>
          <p:cNvSpPr>
            <a:spLocks noChangeAspect="1" noChangeArrowheads="1"/>
          </p:cNvSpPr>
          <p:nvPr/>
        </p:nvSpPr>
        <p:spPr bwMode="auto">
          <a:xfrm>
            <a:off x="1423988" y="4052888"/>
            <a:ext cx="2300287" cy="1643062"/>
          </a:xfrm>
          <a:prstGeom prst="ellipse">
            <a:avLst/>
          </a:prstGeom>
          <a:solidFill>
            <a:srgbClr val="FF9900"/>
          </a:solidFill>
          <a:ln w="63500">
            <a:solidFill>
              <a:srgbClr val="FF9900"/>
            </a:solidFill>
            <a:round/>
            <a:headEnd/>
            <a:tailEnd/>
          </a:ln>
          <a:effectLst/>
        </p:spPr>
        <p:txBody>
          <a:bodyPr wrap="none" anchor="ctr"/>
          <a:lstStyle/>
          <a:p>
            <a:pPr algn="ctr"/>
            <a:endParaRPr lang="ru-RU" sz="1800">
              <a:latin typeface="Arial" charset="0"/>
            </a:endParaRPr>
          </a:p>
        </p:txBody>
      </p:sp>
      <p:sp>
        <p:nvSpPr>
          <p:cNvPr id="199696" name="Freeform 16"/>
          <p:cNvSpPr>
            <a:spLocks noChangeAspect="1"/>
          </p:cNvSpPr>
          <p:nvPr/>
        </p:nvSpPr>
        <p:spPr bwMode="auto">
          <a:xfrm>
            <a:off x="1700213" y="4257675"/>
            <a:ext cx="1011237" cy="1301750"/>
          </a:xfrm>
          <a:custGeom>
            <a:avLst/>
            <a:gdLst/>
            <a:ahLst/>
            <a:cxnLst>
              <a:cxn ang="0">
                <a:pos x="340" y="46"/>
              </a:cxn>
              <a:cxn ang="0">
                <a:pos x="254" y="89"/>
              </a:cxn>
              <a:cxn ang="0">
                <a:pos x="211" y="132"/>
              </a:cxn>
              <a:cxn ang="0">
                <a:pos x="169" y="174"/>
              </a:cxn>
              <a:cxn ang="0">
                <a:pos x="94" y="282"/>
              </a:cxn>
              <a:cxn ang="0">
                <a:pos x="19" y="496"/>
              </a:cxn>
              <a:cxn ang="0">
                <a:pos x="61" y="732"/>
              </a:cxn>
              <a:cxn ang="0">
                <a:pos x="115" y="807"/>
              </a:cxn>
              <a:cxn ang="0">
                <a:pos x="136" y="839"/>
              </a:cxn>
              <a:cxn ang="0">
                <a:pos x="201" y="903"/>
              </a:cxn>
              <a:cxn ang="0">
                <a:pos x="222" y="935"/>
              </a:cxn>
              <a:cxn ang="0">
                <a:pos x="254" y="946"/>
              </a:cxn>
              <a:cxn ang="0">
                <a:pos x="351" y="999"/>
              </a:cxn>
              <a:cxn ang="0">
                <a:pos x="436" y="667"/>
              </a:cxn>
              <a:cxn ang="0">
                <a:pos x="447" y="635"/>
              </a:cxn>
              <a:cxn ang="0">
                <a:pos x="490" y="592"/>
              </a:cxn>
              <a:cxn ang="0">
                <a:pos x="544" y="507"/>
              </a:cxn>
              <a:cxn ang="0">
                <a:pos x="576" y="442"/>
              </a:cxn>
              <a:cxn ang="0">
                <a:pos x="586" y="346"/>
              </a:cxn>
              <a:cxn ang="0">
                <a:pos x="544" y="174"/>
              </a:cxn>
              <a:cxn ang="0">
                <a:pos x="522" y="110"/>
              </a:cxn>
              <a:cxn ang="0">
                <a:pos x="501" y="78"/>
              </a:cxn>
              <a:cxn ang="0">
                <a:pos x="447" y="3"/>
              </a:cxn>
              <a:cxn ang="0">
                <a:pos x="361" y="24"/>
              </a:cxn>
              <a:cxn ang="0">
                <a:pos x="340" y="46"/>
              </a:cxn>
            </a:cxnLst>
            <a:rect l="0" t="0" r="r" b="b"/>
            <a:pathLst>
              <a:path w="592" h="1005">
                <a:moveTo>
                  <a:pt x="340" y="46"/>
                </a:moveTo>
                <a:cubicBezTo>
                  <a:pt x="306" y="58"/>
                  <a:pt x="288" y="77"/>
                  <a:pt x="254" y="89"/>
                </a:cubicBezTo>
                <a:cubicBezTo>
                  <a:pt x="228" y="173"/>
                  <a:pt x="268" y="75"/>
                  <a:pt x="211" y="132"/>
                </a:cubicBezTo>
                <a:cubicBezTo>
                  <a:pt x="155" y="188"/>
                  <a:pt x="254" y="147"/>
                  <a:pt x="169" y="174"/>
                </a:cubicBezTo>
                <a:cubicBezTo>
                  <a:pt x="155" y="215"/>
                  <a:pt x="124" y="250"/>
                  <a:pt x="94" y="282"/>
                </a:cubicBezTo>
                <a:cubicBezTo>
                  <a:pt x="69" y="356"/>
                  <a:pt x="33" y="418"/>
                  <a:pt x="19" y="496"/>
                </a:cubicBezTo>
                <a:cubicBezTo>
                  <a:pt x="24" y="587"/>
                  <a:pt x="0" y="668"/>
                  <a:pt x="61" y="732"/>
                </a:cubicBezTo>
                <a:cubicBezTo>
                  <a:pt x="79" y="783"/>
                  <a:pt x="64" y="756"/>
                  <a:pt x="115" y="807"/>
                </a:cubicBezTo>
                <a:cubicBezTo>
                  <a:pt x="124" y="816"/>
                  <a:pt x="128" y="829"/>
                  <a:pt x="136" y="839"/>
                </a:cubicBezTo>
                <a:cubicBezTo>
                  <a:pt x="156" y="862"/>
                  <a:pt x="184" y="878"/>
                  <a:pt x="201" y="903"/>
                </a:cubicBezTo>
                <a:cubicBezTo>
                  <a:pt x="208" y="914"/>
                  <a:pt x="212" y="927"/>
                  <a:pt x="222" y="935"/>
                </a:cubicBezTo>
                <a:cubicBezTo>
                  <a:pt x="231" y="942"/>
                  <a:pt x="244" y="941"/>
                  <a:pt x="254" y="946"/>
                </a:cubicBezTo>
                <a:cubicBezTo>
                  <a:pt x="360" y="1005"/>
                  <a:pt x="280" y="977"/>
                  <a:pt x="351" y="999"/>
                </a:cubicBezTo>
                <a:cubicBezTo>
                  <a:pt x="358" y="888"/>
                  <a:pt x="353" y="754"/>
                  <a:pt x="436" y="667"/>
                </a:cubicBezTo>
                <a:cubicBezTo>
                  <a:pt x="440" y="656"/>
                  <a:pt x="440" y="644"/>
                  <a:pt x="447" y="635"/>
                </a:cubicBezTo>
                <a:cubicBezTo>
                  <a:pt x="459" y="619"/>
                  <a:pt x="490" y="592"/>
                  <a:pt x="490" y="592"/>
                </a:cubicBezTo>
                <a:cubicBezTo>
                  <a:pt x="502" y="556"/>
                  <a:pt x="516" y="533"/>
                  <a:pt x="544" y="507"/>
                </a:cubicBezTo>
                <a:cubicBezTo>
                  <a:pt x="551" y="484"/>
                  <a:pt x="570" y="465"/>
                  <a:pt x="576" y="442"/>
                </a:cubicBezTo>
                <a:cubicBezTo>
                  <a:pt x="584" y="411"/>
                  <a:pt x="583" y="378"/>
                  <a:pt x="586" y="346"/>
                </a:cubicBezTo>
                <a:cubicBezTo>
                  <a:pt x="580" y="271"/>
                  <a:pt x="592" y="224"/>
                  <a:pt x="544" y="174"/>
                </a:cubicBezTo>
                <a:cubicBezTo>
                  <a:pt x="537" y="153"/>
                  <a:pt x="534" y="129"/>
                  <a:pt x="522" y="110"/>
                </a:cubicBezTo>
                <a:cubicBezTo>
                  <a:pt x="515" y="99"/>
                  <a:pt x="506" y="90"/>
                  <a:pt x="501" y="78"/>
                </a:cubicBezTo>
                <a:cubicBezTo>
                  <a:pt x="466" y="0"/>
                  <a:pt x="505" y="23"/>
                  <a:pt x="447" y="3"/>
                </a:cubicBezTo>
                <a:cubicBezTo>
                  <a:pt x="442" y="4"/>
                  <a:pt x="373" y="17"/>
                  <a:pt x="361" y="24"/>
                </a:cubicBezTo>
                <a:cubicBezTo>
                  <a:pt x="352" y="29"/>
                  <a:pt x="340" y="46"/>
                  <a:pt x="340" y="46"/>
                </a:cubicBezTo>
                <a:close/>
              </a:path>
            </a:pathLst>
          </a:custGeom>
          <a:solidFill>
            <a:schemeClr val="bg1"/>
          </a:solidFill>
          <a:ln w="9525">
            <a:solidFill>
              <a:srgbClr val="FF9900"/>
            </a:solidFill>
            <a:round/>
            <a:headEnd/>
            <a:tailEnd/>
          </a:ln>
          <a:effectLst/>
        </p:spPr>
        <p:txBody>
          <a:bodyPr wrap="none" anchor="ctr"/>
          <a:lstStyle/>
          <a:p>
            <a:endParaRPr lang="en-US"/>
          </a:p>
        </p:txBody>
      </p:sp>
      <p:sp>
        <p:nvSpPr>
          <p:cNvPr id="199697" name="Rectangle 17"/>
          <p:cNvSpPr>
            <a:spLocks noChangeAspect="1" noChangeArrowheads="1"/>
          </p:cNvSpPr>
          <p:nvPr/>
        </p:nvSpPr>
        <p:spPr bwMode="gray">
          <a:xfrm>
            <a:off x="1519238" y="4532313"/>
            <a:ext cx="1117600" cy="457200"/>
          </a:xfrm>
          <a:prstGeom prst="rect">
            <a:avLst/>
          </a:prstGeom>
          <a:noFill/>
          <a:ln w="9525">
            <a:noFill/>
            <a:miter lim="800000"/>
            <a:headEnd/>
            <a:tailEnd/>
          </a:ln>
          <a:effectLst/>
        </p:spPr>
        <p:txBody>
          <a:bodyPr wrap="none">
            <a:spAutoFit/>
          </a:bodyPr>
          <a:lstStyle/>
          <a:p>
            <a:r>
              <a:rPr lang="en-US" b="0">
                <a:latin typeface="Arial" charset="0"/>
              </a:rPr>
              <a:t>Lumen</a:t>
            </a:r>
          </a:p>
        </p:txBody>
      </p:sp>
      <p:sp>
        <p:nvSpPr>
          <p:cNvPr id="199698" name="Freeform 18"/>
          <p:cNvSpPr>
            <a:spLocks noChangeAspect="1"/>
          </p:cNvSpPr>
          <p:nvPr/>
        </p:nvSpPr>
        <p:spPr bwMode="auto">
          <a:xfrm>
            <a:off x="2897188" y="4668838"/>
            <a:ext cx="550862" cy="855662"/>
          </a:xfrm>
          <a:custGeom>
            <a:avLst/>
            <a:gdLst/>
            <a:ahLst/>
            <a:cxnLst>
              <a:cxn ang="0">
                <a:pos x="242" y="32"/>
              </a:cxn>
              <a:cxn ang="0">
                <a:pos x="156" y="75"/>
              </a:cxn>
              <a:cxn ang="0">
                <a:pos x="17" y="321"/>
              </a:cxn>
              <a:cxn ang="0">
                <a:pos x="27" y="482"/>
              </a:cxn>
              <a:cxn ang="0">
                <a:pos x="102" y="471"/>
              </a:cxn>
              <a:cxn ang="0">
                <a:pos x="231" y="418"/>
              </a:cxn>
              <a:cxn ang="0">
                <a:pos x="274" y="375"/>
              </a:cxn>
              <a:cxn ang="0">
                <a:pos x="295" y="353"/>
              </a:cxn>
              <a:cxn ang="0">
                <a:pos x="381" y="21"/>
              </a:cxn>
              <a:cxn ang="0">
                <a:pos x="359" y="0"/>
              </a:cxn>
              <a:cxn ang="0">
                <a:pos x="327" y="21"/>
              </a:cxn>
              <a:cxn ang="0">
                <a:pos x="242" y="32"/>
              </a:cxn>
            </a:cxnLst>
            <a:rect l="0" t="0" r="r" b="b"/>
            <a:pathLst>
              <a:path w="381" h="504">
                <a:moveTo>
                  <a:pt x="242" y="32"/>
                </a:moveTo>
                <a:cubicBezTo>
                  <a:pt x="208" y="44"/>
                  <a:pt x="190" y="63"/>
                  <a:pt x="156" y="75"/>
                </a:cubicBezTo>
                <a:cubicBezTo>
                  <a:pt x="67" y="162"/>
                  <a:pt x="46" y="197"/>
                  <a:pt x="17" y="321"/>
                </a:cubicBezTo>
                <a:cubicBezTo>
                  <a:pt x="20" y="375"/>
                  <a:pt x="0" y="435"/>
                  <a:pt x="27" y="482"/>
                </a:cubicBezTo>
                <a:cubicBezTo>
                  <a:pt x="39" y="504"/>
                  <a:pt x="77" y="477"/>
                  <a:pt x="102" y="471"/>
                </a:cubicBezTo>
                <a:cubicBezTo>
                  <a:pt x="142" y="462"/>
                  <a:pt x="198" y="447"/>
                  <a:pt x="231" y="418"/>
                </a:cubicBezTo>
                <a:cubicBezTo>
                  <a:pt x="246" y="405"/>
                  <a:pt x="260" y="389"/>
                  <a:pt x="274" y="375"/>
                </a:cubicBezTo>
                <a:cubicBezTo>
                  <a:pt x="281" y="368"/>
                  <a:pt x="295" y="353"/>
                  <a:pt x="295" y="353"/>
                </a:cubicBezTo>
                <a:cubicBezTo>
                  <a:pt x="332" y="244"/>
                  <a:pt x="344" y="130"/>
                  <a:pt x="381" y="21"/>
                </a:cubicBezTo>
                <a:cubicBezTo>
                  <a:pt x="374" y="14"/>
                  <a:pt x="369" y="0"/>
                  <a:pt x="359" y="0"/>
                </a:cubicBezTo>
                <a:cubicBezTo>
                  <a:pt x="346" y="0"/>
                  <a:pt x="339" y="16"/>
                  <a:pt x="327" y="21"/>
                </a:cubicBezTo>
                <a:cubicBezTo>
                  <a:pt x="263" y="50"/>
                  <a:pt x="280" y="52"/>
                  <a:pt x="242" y="32"/>
                </a:cubicBezTo>
                <a:close/>
              </a:path>
            </a:pathLst>
          </a:custGeom>
          <a:solidFill>
            <a:srgbClr val="FFFF00"/>
          </a:solidFill>
          <a:ln w="9525">
            <a:solidFill>
              <a:srgbClr val="FFFF00"/>
            </a:solidFill>
            <a:round/>
            <a:headEnd/>
            <a:tailEnd/>
          </a:ln>
          <a:effectLst/>
        </p:spPr>
        <p:txBody>
          <a:bodyPr wrap="none" anchor="ctr"/>
          <a:lstStyle/>
          <a:p>
            <a:endParaRPr lang="en-US"/>
          </a:p>
        </p:txBody>
      </p:sp>
      <p:sp>
        <p:nvSpPr>
          <p:cNvPr id="199699" name="Rectangle 19"/>
          <p:cNvSpPr>
            <a:spLocks noChangeAspect="1" noChangeArrowheads="1"/>
          </p:cNvSpPr>
          <p:nvPr/>
        </p:nvSpPr>
        <p:spPr bwMode="auto">
          <a:xfrm>
            <a:off x="2895600" y="4668838"/>
            <a:ext cx="684803" cy="646331"/>
          </a:xfrm>
          <a:prstGeom prst="rect">
            <a:avLst/>
          </a:prstGeom>
          <a:noFill/>
          <a:ln w="9525">
            <a:noFill/>
            <a:miter lim="800000"/>
            <a:headEnd/>
            <a:tailEnd/>
          </a:ln>
          <a:effectLst/>
        </p:spPr>
        <p:txBody>
          <a:bodyPr wrap="none">
            <a:spAutoFit/>
          </a:bodyPr>
          <a:lstStyle/>
          <a:p>
            <a:r>
              <a:rPr lang="en-US" sz="1800" dirty="0">
                <a:solidFill>
                  <a:schemeClr val="accent4">
                    <a:lumMod val="75000"/>
                  </a:schemeClr>
                </a:solidFill>
                <a:latin typeface="Arial" charset="0"/>
              </a:rPr>
              <a:t>Lipid</a:t>
            </a:r>
          </a:p>
          <a:p>
            <a:r>
              <a:rPr lang="en-US" sz="1800" dirty="0">
                <a:solidFill>
                  <a:schemeClr val="accent4">
                    <a:lumMod val="75000"/>
                  </a:schemeClr>
                </a:solidFill>
                <a:latin typeface="Arial" charset="0"/>
              </a:rPr>
              <a:t>Core</a:t>
            </a:r>
          </a:p>
        </p:txBody>
      </p:sp>
      <p:sp>
        <p:nvSpPr>
          <p:cNvPr id="199700" name="Text Box 20"/>
          <p:cNvSpPr txBox="1">
            <a:spLocks noChangeAspect="1" noChangeArrowheads="1"/>
          </p:cNvSpPr>
          <p:nvPr/>
        </p:nvSpPr>
        <p:spPr bwMode="gray">
          <a:xfrm>
            <a:off x="1519238" y="5216525"/>
            <a:ext cx="1519237" cy="366713"/>
          </a:xfrm>
          <a:prstGeom prst="rect">
            <a:avLst/>
          </a:prstGeom>
          <a:noFill/>
          <a:ln w="9525">
            <a:noFill/>
            <a:miter lim="800000"/>
            <a:headEnd/>
            <a:tailEnd/>
          </a:ln>
          <a:effectLst/>
        </p:spPr>
        <p:txBody>
          <a:bodyPr wrap="none">
            <a:spAutoFit/>
          </a:bodyPr>
          <a:lstStyle/>
          <a:p>
            <a:r>
              <a:rPr lang="en-US" sz="1800">
                <a:latin typeface="Arial" charset="0"/>
              </a:rPr>
              <a:t>Fibrous Cap</a:t>
            </a:r>
            <a:endParaRPr lang="en-US" b="0"/>
          </a:p>
        </p:txBody>
      </p:sp>
      <p:sp>
        <p:nvSpPr>
          <p:cNvPr id="199701" name="Line 21"/>
          <p:cNvSpPr>
            <a:spLocks noChangeAspect="1" noChangeShapeType="1"/>
          </p:cNvSpPr>
          <p:nvPr/>
        </p:nvSpPr>
        <p:spPr bwMode="auto">
          <a:xfrm flipV="1">
            <a:off x="2619375" y="4943475"/>
            <a:ext cx="93663" cy="341313"/>
          </a:xfrm>
          <a:prstGeom prst="line">
            <a:avLst/>
          </a:prstGeom>
          <a:noFill/>
          <a:ln w="25400">
            <a:solidFill>
              <a:schemeClr val="tx1"/>
            </a:solidFill>
            <a:round/>
            <a:headEnd/>
            <a:tailEnd type="triangle" w="med" len="med"/>
          </a:ln>
          <a:effectLst/>
        </p:spPr>
        <p:txBody>
          <a:bodyPr wrap="none" anchor="ctr"/>
          <a:lstStyle/>
          <a:p>
            <a:endParaRPr lang="en-US"/>
          </a:p>
        </p:txBody>
      </p:sp>
      <p:sp>
        <p:nvSpPr>
          <p:cNvPr id="199702" name="Rectangle 22"/>
          <p:cNvSpPr>
            <a:spLocks noGrp="1" noChangeArrowheads="1"/>
          </p:cNvSpPr>
          <p:nvPr>
            <p:ph type="title"/>
          </p:nvPr>
        </p:nvSpPr>
        <p:spPr>
          <a:xfrm>
            <a:off x="666750" y="19050"/>
            <a:ext cx="7772400" cy="1143000"/>
          </a:xfrm>
        </p:spPr>
        <p:txBody>
          <a:bodyPr>
            <a:normAutofit fontScale="90000"/>
          </a:bodyPr>
          <a:lstStyle/>
          <a:p>
            <a:r>
              <a:rPr lang="en-US" altLang="en-US" sz="4300">
                <a:effectLst/>
              </a:rPr>
              <a:t>Vulnerable Versus Stable </a:t>
            </a:r>
            <a:br>
              <a:rPr lang="en-US" altLang="en-US" sz="4300">
                <a:effectLst/>
              </a:rPr>
            </a:br>
            <a:r>
              <a:rPr lang="en-US" altLang="en-US" sz="4300">
                <a:effectLst/>
              </a:rPr>
              <a:t>Atherosclerotic Plaques</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2506663" y="5410200"/>
            <a:ext cx="6027737" cy="366713"/>
          </a:xfrm>
          <a:prstGeom prst="rect">
            <a:avLst/>
          </a:prstGeom>
          <a:noFill/>
          <a:ln w="12700">
            <a:noFill/>
            <a:miter lim="800000"/>
            <a:headEnd type="none" w="sm" len="sm"/>
            <a:tailEnd type="none" w="sm" len="sm"/>
          </a:ln>
          <a:effectLst/>
        </p:spPr>
        <p:txBody>
          <a:bodyPr>
            <a:spAutoFit/>
          </a:bodyPr>
          <a:lstStyle/>
          <a:p>
            <a:pPr algn="ctr">
              <a:spcBef>
                <a:spcPct val="50000"/>
              </a:spcBef>
            </a:pPr>
            <a:endParaRPr lang="en-US" sz="1800" b="0"/>
          </a:p>
        </p:txBody>
      </p:sp>
      <p:sp>
        <p:nvSpPr>
          <p:cNvPr id="33795" name="Text Box 3"/>
          <p:cNvSpPr txBox="1">
            <a:spLocks noChangeArrowheads="1"/>
          </p:cNvSpPr>
          <p:nvPr/>
        </p:nvSpPr>
        <p:spPr bwMode="auto">
          <a:xfrm>
            <a:off x="1557338" y="4800600"/>
            <a:ext cx="7586662" cy="519113"/>
          </a:xfrm>
          <a:prstGeom prst="rect">
            <a:avLst/>
          </a:prstGeom>
          <a:noFill/>
          <a:ln w="12700">
            <a:noFill/>
            <a:miter lim="800000"/>
            <a:headEnd type="none" w="sm" len="sm"/>
            <a:tailEnd type="none" w="sm" len="sm"/>
          </a:ln>
          <a:effectLst/>
        </p:spPr>
        <p:txBody>
          <a:bodyPr>
            <a:spAutoFit/>
          </a:bodyPr>
          <a:lstStyle/>
          <a:p>
            <a:pPr algn="ctr">
              <a:spcBef>
                <a:spcPct val="50000"/>
              </a:spcBef>
            </a:pPr>
            <a:endParaRPr lang="en-US" sz="2800" b="0">
              <a:sym typeface="Symbol" pitchFamily="18" charset="2"/>
            </a:endParaRPr>
          </a:p>
        </p:txBody>
      </p:sp>
      <p:sp>
        <p:nvSpPr>
          <p:cNvPr id="657412" name="Rectangle 4"/>
          <p:cNvSpPr>
            <a:spLocks noGrp="1" noChangeArrowheads="1"/>
          </p:cNvSpPr>
          <p:nvPr>
            <p:ph type="title"/>
          </p:nvPr>
        </p:nvSpPr>
        <p:spPr>
          <a:xfrm>
            <a:off x="1219200" y="457200"/>
            <a:ext cx="7543800" cy="685800"/>
          </a:xfrm>
        </p:spPr>
        <p:txBody>
          <a:bodyPr/>
          <a:lstStyle/>
          <a:p>
            <a:pPr>
              <a:defRPr/>
            </a:pPr>
            <a:r>
              <a:rPr lang="en-US" sz="3600" dirty="0" smtClean="0"/>
              <a:t>Major modifiable Risk Factors</a:t>
            </a:r>
            <a:endParaRPr lang="en-US" dirty="0" smtClean="0"/>
          </a:p>
        </p:txBody>
      </p:sp>
      <p:sp>
        <p:nvSpPr>
          <p:cNvPr id="657413" name="Rectangle 5"/>
          <p:cNvSpPr>
            <a:spLocks noGrp="1" noChangeArrowheads="1"/>
          </p:cNvSpPr>
          <p:nvPr>
            <p:ph type="body" idx="1"/>
          </p:nvPr>
        </p:nvSpPr>
        <p:spPr>
          <a:xfrm>
            <a:off x="1066800" y="1066800"/>
            <a:ext cx="7180263" cy="4800600"/>
          </a:xfrm>
        </p:spPr>
        <p:txBody>
          <a:bodyPr>
            <a:normAutofit fontScale="85000" lnSpcReduction="20000"/>
          </a:bodyPr>
          <a:lstStyle/>
          <a:p>
            <a:pPr>
              <a:spcBef>
                <a:spcPct val="10000"/>
              </a:spcBef>
              <a:defRPr/>
            </a:pPr>
            <a:r>
              <a:rPr lang="en-US" sz="2400" dirty="0" smtClean="0"/>
              <a:t>Cigarette smoking (passive smoking?)</a:t>
            </a:r>
          </a:p>
          <a:p>
            <a:pPr>
              <a:spcBef>
                <a:spcPct val="10000"/>
              </a:spcBef>
              <a:defRPr/>
            </a:pPr>
            <a:r>
              <a:rPr lang="en-US" sz="2400" dirty="0" smtClean="0"/>
              <a:t>Elevated total or LDL-cholesterol</a:t>
            </a:r>
          </a:p>
          <a:p>
            <a:pPr>
              <a:spcBef>
                <a:spcPct val="10000"/>
              </a:spcBef>
              <a:defRPr/>
            </a:pPr>
            <a:r>
              <a:rPr lang="en-US" sz="2400" dirty="0" smtClean="0"/>
              <a:t>Hypertension (BP </a:t>
            </a:r>
            <a:r>
              <a:rPr lang="en-US" sz="2400" dirty="0" smtClean="0">
                <a:sym typeface="Symbol" pitchFamily="18" charset="2"/>
              </a:rPr>
              <a:t>140/90 mmHg or on </a:t>
            </a:r>
            <a:br>
              <a:rPr lang="en-US" sz="2400" dirty="0" smtClean="0">
                <a:sym typeface="Symbol" pitchFamily="18" charset="2"/>
              </a:rPr>
            </a:br>
            <a:r>
              <a:rPr lang="en-US" sz="2400" dirty="0" smtClean="0">
                <a:sym typeface="Symbol" pitchFamily="18" charset="2"/>
              </a:rPr>
              <a:t>antihypertensive medication)</a:t>
            </a:r>
          </a:p>
          <a:p>
            <a:pPr>
              <a:spcBef>
                <a:spcPct val="10000"/>
              </a:spcBef>
              <a:buNone/>
              <a:defRPr/>
            </a:pPr>
            <a:r>
              <a:rPr lang="en-US" sz="2400" dirty="0" smtClean="0">
                <a:sym typeface="Symbol" pitchFamily="18" charset="2"/>
              </a:rPr>
              <a:t>  ..  Low HDL cholesterol (&lt;40 mg/</a:t>
            </a:r>
            <a:r>
              <a:rPr lang="en-US" sz="2400" dirty="0" err="1" smtClean="0">
                <a:sym typeface="Symbol" pitchFamily="18" charset="2"/>
              </a:rPr>
              <a:t>dL</a:t>
            </a:r>
            <a:r>
              <a:rPr lang="en-US" sz="2400" dirty="0" smtClean="0">
                <a:sym typeface="Symbol" pitchFamily="18" charset="2"/>
              </a:rPr>
              <a:t>)</a:t>
            </a:r>
            <a:r>
              <a:rPr lang="en-US" sz="2400" baseline="30000" dirty="0" smtClean="0">
                <a:sym typeface="Symbol" pitchFamily="18" charset="2"/>
              </a:rPr>
              <a:t>†</a:t>
            </a:r>
            <a:r>
              <a:rPr lang="en-US" sz="2400" dirty="0" smtClean="0">
                <a:sym typeface="Symbol" pitchFamily="18" charset="2"/>
              </a:rPr>
              <a:t> </a:t>
            </a:r>
          </a:p>
          <a:p>
            <a:pPr>
              <a:defRPr/>
            </a:pPr>
            <a:r>
              <a:rPr lang="en-US" sz="2400" dirty="0" smtClean="0">
                <a:sym typeface="Symbol" pitchFamily="18" charset="2"/>
              </a:rPr>
              <a:t>  </a:t>
            </a:r>
            <a:r>
              <a:rPr lang="en-US" sz="2800" dirty="0" smtClean="0"/>
              <a:t>Obesity:  Body Mass Index (BMI)</a:t>
            </a:r>
          </a:p>
          <a:p>
            <a:pPr lvl="1">
              <a:defRPr/>
            </a:pPr>
            <a:r>
              <a:rPr lang="en-US" dirty="0" smtClean="0"/>
              <a:t>Weight (kg)/height (m</a:t>
            </a:r>
            <a:r>
              <a:rPr lang="en-US" baseline="30000" dirty="0" smtClean="0"/>
              <a:t>2</a:t>
            </a:r>
            <a:r>
              <a:rPr lang="en-US" dirty="0" smtClean="0"/>
              <a:t>)</a:t>
            </a:r>
          </a:p>
          <a:p>
            <a:pPr lvl="1">
              <a:defRPr/>
            </a:pPr>
            <a:r>
              <a:rPr lang="en-US" dirty="0" smtClean="0"/>
              <a:t>Weight (lb)/height (in</a:t>
            </a:r>
            <a:r>
              <a:rPr lang="en-US" baseline="30000" dirty="0" smtClean="0"/>
              <a:t>2</a:t>
            </a:r>
            <a:r>
              <a:rPr lang="en-US" dirty="0" smtClean="0"/>
              <a:t>) x 703</a:t>
            </a:r>
            <a:r>
              <a:rPr lang="en-US" sz="2400" dirty="0" smtClean="0"/>
              <a:t> </a:t>
            </a:r>
          </a:p>
          <a:p>
            <a:pPr>
              <a:defRPr/>
            </a:pPr>
            <a:r>
              <a:rPr lang="en-US" sz="2800" dirty="0" smtClean="0"/>
              <a:t>Obesity BMI   </a:t>
            </a:r>
            <a:r>
              <a:rPr lang="en-US" sz="2800" u="sng" dirty="0" smtClean="0"/>
              <a:t>&gt;</a:t>
            </a:r>
            <a:r>
              <a:rPr lang="en-US" sz="2800" dirty="0" smtClean="0"/>
              <a:t>30 kg/m</a:t>
            </a:r>
            <a:r>
              <a:rPr lang="en-US" sz="2800" baseline="30000" dirty="0" smtClean="0"/>
              <a:t>2  </a:t>
            </a:r>
            <a:r>
              <a:rPr lang="en-US" sz="2800" dirty="0" smtClean="0"/>
              <a:t>with overweight defined as 25-&lt;30 kg/m</a:t>
            </a:r>
            <a:r>
              <a:rPr lang="en-US" sz="2800" baseline="30000" dirty="0" smtClean="0"/>
              <a:t> 2</a:t>
            </a:r>
          </a:p>
          <a:p>
            <a:pPr>
              <a:defRPr/>
            </a:pPr>
            <a:r>
              <a:rPr lang="en-US" sz="2800" dirty="0" smtClean="0"/>
              <a:t>Abdominal obesity involves waist circumference</a:t>
            </a:r>
            <a:r>
              <a:rPr lang="en-US" sz="2800" u="sng" dirty="0" smtClean="0"/>
              <a:t> &gt;</a:t>
            </a:r>
            <a:r>
              <a:rPr lang="en-US" sz="2800" dirty="0" smtClean="0"/>
              <a:t>40 in. in men, </a:t>
            </a:r>
            <a:r>
              <a:rPr lang="en-US" sz="2800" u="sng" dirty="0" smtClean="0"/>
              <a:t>&gt;</a:t>
            </a:r>
            <a:r>
              <a:rPr lang="en-US" sz="2800" dirty="0" smtClean="0"/>
              <a:t>35 in. in women</a:t>
            </a:r>
          </a:p>
          <a:p>
            <a:pPr>
              <a:defRPr/>
            </a:pPr>
            <a:r>
              <a:rPr lang="en-US" sz="2800" dirty="0" smtClean="0"/>
              <a:t>Physical inactivity:  most experts recommend at least 30 minutes moderate activity at least 4-5 days/week</a:t>
            </a:r>
          </a:p>
          <a:p>
            <a:pPr>
              <a:spcBef>
                <a:spcPct val="10000"/>
              </a:spcBef>
              <a:buNone/>
              <a:defRPr/>
            </a:pPr>
            <a:endParaRPr lang="en-US" sz="2400" dirty="0" smtClean="0">
              <a:sym typeface="Symbol" pitchFamily="18" charset="2"/>
            </a:endParaRPr>
          </a:p>
        </p:txBody>
      </p:sp>
      <p:sp>
        <p:nvSpPr>
          <p:cNvPr id="33798" name="Text Box 6"/>
          <p:cNvSpPr txBox="1">
            <a:spLocks noChangeArrowheads="1"/>
          </p:cNvSpPr>
          <p:nvPr/>
        </p:nvSpPr>
        <p:spPr bwMode="auto">
          <a:xfrm>
            <a:off x="947738" y="5943600"/>
            <a:ext cx="7180262" cy="641350"/>
          </a:xfrm>
          <a:prstGeom prst="rect">
            <a:avLst/>
          </a:prstGeom>
          <a:noFill/>
          <a:ln w="12700">
            <a:noFill/>
            <a:miter lim="800000"/>
            <a:headEnd type="none" w="sm" len="sm"/>
            <a:tailEnd type="none" w="sm" len="sm"/>
          </a:ln>
          <a:effectLst/>
        </p:spPr>
        <p:txBody>
          <a:bodyPr>
            <a:spAutoFit/>
          </a:bodyPr>
          <a:lstStyle/>
          <a:p>
            <a:pPr marL="165100" indent="-165100">
              <a:spcBef>
                <a:spcPct val="50000"/>
              </a:spcBef>
            </a:pPr>
            <a:r>
              <a:rPr lang="en-US" sz="1800" b="0" baseline="30000">
                <a:latin typeface="Arial" pitchFamily="34" charset="0"/>
                <a:cs typeface="Times New Roman" pitchFamily="18" charset="0"/>
                <a:sym typeface="Symbol" pitchFamily="18" charset="2"/>
              </a:rPr>
              <a:t>†	</a:t>
            </a:r>
            <a:r>
              <a:rPr lang="en-US" sz="1800" b="0">
                <a:latin typeface="Arial" pitchFamily="34" charset="0"/>
              </a:rPr>
              <a:t>HDL cholesterol </a:t>
            </a:r>
            <a:r>
              <a:rPr lang="en-US" sz="1800" b="0">
                <a:latin typeface="Arial" pitchFamily="34" charset="0"/>
                <a:sym typeface="Symbol" pitchFamily="18" charset="2"/>
              </a:rPr>
              <a:t>60 mg/dL counts as a  “negative” risk factor; its presence removes one risk factor from the total count.</a:t>
            </a:r>
            <a:endParaRPr lang="en-US" sz="1800" b="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noFill/>
          <a:ln/>
        </p:spPr>
        <p:txBody>
          <a:bodyPr/>
          <a:lstStyle/>
          <a:p>
            <a:r>
              <a:rPr lang="en-US" dirty="0" smtClean="0"/>
              <a:t>Nonmodifiable Risk </a:t>
            </a:r>
            <a:r>
              <a:rPr lang="en-US" dirty="0"/>
              <a:t>Factors</a:t>
            </a:r>
          </a:p>
        </p:txBody>
      </p:sp>
      <p:sp>
        <p:nvSpPr>
          <p:cNvPr id="15363" name="Rectangle 3"/>
          <p:cNvSpPr>
            <a:spLocks noGrp="1" noChangeArrowheads="1"/>
          </p:cNvSpPr>
          <p:nvPr>
            <p:ph type="body" idx="1"/>
          </p:nvPr>
        </p:nvSpPr>
        <p:spPr>
          <a:noFill/>
          <a:ln/>
        </p:spPr>
        <p:txBody>
          <a:bodyPr>
            <a:normAutofit fontScale="92500"/>
          </a:bodyPr>
          <a:lstStyle/>
          <a:p>
            <a:r>
              <a:rPr lang="en-US" dirty="0" smtClean="0"/>
              <a:t>Age- </a:t>
            </a:r>
            <a:r>
              <a:rPr lang="en-US" dirty="0" smtClean="0">
                <a:sym typeface="Symbol" pitchFamily="18" charset="2"/>
              </a:rPr>
              <a:t>Age (men 45 years; women 55 years)</a:t>
            </a:r>
          </a:p>
          <a:p>
            <a:pPr>
              <a:buNone/>
            </a:pPr>
            <a:r>
              <a:rPr lang="en-US" dirty="0" smtClean="0"/>
              <a:t> </a:t>
            </a:r>
            <a:r>
              <a:rPr lang="en-US" dirty="0"/>
              <a:t>the older you get, the greater the chance.</a:t>
            </a:r>
          </a:p>
          <a:p>
            <a:r>
              <a:rPr lang="en-US" dirty="0"/>
              <a:t>Sex- males have a greater rate even after women pass menopause.</a:t>
            </a:r>
          </a:p>
          <a:p>
            <a:r>
              <a:rPr lang="en-US" dirty="0"/>
              <a:t>Race- minorities have a greater chance.</a:t>
            </a:r>
          </a:p>
          <a:p>
            <a:pPr>
              <a:spcBef>
                <a:spcPct val="10000"/>
              </a:spcBef>
              <a:defRPr/>
            </a:pPr>
            <a:r>
              <a:rPr lang="en-US" dirty="0"/>
              <a:t>Family history- if family members have had CHD, there is a greater chance</a:t>
            </a:r>
            <a:r>
              <a:rPr lang="en-US" dirty="0" smtClean="0"/>
              <a:t>.</a:t>
            </a:r>
            <a:r>
              <a:rPr lang="en-US" sz="2400" dirty="0" smtClean="0">
                <a:sym typeface="Symbol" pitchFamily="18" charset="2"/>
              </a:rPr>
              <a:t> Family history of premature CHD</a:t>
            </a:r>
          </a:p>
          <a:p>
            <a:pPr marL="911225" lvl="1" indent="-454025">
              <a:spcBef>
                <a:spcPct val="10000"/>
              </a:spcBef>
              <a:defRPr/>
            </a:pPr>
            <a:r>
              <a:rPr lang="en-US" sz="2400" dirty="0" smtClean="0">
                <a:sym typeface="Symbol" pitchFamily="18" charset="2"/>
              </a:rPr>
              <a:t>CHD in male first degree relative &lt;55 years</a:t>
            </a:r>
          </a:p>
          <a:p>
            <a:pPr marL="911225" lvl="1" indent="-454025">
              <a:spcBef>
                <a:spcPct val="10000"/>
              </a:spcBef>
              <a:defRPr/>
            </a:pPr>
            <a:r>
              <a:rPr lang="en-US" sz="2400" dirty="0" smtClean="0">
                <a:sym typeface="Symbol" pitchFamily="18" charset="2"/>
              </a:rPr>
              <a:t>CHD in female first degree relative &lt;65 years</a:t>
            </a:r>
          </a:p>
          <a:p>
            <a:endParaRPr lang="en-US" dirty="0"/>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Dr. Saad\Desktop\New Folder\atherosclerosis\Consequances of atherosclerosis\2.jpg"/>
          <p:cNvPicPr>
            <a:picLocks noChangeAspect="1" noChangeArrowheads="1"/>
          </p:cNvPicPr>
          <p:nvPr/>
        </p:nvPicPr>
        <p:blipFill>
          <a:blip r:embed="rId2"/>
          <a:srcRect/>
          <a:stretch>
            <a:fillRect/>
          </a:stretch>
        </p:blipFill>
        <p:spPr bwMode="auto">
          <a:xfrm>
            <a:off x="1228725" y="0"/>
            <a:ext cx="6686550" cy="6858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D8E05F4-4885-4CB7-B8A3-AE450DB35169}" type="slidenum">
              <a:rPr lang="ru-RU"/>
              <a:pPr>
                <a:defRPr/>
              </a:pPr>
              <a:t>3</a:t>
            </a:fld>
            <a:endParaRPr lang="ru-RU"/>
          </a:p>
        </p:txBody>
      </p:sp>
      <p:sp>
        <p:nvSpPr>
          <p:cNvPr id="13314" name="Rectangle 2"/>
          <p:cNvSpPr>
            <a:spLocks noGrp="1" noChangeArrowheads="1"/>
          </p:cNvSpPr>
          <p:nvPr>
            <p:ph type="title"/>
          </p:nvPr>
        </p:nvSpPr>
        <p:spPr/>
        <p:txBody>
          <a:bodyPr/>
          <a:lstStyle/>
          <a:p>
            <a:pPr eaLnBrk="1" hangingPunct="1">
              <a:defRPr/>
            </a:pPr>
            <a:r>
              <a:rPr lang="en-US" sz="4000" smtClean="0">
                <a:solidFill>
                  <a:srgbClr val="33CC33"/>
                </a:solidFill>
              </a:rPr>
              <a:t>Pathogenesis of</a:t>
            </a:r>
            <a:r>
              <a:rPr lang="en-US" sz="4000" smtClean="0"/>
              <a:t> </a:t>
            </a:r>
            <a:r>
              <a:rPr lang="en-US" sz="4000" b="1" smtClean="0">
                <a:solidFill>
                  <a:srgbClr val="33CC33"/>
                </a:solidFill>
              </a:rPr>
              <a:t>Atherosclerosis</a:t>
            </a:r>
            <a:endParaRPr lang="ru-RU" sz="4000" b="1" smtClean="0">
              <a:solidFill>
                <a:srgbClr val="33CC33"/>
              </a:solidFill>
            </a:endParaRPr>
          </a:p>
        </p:txBody>
      </p:sp>
      <p:sp>
        <p:nvSpPr>
          <p:cNvPr id="13315" name="Rectangle 3"/>
          <p:cNvSpPr>
            <a:spLocks noGrp="1" noChangeArrowheads="1"/>
          </p:cNvSpPr>
          <p:nvPr>
            <p:ph type="body" idx="1"/>
          </p:nvPr>
        </p:nvSpPr>
        <p:spPr>
          <a:solidFill>
            <a:srgbClr val="3366FF"/>
          </a:solidFill>
        </p:spPr>
        <p:txBody>
          <a:bodyPr/>
          <a:lstStyle/>
          <a:p>
            <a:pPr eaLnBrk="1" hangingPunct="1">
              <a:buNone/>
              <a:defRPr/>
            </a:pPr>
            <a:r>
              <a:rPr lang="en-US" dirty="0" smtClean="0"/>
              <a:t>1. </a:t>
            </a:r>
            <a:r>
              <a:rPr lang="en-US" sz="4000" dirty="0" smtClean="0"/>
              <a:t>Chronic endothelial injury.</a:t>
            </a:r>
          </a:p>
          <a:p>
            <a:pPr eaLnBrk="1" hangingPunct="1">
              <a:buNone/>
              <a:defRPr/>
            </a:pPr>
            <a:r>
              <a:rPr lang="en-US" sz="4000" dirty="0" smtClean="0"/>
              <a:t>2 .Insudation of lipoproteins [LDL].</a:t>
            </a:r>
          </a:p>
          <a:p>
            <a:pPr eaLnBrk="1" hangingPunct="1">
              <a:buNone/>
              <a:defRPr/>
            </a:pPr>
            <a:r>
              <a:rPr lang="en-US" sz="4000" dirty="0" smtClean="0"/>
              <a:t>3. Modification of lipoproteins by oxidation.</a:t>
            </a:r>
          </a:p>
          <a:p>
            <a:pPr eaLnBrk="1" hangingPunct="1">
              <a:buNone/>
              <a:defRPr/>
            </a:pPr>
            <a:r>
              <a:rPr lang="en-US" sz="4000" dirty="0" smtClean="0"/>
              <a:t>4. Adhesion of blood monocytes.</a:t>
            </a:r>
          </a:p>
          <a:p>
            <a:pPr eaLnBrk="1" hangingPunct="1">
              <a:buNone/>
              <a:defRPr/>
            </a:pPr>
            <a:r>
              <a:rPr lang="en-US" sz="4000" dirty="0" smtClean="0"/>
              <a:t>5. Adhesion of platelets.</a:t>
            </a:r>
            <a:endParaRPr lang="ru-RU"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a:xfrm>
            <a:off x="406400" y="0"/>
            <a:ext cx="8331200" cy="1295400"/>
          </a:xfrm>
        </p:spPr>
        <p:txBody>
          <a:bodyPr>
            <a:noAutofit/>
          </a:bodyPr>
          <a:lstStyle/>
          <a:p>
            <a:r>
              <a:rPr lang="en-US" sz="4000" dirty="0">
                <a:solidFill>
                  <a:srgbClr val="FF0000"/>
                </a:solidFill>
                <a:effectLst/>
              </a:rPr>
              <a:t>Clinical Manifestations </a:t>
            </a:r>
            <a:br>
              <a:rPr lang="en-US" sz="4000" dirty="0">
                <a:solidFill>
                  <a:srgbClr val="FF0000"/>
                </a:solidFill>
                <a:effectLst/>
              </a:rPr>
            </a:br>
            <a:r>
              <a:rPr lang="en-US" sz="4000" dirty="0">
                <a:solidFill>
                  <a:srgbClr val="FF0000"/>
                </a:solidFill>
                <a:effectLst/>
              </a:rPr>
              <a:t>of Atherosclerosis</a:t>
            </a:r>
          </a:p>
        </p:txBody>
      </p:sp>
      <p:sp>
        <p:nvSpPr>
          <p:cNvPr id="203779" name="Rectangle 3"/>
          <p:cNvSpPr>
            <a:spLocks noGrp="1" noChangeArrowheads="1"/>
          </p:cNvSpPr>
          <p:nvPr>
            <p:ph type="body" idx="1"/>
          </p:nvPr>
        </p:nvSpPr>
        <p:spPr>
          <a:xfrm>
            <a:off x="685800" y="1874838"/>
            <a:ext cx="7772400" cy="3625850"/>
          </a:xfrm>
        </p:spPr>
        <p:txBody>
          <a:bodyPr>
            <a:normAutofit lnSpcReduction="10000"/>
          </a:bodyPr>
          <a:lstStyle/>
          <a:p>
            <a:pPr lvl="1">
              <a:spcAft>
                <a:spcPct val="40000"/>
              </a:spcAft>
              <a:buFontTx/>
              <a:buChar char="•"/>
            </a:pPr>
            <a:r>
              <a:rPr lang="en-US" sz="2500" dirty="0">
                <a:solidFill>
                  <a:schemeClr val="accent1"/>
                </a:solidFill>
              </a:rPr>
              <a:t>Coronary heart disease</a:t>
            </a:r>
          </a:p>
          <a:p>
            <a:pPr lvl="2">
              <a:spcAft>
                <a:spcPct val="40000"/>
              </a:spcAft>
              <a:buFontTx/>
              <a:buChar char="–"/>
            </a:pPr>
            <a:r>
              <a:rPr lang="en-US" sz="2000" dirty="0">
                <a:solidFill>
                  <a:srgbClr val="C00000"/>
                </a:solidFill>
              </a:rPr>
              <a:t>Stable angina, acute myocardial infarction, sudden death, unstable angina</a:t>
            </a:r>
            <a:endParaRPr lang="en-US" sz="2000" baseline="30000" dirty="0">
              <a:solidFill>
                <a:srgbClr val="C00000"/>
              </a:solidFill>
            </a:endParaRPr>
          </a:p>
          <a:p>
            <a:pPr lvl="1">
              <a:spcBef>
                <a:spcPts val="600"/>
              </a:spcBef>
              <a:spcAft>
                <a:spcPct val="40000"/>
              </a:spcAft>
              <a:buFontTx/>
              <a:buChar char="•"/>
            </a:pPr>
            <a:r>
              <a:rPr lang="en-US" sz="2500" dirty="0">
                <a:solidFill>
                  <a:schemeClr val="accent1"/>
                </a:solidFill>
              </a:rPr>
              <a:t>Cerebrovascular disease</a:t>
            </a:r>
          </a:p>
          <a:p>
            <a:pPr lvl="2">
              <a:spcAft>
                <a:spcPct val="40000"/>
              </a:spcAft>
              <a:buFontTx/>
              <a:buChar char="–"/>
            </a:pPr>
            <a:r>
              <a:rPr lang="en-US" sz="2000" dirty="0">
                <a:solidFill>
                  <a:srgbClr val="C00000"/>
                </a:solidFill>
              </a:rPr>
              <a:t>Stroke, TIAs</a:t>
            </a:r>
            <a:endParaRPr lang="en-US" sz="2000" baseline="30000" dirty="0">
              <a:solidFill>
                <a:srgbClr val="C00000"/>
              </a:solidFill>
            </a:endParaRPr>
          </a:p>
          <a:p>
            <a:pPr lvl="1">
              <a:spcAft>
                <a:spcPct val="40000"/>
              </a:spcAft>
              <a:buFontTx/>
              <a:buChar char="•"/>
            </a:pPr>
            <a:r>
              <a:rPr lang="en-US" sz="2500" dirty="0">
                <a:solidFill>
                  <a:schemeClr val="accent1"/>
                </a:solidFill>
              </a:rPr>
              <a:t>Peripheral arterial disease</a:t>
            </a:r>
          </a:p>
          <a:p>
            <a:pPr lvl="2">
              <a:spcAft>
                <a:spcPct val="40000"/>
              </a:spcAft>
              <a:buFontTx/>
              <a:buChar char="–"/>
            </a:pPr>
            <a:r>
              <a:rPr lang="en-US" sz="2000" dirty="0">
                <a:solidFill>
                  <a:srgbClr val="C00000"/>
                </a:solidFill>
              </a:rPr>
              <a:t>Intermittent claudication, increased risk of death from heart attack and stroke</a:t>
            </a:r>
            <a:endParaRPr lang="en-US" sz="2000" baseline="30000" dirty="0">
              <a:solidFill>
                <a:srgbClr val="C00000"/>
              </a:solidFill>
            </a:endParaRPr>
          </a:p>
        </p:txBody>
      </p:sp>
      <p:sp>
        <p:nvSpPr>
          <p:cNvPr id="203780" name="Text Box 4"/>
          <p:cNvSpPr txBox="1">
            <a:spLocks noChangeArrowheads="1"/>
          </p:cNvSpPr>
          <p:nvPr/>
        </p:nvSpPr>
        <p:spPr bwMode="auto">
          <a:xfrm>
            <a:off x="635000" y="6381750"/>
            <a:ext cx="2914650" cy="304800"/>
          </a:xfrm>
          <a:prstGeom prst="rect">
            <a:avLst/>
          </a:prstGeom>
          <a:noFill/>
          <a:ln w="9525">
            <a:noFill/>
            <a:miter lim="800000"/>
            <a:headEnd/>
            <a:tailEnd/>
          </a:ln>
          <a:effectLst/>
        </p:spPr>
        <p:txBody>
          <a:bodyPr wrap="none">
            <a:spAutoFit/>
          </a:bodyPr>
          <a:lstStyle/>
          <a:p>
            <a:pPr eaLnBrk="1" hangingPunct="1"/>
            <a:r>
              <a:rPr lang="en-US" sz="1400" b="0">
                <a:latin typeface="Arial" charset="0"/>
              </a:rPr>
              <a:t>American Heart Association, 2000.</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EE51AD2F-67EB-4086-98BA-83FEF48A6B6E}" type="slidenum">
              <a:rPr lang="ru-RU"/>
              <a:pPr>
                <a:defRPr/>
              </a:pPr>
              <a:t>31</a:t>
            </a:fld>
            <a:endParaRPr lang="ru-RU"/>
          </a:p>
        </p:txBody>
      </p:sp>
      <p:sp>
        <p:nvSpPr>
          <p:cNvPr id="18434" name="Rectangle 2"/>
          <p:cNvSpPr>
            <a:spLocks noGrp="1" noChangeArrowheads="1"/>
          </p:cNvSpPr>
          <p:nvPr>
            <p:ph type="title"/>
          </p:nvPr>
        </p:nvSpPr>
        <p:spPr/>
        <p:txBody>
          <a:bodyPr/>
          <a:lstStyle/>
          <a:p>
            <a:pPr eaLnBrk="1" hangingPunct="1">
              <a:defRPr/>
            </a:pPr>
            <a:r>
              <a:rPr lang="en-US" smtClean="0">
                <a:solidFill>
                  <a:srgbClr val="FF3300"/>
                </a:solidFill>
              </a:rPr>
              <a:t>FORMS OF ATHEROSCLEROSIS</a:t>
            </a:r>
            <a:endParaRPr lang="ru-RU" smtClean="0">
              <a:solidFill>
                <a:srgbClr val="FF3300"/>
              </a:solidFill>
            </a:endParaRPr>
          </a:p>
        </p:txBody>
      </p:sp>
      <p:sp>
        <p:nvSpPr>
          <p:cNvPr id="18435" name="Rectangle 3"/>
          <p:cNvSpPr>
            <a:spLocks noGrp="1" noChangeArrowheads="1"/>
          </p:cNvSpPr>
          <p:nvPr>
            <p:ph type="body" idx="1"/>
          </p:nvPr>
        </p:nvSpPr>
        <p:spPr>
          <a:solidFill>
            <a:srgbClr val="FF9900"/>
          </a:solidFill>
        </p:spPr>
        <p:txBody>
          <a:bodyPr/>
          <a:lstStyle/>
          <a:p>
            <a:pPr eaLnBrk="1" hangingPunct="1">
              <a:defRPr/>
            </a:pPr>
            <a:r>
              <a:rPr lang="en-US" sz="3600" smtClean="0">
                <a:solidFill>
                  <a:srgbClr val="080808"/>
                </a:solidFill>
                <a:effectLst>
                  <a:outerShdw blurRad="38100" dist="38100" dir="2700000" algn="tl">
                    <a:srgbClr val="FFFFFF"/>
                  </a:outerShdw>
                </a:effectLst>
              </a:rPr>
              <a:t>CEREBRAL ARTERIES INJURY</a:t>
            </a:r>
          </a:p>
          <a:p>
            <a:pPr eaLnBrk="1" hangingPunct="1">
              <a:defRPr/>
            </a:pPr>
            <a:r>
              <a:rPr lang="en-US" sz="3600" smtClean="0">
                <a:solidFill>
                  <a:srgbClr val="080808"/>
                </a:solidFill>
                <a:effectLst>
                  <a:outerShdw blurRad="38100" dist="38100" dir="2700000" algn="tl">
                    <a:srgbClr val="FFFFFF"/>
                  </a:outerShdw>
                </a:effectLst>
              </a:rPr>
              <a:t>CARDIAC  ARTERIES INJURY</a:t>
            </a:r>
          </a:p>
          <a:p>
            <a:pPr eaLnBrk="1" hangingPunct="1">
              <a:defRPr/>
            </a:pPr>
            <a:r>
              <a:rPr lang="en-US" sz="3600" smtClean="0">
                <a:solidFill>
                  <a:srgbClr val="080808"/>
                </a:solidFill>
                <a:effectLst>
                  <a:outerShdw blurRad="38100" dist="38100" dir="2700000" algn="tl">
                    <a:srgbClr val="FFFFFF"/>
                  </a:outerShdw>
                </a:effectLst>
              </a:rPr>
              <a:t>RENAL  ARTERIES INJURY</a:t>
            </a:r>
          </a:p>
          <a:p>
            <a:pPr eaLnBrk="1" hangingPunct="1">
              <a:defRPr/>
            </a:pPr>
            <a:r>
              <a:rPr lang="en-US" sz="3600" smtClean="0">
                <a:solidFill>
                  <a:srgbClr val="080808"/>
                </a:solidFill>
                <a:effectLst>
                  <a:outerShdw blurRad="38100" dist="38100" dir="2700000" algn="tl">
                    <a:srgbClr val="FFFFFF"/>
                  </a:outerShdw>
                </a:effectLst>
              </a:rPr>
              <a:t>AORTA INJURY</a:t>
            </a:r>
          </a:p>
          <a:p>
            <a:pPr eaLnBrk="1" hangingPunct="1">
              <a:defRPr/>
            </a:pPr>
            <a:r>
              <a:rPr lang="en-US" sz="3600" smtClean="0">
                <a:solidFill>
                  <a:srgbClr val="080808"/>
                </a:solidFill>
                <a:effectLst>
                  <a:outerShdw blurRad="38100" dist="38100" dir="2700000" algn="tl">
                    <a:srgbClr val="FFFFFF"/>
                  </a:outerShdw>
                </a:effectLst>
              </a:rPr>
              <a:t>INTESTINAL ARTERIES INJURY</a:t>
            </a:r>
          </a:p>
          <a:p>
            <a:pPr eaLnBrk="1" hangingPunct="1">
              <a:defRPr/>
            </a:pPr>
            <a:r>
              <a:rPr lang="en-US" sz="3600" smtClean="0">
                <a:solidFill>
                  <a:srgbClr val="080808"/>
                </a:solidFill>
                <a:effectLst>
                  <a:outerShdw blurRad="38100" dist="38100" dir="2700000" algn="tl">
                    <a:srgbClr val="FFFFFF"/>
                  </a:outerShdw>
                </a:effectLst>
              </a:rPr>
              <a:t>EXTREMITY ARTERIES INJURY</a:t>
            </a:r>
          </a:p>
          <a:p>
            <a:pPr eaLnBrk="1" hangingPunct="1">
              <a:buFont typeface="Wingdings" pitchFamily="2" charset="2"/>
              <a:buNone/>
              <a:defRPr/>
            </a:pPr>
            <a:endParaRPr lang="en-US" sz="3600" smtClean="0">
              <a:solidFill>
                <a:srgbClr val="080808"/>
              </a:solidFill>
              <a:effectLst>
                <a:outerShdw blurRad="38100" dist="38100" dir="2700000" algn="tl">
                  <a:srgbClr val="FFFFFF"/>
                </a:outerShdw>
              </a:effectLst>
            </a:endParaRPr>
          </a:p>
          <a:p>
            <a:pPr eaLnBrk="1" hangingPunct="1">
              <a:defRPr/>
            </a:pPr>
            <a:endParaRPr lang="ru-RU" sz="3600" smtClean="0">
              <a:solidFill>
                <a:srgbClr val="080808"/>
              </a:solidFill>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r. Saad\Desktop\New Folder\atherosclerosis\Consequances of atherosclerosis\1.jpg"/>
          <p:cNvPicPr>
            <a:picLocks noChangeAspect="1" noChangeArrowheads="1"/>
          </p:cNvPicPr>
          <p:nvPr/>
        </p:nvPicPr>
        <p:blipFill>
          <a:blip r:embed="rId2"/>
          <a:srcRect/>
          <a:stretch>
            <a:fillRect/>
          </a:stretch>
        </p:blipFill>
        <p:spPr bwMode="auto">
          <a:xfrm>
            <a:off x="1228725" y="-1"/>
            <a:ext cx="6686550" cy="6858001"/>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en-US" sz="5400" b="1" i="1">
                <a:solidFill>
                  <a:srgbClr val="006666"/>
                </a:solidFill>
                <a:latin typeface="Bradley Hand ITC" pitchFamily="66" charset="0"/>
              </a:rPr>
              <a:t>What Does It Look Like?</a:t>
            </a:r>
          </a:p>
        </p:txBody>
      </p:sp>
      <p:sp>
        <p:nvSpPr>
          <p:cNvPr id="136195" name="Rectangle 3"/>
          <p:cNvSpPr>
            <a:spLocks noGrp="1" noChangeArrowheads="1"/>
          </p:cNvSpPr>
          <p:nvPr>
            <p:ph type="body" sz="half" idx="2"/>
          </p:nvPr>
        </p:nvSpPr>
        <p:spPr/>
        <p:txBody>
          <a:bodyPr>
            <a:normAutofit lnSpcReduction="10000"/>
          </a:bodyPr>
          <a:lstStyle/>
          <a:p>
            <a:r>
              <a:rPr lang="en-US" b="1" i="1" dirty="0">
                <a:solidFill>
                  <a:srgbClr val="006666"/>
                </a:solidFill>
                <a:latin typeface="Britannic Bold" pitchFamily="34" charset="0"/>
              </a:rPr>
              <a:t>The coronary artery is narrowed reducing the flow of oxygen to the heart. </a:t>
            </a:r>
          </a:p>
          <a:p>
            <a:r>
              <a:rPr lang="en-US" b="1" i="1" dirty="0">
                <a:solidFill>
                  <a:srgbClr val="006666"/>
                </a:solidFill>
                <a:latin typeface="Britannic Bold" pitchFamily="34" charset="0"/>
              </a:rPr>
              <a:t>It is easier for plaque to get inside a narrower artery.</a:t>
            </a:r>
          </a:p>
        </p:txBody>
      </p:sp>
      <p:pic>
        <p:nvPicPr>
          <p:cNvPr id="136196" name="Picture 4" descr="heart clip"/>
          <p:cNvPicPr>
            <a:picLocks noGrp="1" noChangeAspect="1" noChangeArrowheads="1"/>
          </p:cNvPicPr>
          <p:nvPr>
            <p:ph sz="half" idx="1"/>
          </p:nvPr>
        </p:nvPicPr>
        <p:blipFill>
          <a:blip r:embed="rId2"/>
          <a:srcRect/>
          <a:stretch>
            <a:fillRect/>
          </a:stretch>
        </p:blipFill>
        <p:spPr>
          <a:xfrm>
            <a:off x="228600" y="1828800"/>
            <a:ext cx="4343400" cy="3886200"/>
          </a:xfrm>
          <a:no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4EFDEB20-EB76-4F87-BA0E-EBD4448E2892}" type="slidenum">
              <a:rPr lang="ru-RU"/>
              <a:pPr>
                <a:defRPr/>
              </a:pPr>
              <a:t>34</a:t>
            </a:fld>
            <a:endParaRPr lang="ru-RU"/>
          </a:p>
        </p:txBody>
      </p:sp>
      <p:sp>
        <p:nvSpPr>
          <p:cNvPr id="28674" name="Rectangle 2"/>
          <p:cNvSpPr>
            <a:spLocks noGrp="1" noChangeArrowheads="1"/>
          </p:cNvSpPr>
          <p:nvPr>
            <p:ph type="title"/>
          </p:nvPr>
        </p:nvSpPr>
        <p:spPr/>
        <p:txBody>
          <a:bodyPr>
            <a:normAutofit fontScale="90000"/>
          </a:bodyPr>
          <a:lstStyle/>
          <a:p>
            <a:pPr eaLnBrk="1" hangingPunct="1">
              <a:defRPr/>
            </a:pPr>
            <a:r>
              <a:rPr lang="en-US" sz="4000" smtClean="0">
                <a:solidFill>
                  <a:srgbClr val="FF3300"/>
                </a:solidFill>
              </a:rPr>
              <a:t>CEREBRAL FORM OF ATHEROSCLEROSIS</a:t>
            </a:r>
            <a:endParaRPr lang="ru-RU" sz="4000" smtClean="0">
              <a:solidFill>
                <a:srgbClr val="FF3300"/>
              </a:solidFill>
            </a:endParaRPr>
          </a:p>
        </p:txBody>
      </p:sp>
      <p:pic>
        <p:nvPicPr>
          <p:cNvPr id="23556" name="Picture 4" descr="CNS019[1]"/>
          <p:cNvPicPr>
            <a:picLocks noGrp="1" noChangeAspect="1" noChangeArrowheads="1"/>
          </p:cNvPicPr>
          <p:nvPr>
            <p:ph type="body" idx="1"/>
          </p:nvPr>
        </p:nvPicPr>
        <p:blipFill>
          <a:blip r:embed="rId2"/>
          <a:srcRect/>
          <a:stretch>
            <a:fillRect/>
          </a:stretch>
        </p:blipFill>
        <p:spPr>
          <a:xfrm>
            <a:off x="914400" y="2514600"/>
            <a:ext cx="6781799" cy="4191000"/>
          </a:xfrm>
          <a:noFill/>
        </p:spPr>
      </p:pic>
      <p:sp>
        <p:nvSpPr>
          <p:cNvPr id="28677" name="Text Box 5"/>
          <p:cNvSpPr txBox="1">
            <a:spLocks noChangeArrowheads="1"/>
          </p:cNvSpPr>
          <p:nvPr/>
        </p:nvSpPr>
        <p:spPr bwMode="auto">
          <a:xfrm>
            <a:off x="395288" y="1484313"/>
            <a:ext cx="8683625" cy="1554162"/>
          </a:xfrm>
          <a:prstGeom prst="rect">
            <a:avLst/>
          </a:prstGeom>
          <a:noFill/>
          <a:ln w="9525">
            <a:noFill/>
            <a:miter lim="800000"/>
            <a:headEnd/>
            <a:tailEnd/>
          </a:ln>
          <a:effectLst/>
        </p:spPr>
        <p:txBody>
          <a:bodyPr wrap="none">
            <a:spAutoFit/>
          </a:bodyPr>
          <a:lstStyle/>
          <a:p>
            <a:pPr>
              <a:defRPr/>
            </a:pPr>
            <a:r>
              <a:rPr lang="en-US">
                <a:effectLst>
                  <a:outerShdw blurRad="38100" dist="38100" dir="2700000" algn="tl">
                    <a:srgbClr val="000000"/>
                  </a:outerShdw>
                </a:effectLst>
              </a:rPr>
              <a:t>Acute form may be as Hemorrhage within</a:t>
            </a:r>
          </a:p>
          <a:p>
            <a:pPr>
              <a:defRPr/>
            </a:pPr>
            <a:r>
              <a:rPr lang="en-US">
                <a:effectLst>
                  <a:outerShdw blurRad="38100" dist="38100" dir="2700000" algn="tl">
                    <a:srgbClr val="000000"/>
                  </a:outerShdw>
                </a:effectLst>
              </a:rPr>
              <a:t>The brain due to rupture</a:t>
            </a:r>
          </a:p>
          <a:p>
            <a:pPr>
              <a:defRPr/>
            </a:pPr>
            <a:r>
              <a:rPr lang="en-US">
                <a:effectLst>
                  <a:outerShdw blurRad="38100" dist="38100" dir="2700000" algn="tl">
                    <a:srgbClr val="000000"/>
                  </a:outerShdw>
                </a:effectLst>
              </a:rPr>
              <a:t>Of atherosclerotic aneurism </a:t>
            </a:r>
            <a:endParaRPr lang="ru-RU">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3C5EA41E-7874-43AA-85E1-047415D80E9A}" type="slidenum">
              <a:rPr lang="ru-RU"/>
              <a:pPr>
                <a:defRPr/>
              </a:pPr>
              <a:t>35</a:t>
            </a:fld>
            <a:endParaRPr lang="ru-RU"/>
          </a:p>
        </p:txBody>
      </p:sp>
      <p:sp>
        <p:nvSpPr>
          <p:cNvPr id="29698" name="Rectangle 2"/>
          <p:cNvSpPr>
            <a:spLocks noGrp="1" noChangeArrowheads="1"/>
          </p:cNvSpPr>
          <p:nvPr>
            <p:ph type="title"/>
          </p:nvPr>
        </p:nvSpPr>
        <p:spPr/>
        <p:txBody>
          <a:bodyPr>
            <a:normAutofit fontScale="90000"/>
          </a:bodyPr>
          <a:lstStyle/>
          <a:p>
            <a:pPr eaLnBrk="1" hangingPunct="1">
              <a:defRPr/>
            </a:pPr>
            <a:r>
              <a:rPr lang="en-US" sz="4000" smtClean="0">
                <a:solidFill>
                  <a:srgbClr val="FF3300"/>
                </a:solidFill>
              </a:rPr>
              <a:t>CEREBRAL FORM OF ATHEROSCLEROSIS </a:t>
            </a:r>
            <a:endParaRPr lang="ru-RU" sz="4000" smtClean="0">
              <a:solidFill>
                <a:srgbClr val="FF3300"/>
              </a:solidFill>
            </a:endParaRPr>
          </a:p>
        </p:txBody>
      </p:sp>
      <p:sp>
        <p:nvSpPr>
          <p:cNvPr id="29699" name="Rectangle 3"/>
          <p:cNvSpPr>
            <a:spLocks noGrp="1" noChangeArrowheads="1"/>
          </p:cNvSpPr>
          <p:nvPr>
            <p:ph type="body" idx="1"/>
          </p:nvPr>
        </p:nvSpPr>
        <p:spPr/>
        <p:txBody>
          <a:bodyPr/>
          <a:lstStyle/>
          <a:p>
            <a:pPr eaLnBrk="1" hangingPunct="1">
              <a:defRPr/>
            </a:pPr>
            <a:r>
              <a:rPr lang="en-US" smtClean="0"/>
              <a:t>Chronic form may be as encephalopathy</a:t>
            </a:r>
          </a:p>
          <a:p>
            <a:pPr eaLnBrk="1" hangingPunct="1">
              <a:buFont typeface="Wingdings" pitchFamily="2" charset="2"/>
              <a:buNone/>
              <a:defRPr/>
            </a:pPr>
            <a:r>
              <a:rPr lang="en-US" smtClean="0"/>
              <a:t>With cerebral atrophy (decreasing memory)</a:t>
            </a:r>
            <a:endParaRPr lang="ru-RU" smtClean="0"/>
          </a:p>
        </p:txBody>
      </p:sp>
      <p:pic>
        <p:nvPicPr>
          <p:cNvPr id="24581" name="Picture 5" descr="CNS178"/>
          <p:cNvPicPr>
            <a:picLocks noChangeAspect="1" noChangeArrowheads="1"/>
          </p:cNvPicPr>
          <p:nvPr/>
        </p:nvPicPr>
        <p:blipFill>
          <a:blip r:embed="rId2"/>
          <a:srcRect/>
          <a:stretch>
            <a:fillRect/>
          </a:stretch>
        </p:blipFill>
        <p:spPr bwMode="auto">
          <a:xfrm>
            <a:off x="1524000" y="2743200"/>
            <a:ext cx="5867400"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46D86CC0-6BD0-470B-8249-2AE2EC902D70}" type="slidenum">
              <a:rPr lang="ru-RU"/>
              <a:pPr>
                <a:defRPr/>
              </a:pPr>
              <a:t>36</a:t>
            </a:fld>
            <a:endParaRPr lang="ru-RU"/>
          </a:p>
        </p:txBody>
      </p:sp>
      <p:sp>
        <p:nvSpPr>
          <p:cNvPr id="35842" name="Rectangle 2"/>
          <p:cNvSpPr>
            <a:spLocks noGrp="1" noChangeArrowheads="1"/>
          </p:cNvSpPr>
          <p:nvPr>
            <p:ph type="title"/>
          </p:nvPr>
        </p:nvSpPr>
        <p:spPr/>
        <p:txBody>
          <a:bodyPr/>
          <a:lstStyle/>
          <a:p>
            <a:pPr eaLnBrk="1" hangingPunct="1">
              <a:defRPr/>
            </a:pPr>
            <a:r>
              <a:rPr lang="en-US" sz="4000" smtClean="0">
                <a:solidFill>
                  <a:srgbClr val="FF3300"/>
                </a:solidFill>
              </a:rPr>
              <a:t>Extremity form of atherosclerosis</a:t>
            </a:r>
            <a:endParaRPr lang="ru-RU" sz="4000" smtClean="0">
              <a:solidFill>
                <a:srgbClr val="FF3300"/>
              </a:solidFill>
            </a:endParaRPr>
          </a:p>
        </p:txBody>
      </p:sp>
      <p:sp>
        <p:nvSpPr>
          <p:cNvPr id="35843" name="Rectangle 3"/>
          <p:cNvSpPr>
            <a:spLocks noGrp="1" noChangeArrowheads="1"/>
          </p:cNvSpPr>
          <p:nvPr>
            <p:ph type="body" idx="1"/>
          </p:nvPr>
        </p:nvSpPr>
        <p:spPr/>
        <p:txBody>
          <a:bodyPr/>
          <a:lstStyle/>
          <a:p>
            <a:pPr eaLnBrk="1" hangingPunct="1">
              <a:defRPr/>
            </a:pPr>
            <a:r>
              <a:rPr lang="en-US" smtClean="0"/>
              <a:t>Acute form may be as gangrenous necrosis.</a:t>
            </a:r>
          </a:p>
        </p:txBody>
      </p:sp>
      <p:pic>
        <p:nvPicPr>
          <p:cNvPr id="29701" name="Picture 5" descr="SKIN065"/>
          <p:cNvPicPr>
            <a:picLocks noChangeAspect="1" noChangeArrowheads="1"/>
          </p:cNvPicPr>
          <p:nvPr/>
        </p:nvPicPr>
        <p:blipFill>
          <a:blip r:embed="rId2"/>
          <a:srcRect/>
          <a:stretch>
            <a:fillRect/>
          </a:stretch>
        </p:blipFill>
        <p:spPr bwMode="auto">
          <a:xfrm>
            <a:off x="838200" y="2438400"/>
            <a:ext cx="7086600"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Dr. Saad\Desktop\New Folder\atherosclerosis\Consequances of atherosclerosis\14.jpg"/>
          <p:cNvPicPr>
            <a:picLocks noChangeAspect="1" noChangeArrowheads="1"/>
          </p:cNvPicPr>
          <p:nvPr/>
        </p:nvPicPr>
        <p:blipFill>
          <a:blip r:embed="rId2"/>
          <a:srcRect/>
          <a:stretch>
            <a:fillRect/>
          </a:stretch>
        </p:blipFill>
        <p:spPr bwMode="auto">
          <a:xfrm>
            <a:off x="1228725" y="-1"/>
            <a:ext cx="6686550" cy="6858001"/>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C030E1C8-A64D-41B9-B5BA-B22BFE3B1E8A}" type="slidenum">
              <a:rPr lang="ru-RU"/>
              <a:pPr>
                <a:defRPr/>
              </a:pPr>
              <a:t>38</a:t>
            </a:fld>
            <a:endParaRPr lang="ru-RU"/>
          </a:p>
        </p:txBody>
      </p:sp>
      <p:sp>
        <p:nvSpPr>
          <p:cNvPr id="50178" name="Rectangle 2"/>
          <p:cNvSpPr>
            <a:spLocks noGrp="1" noChangeArrowheads="1"/>
          </p:cNvSpPr>
          <p:nvPr>
            <p:ph type="title"/>
          </p:nvPr>
        </p:nvSpPr>
        <p:spPr/>
        <p:txBody>
          <a:bodyPr/>
          <a:lstStyle/>
          <a:p>
            <a:pPr eaLnBrk="1" hangingPunct="1">
              <a:defRPr/>
            </a:pPr>
            <a:r>
              <a:rPr lang="en-US" smtClean="0">
                <a:solidFill>
                  <a:schemeClr val="accent1"/>
                </a:solidFill>
              </a:rPr>
              <a:t>Aortic form of atherosclerosis</a:t>
            </a:r>
            <a:endParaRPr lang="ru-RU" smtClean="0">
              <a:solidFill>
                <a:schemeClr val="accent1"/>
              </a:solidFill>
            </a:endParaRPr>
          </a:p>
        </p:txBody>
      </p:sp>
      <p:sp>
        <p:nvSpPr>
          <p:cNvPr id="50179" name="Rectangle 3"/>
          <p:cNvSpPr>
            <a:spLocks noGrp="1" noChangeArrowheads="1"/>
          </p:cNvSpPr>
          <p:nvPr>
            <p:ph type="body" idx="1"/>
          </p:nvPr>
        </p:nvSpPr>
        <p:spPr>
          <a:xfrm>
            <a:off x="457200" y="1773238"/>
            <a:ext cx="8229600" cy="4322762"/>
          </a:xfrm>
        </p:spPr>
        <p:txBody>
          <a:bodyPr/>
          <a:lstStyle/>
          <a:p>
            <a:pPr eaLnBrk="1" hangingPunct="1">
              <a:buFont typeface="Wingdings" pitchFamily="2" charset="2"/>
              <a:buNone/>
              <a:defRPr/>
            </a:pPr>
            <a:r>
              <a:rPr lang="en-US" smtClean="0"/>
              <a:t> </a:t>
            </a:r>
            <a:endParaRPr lang="ru-RU" smtClean="0"/>
          </a:p>
        </p:txBody>
      </p:sp>
      <p:pic>
        <p:nvPicPr>
          <p:cNvPr id="26629" name="Picture 6" descr="CV012"/>
          <p:cNvPicPr>
            <a:picLocks noChangeAspect="1" noChangeArrowheads="1"/>
          </p:cNvPicPr>
          <p:nvPr/>
        </p:nvPicPr>
        <p:blipFill>
          <a:blip r:embed="rId2"/>
          <a:srcRect/>
          <a:stretch>
            <a:fillRect/>
          </a:stretch>
        </p:blipFill>
        <p:spPr bwMode="auto">
          <a:xfrm>
            <a:off x="838200" y="1700213"/>
            <a:ext cx="7620000" cy="3152775"/>
          </a:xfrm>
          <a:prstGeom prst="rect">
            <a:avLst/>
          </a:prstGeom>
          <a:noFill/>
          <a:ln w="9525">
            <a:noFill/>
            <a:miter lim="800000"/>
            <a:headEnd/>
            <a:tailEnd/>
          </a:ln>
        </p:spPr>
      </p:pic>
      <p:sp>
        <p:nvSpPr>
          <p:cNvPr id="50183" name="Text Box 7"/>
          <p:cNvSpPr txBox="1">
            <a:spLocks noChangeArrowheads="1"/>
          </p:cNvSpPr>
          <p:nvPr/>
        </p:nvSpPr>
        <p:spPr bwMode="auto">
          <a:xfrm>
            <a:off x="1547813" y="5157788"/>
            <a:ext cx="6070600" cy="579437"/>
          </a:xfrm>
          <a:prstGeom prst="rect">
            <a:avLst/>
          </a:prstGeom>
          <a:noFill/>
          <a:ln w="9525">
            <a:noFill/>
            <a:miter lim="800000"/>
            <a:headEnd/>
            <a:tailEnd/>
          </a:ln>
          <a:effectLst/>
        </p:spPr>
        <p:txBody>
          <a:bodyPr wrap="none">
            <a:spAutoFit/>
          </a:bodyPr>
          <a:lstStyle/>
          <a:p>
            <a:pPr>
              <a:defRPr/>
            </a:pPr>
            <a:r>
              <a:rPr lang="en-US">
                <a:effectLst>
                  <a:outerShdw blurRad="38100" dist="38100" dir="2700000" algn="tl">
                    <a:srgbClr val="000000"/>
                  </a:outerShdw>
                </a:effectLst>
              </a:rPr>
              <a:t>Various forms of aorta lesion</a:t>
            </a:r>
            <a:endParaRPr lang="ru-RU">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a:defRPr/>
            </a:pPr>
            <a:fld id="{0EBC34E1-6BFD-4A5C-AB42-2071DE56914E}" type="slidenum">
              <a:rPr lang="ru-RU"/>
              <a:pPr>
                <a:defRPr/>
              </a:pPr>
              <a:t>39</a:t>
            </a:fld>
            <a:endParaRPr lang="ru-RU"/>
          </a:p>
        </p:txBody>
      </p:sp>
      <p:sp>
        <p:nvSpPr>
          <p:cNvPr id="30722" name="Rectangle 2"/>
          <p:cNvSpPr>
            <a:spLocks noGrp="1" noChangeArrowheads="1"/>
          </p:cNvSpPr>
          <p:nvPr>
            <p:ph type="title"/>
          </p:nvPr>
        </p:nvSpPr>
        <p:spPr/>
        <p:txBody>
          <a:bodyPr/>
          <a:lstStyle/>
          <a:p>
            <a:pPr eaLnBrk="1" hangingPunct="1">
              <a:defRPr/>
            </a:pPr>
            <a:r>
              <a:rPr lang="en-US" sz="4000" smtClean="0">
                <a:solidFill>
                  <a:srgbClr val="FF3300"/>
                </a:solidFill>
              </a:rPr>
              <a:t>RENAL FORM OF ATHEROSCLEROSIS</a:t>
            </a:r>
            <a:endParaRPr lang="ru-RU" sz="4000" smtClean="0">
              <a:solidFill>
                <a:srgbClr val="FF3300"/>
              </a:solidFill>
            </a:endParaRPr>
          </a:p>
        </p:txBody>
      </p:sp>
      <p:sp>
        <p:nvSpPr>
          <p:cNvPr id="30723" name="Rectangle 3"/>
          <p:cNvSpPr>
            <a:spLocks noGrp="1" noChangeArrowheads="1"/>
          </p:cNvSpPr>
          <p:nvPr>
            <p:ph type="body" sz="half" idx="1"/>
          </p:nvPr>
        </p:nvSpPr>
        <p:spPr/>
        <p:txBody>
          <a:bodyPr/>
          <a:lstStyle/>
          <a:p>
            <a:pPr eaLnBrk="1" hangingPunct="1">
              <a:lnSpc>
                <a:spcPct val="90000"/>
              </a:lnSpc>
              <a:defRPr/>
            </a:pPr>
            <a:r>
              <a:rPr lang="en-US" sz="2800" smtClean="0"/>
              <a:t>Acute form may be as infarction</a:t>
            </a:r>
          </a:p>
          <a:p>
            <a:pPr eaLnBrk="1" hangingPunct="1">
              <a:lnSpc>
                <a:spcPct val="90000"/>
              </a:lnSpc>
              <a:defRPr/>
            </a:pPr>
            <a:endParaRPr lang="en-US" sz="2800" smtClean="0"/>
          </a:p>
          <a:p>
            <a:pPr eaLnBrk="1" hangingPunct="1">
              <a:lnSpc>
                <a:spcPct val="90000"/>
              </a:lnSpc>
              <a:defRPr/>
            </a:pPr>
            <a:endParaRPr lang="en-US" sz="2800" smtClean="0"/>
          </a:p>
          <a:p>
            <a:pPr eaLnBrk="1" hangingPunct="1">
              <a:lnSpc>
                <a:spcPct val="90000"/>
              </a:lnSpc>
              <a:defRPr/>
            </a:pPr>
            <a:r>
              <a:rPr lang="en-US" sz="2800" smtClean="0"/>
              <a:t>Chronic form is called</a:t>
            </a:r>
          </a:p>
          <a:p>
            <a:pPr eaLnBrk="1" hangingPunct="1">
              <a:lnSpc>
                <a:spcPct val="90000"/>
              </a:lnSpc>
              <a:buFont typeface="Wingdings" pitchFamily="2" charset="2"/>
              <a:buNone/>
              <a:defRPr/>
            </a:pPr>
            <a:r>
              <a:rPr lang="en-US" sz="2800" smtClean="0"/>
              <a:t>Atherosclerotic</a:t>
            </a:r>
          </a:p>
          <a:p>
            <a:pPr eaLnBrk="1" hangingPunct="1">
              <a:lnSpc>
                <a:spcPct val="90000"/>
              </a:lnSpc>
              <a:buFont typeface="Wingdings" pitchFamily="2" charset="2"/>
              <a:buNone/>
              <a:defRPr/>
            </a:pPr>
            <a:r>
              <a:rPr lang="en-US" sz="2800" smtClean="0"/>
              <a:t>Nephrosclerosis or</a:t>
            </a:r>
          </a:p>
          <a:p>
            <a:pPr eaLnBrk="1" hangingPunct="1">
              <a:lnSpc>
                <a:spcPct val="90000"/>
              </a:lnSpc>
              <a:buFont typeface="Wingdings" pitchFamily="2" charset="2"/>
              <a:buNone/>
              <a:defRPr/>
            </a:pPr>
            <a:r>
              <a:rPr lang="en-US" sz="2800" smtClean="0"/>
              <a:t>Primary contracted</a:t>
            </a:r>
          </a:p>
          <a:p>
            <a:pPr eaLnBrk="1" hangingPunct="1">
              <a:lnSpc>
                <a:spcPct val="90000"/>
              </a:lnSpc>
              <a:buFont typeface="Wingdings" pitchFamily="2" charset="2"/>
              <a:buNone/>
              <a:defRPr/>
            </a:pPr>
            <a:r>
              <a:rPr lang="en-US" sz="2800" smtClean="0"/>
              <a:t>kidney</a:t>
            </a:r>
          </a:p>
          <a:p>
            <a:pPr eaLnBrk="1" hangingPunct="1">
              <a:lnSpc>
                <a:spcPct val="90000"/>
              </a:lnSpc>
              <a:buFont typeface="Wingdings" pitchFamily="2" charset="2"/>
              <a:buNone/>
              <a:defRPr/>
            </a:pPr>
            <a:endParaRPr lang="ru-RU" sz="2800" smtClean="0"/>
          </a:p>
        </p:txBody>
      </p:sp>
      <p:pic>
        <p:nvPicPr>
          <p:cNvPr id="25605" name="Picture 7" descr="RENAL060"/>
          <p:cNvPicPr>
            <a:picLocks noChangeAspect="1" noChangeArrowheads="1"/>
          </p:cNvPicPr>
          <p:nvPr/>
        </p:nvPicPr>
        <p:blipFill>
          <a:blip r:embed="rId2"/>
          <a:srcRect/>
          <a:stretch>
            <a:fillRect/>
          </a:stretch>
        </p:blipFill>
        <p:spPr bwMode="auto">
          <a:xfrm>
            <a:off x="4643438" y="1484313"/>
            <a:ext cx="3095625" cy="2062162"/>
          </a:xfrm>
          <a:prstGeom prst="rect">
            <a:avLst/>
          </a:prstGeom>
          <a:noFill/>
          <a:ln w="9525">
            <a:noFill/>
            <a:miter lim="800000"/>
            <a:headEnd/>
            <a:tailEnd/>
          </a:ln>
        </p:spPr>
      </p:pic>
      <p:pic>
        <p:nvPicPr>
          <p:cNvPr id="25606" name="Picture 9" descr="RENAL197"/>
          <p:cNvPicPr>
            <a:picLocks noChangeAspect="1" noChangeArrowheads="1"/>
          </p:cNvPicPr>
          <p:nvPr/>
        </p:nvPicPr>
        <p:blipFill>
          <a:blip r:embed="rId3"/>
          <a:srcRect/>
          <a:stretch>
            <a:fillRect/>
          </a:stretch>
        </p:blipFill>
        <p:spPr bwMode="auto">
          <a:xfrm>
            <a:off x="4716463" y="3933825"/>
            <a:ext cx="3097212" cy="2087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E0906A4-744A-4E34-9428-9703F319DD27}" type="slidenum">
              <a:rPr lang="ru-RU"/>
              <a:pPr>
                <a:defRPr/>
              </a:pPr>
              <a:t>4</a:t>
            </a:fld>
            <a:endParaRPr lang="ru-RU"/>
          </a:p>
        </p:txBody>
      </p:sp>
      <p:sp>
        <p:nvSpPr>
          <p:cNvPr id="14338" name="Rectangle 2"/>
          <p:cNvSpPr>
            <a:spLocks noGrp="1" noChangeArrowheads="1"/>
          </p:cNvSpPr>
          <p:nvPr>
            <p:ph type="title"/>
          </p:nvPr>
        </p:nvSpPr>
        <p:spPr/>
        <p:txBody>
          <a:bodyPr/>
          <a:lstStyle/>
          <a:p>
            <a:pPr eaLnBrk="1" hangingPunct="1">
              <a:defRPr/>
            </a:pPr>
            <a:r>
              <a:rPr lang="en-US" sz="4000" smtClean="0">
                <a:solidFill>
                  <a:srgbClr val="33CC33"/>
                </a:solidFill>
              </a:rPr>
              <a:t>Pathogenesis of</a:t>
            </a:r>
            <a:r>
              <a:rPr lang="en-US" sz="4000" smtClean="0"/>
              <a:t> </a:t>
            </a:r>
            <a:r>
              <a:rPr lang="en-US" sz="4000" b="1" smtClean="0">
                <a:solidFill>
                  <a:srgbClr val="33CC33"/>
                </a:solidFill>
              </a:rPr>
              <a:t>Atherosclerosis</a:t>
            </a:r>
            <a:endParaRPr lang="ru-RU" sz="4000" b="1" smtClean="0">
              <a:solidFill>
                <a:srgbClr val="33CC33"/>
              </a:solidFill>
            </a:endParaRPr>
          </a:p>
        </p:txBody>
      </p:sp>
      <p:sp>
        <p:nvSpPr>
          <p:cNvPr id="14339" name="Rectangle 3"/>
          <p:cNvSpPr>
            <a:spLocks noGrp="1" noChangeArrowheads="1"/>
          </p:cNvSpPr>
          <p:nvPr>
            <p:ph type="body" idx="1"/>
          </p:nvPr>
        </p:nvSpPr>
        <p:spPr>
          <a:xfrm>
            <a:off x="381000" y="1600200"/>
            <a:ext cx="8458200" cy="4495800"/>
          </a:xfrm>
          <a:solidFill>
            <a:srgbClr val="3366FF"/>
          </a:solidFill>
        </p:spPr>
        <p:txBody>
          <a:bodyPr/>
          <a:lstStyle/>
          <a:p>
            <a:pPr eaLnBrk="1" hangingPunct="1">
              <a:buFont typeface="Wingdings" pitchFamily="2" charset="2"/>
              <a:buNone/>
              <a:defRPr/>
            </a:pPr>
            <a:r>
              <a:rPr lang="en-US" sz="4000" dirty="0" smtClean="0"/>
              <a:t>  6. migration of smooth muscle cells</a:t>
            </a:r>
          </a:p>
          <a:p>
            <a:pPr eaLnBrk="1" hangingPunct="1">
              <a:buFont typeface="Wingdings" pitchFamily="2" charset="2"/>
              <a:buNone/>
              <a:defRPr/>
            </a:pPr>
            <a:r>
              <a:rPr lang="en-US" sz="4000" dirty="0" smtClean="0"/>
              <a:t>     from the media into the intima.</a:t>
            </a:r>
          </a:p>
          <a:p>
            <a:pPr eaLnBrk="1" hangingPunct="1">
              <a:buFont typeface="Wingdings" pitchFamily="2" charset="2"/>
              <a:buNone/>
              <a:defRPr/>
            </a:pPr>
            <a:r>
              <a:rPr lang="en-US" sz="4000" dirty="0" smtClean="0"/>
              <a:t>  7. proliferation of smooth muscle cells</a:t>
            </a:r>
          </a:p>
          <a:p>
            <a:pPr eaLnBrk="1" hangingPunct="1">
              <a:buFont typeface="Wingdings" pitchFamily="2" charset="2"/>
              <a:buNone/>
              <a:defRPr/>
            </a:pPr>
            <a:r>
              <a:rPr lang="en-US" sz="4000" dirty="0" smtClean="0"/>
              <a:t>     in the intima.</a:t>
            </a:r>
          </a:p>
          <a:p>
            <a:pPr eaLnBrk="1" hangingPunct="1">
              <a:buFont typeface="Wingdings" pitchFamily="2" charset="2"/>
              <a:buNone/>
              <a:defRPr/>
            </a:pPr>
            <a:r>
              <a:rPr lang="en-US" sz="4000" dirty="0" smtClean="0"/>
              <a:t>  8. enhanced accumulation of intra and</a:t>
            </a:r>
          </a:p>
          <a:p>
            <a:pPr eaLnBrk="1" hangingPunct="1">
              <a:buFont typeface="Wingdings" pitchFamily="2" charset="2"/>
              <a:buNone/>
              <a:defRPr/>
            </a:pPr>
            <a:r>
              <a:rPr lang="en-US" sz="4000" dirty="0" smtClean="0"/>
              <a:t>     extra cellular lipids. </a:t>
            </a:r>
            <a:endParaRPr lang="ru-RU" sz="4000"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a:defRPr/>
            </a:pPr>
            <a:fld id="{159A958A-83FE-41AA-923D-80D0810FB08E}" type="slidenum">
              <a:rPr lang="ru-RU"/>
              <a:pPr>
                <a:defRPr/>
              </a:pPr>
              <a:t>40</a:t>
            </a:fld>
            <a:endParaRPr lang="ru-RU"/>
          </a:p>
        </p:txBody>
      </p:sp>
      <p:sp>
        <p:nvSpPr>
          <p:cNvPr id="33794" name="Rectangle 2"/>
          <p:cNvSpPr>
            <a:spLocks noGrp="1" noChangeArrowheads="1"/>
          </p:cNvSpPr>
          <p:nvPr>
            <p:ph type="title"/>
          </p:nvPr>
        </p:nvSpPr>
        <p:spPr/>
        <p:txBody>
          <a:bodyPr/>
          <a:lstStyle/>
          <a:p>
            <a:pPr eaLnBrk="1" hangingPunct="1">
              <a:defRPr/>
            </a:pPr>
            <a:r>
              <a:rPr lang="en-US" sz="4000" smtClean="0">
                <a:solidFill>
                  <a:schemeClr val="accent1"/>
                </a:solidFill>
              </a:rPr>
              <a:t>Intestinal form of atherosclerosis</a:t>
            </a:r>
            <a:endParaRPr lang="ru-RU" sz="4000" smtClean="0">
              <a:solidFill>
                <a:schemeClr val="accent1"/>
              </a:solidFill>
            </a:endParaRPr>
          </a:p>
        </p:txBody>
      </p:sp>
      <p:sp>
        <p:nvSpPr>
          <p:cNvPr id="33795" name="Rectangle 3"/>
          <p:cNvSpPr>
            <a:spLocks noGrp="1" noChangeArrowheads="1"/>
          </p:cNvSpPr>
          <p:nvPr>
            <p:ph type="body" sz="half" idx="1"/>
          </p:nvPr>
        </p:nvSpPr>
        <p:spPr/>
        <p:txBody>
          <a:bodyPr/>
          <a:lstStyle/>
          <a:p>
            <a:pPr eaLnBrk="1" hangingPunct="1">
              <a:defRPr/>
            </a:pPr>
            <a:r>
              <a:rPr lang="en-US" sz="2800" smtClean="0"/>
              <a:t>Acute form may be as gangrenous necrosis of the intestine</a:t>
            </a:r>
          </a:p>
          <a:p>
            <a:pPr eaLnBrk="1" hangingPunct="1">
              <a:defRPr/>
            </a:pPr>
            <a:endParaRPr lang="en-US" sz="2800" smtClean="0"/>
          </a:p>
          <a:p>
            <a:pPr eaLnBrk="1" hangingPunct="1">
              <a:defRPr/>
            </a:pPr>
            <a:endParaRPr lang="en-US" sz="2800" smtClean="0"/>
          </a:p>
          <a:p>
            <a:pPr eaLnBrk="1" hangingPunct="1">
              <a:defRPr/>
            </a:pPr>
            <a:endParaRPr lang="en-US" sz="2800" smtClean="0"/>
          </a:p>
          <a:p>
            <a:pPr eaLnBrk="1" hangingPunct="1">
              <a:defRPr/>
            </a:pPr>
            <a:r>
              <a:rPr lang="en-US" sz="2800" smtClean="0"/>
              <a:t>Chronic form may be as ischemic enterocolitis</a:t>
            </a:r>
            <a:endParaRPr lang="ru-RU" sz="2800" smtClean="0"/>
          </a:p>
        </p:txBody>
      </p:sp>
      <p:pic>
        <p:nvPicPr>
          <p:cNvPr id="28677" name="Picture 5" descr="GI033"/>
          <p:cNvPicPr>
            <a:picLocks noChangeAspect="1" noChangeArrowheads="1"/>
          </p:cNvPicPr>
          <p:nvPr/>
        </p:nvPicPr>
        <p:blipFill>
          <a:blip r:embed="rId2"/>
          <a:srcRect/>
          <a:stretch>
            <a:fillRect/>
          </a:stretch>
        </p:blipFill>
        <p:spPr bwMode="auto">
          <a:xfrm>
            <a:off x="4343400" y="4076700"/>
            <a:ext cx="4495799" cy="2324100"/>
          </a:xfrm>
          <a:prstGeom prst="rect">
            <a:avLst/>
          </a:prstGeom>
          <a:noFill/>
          <a:ln w="9525">
            <a:noFill/>
            <a:miter lim="800000"/>
            <a:headEnd/>
            <a:tailEnd/>
          </a:ln>
        </p:spPr>
      </p:pic>
      <p:pic>
        <p:nvPicPr>
          <p:cNvPr id="28678" name="Picture 9" descr="GI031"/>
          <p:cNvPicPr>
            <a:picLocks noChangeAspect="1" noChangeArrowheads="1"/>
          </p:cNvPicPr>
          <p:nvPr/>
        </p:nvPicPr>
        <p:blipFill>
          <a:blip r:embed="rId3"/>
          <a:srcRect/>
          <a:stretch>
            <a:fillRect/>
          </a:stretch>
        </p:blipFill>
        <p:spPr bwMode="auto">
          <a:xfrm>
            <a:off x="4343400" y="1295401"/>
            <a:ext cx="4495800" cy="2420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C:\Documents and Settings\Dr. Saad\Desktop\New Folder\atherosclerosis\Risk factors for atheroscl\1.jpg"/>
          <p:cNvPicPr>
            <a:picLocks noChangeAspect="1" noChangeArrowheads="1"/>
          </p:cNvPicPr>
          <p:nvPr/>
        </p:nvPicPr>
        <p:blipFill>
          <a:blip r:embed="rId2"/>
          <a:srcRect/>
          <a:stretch>
            <a:fillRect/>
          </a:stretch>
        </p:blipFill>
        <p:spPr bwMode="auto">
          <a:xfrm>
            <a:off x="1228725" y="0"/>
            <a:ext cx="6686550" cy="685800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1" descr="pic15311.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noFill/>
          <a:ln/>
        </p:spPr>
        <p:txBody>
          <a:bodyPr/>
          <a:lstStyle/>
          <a:p>
            <a:r>
              <a:rPr lang="en-US"/>
              <a:t>The Skinny on Fat</a:t>
            </a:r>
          </a:p>
        </p:txBody>
      </p:sp>
      <p:sp>
        <p:nvSpPr>
          <p:cNvPr id="24579" name="Rectangle 3"/>
          <p:cNvSpPr>
            <a:spLocks noGrp="1" noChangeArrowheads="1"/>
          </p:cNvSpPr>
          <p:nvPr>
            <p:ph type="body" idx="1"/>
          </p:nvPr>
        </p:nvSpPr>
        <p:spPr>
          <a:noFill/>
          <a:ln/>
        </p:spPr>
        <p:txBody>
          <a:bodyPr/>
          <a:lstStyle/>
          <a:p>
            <a:r>
              <a:rPr lang="en-US"/>
              <a:t>Saturated fats- basically means the fat is saturated with hydrogen, they are solid at room temperature.  Examples are lard and butter. </a:t>
            </a:r>
          </a:p>
          <a:p>
            <a:r>
              <a:rPr lang="en-US"/>
              <a:t>Why are they bad for you?  They increase levels of LDL , decrease HDL and increase total cholesterol.</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noFill/>
          <a:ln/>
        </p:spPr>
        <p:txBody>
          <a:bodyPr/>
          <a:lstStyle/>
          <a:p>
            <a:r>
              <a:rPr lang="en-US"/>
              <a:t>The Skinny on Fat</a:t>
            </a:r>
          </a:p>
        </p:txBody>
      </p:sp>
      <p:sp>
        <p:nvSpPr>
          <p:cNvPr id="26627" name="Rectangle 3"/>
          <p:cNvSpPr>
            <a:spLocks noGrp="1" noChangeArrowheads="1"/>
          </p:cNvSpPr>
          <p:nvPr>
            <p:ph type="body" idx="1"/>
          </p:nvPr>
        </p:nvSpPr>
        <p:spPr>
          <a:noFill/>
          <a:ln/>
        </p:spPr>
        <p:txBody>
          <a:bodyPr/>
          <a:lstStyle/>
          <a:p>
            <a:r>
              <a:rPr lang="en-US"/>
              <a:t>What are monounsaturated fats?  </a:t>
            </a:r>
          </a:p>
          <a:p>
            <a:r>
              <a:rPr lang="en-US"/>
              <a:t>They are liquid at room temperature but start to solidify in the refrigerator.</a:t>
            </a:r>
          </a:p>
          <a:p>
            <a:r>
              <a:rPr lang="en-US"/>
              <a:t>Decrease total cholesterol and lower LDL levels.</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noFill/>
          <a:ln/>
        </p:spPr>
        <p:txBody>
          <a:bodyPr/>
          <a:lstStyle/>
          <a:p>
            <a:r>
              <a:rPr lang="en-US"/>
              <a:t>The Skinny on Fat</a:t>
            </a:r>
          </a:p>
        </p:txBody>
      </p:sp>
      <p:sp>
        <p:nvSpPr>
          <p:cNvPr id="27651" name="Rectangle 3"/>
          <p:cNvSpPr>
            <a:spLocks noGrp="1" noChangeArrowheads="1"/>
          </p:cNvSpPr>
          <p:nvPr>
            <p:ph type="body" idx="1"/>
          </p:nvPr>
        </p:nvSpPr>
        <p:spPr>
          <a:noFill/>
          <a:ln/>
        </p:spPr>
        <p:txBody>
          <a:bodyPr/>
          <a:lstStyle/>
          <a:p>
            <a:r>
              <a:rPr lang="en-US"/>
              <a:t>What are trans fatty acids? They are unsaturated fats but they tend to raise total and bad cholesterol.</a:t>
            </a:r>
          </a:p>
          <a:p>
            <a:r>
              <a:rPr lang="en-US"/>
              <a:t>Where do you find them?</a:t>
            </a:r>
          </a:p>
          <a:p>
            <a:r>
              <a:rPr lang="en-US"/>
              <a:t>In fast-food restaurants</a:t>
            </a:r>
          </a:p>
          <a:p>
            <a:r>
              <a:rPr lang="en-US"/>
              <a:t>Commercial baked goods. Examples: doughnuts, potato chips, cupcakes.</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noFill/>
          <a:ln/>
        </p:spPr>
        <p:txBody>
          <a:bodyPr/>
          <a:lstStyle/>
          <a:p>
            <a:r>
              <a:rPr lang="en-US"/>
              <a:t>What about Omega 3?</a:t>
            </a:r>
          </a:p>
        </p:txBody>
      </p:sp>
      <p:sp>
        <p:nvSpPr>
          <p:cNvPr id="28675" name="Rectangle 3"/>
          <p:cNvSpPr>
            <a:spLocks noGrp="1" noChangeArrowheads="1"/>
          </p:cNvSpPr>
          <p:nvPr>
            <p:ph type="body" idx="1"/>
          </p:nvPr>
        </p:nvSpPr>
        <p:spPr>
          <a:noFill/>
          <a:ln/>
        </p:spPr>
        <p:txBody>
          <a:bodyPr/>
          <a:lstStyle/>
          <a:p>
            <a:r>
              <a:rPr lang="en-US"/>
              <a:t>Type of polyunsaturated fat.</a:t>
            </a:r>
          </a:p>
          <a:p>
            <a:r>
              <a:rPr lang="en-US"/>
              <a:t>Consistently lowers serum triglycerides and may also have an effect on lowering blood pressure.</a:t>
            </a:r>
          </a:p>
          <a:p>
            <a:r>
              <a:rPr lang="en-US"/>
              <a:t>Found in oily fish such as salmon, tuna, and herring.</a:t>
            </a:r>
          </a:p>
          <a:p>
            <a:r>
              <a:rPr lang="en-US"/>
              <a:t>Is available as a supplement.</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C:\Documents and Settings\Dr. Saad\Desktop\New Folder\atherosclerosis\Risk factors for atheroscl\2.jpg"/>
          <p:cNvPicPr>
            <a:picLocks noChangeAspect="1" noChangeArrowheads="1"/>
          </p:cNvPicPr>
          <p:nvPr/>
        </p:nvPicPr>
        <p:blipFill>
          <a:blip r:embed="rId2"/>
          <a:srcRect/>
          <a:stretch>
            <a:fillRect/>
          </a:stretch>
        </p:blipFill>
        <p:spPr bwMode="auto">
          <a:xfrm>
            <a:off x="1228725" y="-1"/>
            <a:ext cx="6686550" cy="6858001"/>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noFill/>
          <a:ln/>
        </p:spPr>
        <p:txBody>
          <a:bodyPr/>
          <a:lstStyle/>
          <a:p>
            <a:r>
              <a:rPr lang="en-US"/>
              <a:t>Physical Inactivity</a:t>
            </a:r>
          </a:p>
        </p:txBody>
      </p:sp>
      <p:sp>
        <p:nvSpPr>
          <p:cNvPr id="31747" name="Rectangle 3"/>
          <p:cNvSpPr>
            <a:spLocks noGrp="1" noChangeArrowheads="1"/>
          </p:cNvSpPr>
          <p:nvPr>
            <p:ph type="body" idx="1"/>
          </p:nvPr>
        </p:nvSpPr>
        <p:spPr>
          <a:noFill/>
          <a:ln/>
        </p:spPr>
        <p:txBody>
          <a:bodyPr/>
          <a:lstStyle/>
          <a:p>
            <a:r>
              <a:rPr lang="en-US"/>
              <a:t>Increasing physical activity has been shown to decrease blood pressure.</a:t>
            </a:r>
          </a:p>
          <a:p>
            <a:r>
              <a:rPr lang="en-US"/>
              <a:t>Moderate to intense physical activity for 30-45 minutes on most days of the week is recommended.</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C:\Documents and Settings\Dr. Saad\Desktop\New Folder\atherosclerosis\Risk factors for atheroscl\3.jpg"/>
          <p:cNvPicPr>
            <a:picLocks noChangeAspect="1" noChangeArrowheads="1"/>
          </p:cNvPicPr>
          <p:nvPr/>
        </p:nvPicPr>
        <p:blipFill>
          <a:blip r:embed="rId2"/>
          <a:srcRect/>
          <a:stretch>
            <a:fillRect/>
          </a:stretch>
        </p:blipFill>
        <p:spPr bwMode="auto">
          <a:xfrm>
            <a:off x="1228725" y="0"/>
            <a:ext cx="6686550" cy="6858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4F2CA755-B9B8-4C60-814D-0F8449D5C079}" type="slidenum">
              <a:rPr lang="ru-RU"/>
              <a:pPr>
                <a:defRPr/>
              </a:pPr>
              <a:t>5</a:t>
            </a:fld>
            <a:endParaRPr lang="ru-RU"/>
          </a:p>
        </p:txBody>
      </p:sp>
      <p:sp>
        <p:nvSpPr>
          <p:cNvPr id="15362" name="Rectangle 2"/>
          <p:cNvSpPr>
            <a:spLocks noGrp="1" noChangeArrowheads="1"/>
          </p:cNvSpPr>
          <p:nvPr>
            <p:ph type="title"/>
          </p:nvPr>
        </p:nvSpPr>
        <p:spPr>
          <a:solidFill>
            <a:srgbClr val="FF3300"/>
          </a:solidFill>
        </p:spPr>
        <p:txBody>
          <a:bodyPr/>
          <a:lstStyle/>
          <a:p>
            <a:pPr eaLnBrk="1" hangingPunct="1">
              <a:defRPr/>
            </a:pPr>
            <a:r>
              <a:rPr lang="en-US" smtClean="0"/>
              <a:t>ATHEROSCLEROTIC PLAQUE</a:t>
            </a:r>
            <a:endParaRPr lang="ru-RU" smtClean="0"/>
          </a:p>
        </p:txBody>
      </p:sp>
      <p:sp>
        <p:nvSpPr>
          <p:cNvPr id="15363" name="Rectangle 3"/>
          <p:cNvSpPr>
            <a:spLocks noGrp="1" noChangeArrowheads="1"/>
          </p:cNvSpPr>
          <p:nvPr>
            <p:ph type="body" idx="1"/>
          </p:nvPr>
        </p:nvSpPr>
        <p:spPr/>
        <p:txBody>
          <a:bodyPr/>
          <a:lstStyle/>
          <a:p>
            <a:pPr eaLnBrk="1" hangingPunct="1">
              <a:lnSpc>
                <a:spcPct val="90000"/>
              </a:lnSpc>
              <a:defRPr/>
            </a:pPr>
            <a:r>
              <a:rPr lang="en-US" sz="3600" dirty="0" smtClean="0"/>
              <a:t>The change of the large arterial intima is called atherosclerotic plaque or </a:t>
            </a:r>
            <a:r>
              <a:rPr lang="en-US" sz="3600" dirty="0" err="1" smtClean="0"/>
              <a:t>atheroma</a:t>
            </a:r>
            <a:endParaRPr lang="en-US" sz="3600" dirty="0" smtClean="0"/>
          </a:p>
          <a:p>
            <a:pPr eaLnBrk="1" hangingPunct="1">
              <a:lnSpc>
                <a:spcPct val="90000"/>
              </a:lnSpc>
              <a:defRPr/>
            </a:pPr>
            <a:r>
              <a:rPr lang="en-US" dirty="0" smtClean="0"/>
              <a:t> </a:t>
            </a:r>
            <a:r>
              <a:rPr lang="en-US" sz="3600" dirty="0" smtClean="0"/>
              <a:t>atherosclerotic plaque is the </a:t>
            </a:r>
            <a:r>
              <a:rPr lang="en-US" sz="3600" dirty="0" err="1" smtClean="0"/>
              <a:t>intimal</a:t>
            </a:r>
            <a:r>
              <a:rPr lang="en-US" sz="3600" dirty="0" smtClean="0"/>
              <a:t> thickening with lipid accumulation</a:t>
            </a:r>
            <a:endParaRPr lang="en-US" dirty="0" smtClean="0"/>
          </a:p>
          <a:p>
            <a:pPr eaLnBrk="1" hangingPunct="1">
              <a:lnSpc>
                <a:spcPct val="90000"/>
              </a:lnSpc>
              <a:defRPr/>
            </a:pPr>
            <a:endParaRPr lang="en-US" dirty="0" smtClean="0"/>
          </a:p>
          <a:p>
            <a:pPr eaLnBrk="1" hangingPunct="1">
              <a:lnSpc>
                <a:spcPct val="90000"/>
              </a:lnSpc>
              <a:defRPr/>
            </a:pPr>
            <a:r>
              <a:rPr lang="en-US" dirty="0" smtClean="0"/>
              <a:t>It consists of fibrous cap, necrotic core and fibrous basis.</a:t>
            </a:r>
            <a:endParaRPr lang="ru-RU"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noFill/>
          <a:ln/>
        </p:spPr>
        <p:txBody>
          <a:bodyPr/>
          <a:lstStyle/>
          <a:p>
            <a:r>
              <a:rPr lang="en-US"/>
              <a:t>Cigarette Smoking</a:t>
            </a:r>
          </a:p>
        </p:txBody>
      </p:sp>
      <p:sp>
        <p:nvSpPr>
          <p:cNvPr id="32771" name="Rectangle 3"/>
          <p:cNvSpPr>
            <a:spLocks noGrp="1" noChangeArrowheads="1"/>
          </p:cNvSpPr>
          <p:nvPr>
            <p:ph type="body" idx="1"/>
          </p:nvPr>
        </p:nvSpPr>
        <p:spPr>
          <a:noFill/>
          <a:ln/>
        </p:spPr>
        <p:txBody>
          <a:bodyPr/>
          <a:lstStyle/>
          <a:p>
            <a:r>
              <a:rPr lang="en-US"/>
              <a:t>Causes an increase in blood pressure</a:t>
            </a:r>
          </a:p>
          <a:p>
            <a:r>
              <a:rPr lang="en-US"/>
              <a:t>Usually have lower levels of HDL</a:t>
            </a:r>
          </a:p>
          <a:p>
            <a:r>
              <a:rPr lang="en-US"/>
              <a:t>Within 1 year of quitting, CHD risk decreases, within 2 years it reaches the level of a nonsmoker.</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C:\Documents and Settings\Dr. Saad\Desktop\New Folder\atherosclerosis\Risk factors for atheroscl\4.jpg"/>
          <p:cNvPicPr>
            <a:picLocks noChangeAspect="1" noChangeArrowheads="1"/>
          </p:cNvPicPr>
          <p:nvPr/>
        </p:nvPicPr>
        <p:blipFill>
          <a:blip r:embed="rId2"/>
          <a:srcRect/>
          <a:stretch>
            <a:fillRect/>
          </a:stretch>
        </p:blipFill>
        <p:spPr bwMode="auto">
          <a:xfrm>
            <a:off x="1228725" y="0"/>
            <a:ext cx="6686550" cy="6858000"/>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noFill/>
          <a:ln/>
        </p:spPr>
        <p:txBody>
          <a:bodyPr/>
          <a:lstStyle/>
          <a:p>
            <a:r>
              <a:rPr lang="en-US"/>
              <a:t>Diabetes Mellitus</a:t>
            </a:r>
          </a:p>
        </p:txBody>
      </p:sp>
      <p:sp>
        <p:nvSpPr>
          <p:cNvPr id="30723" name="Rectangle 3"/>
          <p:cNvSpPr>
            <a:spLocks noGrp="1" noChangeArrowheads="1"/>
          </p:cNvSpPr>
          <p:nvPr>
            <p:ph type="body" idx="1"/>
          </p:nvPr>
        </p:nvSpPr>
        <p:spPr>
          <a:noFill/>
          <a:ln/>
        </p:spPr>
        <p:txBody>
          <a:bodyPr/>
          <a:lstStyle/>
          <a:p>
            <a:r>
              <a:rPr lang="en-US"/>
              <a:t>At any given cholesterol level, diabetic persons have a 2 or 3 x higher risk of atherosclerosis!</a:t>
            </a:r>
          </a:p>
          <a:p>
            <a:r>
              <a:rPr lang="en-US"/>
              <a:t>Insulin is required to maintain adequate levels of lipoprotein lipase, an enzyme needed to break down bad cholesterols.</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C:\Documents and Settings\Dr. Saad\Desktop\New Folder\atherosclerosis\Risk factors for atheroscl\5.jpg"/>
          <p:cNvPicPr>
            <a:picLocks noChangeAspect="1" noChangeArrowheads="1"/>
          </p:cNvPicPr>
          <p:nvPr/>
        </p:nvPicPr>
        <p:blipFill>
          <a:blip r:embed="rId2"/>
          <a:srcRect/>
          <a:stretch>
            <a:fillRect/>
          </a:stretch>
        </p:blipFill>
        <p:spPr bwMode="auto">
          <a:xfrm>
            <a:off x="1228725" y="304799"/>
            <a:ext cx="6686550" cy="6553201"/>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C:\Documents and Settings\Dr. Saad\Desktop\New Folder\atherosclerosis\Risk factors for atheroscl\6.jpg"/>
          <p:cNvPicPr>
            <a:picLocks noChangeAspect="1" noChangeArrowheads="1"/>
          </p:cNvPicPr>
          <p:nvPr/>
        </p:nvPicPr>
        <p:blipFill>
          <a:blip r:embed="rId2"/>
          <a:srcRect/>
          <a:stretch>
            <a:fillRect/>
          </a:stretch>
        </p:blipFill>
        <p:spPr bwMode="auto">
          <a:xfrm>
            <a:off x="1228725" y="-1"/>
            <a:ext cx="6686550" cy="6858001"/>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noFill/>
          <a:ln/>
        </p:spPr>
        <p:txBody>
          <a:bodyPr/>
          <a:lstStyle/>
          <a:p>
            <a:r>
              <a:rPr lang="en-US"/>
              <a:t>Obesity</a:t>
            </a:r>
          </a:p>
        </p:txBody>
      </p:sp>
      <p:sp>
        <p:nvSpPr>
          <p:cNvPr id="29699" name="Rectangle 3"/>
          <p:cNvSpPr>
            <a:spLocks noGrp="1" noChangeArrowheads="1"/>
          </p:cNvSpPr>
          <p:nvPr>
            <p:ph type="body" idx="1"/>
          </p:nvPr>
        </p:nvSpPr>
        <p:spPr>
          <a:noFill/>
          <a:ln/>
        </p:spPr>
        <p:txBody>
          <a:bodyPr/>
          <a:lstStyle/>
          <a:p>
            <a:r>
              <a:rPr lang="en-US"/>
              <a:t>People who are obese have 2 to 6 times the risk of developing hypertension. </a:t>
            </a:r>
          </a:p>
          <a:p>
            <a:r>
              <a:rPr lang="en-US"/>
              <a:t>Location of the body fat is significant.</a:t>
            </a:r>
          </a:p>
          <a:p>
            <a:r>
              <a:rPr lang="en-US"/>
              <a:t>Pears of apples?</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C:\Documents and Settings\Dr. Saad\Desktop\New Folder\atherosclerosis\Risk factors for atheroscl\7.jpg"/>
          <p:cNvPicPr>
            <a:picLocks noChangeAspect="1" noChangeArrowheads="1"/>
          </p:cNvPicPr>
          <p:nvPr/>
        </p:nvPicPr>
        <p:blipFill>
          <a:blip r:embed="rId2"/>
          <a:srcRect/>
          <a:stretch>
            <a:fillRect/>
          </a:stretch>
        </p:blipFill>
        <p:spPr bwMode="auto">
          <a:xfrm>
            <a:off x="1228725" y="-1"/>
            <a:ext cx="6686550" cy="6705601"/>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1066800" y="304800"/>
            <a:ext cx="7315200" cy="1066800"/>
          </a:xfrm>
        </p:spPr>
        <p:txBody>
          <a:bodyPr>
            <a:normAutofit fontScale="90000"/>
          </a:bodyPr>
          <a:lstStyle/>
          <a:p>
            <a:pPr>
              <a:defRPr/>
            </a:pPr>
            <a:r>
              <a:rPr lang="en-US" dirty="0" smtClean="0"/>
              <a:t>Approaches to Primary and Secondary Prevention </a:t>
            </a:r>
          </a:p>
        </p:txBody>
      </p:sp>
      <p:sp>
        <p:nvSpPr>
          <p:cNvPr id="163843" name="Rectangle 3"/>
          <p:cNvSpPr>
            <a:spLocks noGrp="1" noChangeArrowheads="1"/>
          </p:cNvSpPr>
          <p:nvPr>
            <p:ph type="body" idx="1"/>
          </p:nvPr>
        </p:nvSpPr>
        <p:spPr>
          <a:xfrm>
            <a:off x="838200" y="1752600"/>
            <a:ext cx="7467600" cy="3733800"/>
          </a:xfrm>
        </p:spPr>
        <p:txBody>
          <a:bodyPr>
            <a:normAutofit lnSpcReduction="10000"/>
          </a:bodyPr>
          <a:lstStyle/>
          <a:p>
            <a:pPr>
              <a:defRPr/>
            </a:pPr>
            <a:r>
              <a:rPr lang="en-US" sz="2800" dirty="0" smtClean="0"/>
              <a:t>Primary prevention involves prevention of onset of disease in persons without symptoms.</a:t>
            </a:r>
          </a:p>
          <a:p>
            <a:pPr>
              <a:defRPr/>
            </a:pPr>
            <a:r>
              <a:rPr lang="en-US" sz="2800" dirty="0" smtClean="0"/>
              <a:t>Primordial prevention involves the prevention of risk factors causative o the disease, thereby reducing the likelihood of development of the disease.</a:t>
            </a:r>
          </a:p>
          <a:p>
            <a:pPr>
              <a:defRPr/>
            </a:pPr>
            <a:r>
              <a:rPr lang="en-US" sz="2800" dirty="0" smtClean="0"/>
              <a:t>Secondary prevention refers to the prevention of death or recurrence of disease in those who are already symptomatic</a:t>
            </a:r>
          </a:p>
          <a:p>
            <a:pPr>
              <a:defRPr/>
            </a:pPr>
            <a:endParaRPr lang="en-US" dirty="0" smtClean="0"/>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2" name="WordArt 8"/>
          <p:cNvSpPr>
            <a:spLocks noChangeArrowheads="1" noChangeShapeType="1" noTextEdit="1"/>
          </p:cNvSpPr>
          <p:nvPr/>
        </p:nvSpPr>
        <p:spPr bwMode="auto">
          <a:xfrm rot="5400000">
            <a:off x="-1885950" y="3028950"/>
            <a:ext cx="5638800" cy="647700"/>
          </a:xfrm>
          <a:prstGeom prst="rect">
            <a:avLst/>
          </a:prstGeom>
        </p:spPr>
        <p:txBody>
          <a:bodyPr vert="wordArtVert" wrap="none" fromWordArt="1">
            <a:prstTxWarp prst="textPlain">
              <a:avLst>
                <a:gd name="adj" fmla="val 50000"/>
              </a:avLst>
            </a:prstTxWarp>
          </a:bodyPr>
          <a:lstStyle/>
          <a:p>
            <a:pPr algn="ctr" fontAlgn="auto"/>
            <a:r>
              <a:rPr lang="en-US" sz="3600" kern="10">
                <a:ln w="9525">
                  <a:solidFill>
                    <a:srgbClr val="000000"/>
                  </a:solidFill>
                  <a:round/>
                  <a:headEnd/>
                  <a:tailEnd/>
                </a:ln>
                <a:solidFill>
                  <a:srgbClr val="0000FF"/>
                </a:solidFill>
                <a:latin typeface="Arial Black"/>
              </a:rPr>
              <a:t>Prevention</a:t>
            </a:r>
          </a:p>
        </p:txBody>
      </p:sp>
      <p:sp>
        <p:nvSpPr>
          <p:cNvPr id="11274" name="Text Box 10"/>
          <p:cNvSpPr txBox="1">
            <a:spLocks noChangeArrowheads="1"/>
          </p:cNvSpPr>
          <p:nvPr/>
        </p:nvSpPr>
        <p:spPr bwMode="auto">
          <a:xfrm>
            <a:off x="1752600" y="762000"/>
            <a:ext cx="6705600" cy="5649913"/>
          </a:xfrm>
          <a:prstGeom prst="rect">
            <a:avLst/>
          </a:prstGeom>
          <a:noFill/>
          <a:ln w="9525">
            <a:noFill/>
            <a:miter lim="800000"/>
            <a:headEnd/>
            <a:tailEnd/>
          </a:ln>
          <a:effectLst/>
        </p:spPr>
        <p:txBody>
          <a:bodyPr>
            <a:spAutoFit/>
          </a:bodyPr>
          <a:lstStyle/>
          <a:p>
            <a:pPr>
              <a:spcBef>
                <a:spcPct val="50000"/>
              </a:spcBef>
              <a:buClr>
                <a:srgbClr val="6600FF"/>
              </a:buClr>
              <a:buFontTx/>
              <a:buChar char="•"/>
            </a:pPr>
            <a:r>
              <a:rPr lang="en-US" sz="2800" b="1"/>
              <a:t>Get regular medical checkups.</a:t>
            </a:r>
          </a:p>
          <a:p>
            <a:pPr>
              <a:spcBef>
                <a:spcPct val="50000"/>
              </a:spcBef>
              <a:buClr>
                <a:srgbClr val="6600FF"/>
              </a:buClr>
              <a:buFontTx/>
              <a:buChar char="•"/>
            </a:pPr>
            <a:r>
              <a:rPr lang="en-US" sz="2800" b="1"/>
              <a:t>Control your blood pressure.</a:t>
            </a:r>
          </a:p>
          <a:p>
            <a:pPr>
              <a:spcBef>
                <a:spcPct val="50000"/>
              </a:spcBef>
              <a:buClr>
                <a:srgbClr val="6600FF"/>
              </a:buClr>
              <a:buFontTx/>
              <a:buChar char="•"/>
            </a:pPr>
            <a:r>
              <a:rPr lang="en-US" sz="2800" b="1"/>
              <a:t>Check your cholesterol.</a:t>
            </a:r>
          </a:p>
          <a:p>
            <a:pPr>
              <a:spcBef>
                <a:spcPct val="50000"/>
              </a:spcBef>
              <a:buClr>
                <a:srgbClr val="6600FF"/>
              </a:buClr>
              <a:buFontTx/>
              <a:buChar char="•"/>
            </a:pPr>
            <a:r>
              <a:rPr lang="en-US" sz="2800" b="1"/>
              <a:t>Don’t smoke.</a:t>
            </a:r>
          </a:p>
          <a:p>
            <a:pPr>
              <a:spcBef>
                <a:spcPct val="50000"/>
              </a:spcBef>
              <a:buClr>
                <a:srgbClr val="6600FF"/>
              </a:buClr>
              <a:buFontTx/>
              <a:buChar char="•"/>
            </a:pPr>
            <a:r>
              <a:rPr lang="en-US" sz="2800" b="1"/>
              <a:t>Exercise regularly.</a:t>
            </a:r>
          </a:p>
          <a:p>
            <a:pPr>
              <a:spcBef>
                <a:spcPct val="50000"/>
              </a:spcBef>
              <a:buClr>
                <a:srgbClr val="6600FF"/>
              </a:buClr>
              <a:buFontTx/>
              <a:buChar char="•"/>
            </a:pPr>
            <a:r>
              <a:rPr lang="en-US" sz="2800" b="1"/>
              <a:t>Maintain a healthy weight.</a:t>
            </a:r>
          </a:p>
          <a:p>
            <a:pPr>
              <a:spcBef>
                <a:spcPct val="50000"/>
              </a:spcBef>
              <a:buClr>
                <a:srgbClr val="6600FF"/>
              </a:buClr>
              <a:buFontTx/>
              <a:buChar char="•"/>
            </a:pPr>
            <a:r>
              <a:rPr lang="en-US" sz="2800" b="1"/>
              <a:t>Eat a heart-healthy diet.</a:t>
            </a:r>
          </a:p>
          <a:p>
            <a:pPr>
              <a:spcBef>
                <a:spcPct val="50000"/>
              </a:spcBef>
              <a:buClr>
                <a:srgbClr val="6600FF"/>
              </a:buClr>
              <a:buFontTx/>
              <a:buChar char="•"/>
            </a:pPr>
            <a:r>
              <a:rPr lang="en-US" sz="2800" b="1"/>
              <a:t>Manage stress.</a:t>
            </a:r>
          </a:p>
          <a:p>
            <a:pPr>
              <a:spcBef>
                <a:spcPct val="50000"/>
              </a:spcBef>
              <a:buClr>
                <a:srgbClr val="6600FF"/>
              </a:buClr>
            </a:pPr>
            <a:endParaRPr lang="en-US" sz="2800" b="1"/>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5D613F80-536B-449C-9C40-EA89752ED42A}" type="slidenum">
              <a:rPr lang="ru-RU"/>
              <a:pPr>
                <a:defRPr/>
              </a:pPr>
              <a:t>6</a:t>
            </a:fld>
            <a:endParaRPr lang="ru-RU"/>
          </a:p>
        </p:txBody>
      </p:sp>
      <p:sp>
        <p:nvSpPr>
          <p:cNvPr id="16386" name="Rectangle 2"/>
          <p:cNvSpPr>
            <a:spLocks noGrp="1" noChangeArrowheads="1"/>
          </p:cNvSpPr>
          <p:nvPr>
            <p:ph type="title"/>
          </p:nvPr>
        </p:nvSpPr>
        <p:spPr>
          <a:solidFill>
            <a:schemeClr val="accent1"/>
          </a:solidFill>
        </p:spPr>
        <p:txBody>
          <a:bodyPr/>
          <a:lstStyle/>
          <a:p>
            <a:pPr eaLnBrk="1" hangingPunct="1">
              <a:defRPr/>
            </a:pPr>
            <a:r>
              <a:rPr lang="en-US" sz="4800" dirty="0" smtClean="0"/>
              <a:t>Atherosclerotic plaque</a:t>
            </a:r>
            <a:endParaRPr lang="ru-RU" sz="4800" dirty="0" smtClean="0"/>
          </a:p>
        </p:txBody>
      </p:sp>
      <p:sp>
        <p:nvSpPr>
          <p:cNvPr id="16387" name="Rectangle 3"/>
          <p:cNvSpPr>
            <a:spLocks noGrp="1" noChangeArrowheads="1"/>
          </p:cNvSpPr>
          <p:nvPr>
            <p:ph type="body" idx="1"/>
          </p:nvPr>
        </p:nvSpPr>
        <p:spPr>
          <a:xfrm>
            <a:off x="0" y="1600200"/>
            <a:ext cx="9144000" cy="4495800"/>
          </a:xfrm>
          <a:solidFill>
            <a:srgbClr val="33CC33"/>
          </a:solidFill>
        </p:spPr>
        <p:txBody>
          <a:bodyPr/>
          <a:lstStyle/>
          <a:p>
            <a:pPr marL="609600" indent="-609600" eaLnBrk="1" hangingPunct="1">
              <a:defRPr/>
            </a:pPr>
            <a:r>
              <a:rPr lang="en-US" dirty="0" smtClean="0"/>
              <a:t>It has three principle components:</a:t>
            </a:r>
          </a:p>
          <a:p>
            <a:pPr marL="609600" indent="-609600" eaLnBrk="1" hangingPunct="1">
              <a:buNone/>
              <a:defRPr/>
            </a:pPr>
            <a:r>
              <a:rPr lang="en-US" dirty="0" smtClean="0"/>
              <a:t>1- cells –smooth muscle cells, macrophages,</a:t>
            </a:r>
          </a:p>
          <a:p>
            <a:pPr marL="609600" indent="-609600" eaLnBrk="1" hangingPunct="1">
              <a:buFont typeface="Wingdings" pitchFamily="2" charset="2"/>
              <a:buNone/>
              <a:defRPr/>
            </a:pPr>
            <a:r>
              <a:rPr lang="en-US" dirty="0" smtClean="0"/>
              <a:t>    other leukocytes.</a:t>
            </a:r>
          </a:p>
          <a:p>
            <a:pPr marL="609600" indent="-609600" eaLnBrk="1" hangingPunct="1">
              <a:buFont typeface="Wingdings" pitchFamily="2" charset="2"/>
              <a:buNone/>
              <a:defRPr/>
            </a:pPr>
            <a:r>
              <a:rPr lang="en-US" dirty="0" smtClean="0"/>
              <a:t>2 - Extra cellular matrix- collagen, elastic fibers,</a:t>
            </a:r>
          </a:p>
          <a:p>
            <a:pPr marL="609600" indent="-609600" eaLnBrk="1" hangingPunct="1">
              <a:buFont typeface="Wingdings" pitchFamily="2" charset="2"/>
              <a:buNone/>
              <a:defRPr/>
            </a:pPr>
            <a:r>
              <a:rPr lang="en-US" dirty="0" smtClean="0"/>
              <a:t>    and proteoglycans.</a:t>
            </a:r>
          </a:p>
          <a:p>
            <a:pPr marL="609600" indent="-609600" eaLnBrk="1" hangingPunct="1">
              <a:buFont typeface="Wingdings" pitchFamily="2" charset="2"/>
              <a:buNone/>
              <a:defRPr/>
            </a:pPr>
            <a:r>
              <a:rPr lang="en-US" dirty="0" smtClean="0"/>
              <a:t>3 - Intra cellular and extra cellular lipids.</a:t>
            </a:r>
          </a:p>
          <a:p>
            <a:pPr marL="609600" indent="-609600" eaLnBrk="1" hangingPunct="1">
              <a:buFont typeface="Wingdings" pitchFamily="2" charset="2"/>
              <a:buNone/>
              <a:defRPr/>
            </a:pPr>
            <a:r>
              <a:rPr lang="en-US" dirty="0" smtClean="0"/>
              <a:t>                                                          </a:t>
            </a:r>
          </a:p>
          <a:p>
            <a:pPr marL="609600" indent="-609600" eaLnBrk="1" hangingPunct="1">
              <a:defRPr/>
            </a:pPr>
            <a:endParaRPr lang="ru-RU"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r. Saad\Desktop\New Folder\atherosclerosis\Atherogenesis\1.jpg"/>
          <p:cNvPicPr>
            <a:picLocks noChangeAspect="1" noChangeArrowheads="1"/>
          </p:cNvPicPr>
          <p:nvPr/>
        </p:nvPicPr>
        <p:blipFill>
          <a:blip r:embed="rId3"/>
          <a:srcRect/>
          <a:stretch>
            <a:fillRect/>
          </a:stretch>
        </p:blipFill>
        <p:spPr bwMode="auto">
          <a:xfrm>
            <a:off x="0" y="0"/>
            <a:ext cx="9144000" cy="71628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Dr. Saad\Desktop\New Folder\atherosclerosis\Atherogenesis\2.jpg"/>
          <p:cNvPicPr>
            <a:picLocks noChangeAspect="1" noChangeArrowheads="1"/>
          </p:cNvPicPr>
          <p:nvPr/>
        </p:nvPicPr>
        <p:blipFill>
          <a:blip r:embed="rId2"/>
          <a:srcRect/>
          <a:stretch>
            <a:fillRect/>
          </a:stretch>
        </p:blipFill>
        <p:spPr bwMode="auto">
          <a:xfrm>
            <a:off x="609600" y="0"/>
            <a:ext cx="7924800" cy="6858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Dr. Saad\Desktop\New Folder\atherosclerosis\Atherogenesis\3.jpg"/>
          <p:cNvPicPr>
            <a:picLocks noChangeAspect="1" noChangeArrowheads="1"/>
          </p:cNvPicPr>
          <p:nvPr/>
        </p:nvPicPr>
        <p:blipFill>
          <a:blip r:embed="rId2"/>
          <a:srcRect/>
          <a:stretch>
            <a:fillRect/>
          </a:stretch>
        </p:blipFill>
        <p:spPr bwMode="auto">
          <a:xfrm>
            <a:off x="609600" y="1"/>
            <a:ext cx="7924799" cy="68580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406</TotalTime>
  <Words>1466</Words>
  <Application>Microsoft Office PowerPoint</Application>
  <PresentationFormat>On-screen Show (4:3)</PresentationFormat>
  <Paragraphs>233</Paragraphs>
  <Slides>58</Slides>
  <Notes>15</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PowerPoint Presentation</vt:lpstr>
      <vt:lpstr>Pathogenesis of Atherosclerosis</vt:lpstr>
      <vt:lpstr>Pathogenesis of Atherosclerosis</vt:lpstr>
      <vt:lpstr>Pathogenesis of Atherosclerosis</vt:lpstr>
      <vt:lpstr>ATHEROSCLEROTIC PLAQUE</vt:lpstr>
      <vt:lpstr>Atherosclerotic plaque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Development of Atherosclerotic Plaques</vt:lpstr>
      <vt:lpstr>Vulnerable Versus Stable  Atherosclerotic Plaques</vt:lpstr>
      <vt:lpstr>Major modifiable Risk Factors</vt:lpstr>
      <vt:lpstr>Nonmodifiable Risk Factors</vt:lpstr>
      <vt:lpstr>PowerPoint Presentation</vt:lpstr>
      <vt:lpstr>Clinical Manifestations  of Atherosclerosis</vt:lpstr>
      <vt:lpstr>FORMS OF ATHEROSCLEROSIS</vt:lpstr>
      <vt:lpstr>PowerPoint Presentation</vt:lpstr>
      <vt:lpstr>What Does It Look Like?</vt:lpstr>
      <vt:lpstr>CEREBRAL FORM OF ATHEROSCLEROSIS</vt:lpstr>
      <vt:lpstr>CEREBRAL FORM OF ATHEROSCLEROSIS </vt:lpstr>
      <vt:lpstr>Extremity form of atherosclerosis</vt:lpstr>
      <vt:lpstr>PowerPoint Presentation</vt:lpstr>
      <vt:lpstr>Aortic form of atherosclerosis</vt:lpstr>
      <vt:lpstr>RENAL FORM OF ATHEROSCLEROSIS</vt:lpstr>
      <vt:lpstr>Intestinal form of atherosclerosis</vt:lpstr>
      <vt:lpstr>PowerPoint Presentation</vt:lpstr>
      <vt:lpstr>PowerPoint Presentation</vt:lpstr>
      <vt:lpstr>The Skinny on Fat</vt:lpstr>
      <vt:lpstr>The Skinny on Fat</vt:lpstr>
      <vt:lpstr>The Skinny on Fat</vt:lpstr>
      <vt:lpstr>What about Omega 3?</vt:lpstr>
      <vt:lpstr>PowerPoint Presentation</vt:lpstr>
      <vt:lpstr>Physical Inactivity</vt:lpstr>
      <vt:lpstr>PowerPoint Presentation</vt:lpstr>
      <vt:lpstr>Cigarette Smoking</vt:lpstr>
      <vt:lpstr>PowerPoint Presentation</vt:lpstr>
      <vt:lpstr>Diabetes Mellitus</vt:lpstr>
      <vt:lpstr>PowerPoint Presentation</vt:lpstr>
      <vt:lpstr>PowerPoint Presentation</vt:lpstr>
      <vt:lpstr>Obesity</vt:lpstr>
      <vt:lpstr>PowerPoint Presentation</vt:lpstr>
      <vt:lpstr>Approaches to Primary and Secondary Prevention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dr.nawfal saadi</cp:lastModifiedBy>
  <cp:revision>86</cp:revision>
  <dcterms:created xsi:type="dcterms:W3CDTF">2006-08-16T00:00:00Z</dcterms:created>
  <dcterms:modified xsi:type="dcterms:W3CDTF">2016-12-19T01:56:33Z</dcterms:modified>
</cp:coreProperties>
</file>