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01" r:id="rId2"/>
    <p:sldId id="302" r:id="rId3"/>
    <p:sldId id="258" r:id="rId4"/>
    <p:sldId id="259" r:id="rId5"/>
    <p:sldId id="260" r:id="rId6"/>
    <p:sldId id="289" r:id="rId7"/>
    <p:sldId id="290" r:id="rId8"/>
    <p:sldId id="261" r:id="rId9"/>
    <p:sldId id="262" r:id="rId10"/>
    <p:sldId id="291" r:id="rId11"/>
    <p:sldId id="292" r:id="rId12"/>
    <p:sldId id="263" r:id="rId13"/>
    <p:sldId id="264" r:id="rId14"/>
    <p:sldId id="293" r:id="rId15"/>
    <p:sldId id="294" r:id="rId16"/>
    <p:sldId id="265" r:id="rId17"/>
    <p:sldId id="266" r:id="rId18"/>
    <p:sldId id="295" r:id="rId19"/>
    <p:sldId id="296" r:id="rId20"/>
    <p:sldId id="297" r:id="rId21"/>
    <p:sldId id="298" r:id="rId22"/>
    <p:sldId id="299" r:id="rId23"/>
    <p:sldId id="268" r:id="rId24"/>
    <p:sldId id="300" r:id="rId25"/>
    <p:sldId id="269" r:id="rId26"/>
    <p:sldId id="270" r:id="rId27"/>
    <p:sldId id="271" r:id="rId28"/>
    <p:sldId id="272" r:id="rId29"/>
    <p:sldId id="273" r:id="rId30"/>
    <p:sldId id="274" r:id="rId31"/>
    <p:sldId id="275" r:id="rId32"/>
    <p:sldId id="278" r:id="rId33"/>
    <p:sldId id="279" r:id="rId34"/>
    <p:sldId id="281" r:id="rId35"/>
    <p:sldId id="287" r:id="rId36"/>
    <p:sldId id="286" r:id="rId37"/>
    <p:sldId id="288" r:id="rId38"/>
    <p:sldId id="285"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8" d="100"/>
          <a:sy n="48" d="100"/>
        </p:scale>
        <p:origin x="-130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14EA262-F4AE-4F1C-B69E-138EDDED0D4A}" type="datetimeFigureOut">
              <a:rPr lang="ar-IQ" smtClean="0"/>
              <a:t>02/12/1437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360243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14EA262-F4AE-4F1C-B69E-138EDDED0D4A}" type="datetimeFigureOut">
              <a:rPr lang="ar-IQ" smtClean="0"/>
              <a:t>02/12/1437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386142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14EA262-F4AE-4F1C-B69E-138EDDED0D4A}" type="datetimeFigureOut">
              <a:rPr lang="ar-IQ" smtClean="0"/>
              <a:t>02/12/1437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250240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14EA262-F4AE-4F1C-B69E-138EDDED0D4A}" type="datetimeFigureOut">
              <a:rPr lang="ar-IQ" smtClean="0"/>
              <a:t>02/12/1437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183797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EA262-F4AE-4F1C-B69E-138EDDED0D4A}" type="datetimeFigureOut">
              <a:rPr lang="ar-IQ" smtClean="0"/>
              <a:t>02/12/1437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384020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14EA262-F4AE-4F1C-B69E-138EDDED0D4A}" type="datetimeFigureOut">
              <a:rPr lang="ar-IQ" smtClean="0"/>
              <a:t>02/12/1437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16446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14EA262-F4AE-4F1C-B69E-138EDDED0D4A}" type="datetimeFigureOut">
              <a:rPr lang="ar-IQ" smtClean="0"/>
              <a:t>02/12/1437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23679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14EA262-F4AE-4F1C-B69E-138EDDED0D4A}" type="datetimeFigureOut">
              <a:rPr lang="ar-IQ" smtClean="0"/>
              <a:t>02/12/1437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37292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A262-F4AE-4F1C-B69E-138EDDED0D4A}" type="datetimeFigureOut">
              <a:rPr lang="ar-IQ" smtClean="0"/>
              <a:t>02/12/1437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91341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EA262-F4AE-4F1C-B69E-138EDDED0D4A}" type="datetimeFigureOut">
              <a:rPr lang="ar-IQ" smtClean="0"/>
              <a:t>02/12/1437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194464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EA262-F4AE-4F1C-B69E-138EDDED0D4A}" type="datetimeFigureOut">
              <a:rPr lang="ar-IQ" smtClean="0"/>
              <a:t>02/12/1437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A5D148B-B455-4E9E-87E4-C7C2B4DA190E}" type="slidenum">
              <a:rPr lang="ar-IQ" smtClean="0"/>
              <a:t>‹#›</a:t>
            </a:fld>
            <a:endParaRPr lang="ar-IQ"/>
          </a:p>
        </p:txBody>
      </p:sp>
    </p:spTree>
    <p:extLst>
      <p:ext uri="{BB962C8B-B14F-4D97-AF65-F5344CB8AC3E}">
        <p14:creationId xmlns:p14="http://schemas.microsoft.com/office/powerpoint/2010/main" val="281295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4EA262-F4AE-4F1C-B69E-138EDDED0D4A}" type="datetimeFigureOut">
              <a:rPr lang="ar-IQ" smtClean="0"/>
              <a:t>02/12/1437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5D148B-B455-4E9E-87E4-C7C2B4DA190E}" type="slidenum">
              <a:rPr lang="ar-IQ" smtClean="0"/>
              <a:t>‹#›</a:t>
            </a:fld>
            <a:endParaRPr lang="ar-IQ"/>
          </a:p>
        </p:txBody>
      </p:sp>
    </p:spTree>
    <p:extLst>
      <p:ext uri="{BB962C8B-B14F-4D97-AF65-F5344CB8AC3E}">
        <p14:creationId xmlns:p14="http://schemas.microsoft.com/office/powerpoint/2010/main" val="1316445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rtl="0"/>
            <a:r>
              <a:rPr lang="en-US" dirty="0" smtClean="0"/>
              <a:t>   plain Chest film </a:t>
            </a:r>
            <a:endParaRPr lang="ar-IQ" dirty="0"/>
          </a:p>
        </p:txBody>
      </p:sp>
      <p:sp>
        <p:nvSpPr>
          <p:cNvPr id="3" name="Content Placeholder 2"/>
          <p:cNvSpPr>
            <a:spLocks noGrp="1"/>
          </p:cNvSpPr>
          <p:nvPr>
            <p:ph idx="1"/>
          </p:nvPr>
        </p:nvSpPr>
        <p:spPr>
          <a:xfrm>
            <a:off x="457200" y="836712"/>
            <a:ext cx="8229600" cy="5760640"/>
          </a:xfrm>
        </p:spPr>
        <p:txBody>
          <a:bodyPr>
            <a:normAutofit lnSpcReduction="10000"/>
          </a:bodyPr>
          <a:lstStyle/>
          <a:p>
            <a:pPr algn="l" rtl="0"/>
            <a:r>
              <a:rPr lang="en-US" dirty="0" smtClean="0"/>
              <a:t>1 name , date of exposure</a:t>
            </a:r>
          </a:p>
          <a:p>
            <a:pPr algn="l" rtl="0"/>
            <a:r>
              <a:rPr lang="en-US" dirty="0" smtClean="0"/>
              <a:t>2.Lung apex..</a:t>
            </a:r>
          </a:p>
          <a:p>
            <a:pPr algn="l" rtl="0"/>
            <a:r>
              <a:rPr lang="en-US" dirty="0" smtClean="0"/>
              <a:t>3. trachea..</a:t>
            </a:r>
          </a:p>
          <a:p>
            <a:pPr algn="l" rtl="0"/>
            <a:r>
              <a:rPr lang="en-US" dirty="0" smtClean="0"/>
              <a:t>4. hilum ..</a:t>
            </a:r>
          </a:p>
          <a:p>
            <a:pPr algn="l" rtl="0"/>
            <a:r>
              <a:rPr lang="en-US" dirty="0" smtClean="0"/>
              <a:t>5. heart..</a:t>
            </a:r>
          </a:p>
          <a:p>
            <a:pPr algn="l" rtl="0"/>
            <a:r>
              <a:rPr lang="en-US" dirty="0" smtClean="0"/>
              <a:t>6.  diaphragm..</a:t>
            </a:r>
          </a:p>
          <a:p>
            <a:pPr algn="l" rtl="0"/>
            <a:r>
              <a:rPr lang="en-US" dirty="0" smtClean="0"/>
              <a:t>7. cost phrenic angles..</a:t>
            </a:r>
          </a:p>
          <a:p>
            <a:pPr algn="l" rtl="0"/>
            <a:r>
              <a:rPr lang="en-US" dirty="0" smtClean="0"/>
              <a:t>8 .lung  fields</a:t>
            </a:r>
          </a:p>
          <a:p>
            <a:pPr algn="l" rtl="0"/>
            <a:r>
              <a:rPr lang="en-US" dirty="0" smtClean="0"/>
              <a:t>9.Bones..ribs, clavicle, scapula</a:t>
            </a:r>
          </a:p>
          <a:p>
            <a:pPr algn="l" rtl="0"/>
            <a:r>
              <a:rPr lang="en-US" dirty="0" smtClean="0"/>
              <a:t>10. soft  tissue. Neck , breast, gas under </a:t>
            </a:r>
            <a:r>
              <a:rPr lang="en-US" dirty="0" err="1" smtClean="0"/>
              <a:t>diaph</a:t>
            </a:r>
            <a:r>
              <a:rPr lang="en-US" dirty="0" smtClean="0"/>
              <a:t>.</a:t>
            </a:r>
          </a:p>
          <a:p>
            <a:pPr algn="l" rtl="0"/>
            <a:endParaRPr lang="en-US" dirty="0" smtClean="0"/>
          </a:p>
          <a:p>
            <a:pPr algn="l" rtl="0"/>
            <a:endParaRPr lang="ar-IQ" dirty="0"/>
          </a:p>
        </p:txBody>
      </p:sp>
    </p:spTree>
    <p:extLst>
      <p:ext uri="{BB962C8B-B14F-4D97-AF65-F5344CB8AC3E}">
        <p14:creationId xmlns:p14="http://schemas.microsoft.com/office/powerpoint/2010/main" val="3899996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i="1" dirty="0" smtClean="0">
                <a:solidFill>
                  <a:srgbClr val="00B050"/>
                </a:solidFill>
              </a:rPr>
              <a:t>laceration</a:t>
            </a:r>
            <a:endParaRPr lang="ar-IQ" b="1" i="1" dirty="0">
              <a:solidFill>
                <a:srgbClr val="00B050"/>
              </a:solidFill>
            </a:endParaRPr>
          </a:p>
        </p:txBody>
      </p:sp>
      <p:sp>
        <p:nvSpPr>
          <p:cNvPr id="3" name="Content Placeholder 2"/>
          <p:cNvSpPr>
            <a:spLocks noGrp="1"/>
          </p:cNvSpPr>
          <p:nvPr>
            <p:ph idx="1"/>
          </p:nvPr>
        </p:nvSpPr>
        <p:spPr/>
        <p:txBody>
          <a:bodyPr>
            <a:normAutofit/>
          </a:bodyPr>
          <a:lstStyle/>
          <a:p>
            <a:pPr algn="l" rtl="0"/>
            <a:r>
              <a:rPr lang="en-US" sz="4000" b="1" dirty="0" smtClean="0">
                <a:solidFill>
                  <a:schemeClr val="accent4">
                    <a:lumMod val="75000"/>
                  </a:schemeClr>
                </a:solidFill>
              </a:rPr>
              <a:t>More serious  condition .. With penetrating  trauma .stab wound ..there  is macro scopical lung disruption with  the lung torn or cut.. It  can cause air to leak out of the lacerated lung in to the pleural space .</a:t>
            </a:r>
            <a:endParaRPr lang="ar-IQ" sz="4000" b="1" dirty="0">
              <a:solidFill>
                <a:schemeClr val="accent4">
                  <a:lumMod val="75000"/>
                </a:schemeClr>
              </a:solidFill>
            </a:endParaRPr>
          </a:p>
        </p:txBody>
      </p:sp>
    </p:spTree>
    <p:extLst>
      <p:ext uri="{BB962C8B-B14F-4D97-AF65-F5344CB8AC3E}">
        <p14:creationId xmlns:p14="http://schemas.microsoft.com/office/powerpoint/2010/main" val="2771463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err="1" smtClean="0"/>
              <a:t>Pneumo</a:t>
            </a:r>
            <a:r>
              <a:rPr lang="en-US" dirty="0" smtClean="0"/>
              <a:t> thorax  due to pulmonary  laceration </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406" y="2026602"/>
            <a:ext cx="5159187" cy="3673158"/>
          </a:xfrm>
        </p:spPr>
      </p:pic>
    </p:spTree>
    <p:extLst>
      <p:ext uri="{BB962C8B-B14F-4D97-AF65-F5344CB8AC3E}">
        <p14:creationId xmlns:p14="http://schemas.microsoft.com/office/powerpoint/2010/main" val="190708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234497"/>
            <a:ext cx="7128792" cy="5204796"/>
          </a:xfrm>
        </p:spPr>
      </p:pic>
    </p:spTree>
    <p:extLst>
      <p:ext uri="{BB962C8B-B14F-4D97-AF65-F5344CB8AC3E}">
        <p14:creationId xmlns:p14="http://schemas.microsoft.com/office/powerpoint/2010/main" val="2603611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fontScale="90000"/>
          </a:bodyPr>
          <a:lstStyle/>
          <a:p>
            <a:pPr algn="l" rtl="0"/>
            <a:r>
              <a:rPr lang="en-US" dirty="0" smtClean="0"/>
              <a:t>Pulmonary contusion may mask pulmonary laceration on plain chest film.. Associated flail chest and sub cut. Emphysema </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302" y="2708920"/>
            <a:ext cx="4793395" cy="3600400"/>
          </a:xfrm>
        </p:spPr>
      </p:pic>
    </p:spTree>
    <p:extLst>
      <p:ext uri="{BB962C8B-B14F-4D97-AF65-F5344CB8AC3E}">
        <p14:creationId xmlns:p14="http://schemas.microsoft.com/office/powerpoint/2010/main" val="3568292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189186"/>
            <a:ext cx="8339959" cy="1606824"/>
          </a:xfrm>
        </p:spPr>
        <p:txBody>
          <a:bodyPr>
            <a:normAutofit/>
          </a:bodyPr>
          <a:lstStyle/>
          <a:p>
            <a:pPr algn="l" rtl="0"/>
            <a:r>
              <a:rPr lang="en-US" sz="6000" b="1" i="1" dirty="0" smtClean="0">
                <a:solidFill>
                  <a:schemeClr val="accent2">
                    <a:lumMod val="75000"/>
                  </a:schemeClr>
                </a:solidFill>
              </a:rPr>
              <a:t>Flail  chest</a:t>
            </a:r>
            <a:endParaRPr lang="ar-IQ" sz="6000" b="1" i="1" dirty="0">
              <a:solidFill>
                <a:schemeClr val="accent2">
                  <a:lumMod val="75000"/>
                </a:schemeClr>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96752"/>
            <a:ext cx="7200800" cy="5328592"/>
          </a:xfrm>
        </p:spPr>
      </p:pic>
    </p:spTree>
    <p:extLst>
      <p:ext uri="{BB962C8B-B14F-4D97-AF65-F5344CB8AC3E}">
        <p14:creationId xmlns:p14="http://schemas.microsoft.com/office/powerpoint/2010/main" val="2564845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ar-IQ"/>
          </a:p>
        </p:txBody>
      </p:sp>
      <p:sp>
        <p:nvSpPr>
          <p:cNvPr id="3" name="Content Placeholder 2"/>
          <p:cNvSpPr>
            <a:spLocks noGrp="1"/>
          </p:cNvSpPr>
          <p:nvPr>
            <p:ph idx="1"/>
          </p:nvPr>
        </p:nvSpPr>
        <p:spPr>
          <a:xfrm>
            <a:off x="457200" y="548680"/>
            <a:ext cx="8229600" cy="5577483"/>
          </a:xfrm>
        </p:spPr>
        <p:txBody>
          <a:bodyPr>
            <a:noAutofit/>
          </a:bodyPr>
          <a:lstStyle/>
          <a:p>
            <a:pPr algn="l" rtl="0"/>
            <a:r>
              <a:rPr lang="en-US" sz="4000" b="1" i="1" dirty="0" smtClean="0">
                <a:solidFill>
                  <a:schemeClr val="accent6">
                    <a:lumMod val="75000"/>
                  </a:schemeClr>
                </a:solidFill>
              </a:rPr>
              <a:t>A broken </a:t>
            </a:r>
            <a:r>
              <a:rPr lang="en-US" sz="4000" b="1" i="1" dirty="0" err="1" smtClean="0">
                <a:solidFill>
                  <a:schemeClr val="accent6">
                    <a:lumMod val="75000"/>
                  </a:schemeClr>
                </a:solidFill>
              </a:rPr>
              <a:t>seg</a:t>
            </a:r>
            <a:r>
              <a:rPr lang="en-US" sz="4000" b="1" i="1" dirty="0" smtClean="0">
                <a:solidFill>
                  <a:schemeClr val="accent6">
                    <a:lumMod val="75000"/>
                  </a:schemeClr>
                </a:solidFill>
              </a:rPr>
              <a:t> .  Of the rib cage which become  detached  from the rest of the chest wall ..it occur  when  multiple adjacent ribs are broken in to multiple places.. It is usually accompanied  by pulmonary contusion ..causing paradoxical breathing  in which the flail </a:t>
            </a:r>
            <a:r>
              <a:rPr lang="en-US" sz="4000" b="1" i="1" dirty="0" err="1" smtClean="0">
                <a:solidFill>
                  <a:schemeClr val="accent6">
                    <a:lumMod val="75000"/>
                  </a:schemeClr>
                </a:solidFill>
              </a:rPr>
              <a:t>seg</a:t>
            </a:r>
            <a:r>
              <a:rPr lang="en-US" sz="4000" b="1" i="1" dirty="0" smtClean="0">
                <a:solidFill>
                  <a:schemeClr val="accent6">
                    <a:lumMod val="75000"/>
                  </a:schemeClr>
                </a:solidFill>
              </a:rPr>
              <a:t>  move in </a:t>
            </a:r>
            <a:r>
              <a:rPr lang="en-US" sz="4000" b="1" i="1" dirty="0">
                <a:solidFill>
                  <a:schemeClr val="accent6">
                    <a:lumMod val="75000"/>
                  </a:schemeClr>
                </a:solidFill>
              </a:rPr>
              <a:t> </a:t>
            </a:r>
            <a:r>
              <a:rPr lang="en-US" sz="4000" b="1" i="1" dirty="0" smtClean="0">
                <a:solidFill>
                  <a:schemeClr val="accent6">
                    <a:lumMod val="75000"/>
                  </a:schemeClr>
                </a:solidFill>
              </a:rPr>
              <a:t>to opposite direction  to  the rest of the chest wall</a:t>
            </a:r>
            <a:endParaRPr lang="ar-IQ" sz="4000" b="1" i="1" dirty="0">
              <a:solidFill>
                <a:schemeClr val="accent6">
                  <a:lumMod val="75000"/>
                </a:schemeClr>
              </a:solidFill>
            </a:endParaRPr>
          </a:p>
        </p:txBody>
      </p:sp>
    </p:spTree>
    <p:extLst>
      <p:ext uri="{BB962C8B-B14F-4D97-AF65-F5344CB8AC3E}">
        <p14:creationId xmlns:p14="http://schemas.microsoft.com/office/powerpoint/2010/main" val="15143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908719"/>
            <a:ext cx="7984324" cy="5470741"/>
          </a:xfrm>
        </p:spPr>
      </p:pic>
    </p:spTree>
    <p:extLst>
      <p:ext uri="{BB962C8B-B14F-4D97-AF65-F5344CB8AC3E}">
        <p14:creationId xmlns:p14="http://schemas.microsoft.com/office/powerpoint/2010/main" val="376718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80729"/>
            <a:ext cx="8309410" cy="5417690"/>
          </a:xfrm>
        </p:spPr>
      </p:pic>
    </p:spTree>
    <p:extLst>
      <p:ext uri="{BB962C8B-B14F-4D97-AF65-F5344CB8AC3E}">
        <p14:creationId xmlns:p14="http://schemas.microsoft.com/office/powerpoint/2010/main" val="3974333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6758" y="3821268"/>
            <a:ext cx="30483" cy="83827"/>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692696"/>
            <a:ext cx="7488831" cy="5400599"/>
          </a:xfrm>
          <a:prstGeom prst="rect">
            <a:avLst/>
          </a:prstGeom>
        </p:spPr>
      </p:pic>
    </p:spTree>
    <p:extLst>
      <p:ext uri="{BB962C8B-B14F-4D97-AF65-F5344CB8AC3E}">
        <p14:creationId xmlns:p14="http://schemas.microsoft.com/office/powerpoint/2010/main" val="743924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620688"/>
            <a:ext cx="5688632" cy="5845585"/>
          </a:xfrm>
        </p:spPr>
      </p:pic>
    </p:spTree>
    <p:extLst>
      <p:ext uri="{BB962C8B-B14F-4D97-AF65-F5344CB8AC3E}">
        <p14:creationId xmlns:p14="http://schemas.microsoft.com/office/powerpoint/2010/main" val="147018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80119"/>
          </a:xfrm>
        </p:spPr>
        <p:txBody>
          <a:bodyPr/>
          <a:lstStyle/>
          <a:p>
            <a:pPr algn="l" rtl="0"/>
            <a:r>
              <a:rPr lang="en-US" dirty="0" smtClean="0"/>
              <a:t>Chest  trauma</a:t>
            </a:r>
            <a:endParaRPr lang="ar-IQ" dirty="0"/>
          </a:p>
        </p:txBody>
      </p:sp>
      <p:sp>
        <p:nvSpPr>
          <p:cNvPr id="3" name="Subtitle 2"/>
          <p:cNvSpPr>
            <a:spLocks noGrp="1"/>
          </p:cNvSpPr>
          <p:nvPr>
            <p:ph type="subTitle" idx="1"/>
          </p:nvPr>
        </p:nvSpPr>
        <p:spPr/>
        <p:txBody>
          <a:bodyPr/>
          <a:lstStyle/>
          <a:p>
            <a:endParaRPr lang="ar-IQ"/>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8800"/>
            <a:ext cx="8712968" cy="5112568"/>
          </a:xfrm>
          <a:prstGeom prst="rect">
            <a:avLst/>
          </a:prstGeom>
        </p:spPr>
      </p:pic>
    </p:spTree>
    <p:extLst>
      <p:ext uri="{BB962C8B-B14F-4D97-AF65-F5344CB8AC3E}">
        <p14:creationId xmlns:p14="http://schemas.microsoft.com/office/powerpoint/2010/main" val="1432074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692696"/>
            <a:ext cx="6984776" cy="5976664"/>
          </a:xfrm>
        </p:spPr>
      </p:pic>
    </p:spTree>
    <p:extLst>
      <p:ext uri="{BB962C8B-B14F-4D97-AF65-F5344CB8AC3E}">
        <p14:creationId xmlns:p14="http://schemas.microsoft.com/office/powerpoint/2010/main" val="2544620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1" y="1268760"/>
            <a:ext cx="7128792" cy="5112567"/>
          </a:xfrm>
        </p:spPr>
      </p:pic>
    </p:spTree>
    <p:extLst>
      <p:ext uri="{BB962C8B-B14F-4D97-AF65-F5344CB8AC3E}">
        <p14:creationId xmlns:p14="http://schemas.microsoft.com/office/powerpoint/2010/main" val="3136030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5" y="1052736"/>
            <a:ext cx="7488832" cy="5544616"/>
          </a:xfrm>
        </p:spPr>
      </p:pic>
    </p:spTree>
    <p:extLst>
      <p:ext uri="{BB962C8B-B14F-4D97-AF65-F5344CB8AC3E}">
        <p14:creationId xmlns:p14="http://schemas.microsoft.com/office/powerpoint/2010/main" val="3523628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871" y="332656"/>
            <a:ext cx="6827129" cy="6048672"/>
          </a:xfrm>
        </p:spPr>
      </p:pic>
    </p:spTree>
    <p:extLst>
      <p:ext uri="{BB962C8B-B14F-4D97-AF65-F5344CB8AC3E}">
        <p14:creationId xmlns:p14="http://schemas.microsoft.com/office/powerpoint/2010/main" val="1557276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Continuous </a:t>
            </a:r>
            <a:r>
              <a:rPr lang="en-US" dirty="0" smtClean="0"/>
              <a:t>diaphragm sign</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200" y="1938965"/>
            <a:ext cx="5753599" cy="3848433"/>
          </a:xfrm>
        </p:spPr>
      </p:pic>
    </p:spTree>
    <p:extLst>
      <p:ext uri="{BB962C8B-B14F-4D97-AF65-F5344CB8AC3E}">
        <p14:creationId xmlns:p14="http://schemas.microsoft.com/office/powerpoint/2010/main" val="3124121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7" y="970277"/>
            <a:ext cx="6912768" cy="5785812"/>
          </a:xfrm>
        </p:spPr>
      </p:pic>
    </p:spTree>
    <p:extLst>
      <p:ext uri="{BB962C8B-B14F-4D97-AF65-F5344CB8AC3E}">
        <p14:creationId xmlns:p14="http://schemas.microsoft.com/office/powerpoint/2010/main" val="1893311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548680"/>
            <a:ext cx="8064764" cy="5892521"/>
          </a:xfrm>
        </p:spPr>
      </p:pic>
    </p:spTree>
    <p:extLst>
      <p:ext uri="{BB962C8B-B14F-4D97-AF65-F5344CB8AC3E}">
        <p14:creationId xmlns:p14="http://schemas.microsoft.com/office/powerpoint/2010/main" val="345560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5" y="908719"/>
            <a:ext cx="7942236" cy="5589812"/>
          </a:xfrm>
        </p:spPr>
      </p:pic>
    </p:spTree>
    <p:extLst>
      <p:ext uri="{BB962C8B-B14F-4D97-AF65-F5344CB8AC3E}">
        <p14:creationId xmlns:p14="http://schemas.microsoft.com/office/powerpoint/2010/main" val="3098818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80728"/>
            <a:ext cx="8280920" cy="5616624"/>
          </a:xfrm>
        </p:spPr>
      </p:pic>
    </p:spTree>
    <p:extLst>
      <p:ext uri="{BB962C8B-B14F-4D97-AF65-F5344CB8AC3E}">
        <p14:creationId xmlns:p14="http://schemas.microsoft.com/office/powerpoint/2010/main" val="2841683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36712"/>
            <a:ext cx="7704855" cy="5760640"/>
          </a:xfrm>
        </p:spPr>
      </p:pic>
    </p:spTree>
    <p:extLst>
      <p:ext uri="{BB962C8B-B14F-4D97-AF65-F5344CB8AC3E}">
        <p14:creationId xmlns:p14="http://schemas.microsoft.com/office/powerpoint/2010/main" val="120041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268760"/>
            <a:ext cx="7344816" cy="4896543"/>
          </a:xfrm>
        </p:spPr>
      </p:pic>
    </p:spTree>
    <p:extLst>
      <p:ext uri="{BB962C8B-B14F-4D97-AF65-F5344CB8AC3E}">
        <p14:creationId xmlns:p14="http://schemas.microsoft.com/office/powerpoint/2010/main" val="3039511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9544" y="1052736"/>
            <a:ext cx="5204911" cy="5328592"/>
          </a:xfrm>
        </p:spPr>
      </p:pic>
    </p:spTree>
    <p:extLst>
      <p:ext uri="{BB962C8B-B14F-4D97-AF65-F5344CB8AC3E}">
        <p14:creationId xmlns:p14="http://schemas.microsoft.com/office/powerpoint/2010/main" val="2119777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836712"/>
            <a:ext cx="8352927" cy="5688632"/>
          </a:xfrm>
        </p:spPr>
      </p:pic>
    </p:spTree>
    <p:extLst>
      <p:ext uri="{BB962C8B-B14F-4D97-AF65-F5344CB8AC3E}">
        <p14:creationId xmlns:p14="http://schemas.microsoft.com/office/powerpoint/2010/main" val="3176297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08721"/>
            <a:ext cx="8136903" cy="5616624"/>
          </a:xfrm>
        </p:spPr>
      </p:pic>
    </p:spTree>
    <p:extLst>
      <p:ext uri="{BB962C8B-B14F-4D97-AF65-F5344CB8AC3E}">
        <p14:creationId xmlns:p14="http://schemas.microsoft.com/office/powerpoint/2010/main" val="3452519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80728"/>
            <a:ext cx="7776864" cy="5472608"/>
          </a:xfrm>
        </p:spPr>
      </p:pic>
    </p:spTree>
    <p:extLst>
      <p:ext uri="{BB962C8B-B14F-4D97-AF65-F5344CB8AC3E}">
        <p14:creationId xmlns:p14="http://schemas.microsoft.com/office/powerpoint/2010/main" val="73529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836712"/>
            <a:ext cx="8136903" cy="5832647"/>
          </a:xfrm>
        </p:spPr>
      </p:pic>
    </p:spTree>
    <p:extLst>
      <p:ext uri="{BB962C8B-B14F-4D97-AF65-F5344CB8AC3E}">
        <p14:creationId xmlns:p14="http://schemas.microsoft.com/office/powerpoint/2010/main" val="893441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1" y="1412776"/>
            <a:ext cx="8064898" cy="5040560"/>
          </a:xfrm>
        </p:spPr>
      </p:pic>
    </p:spTree>
    <p:extLst>
      <p:ext uri="{BB962C8B-B14F-4D97-AF65-F5344CB8AC3E}">
        <p14:creationId xmlns:p14="http://schemas.microsoft.com/office/powerpoint/2010/main" val="865982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980728"/>
            <a:ext cx="7776863" cy="5472608"/>
          </a:xfrm>
        </p:spPr>
      </p:pic>
    </p:spTree>
    <p:extLst>
      <p:ext uri="{BB962C8B-B14F-4D97-AF65-F5344CB8AC3E}">
        <p14:creationId xmlns:p14="http://schemas.microsoft.com/office/powerpoint/2010/main" val="3175852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96753"/>
            <a:ext cx="7272807" cy="5184576"/>
          </a:xfrm>
        </p:spPr>
      </p:pic>
    </p:spTree>
    <p:extLst>
      <p:ext uri="{BB962C8B-B14F-4D97-AF65-F5344CB8AC3E}">
        <p14:creationId xmlns:p14="http://schemas.microsoft.com/office/powerpoint/2010/main" val="461499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88840"/>
            <a:ext cx="7488832" cy="4248472"/>
          </a:xfrm>
          <a:prstGeom prst="rect">
            <a:avLst/>
          </a:prstGeom>
        </p:spPr>
      </p:pic>
      <p:sp>
        <p:nvSpPr>
          <p:cNvPr id="3" name="Content Placeholder 2"/>
          <p:cNvSpPr>
            <a:spLocks noGrp="1"/>
          </p:cNvSpPr>
          <p:nvPr>
            <p:ph idx="1"/>
          </p:nvPr>
        </p:nvSpPr>
        <p:spPr>
          <a:xfrm>
            <a:off x="457200" y="1600201"/>
            <a:ext cx="8229600" cy="2897863"/>
          </a:xfrm>
        </p:spPr>
        <p:txBody>
          <a:bodyPr/>
          <a:lstStyle/>
          <a:p>
            <a:endParaRPr lang="ar-IQ" dirty="0"/>
          </a:p>
        </p:txBody>
      </p:sp>
    </p:spTree>
    <p:extLst>
      <p:ext uri="{BB962C8B-B14F-4D97-AF65-F5344CB8AC3E}">
        <p14:creationId xmlns:p14="http://schemas.microsoft.com/office/powerpoint/2010/main" val="379892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9" y="1412776"/>
            <a:ext cx="7560840" cy="4896543"/>
          </a:xfrm>
        </p:spPr>
      </p:pic>
    </p:spTree>
    <p:extLst>
      <p:ext uri="{BB962C8B-B14F-4D97-AF65-F5344CB8AC3E}">
        <p14:creationId xmlns:p14="http://schemas.microsoft.com/office/powerpoint/2010/main" val="3890833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80728"/>
            <a:ext cx="8208912" cy="5328591"/>
          </a:xfrm>
        </p:spPr>
      </p:pic>
    </p:spTree>
    <p:extLst>
      <p:ext uri="{BB962C8B-B14F-4D97-AF65-F5344CB8AC3E}">
        <p14:creationId xmlns:p14="http://schemas.microsoft.com/office/powerpoint/2010/main" val="292392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Pulmonary  contusion </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00808"/>
            <a:ext cx="8424936" cy="4656446"/>
          </a:xfrm>
        </p:spPr>
      </p:pic>
    </p:spTree>
    <p:extLst>
      <p:ext uri="{BB962C8B-B14F-4D97-AF65-F5344CB8AC3E}">
        <p14:creationId xmlns:p14="http://schemas.microsoft.com/office/powerpoint/2010/main" val="2489115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5400" b="1" i="1" dirty="0" smtClean="0">
                <a:solidFill>
                  <a:schemeClr val="accent4">
                    <a:lumMod val="75000"/>
                  </a:schemeClr>
                </a:solidFill>
              </a:rPr>
              <a:t>contusion</a:t>
            </a:r>
            <a:endParaRPr lang="ar-IQ" sz="5400" b="1" i="1"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algn="l" rtl="0"/>
            <a:r>
              <a:rPr lang="en-US" sz="3600" b="1" i="1" dirty="0" smtClean="0">
                <a:solidFill>
                  <a:schemeClr val="accent3">
                    <a:lumMod val="75000"/>
                  </a:schemeClr>
                </a:solidFill>
              </a:rPr>
              <a:t>Disruption of the micro- scopical architecture of the lung  with hemorrhage  in the  alveoli as  a result   of  damage  to capillaries. This will interfere  with gas  exchange leading  to hypoxia , it dose  not  involve  tear  or  cut of  the  lung  tissue </a:t>
            </a:r>
            <a:endParaRPr lang="ar-IQ" sz="3600" b="1" i="1" dirty="0">
              <a:solidFill>
                <a:schemeClr val="accent3">
                  <a:lumMod val="75000"/>
                </a:schemeClr>
              </a:solidFill>
            </a:endParaRPr>
          </a:p>
        </p:txBody>
      </p:sp>
    </p:spTree>
    <p:extLst>
      <p:ext uri="{BB962C8B-B14F-4D97-AF65-F5344CB8AC3E}">
        <p14:creationId xmlns:p14="http://schemas.microsoft.com/office/powerpoint/2010/main" val="148811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7992888" cy="5328591"/>
          </a:xfrm>
        </p:spPr>
      </p:pic>
    </p:spTree>
    <p:extLst>
      <p:ext uri="{BB962C8B-B14F-4D97-AF65-F5344CB8AC3E}">
        <p14:creationId xmlns:p14="http://schemas.microsoft.com/office/powerpoint/2010/main" val="2396574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9" y="980728"/>
            <a:ext cx="7992888" cy="5688631"/>
          </a:xfrm>
        </p:spPr>
      </p:pic>
    </p:spTree>
    <p:extLst>
      <p:ext uri="{BB962C8B-B14F-4D97-AF65-F5344CB8AC3E}">
        <p14:creationId xmlns:p14="http://schemas.microsoft.com/office/powerpoint/2010/main" val="3925404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239</Words>
  <Application>Microsoft Office PowerPoint</Application>
  <PresentationFormat>On-screen Show (4:3)</PresentationFormat>
  <Paragraphs>22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plain Chest film </vt:lpstr>
      <vt:lpstr>Chest  trauma</vt:lpstr>
      <vt:lpstr>PowerPoint Presentation</vt:lpstr>
      <vt:lpstr>PowerPoint Presentation</vt:lpstr>
      <vt:lpstr>PowerPoint Presentation</vt:lpstr>
      <vt:lpstr>Pulmonary  contusion </vt:lpstr>
      <vt:lpstr>contusion</vt:lpstr>
      <vt:lpstr>PowerPoint Presentation</vt:lpstr>
      <vt:lpstr>PowerPoint Presentation</vt:lpstr>
      <vt:lpstr>laceration</vt:lpstr>
      <vt:lpstr>Pneumo thorax  due to pulmonary  laceration </vt:lpstr>
      <vt:lpstr>PowerPoint Presentation</vt:lpstr>
      <vt:lpstr>Pulmonary contusion may mask pulmonary laceration on plain chest film.. Associated flail chest and sub cut. Emphysema </vt:lpstr>
      <vt:lpstr>Flail  chest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Continuous diaphragm 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trauma</dc:title>
  <dc:creator>ALRWASE</dc:creator>
  <cp:lastModifiedBy>ALRWASE</cp:lastModifiedBy>
  <cp:revision>18</cp:revision>
  <dcterms:created xsi:type="dcterms:W3CDTF">2016-06-25T20:00:16Z</dcterms:created>
  <dcterms:modified xsi:type="dcterms:W3CDTF">2016-09-04T21:16:47Z</dcterms:modified>
</cp:coreProperties>
</file>