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AE929F-573F-4AD7-A365-8D90B5D0962E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7017F9-BAFA-4357-9840-6591F39F6C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Lecturer</a:t>
            </a:r>
          </a:p>
          <a:p>
            <a:r>
              <a:rPr lang="en-US" sz="3000" dirty="0" err="1" smtClean="0"/>
              <a:t>Wisam</a:t>
            </a:r>
            <a:r>
              <a:rPr lang="en-US" sz="3000" dirty="0" smtClean="0"/>
              <a:t> Khalid </a:t>
            </a:r>
            <a:r>
              <a:rPr lang="en-US" sz="3000" dirty="0" err="1" smtClean="0"/>
              <a:t>Abduljabbar</a:t>
            </a:r>
            <a:endParaRPr lang="en-US" sz="3000" dirty="0" smtClean="0"/>
          </a:p>
          <a:p>
            <a:r>
              <a:rPr lang="en-US" dirty="0" smtClean="0"/>
              <a:t>FIBMS general surgery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and Fluids therapy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uid-therapy-1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20–30 </a:t>
            </a:r>
            <a:r>
              <a:rPr lang="en-US" dirty="0" smtClean="0"/>
              <a:t>kcal/kg per day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Hospitalized patient needs 1300-1800 Kcal/day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requirement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Body </a:t>
            </a:r>
            <a:r>
              <a:rPr lang="en-US" dirty="0"/>
              <a:t>weight</a:t>
            </a:r>
          </a:p>
          <a:p>
            <a:pPr algn="l">
              <a:buNone/>
            </a:pPr>
            <a:r>
              <a:rPr lang="en-US" dirty="0"/>
              <a:t>Fluid balance</a:t>
            </a:r>
          </a:p>
          <a:p>
            <a:pPr algn="l">
              <a:buNone/>
            </a:pPr>
            <a:r>
              <a:rPr lang="en-US" dirty="0"/>
              <a:t>Full blood count, urea and electrolytes</a:t>
            </a:r>
          </a:p>
          <a:p>
            <a:pPr algn="l">
              <a:buNone/>
            </a:pPr>
            <a:r>
              <a:rPr lang="en-US" dirty="0"/>
              <a:t>Blood glucose</a:t>
            </a:r>
          </a:p>
          <a:p>
            <a:pPr algn="l">
              <a:buNone/>
            </a:pPr>
            <a:r>
              <a:rPr lang="en-US" dirty="0"/>
              <a:t>Electrolyte content and volume of urine</a:t>
            </a:r>
          </a:p>
          <a:p>
            <a:pPr algn="l">
              <a:buNone/>
            </a:pPr>
            <a:r>
              <a:rPr lang="en-US" dirty="0"/>
              <a:t>and/or urine and intestinal losses</a:t>
            </a:r>
          </a:p>
          <a:p>
            <a:pPr algn="l">
              <a:buNone/>
            </a:pPr>
            <a:r>
              <a:rPr lang="en-US" dirty="0"/>
              <a:t>Temperature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feeding </a:t>
            </a:r>
            <a:r>
              <a:rPr lang="en-US" dirty="0" smtClean="0"/>
              <a:t>regimens</a:t>
            </a:r>
            <a:br>
              <a:rPr lang="en-US" dirty="0" smtClean="0"/>
            </a:br>
            <a:r>
              <a:rPr lang="en-US" dirty="0" smtClean="0"/>
              <a:t> Daily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Urine and plasma </a:t>
            </a:r>
            <a:r>
              <a:rPr lang="en-US" dirty="0" err="1"/>
              <a:t>osmolality</a:t>
            </a:r>
            <a:endParaRPr lang="en-US" dirty="0"/>
          </a:p>
          <a:p>
            <a:pPr algn="l">
              <a:buNone/>
            </a:pPr>
            <a:r>
              <a:rPr lang="en-US" dirty="0"/>
              <a:t>Calcium, magnesium, zinc and phosphate</a:t>
            </a:r>
          </a:p>
          <a:p>
            <a:pPr algn="l">
              <a:buNone/>
            </a:pPr>
            <a:r>
              <a:rPr lang="en-US" dirty="0"/>
              <a:t>Plasma proteins including albumin</a:t>
            </a:r>
          </a:p>
          <a:p>
            <a:pPr algn="l">
              <a:buNone/>
            </a:pPr>
            <a:r>
              <a:rPr lang="en-US" dirty="0"/>
              <a:t>Liver function tests including clotting factors</a:t>
            </a:r>
          </a:p>
          <a:p>
            <a:pPr algn="l">
              <a:buNone/>
            </a:pPr>
            <a:r>
              <a:rPr lang="en-US" dirty="0" smtClean="0"/>
              <a:t>Thiamine B1</a:t>
            </a:r>
            <a:endParaRPr lang="en-US" dirty="0"/>
          </a:p>
          <a:p>
            <a:pPr algn="l">
              <a:buNone/>
            </a:pPr>
            <a:r>
              <a:rPr lang="en-US" dirty="0"/>
              <a:t>Acid–base status</a:t>
            </a:r>
          </a:p>
          <a:p>
            <a:pPr algn="l">
              <a:buNone/>
            </a:pPr>
            <a:r>
              <a:rPr lang="en-US" dirty="0"/>
              <a:t>Triglycerides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Serum vitamin B12</a:t>
            </a:r>
          </a:p>
          <a:p>
            <a:pPr algn="l">
              <a:buNone/>
            </a:pPr>
            <a:r>
              <a:rPr lang="en-US" dirty="0" err="1"/>
              <a:t>Folate</a:t>
            </a:r>
            <a:endParaRPr lang="en-US" dirty="0"/>
          </a:p>
          <a:p>
            <a:pPr algn="l">
              <a:buNone/>
            </a:pPr>
            <a:r>
              <a:rPr lang="en-US" dirty="0"/>
              <a:t>Iron</a:t>
            </a:r>
          </a:p>
          <a:p>
            <a:pPr algn="l">
              <a:buNone/>
            </a:pPr>
            <a:r>
              <a:rPr lang="en-US" dirty="0"/>
              <a:t>Lactate</a:t>
            </a:r>
          </a:p>
          <a:p>
            <a:pPr algn="l">
              <a:buNone/>
            </a:pPr>
            <a:r>
              <a:rPr lang="en-US" dirty="0"/>
              <a:t>Trace elements (zinc, copper, manganese)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Fortnightly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central nervous system and </a:t>
            </a:r>
            <a:r>
              <a:rPr lang="en-US" dirty="0" smtClean="0"/>
              <a:t>certain </a:t>
            </a:r>
            <a:r>
              <a:rPr lang="en-US" dirty="0" err="1" smtClean="0"/>
              <a:t>haematopoietic</a:t>
            </a:r>
            <a:r>
              <a:rPr lang="en-US" dirty="0" smtClean="0"/>
              <a:t> cells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2 </a:t>
            </a:r>
            <a:r>
              <a:rPr lang="en-US" dirty="0"/>
              <a:t>g/kg per day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Carbohydrate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/>
              <a:t>Dietary fat is composed of </a:t>
            </a:r>
            <a:r>
              <a:rPr lang="en-US" dirty="0" smtClean="0"/>
              <a:t>triglycerides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Two saturated : </a:t>
            </a:r>
            <a:r>
              <a:rPr lang="en-US" dirty="0" err="1" smtClean="0"/>
              <a:t>palmitic</a:t>
            </a:r>
            <a:r>
              <a:rPr lang="en-US" dirty="0" smtClean="0"/>
              <a:t> and </a:t>
            </a:r>
            <a:r>
              <a:rPr lang="en-US" dirty="0" err="1" smtClean="0"/>
              <a:t>stearic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Two unsaturated :oleic and </a:t>
            </a:r>
            <a:r>
              <a:rPr lang="en-US" dirty="0" err="1" smtClean="0"/>
              <a:t>linoleic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Medium chain fatty acid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basal requirements for glucose (100–200 g/</a:t>
            </a:r>
          </a:p>
          <a:p>
            <a:pPr algn="l">
              <a:buNone/>
            </a:pPr>
            <a:r>
              <a:rPr lang="en-US" dirty="0"/>
              <a:t>day) and essential fatty acids (100–200 g/week</a:t>
            </a:r>
            <a:r>
              <a:rPr lang="en-US" dirty="0" smtClean="0"/>
              <a:t>)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The basic requirement for nitrogen in patients without </a:t>
            </a:r>
            <a:r>
              <a:rPr lang="en-US" dirty="0" smtClean="0"/>
              <a:t>pre-existing malnutrition </a:t>
            </a:r>
            <a:r>
              <a:rPr lang="en-US" dirty="0"/>
              <a:t>and without metabolic stress is 0.10–0.15 </a:t>
            </a:r>
            <a:r>
              <a:rPr lang="en-US" dirty="0" smtClean="0"/>
              <a:t>g/kg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In </a:t>
            </a:r>
            <a:r>
              <a:rPr lang="en-US" dirty="0" err="1"/>
              <a:t>hypermetabolic</a:t>
            </a:r>
            <a:r>
              <a:rPr lang="en-US" dirty="0"/>
              <a:t> patients, the </a:t>
            </a:r>
            <a:r>
              <a:rPr lang="en-US" dirty="0" smtClean="0"/>
              <a:t>nitrogen requirements increase </a:t>
            </a:r>
            <a:r>
              <a:rPr lang="en-US" dirty="0"/>
              <a:t>to 0.20–0.25 g/kg per day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Protein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Postoperatively, the vitamin C requirement increases to 60–80 mg/day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Supplemental vitamin B12 is often indicated in patients who have undergone intestinal resection or gastric Surgery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Absorption of the fat-soluble vitamins A, D, E and K is reduced</a:t>
            </a:r>
          </a:p>
          <a:p>
            <a:pPr algn="l">
              <a:buNone/>
            </a:pPr>
            <a:r>
              <a:rPr lang="en-US" dirty="0" smtClean="0"/>
              <a:t>in </a:t>
            </a:r>
            <a:r>
              <a:rPr lang="en-US" dirty="0" err="1" smtClean="0"/>
              <a:t>steatorrhoea</a:t>
            </a:r>
            <a:r>
              <a:rPr lang="en-US" dirty="0" smtClean="0"/>
              <a:t> and the absence of bile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Magnesium</a:t>
            </a:r>
            <a:r>
              <a:rPr lang="en-US" dirty="0"/>
              <a:t>, zinc </a:t>
            </a:r>
            <a:r>
              <a:rPr lang="en-US" dirty="0" smtClean="0"/>
              <a:t>and iron </a:t>
            </a:r>
            <a:r>
              <a:rPr lang="en-US" dirty="0"/>
              <a:t>levels may all be decreased as part of the </a:t>
            </a:r>
            <a:r>
              <a:rPr lang="en-US" dirty="0" smtClean="0"/>
              <a:t>inflammatory response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Vitamins, minerals and trace elements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dirty="0" smtClean="0"/>
              <a:t>Malnutrition </a:t>
            </a:r>
            <a:r>
              <a:rPr lang="en-US" dirty="0"/>
              <a:t>is </a:t>
            </a:r>
            <a:r>
              <a:rPr lang="en-US" dirty="0" smtClean="0"/>
              <a:t>common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30 per cent of surgical patients with gastrointestinal disease</a:t>
            </a:r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r>
              <a:rPr lang="en-US" dirty="0" smtClean="0"/>
              <a:t>60 </a:t>
            </a:r>
            <a:r>
              <a:rPr lang="en-US" dirty="0"/>
              <a:t>per </a:t>
            </a:r>
            <a:r>
              <a:rPr lang="en-US" dirty="0" smtClean="0"/>
              <a:t>cent of those in whom hospital stay has been prolonged because of postoperative complications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Higher risk </a:t>
            </a:r>
            <a:r>
              <a:rPr lang="en-US" dirty="0"/>
              <a:t>of complications and an increased risk of </a:t>
            </a:r>
            <a:r>
              <a:rPr lang="en-US" dirty="0" smtClean="0"/>
              <a:t>death</a:t>
            </a:r>
          </a:p>
          <a:p>
            <a:pPr algn="l">
              <a:buNone/>
            </a:pP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/>
              <a:t>Up to 50 per cent of the small intestine can be </a:t>
            </a:r>
            <a:r>
              <a:rPr lang="en-US" b="1" dirty="0" smtClean="0"/>
              <a:t>surgically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removed or bypassed without permanent deleterious effects</a:t>
            </a:r>
            <a:r>
              <a:rPr lang="en-US" b="1" dirty="0" smtClean="0"/>
              <a:t>.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extensive </a:t>
            </a:r>
            <a:r>
              <a:rPr lang="en-US" b="1" dirty="0"/>
              <a:t>resection (&lt;150 cm of </a:t>
            </a:r>
            <a:r>
              <a:rPr lang="en-US" b="1" dirty="0" smtClean="0"/>
              <a:t>remaining  </a:t>
            </a:r>
            <a:r>
              <a:rPr lang="en-US" b="1" dirty="0"/>
              <a:t>small intestine</a:t>
            </a:r>
            <a:r>
              <a:rPr lang="en-US" b="1" dirty="0" smtClean="0"/>
              <a:t>),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metabolic and nutritional consequences </a:t>
            </a:r>
            <a:r>
              <a:rPr lang="en-US" b="1" dirty="0" smtClean="0"/>
              <a:t>arise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The </a:t>
            </a:r>
            <a:r>
              <a:rPr lang="en-US" b="1" dirty="0"/>
              <a:t>adult small bowel receives 5–6 </a:t>
            </a:r>
            <a:r>
              <a:rPr lang="en-US" b="1" dirty="0" err="1"/>
              <a:t>litres</a:t>
            </a:r>
            <a:r>
              <a:rPr lang="en-US" b="1" dirty="0"/>
              <a:t> of endogenous secretions</a:t>
            </a:r>
          </a:p>
          <a:p>
            <a:pPr algn="l">
              <a:buNone/>
            </a:pPr>
            <a:r>
              <a:rPr lang="en-US" b="1" dirty="0"/>
              <a:t>and 2–3 </a:t>
            </a:r>
            <a:r>
              <a:rPr lang="en-US" b="1" dirty="0" err="1"/>
              <a:t>litres</a:t>
            </a:r>
            <a:r>
              <a:rPr lang="en-US" b="1" dirty="0"/>
              <a:t> of exogenous fluids per </a:t>
            </a:r>
            <a:r>
              <a:rPr lang="en-US" b="1" dirty="0" smtClean="0"/>
              <a:t>day</a:t>
            </a:r>
          </a:p>
          <a:p>
            <a:pPr algn="l">
              <a:buNone/>
            </a:pP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efficiency of water </a:t>
            </a:r>
            <a:r>
              <a:rPr lang="en-US" b="1" dirty="0"/>
              <a:t>absorption is 44 and 70 per cent of the ingested load </a:t>
            </a:r>
            <a:r>
              <a:rPr lang="en-US" b="1" dirty="0" smtClean="0"/>
              <a:t>in the </a:t>
            </a:r>
            <a:r>
              <a:rPr lang="en-US" b="1" dirty="0"/>
              <a:t>jejunum and </a:t>
            </a:r>
            <a:r>
              <a:rPr lang="en-US" b="1" dirty="0" smtClean="0"/>
              <a:t>ileum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sodium </a:t>
            </a:r>
            <a:r>
              <a:rPr lang="en-US" b="1" dirty="0"/>
              <a:t>are 13 and 72 per cent</a:t>
            </a:r>
            <a:endParaRPr lang="ar-SA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FLUID AND NUTRITIONAL</a:t>
            </a:r>
            <a:br>
              <a:rPr lang="en-US" b="1" dirty="0"/>
            </a:br>
            <a:r>
              <a:rPr lang="en-US" b="1" dirty="0"/>
              <a:t>CONSEQUENCES OF INTESTINAL</a:t>
            </a:r>
            <a:br>
              <a:rPr lang="en-US" b="1" dirty="0"/>
            </a:br>
            <a:r>
              <a:rPr lang="en-US" b="1" dirty="0"/>
              <a:t>RESECTION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The ileum is the only site of absorption of vitamin B12 </a:t>
            </a:r>
            <a:r>
              <a:rPr lang="en-US" dirty="0" smtClean="0"/>
              <a:t>and bile salts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Transit </a:t>
            </a:r>
            <a:r>
              <a:rPr lang="en-US" dirty="0"/>
              <a:t>times in the colon vary between 24 and 150 </a:t>
            </a:r>
            <a:r>
              <a:rPr lang="en-US" dirty="0" smtClean="0"/>
              <a:t>hours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efficiency </a:t>
            </a:r>
            <a:r>
              <a:rPr lang="en-US" dirty="0"/>
              <a:t>of water and salt absorption in the colon exceeds </a:t>
            </a:r>
            <a:r>
              <a:rPr lang="en-US" dirty="0" smtClean="0"/>
              <a:t>90 per cent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colonic </a:t>
            </a:r>
            <a:r>
              <a:rPr lang="en-US" dirty="0"/>
              <a:t>function is the </a:t>
            </a:r>
            <a:r>
              <a:rPr lang="en-US" dirty="0" smtClean="0"/>
              <a:t>fermentation of </a:t>
            </a:r>
            <a:r>
              <a:rPr lang="en-US" dirty="0"/>
              <a:t>carbohydrates to produce short-chain fatty </a:t>
            </a:r>
            <a:r>
              <a:rPr lang="en-US" dirty="0" smtClean="0"/>
              <a:t>acids: enhance water and salt </a:t>
            </a:r>
            <a:r>
              <a:rPr lang="en-US" dirty="0" err="1" smtClean="0"/>
              <a:t>absorption,trophic</a:t>
            </a:r>
            <a:r>
              <a:rPr lang="en-US" dirty="0" smtClean="0"/>
              <a:t> to </a:t>
            </a:r>
            <a:r>
              <a:rPr lang="en-US" dirty="0" err="1" smtClean="0"/>
              <a:t>colonocyte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/>
              <a:t>Resection of proximal jejunum results in no significant </a:t>
            </a:r>
            <a:r>
              <a:rPr lang="en-US" dirty="0" smtClean="0"/>
              <a:t>alterations in </a:t>
            </a:r>
            <a:r>
              <a:rPr lang="en-US" dirty="0"/>
              <a:t>fluid and electrolyte </a:t>
            </a:r>
            <a:r>
              <a:rPr lang="en-US" dirty="0" smtClean="0"/>
              <a:t>levels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Resection </a:t>
            </a:r>
            <a:r>
              <a:rPr lang="en-US" dirty="0"/>
              <a:t>of ileum results in a significant enhancement of</a:t>
            </a:r>
          </a:p>
          <a:p>
            <a:pPr algn="l">
              <a:buNone/>
            </a:pPr>
            <a:r>
              <a:rPr lang="en-US" dirty="0" smtClean="0"/>
              <a:t>gastric </a:t>
            </a:r>
            <a:r>
              <a:rPr lang="en-US" dirty="0"/>
              <a:t>motility and acceleration of intestinal </a:t>
            </a:r>
            <a:r>
              <a:rPr lang="en-US" dirty="0" smtClean="0"/>
              <a:t>transit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Bile salt reduce colonic absorption of water and salt then </a:t>
            </a:r>
            <a:r>
              <a:rPr lang="ar-SA" dirty="0" smtClean="0"/>
              <a:t>(</a:t>
            </a:r>
            <a:r>
              <a:rPr lang="en-US" dirty="0" smtClean="0"/>
              <a:t>diarrhea (oral </a:t>
            </a:r>
            <a:r>
              <a:rPr lang="en-US" dirty="0" err="1" smtClean="0"/>
              <a:t>cholestyramine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With </a:t>
            </a:r>
            <a:r>
              <a:rPr lang="en-US" dirty="0"/>
              <a:t>larger resections (&gt;100 cm) dietary fat restriction may </a:t>
            </a:r>
            <a:r>
              <a:rPr lang="en-US" dirty="0" smtClean="0"/>
              <a:t>be necessary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Regular </a:t>
            </a:r>
            <a:r>
              <a:rPr lang="en-US" dirty="0" err="1"/>
              <a:t>parenteral</a:t>
            </a:r>
            <a:r>
              <a:rPr lang="en-US" dirty="0"/>
              <a:t> vitamin B12 is </a:t>
            </a:r>
            <a:r>
              <a:rPr lang="en-US" dirty="0" smtClean="0"/>
              <a:t>required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dirty="0"/>
              <a:t>Effects of resection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/>
              <a:t>in excess of 200 cm of small </a:t>
            </a:r>
            <a:r>
              <a:rPr lang="en-US" dirty="0" smtClean="0"/>
              <a:t>bowel </a:t>
            </a:r>
            <a:r>
              <a:rPr lang="en-US" dirty="0" err="1" smtClean="0"/>
              <a:t>resected</a:t>
            </a:r>
            <a:r>
              <a:rPr lang="en-US" dirty="0" smtClean="0"/>
              <a:t> </a:t>
            </a:r>
            <a:r>
              <a:rPr lang="en-US" dirty="0"/>
              <a:t>together with </a:t>
            </a:r>
            <a:r>
              <a:rPr lang="en-US" dirty="0" err="1" smtClean="0"/>
              <a:t>colectomy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Two types of patients:</a:t>
            </a:r>
          </a:p>
          <a:p>
            <a:pPr algn="l">
              <a:buNone/>
            </a:pPr>
            <a:r>
              <a:rPr lang="en-US" dirty="0" smtClean="0"/>
              <a:t>Net absorber</a:t>
            </a:r>
          </a:p>
          <a:p>
            <a:pPr algn="l">
              <a:buNone/>
            </a:pPr>
            <a:r>
              <a:rPr lang="en-US" dirty="0" smtClean="0"/>
              <a:t>Net secretor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Their usual daily </a:t>
            </a:r>
            <a:r>
              <a:rPr lang="en-US" dirty="0" err="1"/>
              <a:t>jejunostomy</a:t>
            </a:r>
            <a:r>
              <a:rPr lang="en-US" dirty="0"/>
              <a:t> output may exceed 4 </a:t>
            </a:r>
            <a:r>
              <a:rPr lang="en-US" dirty="0" err="1"/>
              <a:t>litres</a:t>
            </a:r>
            <a:r>
              <a:rPr lang="en-US" dirty="0"/>
              <a:t> per 24 </a:t>
            </a:r>
            <a:r>
              <a:rPr lang="en-US" dirty="0" smtClean="0"/>
              <a:t>hours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net </a:t>
            </a:r>
            <a:r>
              <a:rPr lang="en-US" dirty="0"/>
              <a:t>efflux of sodium from the plasma into the </a:t>
            </a:r>
            <a:r>
              <a:rPr lang="en-US" dirty="0" smtClean="0"/>
              <a:t>bowel Lumen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Treatment </a:t>
            </a:r>
            <a:r>
              <a:rPr lang="en-US" dirty="0"/>
              <a:t>begins with restricting </a:t>
            </a:r>
            <a:r>
              <a:rPr lang="en-US" dirty="0" smtClean="0"/>
              <a:t>the total </a:t>
            </a:r>
            <a:r>
              <a:rPr lang="en-US" dirty="0"/>
              <a:t>amount of hypotonic fluids (water, tea, juices, etc.) </a:t>
            </a:r>
            <a:r>
              <a:rPr lang="en-US" dirty="0" smtClean="0"/>
              <a:t>consumed to </a:t>
            </a:r>
            <a:r>
              <a:rPr lang="en-US" dirty="0"/>
              <a:t>less than a </a:t>
            </a:r>
            <a:r>
              <a:rPr lang="en-US" dirty="0" err="1"/>
              <a:t>litre</a:t>
            </a:r>
            <a:r>
              <a:rPr lang="en-US" dirty="0"/>
              <a:t> a </a:t>
            </a:r>
            <a:r>
              <a:rPr lang="en-US" dirty="0" smtClean="0"/>
              <a:t>day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Patients </a:t>
            </a:r>
            <a:r>
              <a:rPr lang="en-US" dirty="0"/>
              <a:t>should be </a:t>
            </a:r>
            <a:r>
              <a:rPr lang="en-US" dirty="0" smtClean="0"/>
              <a:t>encouraged to </a:t>
            </a:r>
            <a:r>
              <a:rPr lang="en-US" dirty="0"/>
              <a:t>take glucose and </a:t>
            </a:r>
            <a:r>
              <a:rPr lang="en-US" dirty="0" smtClean="0"/>
              <a:t>saline replacement </a:t>
            </a:r>
            <a:r>
              <a:rPr lang="en-US" dirty="0"/>
              <a:t>solutions, which have </a:t>
            </a:r>
            <a:r>
              <a:rPr lang="en-US" dirty="0" smtClean="0"/>
              <a:t>a sodium </a:t>
            </a:r>
            <a:r>
              <a:rPr lang="en-US" dirty="0"/>
              <a:t>concentration of at least 90 </a:t>
            </a:r>
            <a:r>
              <a:rPr lang="en-US" dirty="0" err="1"/>
              <a:t>mmol</a:t>
            </a:r>
            <a:r>
              <a:rPr lang="en-US" dirty="0"/>
              <a:t>/L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smtClean="0"/>
              <a:t>Short bowel syndrome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Peptic ulcer</a:t>
            </a:r>
          </a:p>
          <a:p>
            <a:pPr algn="l">
              <a:buNone/>
            </a:pPr>
            <a:r>
              <a:rPr lang="en-US" dirty="0" err="1" smtClean="0"/>
              <a:t>Cholelithiasis</a:t>
            </a: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Hyperoxaluria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Renal stones</a:t>
            </a:r>
          </a:p>
          <a:p>
            <a:pPr algn="l">
              <a:buNone/>
            </a:pPr>
            <a:r>
              <a:rPr lang="en-US" dirty="0" smtClean="0"/>
              <a:t>Slurred speech</a:t>
            </a:r>
          </a:p>
          <a:p>
            <a:pPr algn="l">
              <a:buNone/>
            </a:pPr>
            <a:r>
              <a:rPr lang="en-US" dirty="0" smtClean="0"/>
              <a:t>Ataxia</a:t>
            </a:r>
          </a:p>
          <a:p>
            <a:pPr algn="l">
              <a:buNone/>
            </a:pPr>
            <a:r>
              <a:rPr lang="en-US" dirty="0" smtClean="0"/>
              <a:t>Rx : </a:t>
            </a:r>
            <a:r>
              <a:rPr lang="en-US" dirty="0" err="1" smtClean="0"/>
              <a:t>PPI,somatostatin,loperamide</a:t>
            </a:r>
            <a:r>
              <a:rPr lang="en-US" dirty="0" smtClean="0"/>
              <a:t> and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err="1"/>
              <a:t>codeinephosphate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334000"/>
          </a:xfrm>
        </p:spPr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smtClean="0"/>
          </a:p>
          <a:p>
            <a:pPr algn="l">
              <a:buNone/>
            </a:pPr>
            <a:r>
              <a:rPr lang="en-US" smtClean="0"/>
              <a:t>Any </a:t>
            </a:r>
            <a:r>
              <a:rPr lang="en-US" dirty="0" smtClean="0"/>
              <a:t>patient who </a:t>
            </a:r>
            <a:r>
              <a:rPr lang="en-US" dirty="0" smtClean="0"/>
              <a:t>has sustained </a:t>
            </a:r>
            <a:r>
              <a:rPr lang="en-US" dirty="0" smtClean="0">
                <a:solidFill>
                  <a:srgbClr val="FFFF00"/>
                </a:solidFill>
              </a:rPr>
              <a:t>5–7</a:t>
            </a:r>
            <a:r>
              <a:rPr lang="en-US" dirty="0" smtClean="0"/>
              <a:t> days of inadequate 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intake </a:t>
            </a:r>
            <a:r>
              <a:rPr lang="en-US" dirty="0" smtClean="0">
                <a:solidFill>
                  <a:srgbClr val="FFFF00"/>
                </a:solidFill>
              </a:rPr>
              <a:t>or</a:t>
            </a:r>
            <a:r>
              <a:rPr lang="en-US" dirty="0" smtClean="0"/>
              <a:t> who is </a:t>
            </a:r>
            <a:r>
              <a:rPr lang="en-US" dirty="0" smtClean="0"/>
              <a:t>anticipated to </a:t>
            </a:r>
            <a:r>
              <a:rPr lang="en-US" dirty="0" smtClean="0"/>
              <a:t>have no intake for this period 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should </a:t>
            </a:r>
            <a:r>
              <a:rPr lang="en-US" dirty="0" smtClean="0"/>
              <a:t>be considered </a:t>
            </a:r>
            <a:r>
              <a:rPr lang="en-US" dirty="0" smtClean="0"/>
              <a:t>for nutritional </a:t>
            </a:r>
            <a:r>
              <a:rPr lang="en-US" dirty="0" smtClean="0"/>
              <a:t>support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ARTIFICIAL NUTRITIONAL SUPPORT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delivery of nutrients into </a:t>
            </a:r>
            <a:r>
              <a:rPr lang="en-US" dirty="0" smtClean="0"/>
              <a:t>the gastrointestinal tract</a:t>
            </a:r>
          </a:p>
          <a:p>
            <a:pPr algn="l">
              <a:buNone/>
            </a:pPr>
            <a:r>
              <a:rPr lang="en-US" dirty="0" smtClean="0"/>
              <a:t>variety of nutrient </a:t>
            </a:r>
            <a:r>
              <a:rPr lang="en-US" dirty="0" smtClean="0"/>
              <a:t>formulations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These </a:t>
            </a:r>
            <a:r>
              <a:rPr lang="en-US" dirty="0" smtClean="0"/>
              <a:t>vary with respect to energy content, </a:t>
            </a:r>
            <a:r>
              <a:rPr lang="en-US" dirty="0" err="1" smtClean="0"/>
              <a:t>osmolarity</a:t>
            </a:r>
            <a:r>
              <a:rPr lang="en-US" dirty="0" smtClean="0"/>
              <a:t>,</a:t>
            </a:r>
          </a:p>
          <a:p>
            <a:pPr algn="l">
              <a:buNone/>
            </a:pPr>
            <a:r>
              <a:rPr lang="en-US" dirty="0" smtClean="0"/>
              <a:t>fat and nitrogen content and nutrient </a:t>
            </a:r>
            <a:r>
              <a:rPr lang="en-US" dirty="0" smtClean="0"/>
              <a:t>complexity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Polymeric feeds contain </a:t>
            </a:r>
            <a:r>
              <a:rPr lang="en-US" dirty="0" smtClean="0"/>
              <a:t>intact protein and hence require </a:t>
            </a:r>
            <a:r>
              <a:rPr lang="en-US" dirty="0" smtClean="0"/>
              <a:t>digestion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 smtClean="0"/>
              <a:t>Monomeric</a:t>
            </a:r>
            <a:r>
              <a:rPr lang="en-US" dirty="0" smtClean="0"/>
              <a:t>/elemental </a:t>
            </a:r>
            <a:r>
              <a:rPr lang="en-US" dirty="0" smtClean="0"/>
              <a:t>feeds contain nitrogen in the form of</a:t>
            </a:r>
          </a:p>
          <a:p>
            <a:pPr algn="l">
              <a:buNone/>
            </a:pPr>
            <a:r>
              <a:rPr lang="en-US" dirty="0" smtClean="0"/>
              <a:t>either free amino acids or, in some cases, </a:t>
            </a:r>
            <a:r>
              <a:rPr lang="en-US" dirty="0" smtClean="0"/>
              <a:t>peptides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Enteral</a:t>
            </a:r>
            <a:r>
              <a:rPr lang="en-US" dirty="0" smtClean="0">
                <a:solidFill>
                  <a:srgbClr val="FFFF00"/>
                </a:solidFill>
              </a:rPr>
              <a:t> feeding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patients who can drink but whose appetites are impaired or </a:t>
            </a:r>
            <a:r>
              <a:rPr lang="en-US" dirty="0" smtClean="0"/>
              <a:t>in whom </a:t>
            </a:r>
            <a:r>
              <a:rPr lang="en-US" dirty="0" smtClean="0"/>
              <a:t>adequate intakes cannot be maintained with </a:t>
            </a:r>
            <a:r>
              <a:rPr lang="en-US" i="1" dirty="0" smtClean="0"/>
              <a:t>ad </a:t>
            </a:r>
            <a:r>
              <a:rPr lang="en-US" i="1" dirty="0" err="1" smtClean="0"/>
              <a:t>libitum</a:t>
            </a:r>
            <a:r>
              <a:rPr lang="en-US" i="1" dirty="0" smtClean="0"/>
              <a:t> </a:t>
            </a:r>
            <a:r>
              <a:rPr lang="en-US" dirty="0" smtClean="0"/>
              <a:t>Intakes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provide </a:t>
            </a:r>
            <a:r>
              <a:rPr lang="en-US" dirty="0" smtClean="0"/>
              <a:t>200 kcal and 2 g of </a:t>
            </a:r>
            <a:r>
              <a:rPr lang="en-US" dirty="0" smtClean="0"/>
              <a:t>nitrogen per </a:t>
            </a:r>
            <a:r>
              <a:rPr lang="en-US" dirty="0" smtClean="0"/>
              <a:t>200 </a:t>
            </a:r>
            <a:r>
              <a:rPr lang="en-US" dirty="0" err="1" smtClean="0"/>
              <a:t>mL</a:t>
            </a:r>
            <a:r>
              <a:rPr lang="en-US" dirty="0" smtClean="0"/>
              <a:t> </a:t>
            </a:r>
            <a:r>
              <a:rPr lang="en-US" dirty="0" smtClean="0"/>
              <a:t>carton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Sip feeding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err="1" smtClean="0"/>
              <a:t>Nasogastric</a:t>
            </a:r>
            <a:r>
              <a:rPr lang="en-US" dirty="0" smtClean="0"/>
              <a:t> tubes </a:t>
            </a:r>
            <a:r>
              <a:rPr lang="en-US" dirty="0" smtClean="0"/>
              <a:t>(Ryle’s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fine-bore </a:t>
            </a:r>
            <a:r>
              <a:rPr lang="en-US" dirty="0" smtClean="0"/>
              <a:t>feeding tubes inserted into </a:t>
            </a:r>
            <a:r>
              <a:rPr lang="en-US" dirty="0" smtClean="0"/>
              <a:t>the stomach</a:t>
            </a:r>
            <a:r>
              <a:rPr lang="en-US" dirty="0" smtClean="0"/>
              <a:t>, surgical or </a:t>
            </a:r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gastrostomy</a:t>
            </a:r>
            <a:r>
              <a:rPr lang="en-US" dirty="0" smtClean="0"/>
              <a:t> (PEG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post-pyloric </a:t>
            </a:r>
            <a:r>
              <a:rPr lang="en-US" dirty="0" smtClean="0"/>
              <a:t>feeding </a:t>
            </a:r>
            <a:r>
              <a:rPr lang="en-US" dirty="0" err="1" smtClean="0"/>
              <a:t>utilising</a:t>
            </a:r>
            <a:r>
              <a:rPr lang="en-US" dirty="0" smtClean="0"/>
              <a:t> </a:t>
            </a:r>
            <a:r>
              <a:rPr lang="en-US" dirty="0" err="1" smtClean="0"/>
              <a:t>nasojejunal</a:t>
            </a:r>
            <a:r>
              <a:rPr lang="en-US" dirty="0" smtClean="0"/>
              <a:t> tubes </a:t>
            </a:r>
            <a:r>
              <a:rPr lang="en-US" dirty="0" smtClean="0"/>
              <a:t>or various </a:t>
            </a:r>
            <a:r>
              <a:rPr lang="en-US" dirty="0" smtClean="0"/>
              <a:t>types of </a:t>
            </a:r>
            <a:r>
              <a:rPr lang="en-US" dirty="0" err="1" smtClean="0"/>
              <a:t>jejunostomy</a:t>
            </a:r>
            <a:r>
              <a:rPr lang="en-US" dirty="0" smtClean="0"/>
              <a:t> </a:t>
            </a:r>
            <a:r>
              <a:rPr lang="en-US" dirty="0" smtClean="0"/>
              <a:t>tube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feeding </a:t>
            </a:r>
            <a:r>
              <a:rPr lang="en-US" dirty="0" smtClean="0"/>
              <a:t>is supervised by an </a:t>
            </a:r>
            <a:r>
              <a:rPr lang="en-US" dirty="0" smtClean="0"/>
              <a:t>experienced dietician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20–30 ml are </a:t>
            </a:r>
            <a:r>
              <a:rPr lang="en-US" dirty="0" smtClean="0"/>
              <a:t>administered per hour initially, gradually increasing to </a:t>
            </a:r>
            <a:r>
              <a:rPr lang="en-US" dirty="0" smtClean="0"/>
              <a:t>goal rates </a:t>
            </a:r>
            <a:r>
              <a:rPr lang="en-US" dirty="0" smtClean="0"/>
              <a:t>within 48–72 </a:t>
            </a:r>
            <a:r>
              <a:rPr lang="en-US" dirty="0" smtClean="0"/>
              <a:t>hours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feeding </a:t>
            </a:r>
            <a:r>
              <a:rPr lang="en-US" dirty="0" smtClean="0"/>
              <a:t>is </a:t>
            </a:r>
            <a:r>
              <a:rPr lang="en-US" dirty="0" smtClean="0"/>
              <a:t>discontinued for </a:t>
            </a:r>
            <a:r>
              <a:rPr lang="en-US" dirty="0" smtClean="0"/>
              <a:t>4–5 hours overnight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Tube-feeding techniques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26469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Tube blockage is </a:t>
            </a:r>
            <a:r>
              <a:rPr lang="en-US" dirty="0" smtClean="0"/>
              <a:t>common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Rx by irrigation twice daily with water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For solidified material (</a:t>
            </a:r>
            <a:r>
              <a:rPr lang="en-US" dirty="0" err="1" smtClean="0"/>
              <a:t>chemotrypsin</a:t>
            </a:r>
            <a:r>
              <a:rPr lang="en-US" dirty="0" smtClean="0"/>
              <a:t> and </a:t>
            </a:r>
            <a:r>
              <a:rPr lang="en-US" dirty="0" err="1" smtClean="0"/>
              <a:t>papain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err="1" smtClean="0"/>
              <a:t>Guidewires</a:t>
            </a:r>
            <a:r>
              <a:rPr lang="en-US" dirty="0" smtClean="0"/>
              <a:t> should </a:t>
            </a:r>
            <a:r>
              <a:rPr lang="en-US" dirty="0" smtClean="0"/>
              <a:t>not be </a:t>
            </a:r>
            <a:r>
              <a:rPr lang="en-US" dirty="0" smtClean="0"/>
              <a:t>used????</a:t>
            </a:r>
          </a:p>
          <a:p>
            <a:pPr algn="l">
              <a:buNone/>
            </a:pPr>
            <a:r>
              <a:rPr lang="en-US" dirty="0" smtClean="0"/>
              <a:t>fine-bore feeding </a:t>
            </a:r>
            <a:r>
              <a:rPr lang="en-US" dirty="0" smtClean="0"/>
              <a:t>tube is preferable and is likely to cause fewer gastric </a:t>
            </a:r>
            <a:r>
              <a:rPr lang="en-US" dirty="0" smtClean="0"/>
              <a:t>and </a:t>
            </a:r>
            <a:r>
              <a:rPr lang="en-US" dirty="0" err="1" smtClean="0"/>
              <a:t>oesophageal</a:t>
            </a:r>
            <a:r>
              <a:rPr lang="en-US" dirty="0" smtClean="0"/>
              <a:t> erosions(more than 1 week NG use)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Soft polyurethane </a:t>
            </a:r>
            <a:r>
              <a:rPr lang="en-US" dirty="0" smtClean="0"/>
              <a:t>or silicone </a:t>
            </a:r>
            <a:r>
              <a:rPr lang="en-US" dirty="0" err="1" smtClean="0"/>
              <a:t>elastomer</a:t>
            </a:r>
            <a:r>
              <a:rPr lang="en-US" dirty="0" smtClean="0"/>
              <a:t> and have an internal diameter of</a:t>
            </a:r>
          </a:p>
          <a:p>
            <a:pPr algn="l">
              <a:buNone/>
            </a:pPr>
            <a:r>
              <a:rPr lang="en-US" dirty="0" smtClean="0"/>
              <a:t>&lt;3 mm.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short fast lasting 12 hours or </a:t>
            </a:r>
            <a:r>
              <a:rPr lang="en-US" dirty="0" smtClean="0"/>
              <a:t>less</a:t>
            </a:r>
          </a:p>
          <a:p>
            <a:pPr algn="l">
              <a:buNone/>
            </a:pPr>
            <a:r>
              <a:rPr lang="en-US" dirty="0"/>
              <a:t>insulin levels fall </a:t>
            </a:r>
            <a:r>
              <a:rPr lang="en-US" dirty="0" smtClean="0"/>
              <a:t>and glucagon </a:t>
            </a:r>
            <a:r>
              <a:rPr lang="en-US" dirty="0"/>
              <a:t>levels </a:t>
            </a:r>
            <a:r>
              <a:rPr lang="en-US" dirty="0" smtClean="0"/>
              <a:t>rise</a:t>
            </a:r>
          </a:p>
          <a:p>
            <a:pPr algn="l">
              <a:buNone/>
            </a:pPr>
            <a:r>
              <a:rPr lang="en-US" dirty="0"/>
              <a:t>conversion of 200 g </a:t>
            </a:r>
            <a:r>
              <a:rPr lang="en-US" dirty="0" smtClean="0"/>
              <a:t>of liver </a:t>
            </a:r>
            <a:r>
              <a:rPr lang="en-US" dirty="0"/>
              <a:t>glycogen into </a:t>
            </a:r>
            <a:r>
              <a:rPr lang="en-US" dirty="0" smtClean="0"/>
              <a:t>glucose</a:t>
            </a:r>
          </a:p>
          <a:p>
            <a:pPr algn="l">
              <a:buNone/>
            </a:pPr>
            <a:r>
              <a:rPr lang="en-US" dirty="0" smtClean="0"/>
              <a:t>Brain </a:t>
            </a:r>
            <a:r>
              <a:rPr lang="en-US" dirty="0"/>
              <a:t>tissue, red and white blood cells and the</a:t>
            </a:r>
          </a:p>
          <a:p>
            <a:pPr algn="l">
              <a:buNone/>
            </a:pPr>
            <a:r>
              <a:rPr lang="en-US" dirty="0"/>
              <a:t>renal medulla, can initially </a:t>
            </a:r>
            <a:r>
              <a:rPr lang="en-US" dirty="0" smtClean="0"/>
              <a:t>utilize </a:t>
            </a:r>
            <a:r>
              <a:rPr lang="en-US" dirty="0"/>
              <a:t>only glucose for their </a:t>
            </a:r>
            <a:r>
              <a:rPr lang="en-US" dirty="0" smtClean="0"/>
              <a:t>metabolic Needs</a:t>
            </a:r>
          </a:p>
          <a:p>
            <a:pPr algn="l">
              <a:buNone/>
            </a:pPr>
            <a:r>
              <a:rPr lang="en-US" dirty="0"/>
              <a:t>glycogen exist in muscle</a:t>
            </a:r>
          </a:p>
          <a:p>
            <a:pPr algn="l">
              <a:buNone/>
            </a:pPr>
            <a:r>
              <a:rPr lang="en-US" dirty="0"/>
              <a:t>(500 g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/>
              <a:t>Muscle glycogen </a:t>
            </a:r>
            <a:r>
              <a:rPr lang="en-US" dirty="0" smtClean="0"/>
              <a:t>is broken </a:t>
            </a:r>
            <a:r>
              <a:rPr lang="en-US" dirty="0"/>
              <a:t>down (</a:t>
            </a:r>
            <a:r>
              <a:rPr lang="en-US" dirty="0" err="1"/>
              <a:t>glycogenolysis</a:t>
            </a:r>
            <a:r>
              <a:rPr lang="en-US" dirty="0"/>
              <a:t>) and converted to lactate, which </a:t>
            </a:r>
            <a:r>
              <a:rPr lang="en-US" dirty="0" smtClean="0"/>
              <a:t>is then </a:t>
            </a:r>
            <a:r>
              <a:rPr lang="en-US" dirty="0"/>
              <a:t>exported to the liver where it is converted to </a:t>
            </a:r>
            <a:r>
              <a:rPr lang="en-US" dirty="0" smtClean="0"/>
              <a:t>glucose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Metabolic response to starvation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semi-recumbent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risk </a:t>
            </a:r>
            <a:r>
              <a:rPr lang="en-US" dirty="0" smtClean="0"/>
              <a:t>of </a:t>
            </a:r>
            <a:r>
              <a:rPr lang="en-US" dirty="0" err="1" smtClean="0"/>
              <a:t>malposition</a:t>
            </a:r>
            <a:r>
              <a:rPr lang="en-US" dirty="0" smtClean="0"/>
              <a:t> into </a:t>
            </a:r>
            <a:r>
              <a:rPr lang="en-US" dirty="0" smtClean="0"/>
              <a:t>a bronchus </a:t>
            </a:r>
            <a:r>
              <a:rPr lang="en-US" dirty="0" smtClean="0"/>
              <a:t>causing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Check for position: x ray and 5cc water injection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Fine-bore tube insertion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PEG </a:t>
            </a:r>
            <a:r>
              <a:rPr lang="en-US" dirty="0" smtClean="0"/>
              <a:t>(</a:t>
            </a:r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gastrostomy</a:t>
            </a:r>
            <a:r>
              <a:rPr lang="en-US" dirty="0" smtClean="0"/>
              <a:t>) </a:t>
            </a:r>
            <a:r>
              <a:rPr lang="en-US" dirty="0" smtClean="0"/>
              <a:t>tubes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Two </a:t>
            </a:r>
            <a:r>
              <a:rPr lang="en-US" dirty="0" smtClean="0"/>
              <a:t>methods of PEG are commonly </a:t>
            </a:r>
            <a:r>
              <a:rPr lang="en-US" dirty="0" smtClean="0"/>
              <a:t>used: direct stab </a:t>
            </a:r>
            <a:r>
              <a:rPr lang="en-US" dirty="0" smtClean="0"/>
              <a:t> </a:t>
            </a:r>
            <a:r>
              <a:rPr lang="en-US" dirty="0" smtClean="0"/>
              <a:t>and push-through technique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If </a:t>
            </a:r>
            <a:r>
              <a:rPr lang="en-US" dirty="0" smtClean="0"/>
              <a:t>patients require </a:t>
            </a:r>
            <a:r>
              <a:rPr lang="en-US" dirty="0" err="1" smtClean="0"/>
              <a:t>enteral</a:t>
            </a:r>
            <a:r>
              <a:rPr lang="en-US" dirty="0" smtClean="0"/>
              <a:t> nutrition for prolonged periods</a:t>
            </a:r>
          </a:p>
          <a:p>
            <a:pPr algn="l">
              <a:buNone/>
            </a:pPr>
            <a:r>
              <a:rPr lang="en-US" dirty="0" smtClean="0"/>
              <a:t>(4–6 weeks), then PEG is preferable to an indwelling </a:t>
            </a:r>
            <a:r>
              <a:rPr lang="en-US" dirty="0" err="1" smtClean="0"/>
              <a:t>nasogastric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Tube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Complications:  necrotizing fasciitis, abdominal wall abscess, sepsis and persistent gastric fistula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Gastrostomy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928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become increasingly Popular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Nasojejunal</a:t>
            </a:r>
            <a:r>
              <a:rPr lang="en-US" dirty="0" smtClean="0"/>
              <a:t> </a:t>
            </a:r>
            <a:r>
              <a:rPr lang="en-US" dirty="0" smtClean="0"/>
              <a:t>tubes </a:t>
            </a:r>
            <a:r>
              <a:rPr lang="en-US" dirty="0" smtClean="0"/>
              <a:t>or by </a:t>
            </a:r>
            <a:r>
              <a:rPr lang="en-US" dirty="0" smtClean="0"/>
              <a:t>placement of </a:t>
            </a:r>
            <a:r>
              <a:rPr lang="en-US" dirty="0" smtClean="0"/>
              <a:t>needle </a:t>
            </a:r>
            <a:r>
              <a:rPr lang="en-US" dirty="0" err="1" smtClean="0"/>
              <a:t>jejunostomy</a:t>
            </a:r>
            <a:r>
              <a:rPr lang="en-US" dirty="0" smtClean="0"/>
              <a:t> </a:t>
            </a:r>
            <a:r>
              <a:rPr lang="en-US" dirty="0" smtClean="0"/>
              <a:t>at the time of </a:t>
            </a:r>
            <a:r>
              <a:rPr lang="en-US" dirty="0" err="1" smtClean="0"/>
              <a:t>laparotomy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Reduction in aspiration </a:t>
            </a:r>
            <a:r>
              <a:rPr lang="en-US" dirty="0" smtClean="0"/>
              <a:t>or enhanced tolerance of </a:t>
            </a:r>
            <a:r>
              <a:rPr lang="en-US" dirty="0" err="1" smtClean="0"/>
              <a:t>enteral</a:t>
            </a:r>
            <a:r>
              <a:rPr lang="en-US" dirty="0" smtClean="0"/>
              <a:t> </a:t>
            </a:r>
            <a:r>
              <a:rPr lang="en-US" dirty="0" smtClean="0"/>
              <a:t>nutrition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Uses : acute pancreatitis and gastric outlet obstruction</a:t>
            </a:r>
          </a:p>
          <a:p>
            <a:pPr algn="l">
              <a:buNone/>
            </a:pPr>
            <a:r>
              <a:rPr lang="en-US" dirty="0" smtClean="0"/>
              <a:t>Complications: leak , tube displacement and peritonitis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Jejunostomy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Tube-related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err="1" smtClean="0"/>
              <a:t>Malposition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Displacement</a:t>
            </a:r>
          </a:p>
          <a:p>
            <a:pPr algn="l">
              <a:buNone/>
            </a:pPr>
            <a:r>
              <a:rPr lang="en-US" dirty="0" smtClean="0"/>
              <a:t>Blockage</a:t>
            </a:r>
          </a:p>
          <a:p>
            <a:pPr algn="l">
              <a:buNone/>
            </a:pPr>
            <a:r>
              <a:rPr lang="en-US" dirty="0" smtClean="0"/>
              <a:t>Breakage/leakage</a:t>
            </a:r>
          </a:p>
          <a:p>
            <a:pPr algn="l">
              <a:buNone/>
            </a:pPr>
            <a:r>
              <a:rPr lang="en-US" dirty="0" smtClean="0"/>
              <a:t>Local complications (e.g. erosion of skin/mucosa)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Gastrointestinal</a:t>
            </a:r>
          </a:p>
          <a:p>
            <a:pPr algn="l">
              <a:buNone/>
            </a:pPr>
            <a:r>
              <a:rPr lang="en-US" dirty="0" err="1" smtClean="0"/>
              <a:t>Diarrhoea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Bloating, nausea, vomiting</a:t>
            </a:r>
          </a:p>
          <a:p>
            <a:pPr algn="l">
              <a:buNone/>
            </a:pPr>
            <a:r>
              <a:rPr lang="en-US" dirty="0" smtClean="0"/>
              <a:t>Abdominal cramps</a:t>
            </a:r>
          </a:p>
          <a:p>
            <a:pPr algn="l">
              <a:buNone/>
            </a:pPr>
            <a:r>
              <a:rPr lang="en-US" dirty="0" smtClean="0"/>
              <a:t>Aspiration</a:t>
            </a:r>
          </a:p>
          <a:p>
            <a:pPr algn="l">
              <a:buNone/>
            </a:pPr>
            <a:r>
              <a:rPr lang="en-US" dirty="0" smtClean="0"/>
              <a:t>Constipation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Metabolic/biochemical</a:t>
            </a:r>
          </a:p>
          <a:p>
            <a:pPr algn="l">
              <a:buNone/>
            </a:pPr>
            <a:r>
              <a:rPr lang="en-US" dirty="0" smtClean="0"/>
              <a:t>Electrolyte disorders</a:t>
            </a:r>
          </a:p>
          <a:p>
            <a:pPr algn="l">
              <a:buNone/>
            </a:pPr>
            <a:r>
              <a:rPr lang="en-US" dirty="0" smtClean="0"/>
              <a:t>Vitamin, mineral, trace element deficiencies</a:t>
            </a:r>
          </a:p>
          <a:p>
            <a:pPr algn="l">
              <a:buNone/>
            </a:pPr>
            <a:r>
              <a:rPr lang="en-US" dirty="0" smtClean="0"/>
              <a:t>Drug interactions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Infective</a:t>
            </a:r>
          </a:p>
          <a:p>
            <a:pPr algn="l">
              <a:buNone/>
            </a:pPr>
            <a:r>
              <a:rPr lang="en-US" dirty="0" smtClean="0"/>
              <a:t>Exogenous (handling contamination)</a:t>
            </a:r>
          </a:p>
          <a:p>
            <a:pPr algn="l">
              <a:buNone/>
            </a:pPr>
            <a:r>
              <a:rPr lang="en-US" dirty="0" smtClean="0"/>
              <a:t>Endogenous (patient)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of </a:t>
            </a:r>
            <a:r>
              <a:rPr lang="en-US" b="1" dirty="0" err="1" smtClean="0"/>
              <a:t>enteral</a:t>
            </a:r>
            <a:r>
              <a:rPr lang="en-US" b="1" dirty="0" smtClean="0"/>
              <a:t> nutrition</a:t>
            </a:r>
            <a:br>
              <a:rPr lang="en-US" b="1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provision </a:t>
            </a:r>
            <a:r>
              <a:rPr lang="en-US" dirty="0" smtClean="0"/>
              <a:t>of all </a:t>
            </a:r>
            <a:r>
              <a:rPr lang="en-US" dirty="0" smtClean="0"/>
              <a:t>nutritional requirements by means of the intravenous </a:t>
            </a:r>
            <a:r>
              <a:rPr lang="en-US" dirty="0" smtClean="0"/>
              <a:t>route and </a:t>
            </a:r>
            <a:r>
              <a:rPr lang="en-US" dirty="0" smtClean="0"/>
              <a:t>without the use of the gastrointestinal </a:t>
            </a:r>
            <a:r>
              <a:rPr lang="en-US" dirty="0" smtClean="0"/>
              <a:t>tract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Indications :</a:t>
            </a:r>
          </a:p>
          <a:p>
            <a:pPr algn="l">
              <a:buNone/>
            </a:pPr>
            <a:r>
              <a:rPr lang="en-US" dirty="0" smtClean="0"/>
              <a:t>1-massive resection of small bowel</a:t>
            </a:r>
          </a:p>
          <a:p>
            <a:pPr algn="l">
              <a:buNone/>
            </a:pPr>
            <a:r>
              <a:rPr lang="en-US" dirty="0" smtClean="0"/>
              <a:t>2-intestinal fistula</a:t>
            </a:r>
          </a:p>
          <a:p>
            <a:pPr algn="l">
              <a:buNone/>
            </a:pPr>
            <a:r>
              <a:rPr lang="en-US" dirty="0" smtClean="0"/>
              <a:t>3-intestinal failure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Route </a:t>
            </a:r>
            <a:r>
              <a:rPr lang="en-US" b="1" dirty="0" smtClean="0"/>
              <a:t>of delivery: peripheral or central</a:t>
            </a:r>
          </a:p>
          <a:p>
            <a:pPr algn="l">
              <a:buNone/>
            </a:pPr>
            <a:r>
              <a:rPr lang="en-US" b="1" dirty="0" smtClean="0"/>
              <a:t>venous access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Parenteral nutrition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short-term feeding of up </a:t>
            </a:r>
            <a:r>
              <a:rPr lang="en-US" dirty="0" smtClean="0"/>
              <a:t>to 2 weeks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smtClean="0"/>
              <a:t>peripherally inserted central </a:t>
            </a:r>
            <a:r>
              <a:rPr lang="en-US" dirty="0" smtClean="0"/>
              <a:t>venous catheter </a:t>
            </a:r>
            <a:r>
              <a:rPr lang="en-US" dirty="0" smtClean="0"/>
              <a:t>(PICC) line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conventional </a:t>
            </a:r>
            <a:r>
              <a:rPr lang="en-US" dirty="0" smtClean="0"/>
              <a:t>short </a:t>
            </a:r>
            <a:r>
              <a:rPr lang="en-US" dirty="0" err="1" smtClean="0"/>
              <a:t>cannula</a:t>
            </a:r>
            <a:r>
              <a:rPr lang="en-US" dirty="0" smtClean="0"/>
              <a:t> in </a:t>
            </a:r>
            <a:r>
              <a:rPr lang="en-US" dirty="0" smtClean="0"/>
              <a:t>the wrist </a:t>
            </a:r>
            <a:r>
              <a:rPr lang="en-US" dirty="0" smtClean="0"/>
              <a:t>veins</a:t>
            </a:r>
          </a:p>
          <a:p>
            <a:pPr algn="l">
              <a:buNone/>
            </a:pPr>
            <a:r>
              <a:rPr lang="en-US" dirty="0" smtClean="0"/>
              <a:t>PICC </a:t>
            </a:r>
            <a:r>
              <a:rPr lang="en-US" dirty="0" smtClean="0"/>
              <a:t>lines have </a:t>
            </a:r>
            <a:r>
              <a:rPr lang="en-US" dirty="0" smtClean="0"/>
              <a:t>a mean duration of survival of 7 </a:t>
            </a:r>
            <a:r>
              <a:rPr lang="en-US" dirty="0" smtClean="0"/>
              <a:t>days</a:t>
            </a:r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smtClean="0"/>
              <a:t>disadvantage is </a:t>
            </a:r>
            <a:r>
              <a:rPr lang="en-US" dirty="0" smtClean="0"/>
              <a:t>that when </a:t>
            </a:r>
            <a:r>
              <a:rPr lang="en-US" dirty="0" err="1" smtClean="0"/>
              <a:t>thrombophlebitis</a:t>
            </a:r>
            <a:r>
              <a:rPr lang="en-US" dirty="0" smtClean="0"/>
              <a:t> </a:t>
            </a:r>
            <a:r>
              <a:rPr lang="en-US" dirty="0" smtClean="0"/>
              <a:t>occurs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Short </a:t>
            </a:r>
            <a:r>
              <a:rPr lang="en-US" dirty="0" err="1" smtClean="0"/>
              <a:t>cannula</a:t>
            </a:r>
            <a:r>
              <a:rPr lang="en-US" dirty="0" smtClean="0"/>
              <a:t> in wrist veins, infusing the </a:t>
            </a:r>
            <a:r>
              <a:rPr lang="en-US" dirty="0" smtClean="0"/>
              <a:t>patient’s nutritional requirements on a cyclical basis </a:t>
            </a:r>
            <a:r>
              <a:rPr lang="en-US" dirty="0" smtClean="0"/>
              <a:t>over 12 </a:t>
            </a:r>
            <a:r>
              <a:rPr lang="en-US" dirty="0" smtClean="0"/>
              <a:t>hours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Peripheral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218" name="AutoShape 2" descr="https://d1cag3og5zsskm.cloudfront.net/v/s2/ca/d8/07/9d811144afbc8189138f005f22/31/x0y0.png?Policy=eyJTdGF0ZW1lbnQiOiBbeyJSZXNvdXJjZSI6ICJodHRwczovL2QxY2FnM29nNXpzc2ttLmNsb3VkZnJvbnQubmV0L3YvczIvY2EvZDgvMDcvOWQ4MTExNDRhZmJjODE4OTEzOGYwMDVmMjIvKiIsICJDb25kaXRpb24iOiB7IkRhdGVMZXNzVGhhbiI6IHsiQVdTOkVwb2NoVGltZSI6IDE0ODc3ODc5ODB9fX1dfQ__&amp;Signature=SyedSkJX4WHTeCxU1aZKDjdplp17QKP3aJlYzLTfI8yHg1pzZhSGsia%7EY2GPgdWvyWEZvWxc-kV6gzo4teA7Qg7Y4hUexBkImQit1OCgfIYoryM5qQYiuKM9dr6eSccr2ZnHmv%7EgL-CpZkG8whVBu9g7zY7tKEb%7Ep59QD6Ria8qqQs6zTKuBt0mFw3APAcplFlgPz%7ENhAWQLrC3MatT-NqU4x4x2tP0Iqv7xzKDC92KZMcJFOA7PC7c5hMF%7E3n9yh1Psv%7EuYyo9ertsdPyKvrmvi6gJcTSrVXfcsVg2sa1MGu%7EvS9Y5iLuPf-4srH%7EQ6XGP9Y3JUITSPd6dNYil8jw__&amp;Key-Pair-Id=APKAJY4Y3HIBJJ7SJ76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err="1" smtClean="0"/>
              <a:t>subclavian</a:t>
            </a:r>
            <a:r>
              <a:rPr lang="en-US" dirty="0" smtClean="0"/>
              <a:t> or internal or external </a:t>
            </a:r>
            <a:r>
              <a:rPr lang="en-US" dirty="0" smtClean="0"/>
              <a:t>jugular Vein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Disadvantage of internal and external is movement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infraclavicular</a:t>
            </a:r>
            <a:r>
              <a:rPr lang="en-US" dirty="0" smtClean="0"/>
              <a:t> </a:t>
            </a:r>
            <a:r>
              <a:rPr lang="en-US" dirty="0" err="1" smtClean="0"/>
              <a:t>subclavian</a:t>
            </a:r>
            <a:r>
              <a:rPr lang="en-US" dirty="0" smtClean="0"/>
              <a:t> </a:t>
            </a:r>
            <a:r>
              <a:rPr lang="en-US" dirty="0" smtClean="0"/>
              <a:t>approach is </a:t>
            </a:r>
            <a:r>
              <a:rPr lang="en-US" dirty="0" smtClean="0"/>
              <a:t>more suitable for </a:t>
            </a:r>
            <a:r>
              <a:rPr lang="en-US" dirty="0" smtClean="0"/>
              <a:t>feeding </a:t>
            </a:r>
            <a:r>
              <a:rPr lang="en-US" dirty="0" smtClean="0"/>
              <a:t>(why)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For </a:t>
            </a:r>
            <a:r>
              <a:rPr lang="en-US" dirty="0" smtClean="0"/>
              <a:t>longer-term </a:t>
            </a:r>
            <a:r>
              <a:rPr lang="en-US" dirty="0" err="1" smtClean="0"/>
              <a:t>parenteral</a:t>
            </a:r>
            <a:r>
              <a:rPr lang="en-US" dirty="0" smtClean="0"/>
              <a:t> nutrition, Hickman lines are </a:t>
            </a:r>
            <a:endParaRPr lang="ar-SA" dirty="0" smtClean="0"/>
          </a:p>
          <a:p>
            <a:pPr algn="l">
              <a:buNone/>
            </a:pPr>
            <a:r>
              <a:rPr lang="en-US" dirty="0" smtClean="0"/>
              <a:t>preferable(why)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In all cases: </a:t>
            </a:r>
            <a:r>
              <a:rPr lang="en-US" dirty="0" smtClean="0"/>
              <a:t>post-insertion </a:t>
            </a:r>
            <a:r>
              <a:rPr lang="en-US" dirty="0" smtClean="0"/>
              <a:t>chest </a:t>
            </a:r>
            <a:r>
              <a:rPr lang="en-US" dirty="0" smtClean="0"/>
              <a:t>x-ray catheter, </a:t>
            </a:r>
            <a:r>
              <a:rPr lang="en-US" dirty="0" smtClean="0"/>
              <a:t>tip lies in the distal superior vena cava to </a:t>
            </a:r>
            <a:r>
              <a:rPr lang="en-US" dirty="0" err="1" smtClean="0"/>
              <a:t>minimise</a:t>
            </a:r>
            <a:r>
              <a:rPr lang="en-US" dirty="0" smtClean="0"/>
              <a:t> the </a:t>
            </a:r>
            <a:r>
              <a:rPr lang="en-US" dirty="0" smtClean="0"/>
              <a:t>risk of central venous or cardiac thrombosis</a:t>
            </a:r>
            <a:r>
              <a:rPr lang="en-US" dirty="0" smtClean="0"/>
              <a:t>, 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Central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duration of fasting (&gt;24 hours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de </a:t>
            </a:r>
            <a:r>
              <a:rPr lang="en-US" i="1" dirty="0"/>
              <a:t>novo glucose production </a:t>
            </a:r>
            <a:r>
              <a:rPr lang="en-US" i="1" dirty="0" smtClean="0"/>
              <a:t>from </a:t>
            </a:r>
            <a:r>
              <a:rPr lang="en-US" dirty="0" smtClean="0"/>
              <a:t>non carbohydrate </a:t>
            </a:r>
            <a:r>
              <a:rPr lang="en-US" dirty="0"/>
              <a:t>precursors (</a:t>
            </a:r>
            <a:r>
              <a:rPr lang="en-US" dirty="0" err="1"/>
              <a:t>gluconeogenesis</a:t>
            </a:r>
            <a:r>
              <a:rPr lang="en-US" dirty="0"/>
              <a:t>) takes place, </a:t>
            </a:r>
            <a:r>
              <a:rPr lang="en-US" dirty="0" smtClean="0"/>
              <a:t>predominantly in </a:t>
            </a:r>
            <a:r>
              <a:rPr lang="en-US" dirty="0"/>
              <a:t>the </a:t>
            </a:r>
            <a:r>
              <a:rPr lang="en-US" dirty="0" smtClean="0"/>
              <a:t>liver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breakdown </a:t>
            </a:r>
            <a:r>
              <a:rPr lang="en-US" dirty="0"/>
              <a:t>of amino acids, particularly glutamine and </a:t>
            </a:r>
            <a:r>
              <a:rPr lang="en-US" dirty="0" err="1" smtClean="0"/>
              <a:t>alanine</a:t>
            </a:r>
            <a:r>
              <a:rPr lang="en-US" dirty="0"/>
              <a:t> </a:t>
            </a:r>
            <a:r>
              <a:rPr lang="en-US" dirty="0" smtClean="0"/>
              <a:t>catabolism </a:t>
            </a:r>
            <a:r>
              <a:rPr lang="en-US" dirty="0"/>
              <a:t>of skeletal muscle (up to 75 g per day)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4536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Related </a:t>
            </a:r>
            <a:r>
              <a:rPr lang="en-US" dirty="0" smtClean="0"/>
              <a:t>to nutrient deficiency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Hypoglycaemia</a:t>
            </a:r>
            <a:r>
              <a:rPr lang="en-US" dirty="0" smtClean="0"/>
              <a:t>/hypocalcaemia/ </a:t>
            </a:r>
            <a:r>
              <a:rPr lang="en-US" dirty="0" err="1" smtClean="0"/>
              <a:t>hypophosphataemia</a:t>
            </a:r>
            <a:r>
              <a:rPr lang="en-US" dirty="0" smtClean="0"/>
              <a:t>/ hypomagnesaemia </a:t>
            </a:r>
            <a:r>
              <a:rPr lang="en-US" dirty="0" smtClean="0"/>
              <a:t>(</a:t>
            </a:r>
            <a:r>
              <a:rPr lang="en-US" dirty="0" err="1" smtClean="0"/>
              <a:t>refeeding</a:t>
            </a:r>
            <a:r>
              <a:rPr lang="en-US" dirty="0" smtClean="0"/>
              <a:t> syndrome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Chronic </a:t>
            </a:r>
            <a:r>
              <a:rPr lang="en-US" dirty="0" smtClean="0"/>
              <a:t>deficiency syndromes (essential fatty acids,</a:t>
            </a:r>
          </a:p>
          <a:p>
            <a:pPr algn="l">
              <a:buNone/>
            </a:pPr>
            <a:r>
              <a:rPr lang="en-US" dirty="0" smtClean="0"/>
              <a:t>zinc, mineral and trace elements)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Complications of parenteral nutrition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Excess glucose: </a:t>
            </a:r>
            <a:r>
              <a:rPr lang="en-US" dirty="0" err="1" smtClean="0"/>
              <a:t>hyperglycaemia</a:t>
            </a:r>
            <a:r>
              <a:rPr lang="en-US" dirty="0" smtClean="0"/>
              <a:t>, </a:t>
            </a:r>
            <a:r>
              <a:rPr lang="en-US" dirty="0" err="1" smtClean="0"/>
              <a:t>hyperosmolar</a:t>
            </a:r>
            <a:r>
              <a:rPr lang="en-US" dirty="0" smtClean="0"/>
              <a:t> dehydration</a:t>
            </a:r>
            <a:r>
              <a:rPr lang="en-US" dirty="0" smtClean="0"/>
              <a:t>, hepatic </a:t>
            </a:r>
            <a:r>
              <a:rPr lang="en-US" dirty="0" err="1" smtClean="0"/>
              <a:t>steatosis</a:t>
            </a:r>
            <a:r>
              <a:rPr lang="en-US" dirty="0" smtClean="0"/>
              <a:t>, </a:t>
            </a:r>
            <a:r>
              <a:rPr lang="en-US" dirty="0" err="1" smtClean="0"/>
              <a:t>hypercapnia</a:t>
            </a:r>
            <a:r>
              <a:rPr lang="en-US" dirty="0" smtClean="0"/>
              <a:t>, increased </a:t>
            </a:r>
            <a:r>
              <a:rPr lang="en-US" dirty="0" smtClean="0"/>
              <a:t>sympathetic activity, fluid retention,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electrolyte </a:t>
            </a:r>
            <a:r>
              <a:rPr lang="en-US" dirty="0" smtClean="0"/>
              <a:t>abnormalities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Excess </a:t>
            </a:r>
            <a:r>
              <a:rPr lang="en-US" dirty="0" smtClean="0"/>
              <a:t>fat: </a:t>
            </a:r>
            <a:r>
              <a:rPr lang="en-US" dirty="0" err="1" smtClean="0"/>
              <a:t>hypercholesterolaemia</a:t>
            </a:r>
            <a:r>
              <a:rPr lang="en-US" dirty="0" smtClean="0"/>
              <a:t> and formation of</a:t>
            </a:r>
          </a:p>
          <a:p>
            <a:pPr algn="l">
              <a:buNone/>
            </a:pPr>
            <a:r>
              <a:rPr lang="en-US" dirty="0" smtClean="0"/>
              <a:t>lipoprotein X, </a:t>
            </a:r>
            <a:r>
              <a:rPr lang="en-US" dirty="0" err="1" smtClean="0"/>
              <a:t>hypertriglyceridaemia</a:t>
            </a:r>
            <a:r>
              <a:rPr lang="en-US" dirty="0" smtClean="0"/>
              <a:t>, hypersensitivity</a:t>
            </a:r>
          </a:p>
          <a:p>
            <a:pPr algn="l">
              <a:buNone/>
            </a:pPr>
            <a:r>
              <a:rPr lang="en-US" dirty="0" smtClean="0"/>
              <a:t>reactions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Excess </a:t>
            </a:r>
            <a:r>
              <a:rPr lang="en-US" dirty="0" smtClean="0"/>
              <a:t>amino acids: </a:t>
            </a:r>
            <a:r>
              <a:rPr lang="en-US" dirty="0" err="1" smtClean="0"/>
              <a:t>hyperchloraemic</a:t>
            </a:r>
            <a:r>
              <a:rPr lang="en-US" dirty="0" smtClean="0"/>
              <a:t> metabolic</a:t>
            </a:r>
          </a:p>
          <a:p>
            <a:pPr algn="l">
              <a:buNone/>
            </a:pPr>
            <a:r>
              <a:rPr lang="en-US" dirty="0" smtClean="0"/>
              <a:t>acidosis, </a:t>
            </a:r>
            <a:r>
              <a:rPr lang="en-US" dirty="0" err="1" smtClean="0"/>
              <a:t>hypercalcaemia</a:t>
            </a:r>
            <a:r>
              <a:rPr lang="en-US" dirty="0" smtClean="0"/>
              <a:t>, </a:t>
            </a:r>
            <a:r>
              <a:rPr lang="en-US" dirty="0" err="1" smtClean="0"/>
              <a:t>aminoacidaemia</a:t>
            </a:r>
            <a:r>
              <a:rPr lang="en-US" dirty="0" smtClean="0"/>
              <a:t>, </a:t>
            </a:r>
            <a:r>
              <a:rPr lang="en-US" dirty="0" err="1" smtClean="0"/>
              <a:t>uraemia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Related to overfeeding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Related to sepsis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Catheter-related </a:t>
            </a:r>
            <a:r>
              <a:rPr lang="en-US" dirty="0" smtClean="0"/>
              <a:t>sepsis</a:t>
            </a:r>
          </a:p>
          <a:p>
            <a:pPr algn="l">
              <a:buNone/>
            </a:pPr>
            <a:r>
              <a:rPr lang="en-US" dirty="0" smtClean="0"/>
              <a:t>Possible increased predisposition to systemic sepsis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Related </a:t>
            </a:r>
            <a:r>
              <a:rPr lang="en-US" dirty="0" smtClean="0">
                <a:solidFill>
                  <a:srgbClr val="FF0000"/>
                </a:solidFill>
              </a:rPr>
              <a:t>to line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On </a:t>
            </a:r>
            <a:r>
              <a:rPr lang="en-US" dirty="0" smtClean="0"/>
              <a:t>insertion: </a:t>
            </a:r>
            <a:r>
              <a:rPr lang="en-US" dirty="0" err="1" smtClean="0"/>
              <a:t>pneumothorax</a:t>
            </a:r>
            <a:r>
              <a:rPr lang="en-US" dirty="0" smtClean="0"/>
              <a:t>, damage to adjacent</a:t>
            </a:r>
          </a:p>
          <a:p>
            <a:pPr algn="l">
              <a:buNone/>
            </a:pPr>
            <a:r>
              <a:rPr lang="en-US" dirty="0" smtClean="0"/>
              <a:t>artery, air embolism, thoracic duct </a:t>
            </a:r>
            <a:r>
              <a:rPr lang="en-US" dirty="0" smtClean="0"/>
              <a:t>damage, cardiac </a:t>
            </a:r>
            <a:r>
              <a:rPr lang="en-US" dirty="0" smtClean="0"/>
              <a:t>perforation or </a:t>
            </a:r>
            <a:r>
              <a:rPr lang="en-US" dirty="0" err="1" smtClean="0"/>
              <a:t>tamponade</a:t>
            </a:r>
            <a:r>
              <a:rPr lang="en-US" dirty="0" smtClean="0"/>
              <a:t>, pleural </a:t>
            </a:r>
            <a:r>
              <a:rPr lang="en-US" dirty="0" smtClean="0"/>
              <a:t>effusion, </a:t>
            </a:r>
            <a:r>
              <a:rPr lang="en-US" dirty="0" err="1" smtClean="0"/>
              <a:t>hydromediastinum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Long-term </a:t>
            </a:r>
            <a:r>
              <a:rPr lang="en-US" dirty="0" smtClean="0"/>
              <a:t>use: occlusion, venous thrombosis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severe fluid and </a:t>
            </a:r>
            <a:r>
              <a:rPr lang="en-US" dirty="0" smtClean="0"/>
              <a:t>electrolyte shifts </a:t>
            </a:r>
            <a:r>
              <a:rPr lang="en-US" dirty="0" smtClean="0"/>
              <a:t>in malnourished patients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undergoing </a:t>
            </a:r>
            <a:r>
              <a:rPr lang="en-US" dirty="0" err="1" smtClean="0"/>
              <a:t>refeeding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More common in </a:t>
            </a:r>
            <a:r>
              <a:rPr lang="en-US" dirty="0" err="1" smtClean="0"/>
              <a:t>parenteral</a:t>
            </a:r>
            <a:r>
              <a:rPr lang="en-US" dirty="0" smtClean="0"/>
              <a:t> nutrition</a:t>
            </a:r>
          </a:p>
          <a:p>
            <a:pPr algn="l">
              <a:buNone/>
            </a:pPr>
            <a:r>
              <a:rPr lang="en-US" dirty="0" err="1" smtClean="0"/>
              <a:t>hypophosphataemia</a:t>
            </a:r>
            <a:r>
              <a:rPr lang="en-US" dirty="0" smtClean="0"/>
              <a:t>, hypocalcaemia </a:t>
            </a:r>
            <a:r>
              <a:rPr lang="en-US" dirty="0" smtClean="0"/>
              <a:t>and </a:t>
            </a:r>
            <a:r>
              <a:rPr lang="en-US" dirty="0" smtClean="0"/>
              <a:t>hypomagnesaemia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This will affect myocardial </a:t>
            </a:r>
            <a:r>
              <a:rPr lang="en-US" dirty="0" smtClean="0"/>
              <a:t>function, </a:t>
            </a:r>
            <a:r>
              <a:rPr lang="en-US" dirty="0" smtClean="0"/>
              <a:t>arrhythmias, deteriorating </a:t>
            </a:r>
            <a:r>
              <a:rPr lang="en-US" dirty="0" smtClean="0"/>
              <a:t>respiratory function, liver dysfunction, </a:t>
            </a:r>
            <a:r>
              <a:rPr lang="en-US" dirty="0" smtClean="0"/>
              <a:t>seizures, confusion</a:t>
            </a:r>
            <a:r>
              <a:rPr lang="en-US" dirty="0" smtClean="0"/>
              <a:t>, coma, </a:t>
            </a:r>
            <a:r>
              <a:rPr lang="en-US" dirty="0" err="1" smtClean="0"/>
              <a:t>tetany</a:t>
            </a:r>
            <a:r>
              <a:rPr lang="en-US" dirty="0" smtClean="0"/>
              <a:t> and </a:t>
            </a:r>
            <a:r>
              <a:rPr lang="en-US" dirty="0" smtClean="0"/>
              <a:t>death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Patients at risk: alcoholics, severely malnourished and anorexics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Treatment: slow infusion, matched calorie intake and correction of PO4 and Mg disturbances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Refeeding</a:t>
            </a:r>
            <a:r>
              <a:rPr lang="en-US" dirty="0" smtClean="0"/>
              <a:t> syndrome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Increased </a:t>
            </a:r>
            <a:r>
              <a:rPr lang="en-US" dirty="0" smtClean="0"/>
              <a:t>breakdown of </a:t>
            </a:r>
            <a:r>
              <a:rPr lang="en-US" dirty="0"/>
              <a:t>fat stores occurs, providing glycerol, which can be </a:t>
            </a:r>
            <a:r>
              <a:rPr lang="en-US" dirty="0" smtClean="0"/>
              <a:t>converted to glucose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Hepatic </a:t>
            </a:r>
            <a:r>
              <a:rPr lang="en-US" dirty="0"/>
              <a:t>production of </a:t>
            </a:r>
            <a:r>
              <a:rPr lang="en-US" dirty="0" err="1" smtClean="0"/>
              <a:t>ketones</a:t>
            </a:r>
            <a:r>
              <a:rPr lang="en-US" dirty="0" smtClean="0"/>
              <a:t> from </a:t>
            </a:r>
            <a:r>
              <a:rPr lang="en-US" dirty="0"/>
              <a:t>fatty acids is facilitated by low insulin </a:t>
            </a:r>
            <a:r>
              <a:rPr lang="en-US" dirty="0" smtClean="0"/>
              <a:t>levels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After 48–72 </a:t>
            </a:r>
            <a:r>
              <a:rPr lang="en-US" dirty="0"/>
              <a:t>hours of fasting, the central nervous system may adapt </a:t>
            </a:r>
            <a:r>
              <a:rPr lang="en-US" dirty="0" smtClean="0"/>
              <a:t>to using </a:t>
            </a:r>
            <a:r>
              <a:rPr lang="en-US" dirty="0" err="1"/>
              <a:t>ketone</a:t>
            </a:r>
            <a:r>
              <a:rPr lang="en-US" dirty="0"/>
              <a:t> bodies as their primary fuel </a:t>
            </a:r>
            <a:r>
              <a:rPr lang="en-US" dirty="0" smtClean="0"/>
              <a:t>source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the need for muscle </a:t>
            </a:r>
            <a:r>
              <a:rPr lang="en-US" dirty="0" smtClean="0"/>
              <a:t>breakdown by </a:t>
            </a:r>
            <a:r>
              <a:rPr lang="en-US" dirty="0"/>
              <a:t>up to 55 g per </a:t>
            </a:r>
            <a:r>
              <a:rPr lang="en-US" dirty="0" smtClean="0"/>
              <a:t>day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/>
              <a:t>D</a:t>
            </a:r>
            <a:r>
              <a:rPr lang="en-US" dirty="0" smtClean="0"/>
              <a:t>ecline </a:t>
            </a:r>
            <a:r>
              <a:rPr lang="en-US" dirty="0"/>
              <a:t>in the conversion of inactive </a:t>
            </a:r>
            <a:r>
              <a:rPr lang="en-US" dirty="0" err="1" smtClean="0"/>
              <a:t>thyroxine</a:t>
            </a:r>
            <a:r>
              <a:rPr lang="en-US" dirty="0" smtClean="0"/>
              <a:t> (T4</a:t>
            </a:r>
            <a:r>
              <a:rPr lang="en-US" dirty="0"/>
              <a:t>) to active tri-</a:t>
            </a:r>
            <a:r>
              <a:rPr lang="en-US" dirty="0" err="1"/>
              <a:t>iodothyronine</a:t>
            </a:r>
            <a:r>
              <a:rPr lang="en-US" dirty="0"/>
              <a:t> (T3).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/>
              <a:t>With more prolonged fasting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Low </a:t>
            </a:r>
            <a:r>
              <a:rPr lang="en-US" dirty="0"/>
              <a:t>plasma insulin</a:t>
            </a:r>
          </a:p>
          <a:p>
            <a:pPr algn="l">
              <a:buNone/>
            </a:pPr>
            <a:r>
              <a:rPr lang="en-US" dirty="0"/>
              <a:t> High plasma glucagon</a:t>
            </a:r>
          </a:p>
          <a:p>
            <a:pPr algn="l">
              <a:buNone/>
            </a:pPr>
            <a:r>
              <a:rPr lang="en-US" dirty="0"/>
              <a:t> Hepatic </a:t>
            </a:r>
            <a:r>
              <a:rPr lang="en-US" dirty="0" err="1"/>
              <a:t>glycogenolysis</a:t>
            </a:r>
            <a:endParaRPr lang="en-US" dirty="0"/>
          </a:p>
          <a:p>
            <a:pPr algn="l">
              <a:buNone/>
            </a:pPr>
            <a:r>
              <a:rPr lang="en-US" dirty="0"/>
              <a:t> Protein catabolism</a:t>
            </a:r>
          </a:p>
          <a:p>
            <a:pPr algn="l">
              <a:buNone/>
            </a:pPr>
            <a:r>
              <a:rPr lang="en-US" dirty="0"/>
              <a:t> Hepatic </a:t>
            </a:r>
            <a:r>
              <a:rPr lang="en-US" dirty="0" err="1"/>
              <a:t>gluconeogenesis</a:t>
            </a:r>
            <a:endParaRPr lang="en-US" dirty="0"/>
          </a:p>
          <a:p>
            <a:pPr algn="l">
              <a:buNone/>
            </a:pPr>
            <a:r>
              <a:rPr lang="en-US" dirty="0"/>
              <a:t> </a:t>
            </a:r>
            <a:r>
              <a:rPr lang="en-US" dirty="0" err="1"/>
              <a:t>Lipolysis</a:t>
            </a:r>
            <a:r>
              <a:rPr lang="en-US" dirty="0"/>
              <a:t>: </a:t>
            </a:r>
            <a:r>
              <a:rPr lang="en-US" dirty="0" err="1"/>
              <a:t>mobilisation</a:t>
            </a:r>
            <a:r>
              <a:rPr lang="en-US" dirty="0"/>
              <a:t> of fat stores (increased </a:t>
            </a:r>
            <a:r>
              <a:rPr lang="en-US" dirty="0" smtClean="0"/>
              <a:t>fat oxidation)</a:t>
            </a:r>
          </a:p>
          <a:p>
            <a:pPr algn="l">
              <a:buNone/>
            </a:pPr>
            <a:r>
              <a:rPr lang="en-US" dirty="0" smtClean="0"/>
              <a:t>Overall </a:t>
            </a:r>
            <a:r>
              <a:rPr lang="en-US" dirty="0"/>
              <a:t>decrease in protein and carbohydrate oxidation</a:t>
            </a:r>
          </a:p>
          <a:p>
            <a:pPr algn="l">
              <a:buNone/>
            </a:pPr>
            <a:r>
              <a:rPr lang="en-US" dirty="0"/>
              <a:t> Adaptive </a:t>
            </a:r>
            <a:r>
              <a:rPr lang="en-US" dirty="0" err="1"/>
              <a:t>ketogenesis</a:t>
            </a:r>
            <a:endParaRPr lang="en-US" dirty="0"/>
          </a:p>
          <a:p>
            <a:pPr algn="l">
              <a:buNone/>
            </a:pPr>
            <a:r>
              <a:rPr lang="en-US" dirty="0"/>
              <a:t> Reduction in resting energy expenditure (from </a:t>
            </a:r>
            <a:r>
              <a:rPr lang="en-US" dirty="0" smtClean="0"/>
              <a:t>approximately 25–30 </a:t>
            </a:r>
            <a:r>
              <a:rPr lang="en-US" dirty="0"/>
              <a:t>kcal/kg per day to 15–20 kcal/kg per day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Metabolic response to starvation</a:t>
            </a:r>
            <a:br>
              <a:rPr lang="en-US" b="1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Laboratory </a:t>
            </a:r>
            <a:r>
              <a:rPr lang="en-US" b="1" dirty="0" smtClean="0"/>
              <a:t>techniques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Body </a:t>
            </a:r>
            <a:r>
              <a:rPr lang="en-US" b="1" dirty="0"/>
              <a:t>weight and </a:t>
            </a:r>
            <a:r>
              <a:rPr lang="en-US" b="1" dirty="0" smtClean="0"/>
              <a:t>anthropometry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Clinical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assessment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Output :</a:t>
            </a:r>
          </a:p>
          <a:p>
            <a:pPr algn="l" rtl="0"/>
            <a:r>
              <a:rPr lang="en-US" dirty="0" smtClean="0"/>
              <a:t>Urine 1500</a:t>
            </a:r>
          </a:p>
          <a:p>
            <a:pPr algn="l" rtl="0"/>
            <a:r>
              <a:rPr lang="en-US" dirty="0" smtClean="0"/>
              <a:t>Insensible losses 900</a:t>
            </a:r>
          </a:p>
          <a:p>
            <a:pPr algn="l" rtl="0"/>
            <a:r>
              <a:rPr lang="en-US" dirty="0" err="1" smtClean="0"/>
              <a:t>Faeces</a:t>
            </a:r>
            <a:r>
              <a:rPr lang="en-US" dirty="0" smtClean="0"/>
              <a:t> 100</a:t>
            </a:r>
          </a:p>
          <a:p>
            <a:pPr algn="l" rtl="0"/>
            <a:r>
              <a:rPr lang="en-US" dirty="0" smtClean="0"/>
              <a:t>Input </a:t>
            </a:r>
          </a:p>
          <a:p>
            <a:pPr algn="l" rtl="0"/>
            <a:r>
              <a:rPr lang="en-US" dirty="0" smtClean="0"/>
              <a:t>Water from beverage 100</a:t>
            </a:r>
          </a:p>
          <a:p>
            <a:pPr algn="l" rtl="0"/>
            <a:r>
              <a:rPr lang="en-US" dirty="0" smtClean="0"/>
              <a:t>Water from solid food 1000</a:t>
            </a:r>
          </a:p>
          <a:p>
            <a:pPr algn="l" rtl="0"/>
            <a:r>
              <a:rPr lang="en-US" dirty="0" smtClean="0"/>
              <a:t>Water from oxidation 300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 IN 70 Kg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832</TotalTime>
  <Words>1714</Words>
  <Application>Microsoft Office PowerPoint</Application>
  <PresentationFormat>On-screen Show (4:3)</PresentationFormat>
  <Paragraphs>341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Nutrition and Fluids therapy</vt:lpstr>
      <vt:lpstr>Slide 2</vt:lpstr>
      <vt:lpstr>Metabolic response to starvation</vt:lpstr>
      <vt:lpstr>Slide 4</vt:lpstr>
      <vt:lpstr>With more prolonged fasting</vt:lpstr>
      <vt:lpstr>Metabolic response to starvation </vt:lpstr>
      <vt:lpstr>Nutritional assessment</vt:lpstr>
      <vt:lpstr>Slide 8</vt:lpstr>
      <vt:lpstr>WATER BALANCE IN 70 Kg</vt:lpstr>
      <vt:lpstr>Slide 10</vt:lpstr>
      <vt:lpstr>Slide 11</vt:lpstr>
      <vt:lpstr>Nutritional requirement</vt:lpstr>
      <vt:lpstr>Monitoring feeding regimens  Daily</vt:lpstr>
      <vt:lpstr>weekly</vt:lpstr>
      <vt:lpstr>Fortnightly </vt:lpstr>
      <vt:lpstr>Carbohydrate</vt:lpstr>
      <vt:lpstr>Fat </vt:lpstr>
      <vt:lpstr>Protein</vt:lpstr>
      <vt:lpstr>Vitamins, minerals and trace elements</vt:lpstr>
      <vt:lpstr>FLUID AND NUTRITIONAL CONSEQUENCES OF INTESTINAL RESECTION</vt:lpstr>
      <vt:lpstr> </vt:lpstr>
      <vt:lpstr>Effects of resection</vt:lpstr>
      <vt:lpstr>Short bowel syndrome</vt:lpstr>
      <vt:lpstr>complications</vt:lpstr>
      <vt:lpstr>ARTIFICIAL NUTRITIONAL SUPPORT</vt:lpstr>
      <vt:lpstr>Enteral feeding</vt:lpstr>
      <vt:lpstr>Sip feeding</vt:lpstr>
      <vt:lpstr>Tube-feeding techniques</vt:lpstr>
      <vt:lpstr>Slide 29</vt:lpstr>
      <vt:lpstr>Fine-bore tube insertion</vt:lpstr>
      <vt:lpstr>Gastrostomy</vt:lpstr>
      <vt:lpstr>Slide 32</vt:lpstr>
      <vt:lpstr>Slide 33</vt:lpstr>
      <vt:lpstr>Jejunostomy</vt:lpstr>
      <vt:lpstr>Complications of enteral nutrition </vt:lpstr>
      <vt:lpstr>Parenteral nutrition</vt:lpstr>
      <vt:lpstr>Peripheral</vt:lpstr>
      <vt:lpstr>Central </vt:lpstr>
      <vt:lpstr>Slide 39</vt:lpstr>
      <vt:lpstr>Complications of parenteral nutrition</vt:lpstr>
      <vt:lpstr>Related to overfeeding</vt:lpstr>
      <vt:lpstr>Slide 42</vt:lpstr>
      <vt:lpstr>Refeeding syndrome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Fluids therapy</dc:title>
  <dc:creator>SoNy</dc:creator>
  <cp:lastModifiedBy>SoNy</cp:lastModifiedBy>
  <cp:revision>36</cp:revision>
  <dcterms:created xsi:type="dcterms:W3CDTF">2017-02-19T09:14:22Z</dcterms:created>
  <dcterms:modified xsi:type="dcterms:W3CDTF">2017-02-22T20:06:22Z</dcterms:modified>
</cp:coreProperties>
</file>