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 id="2147483996" r:id="rId2"/>
  </p:sldMasterIdLst>
  <p:sldIdLst>
    <p:sldId id="277" r:id="rId3"/>
    <p:sldId id="256" r:id="rId4"/>
    <p:sldId id="257" r:id="rId5"/>
    <p:sldId id="258" r:id="rId6"/>
    <p:sldId id="273" r:id="rId7"/>
    <p:sldId id="259" r:id="rId8"/>
    <p:sldId id="274" r:id="rId9"/>
    <p:sldId id="260" r:id="rId10"/>
    <p:sldId id="278" r:id="rId11"/>
    <p:sldId id="275" r:id="rId12"/>
    <p:sldId id="261" r:id="rId13"/>
    <p:sldId id="265" r:id="rId14"/>
    <p:sldId id="266" r:id="rId15"/>
    <p:sldId id="279" r:id="rId16"/>
    <p:sldId id="267" r:id="rId17"/>
    <p:sldId id="268" r:id="rId18"/>
    <p:sldId id="269" r:id="rId19"/>
    <p:sldId id="270" r:id="rId20"/>
    <p:sldId id="276" r:id="rId21"/>
    <p:sldId id="271" r:id="rId22"/>
    <p:sldId id="272"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42" d="100"/>
          <a:sy n="42" d="100"/>
        </p:scale>
        <p:origin x="-1493" y="-26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87406C-9B11-4C21-ACA0-9730506B3943}" type="datetimeFigureOut">
              <a:rPr lang="ar-IQ" smtClean="0"/>
              <a:pPr/>
              <a:t>09/07/1438</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40D51A2-5D45-4E08-8DC5-D9D82A65769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40D51A2-5D45-4E08-8DC5-D9D82A65769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40D51A2-5D45-4E08-8DC5-D9D82A65769B}"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40D51A2-5D45-4E08-8DC5-D9D82A65769B}"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0D51A2-5D45-4E08-8DC5-D9D82A65769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40D51A2-5D45-4E08-8DC5-D9D82A65769B}"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40D51A2-5D45-4E08-8DC5-D9D82A65769B}"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40D51A2-5D45-4E08-8DC5-D9D82A65769B}"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40D51A2-5D45-4E08-8DC5-D9D82A65769B}"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87406C-9B11-4C21-ACA0-9730506B3943}" type="datetimeFigureOut">
              <a:rPr lang="ar-IQ" smtClean="0"/>
              <a:pPr/>
              <a:t>09/07/1438</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640D51A2-5D45-4E08-8DC5-D9D82A65769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40D51A2-5D45-4E08-8DC5-D9D82A65769B}"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87406C-9B11-4C21-ACA0-9730506B3943}" type="datetimeFigureOut">
              <a:rPr lang="ar-IQ" smtClean="0"/>
              <a:pPr/>
              <a:t>09/07/1438</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40D51A2-5D45-4E08-8DC5-D9D82A65769B}"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87406C-9B11-4C21-ACA0-9730506B3943}" type="datetimeFigureOut">
              <a:rPr lang="ar-IQ" smtClean="0"/>
              <a:pPr/>
              <a:t>09/07/1438</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0D51A2-5D45-4E08-8DC5-D9D82A65769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87406C-9B11-4C21-ACA0-9730506B3943}" type="datetimeFigureOut">
              <a:rPr lang="ar-IQ" smtClean="0"/>
              <a:pPr/>
              <a:t>09/07/1438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D51A2-5D45-4E08-8DC5-D9D82A65769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3.bp.blogspot.com/_u337ThvlyDw/SYtf3ZAEwoI/AAAAAAAABuo/W_7-P1zEozI/s400/Epistaxis+Management.gif"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Vomiting" TargetMode="External"/><Relationship Id="rId3" Type="http://schemas.openxmlformats.org/officeDocument/2006/relationships/hyperlink" Target="https://en.wikipedia.org/wiki/Human_nose" TargetMode="External"/><Relationship Id="rId7" Type="http://schemas.openxmlformats.org/officeDocument/2006/relationships/hyperlink" Target="https://en.wikipedia.org/wiki/Nausea" TargetMode="External"/><Relationship Id="rId2" Type="http://schemas.openxmlformats.org/officeDocument/2006/relationships/hyperlink" Target="https://en.wikipedia.org/wiki/Hemorrhage" TargetMode="External"/><Relationship Id="rId1" Type="http://schemas.openxmlformats.org/officeDocument/2006/relationships/slideLayout" Target="../slideLayouts/slideLayout12.xml"/><Relationship Id="rId6" Type="http://schemas.openxmlformats.org/officeDocument/2006/relationships/hyperlink" Target="https://en.wikipedia.org/wiki/Nasolacrimal_duct" TargetMode="External"/><Relationship Id="rId5" Type="http://schemas.openxmlformats.org/officeDocument/2006/relationships/hyperlink" Target="https://en.wikipedia.org/wiki/Nostril" TargetMode="External"/><Relationship Id="rId4" Type="http://schemas.openxmlformats.org/officeDocument/2006/relationships/hyperlink" Target="https://en.wikipedia.org/wiki/Blood" TargetMode="External"/><Relationship Id="rId9" Type="http://schemas.openxmlformats.org/officeDocument/2006/relationships/hyperlink" Target="https://en.wikipedia.org/wiki/Noseble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Nasal_fracture" TargetMode="External"/><Relationship Id="rId2" Type="http://schemas.openxmlformats.org/officeDocument/2006/relationships/hyperlink" Target="https://en.wikipedia.org/wiki/Blunt_trauma"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Anticoagulant" TargetMode="External"/><Relationship Id="rId2" Type="http://schemas.openxmlformats.org/officeDocument/2006/relationships/hyperlink" Target="https://en.wikipedia.org/wiki/Nosebleed"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Kiesselbach's_plexus" TargetMode="External"/><Relationship Id="rId2" Type="http://schemas.openxmlformats.org/officeDocument/2006/relationships/hyperlink" Target="https://en.wikipedia.org/wiki/Anterior" TargetMode="External"/><Relationship Id="rId1" Type="http://schemas.openxmlformats.org/officeDocument/2006/relationships/slideLayout" Target="../slideLayouts/slideLayout13.xml"/><Relationship Id="rId5" Type="http://schemas.openxmlformats.org/officeDocument/2006/relationships/hyperlink" Target="https://en.wikipedia.org/wiki/Nosebleed" TargetMode="External"/><Relationship Id="rId4" Type="http://schemas.openxmlformats.org/officeDocument/2006/relationships/hyperlink" Target="https://en.wikipedia.org/wiki/Little's_are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0">
              <a:buNone/>
            </a:pPr>
            <a:r>
              <a:rPr lang="en-US" sz="9600" b="1" dirty="0" smtClean="0">
                <a:solidFill>
                  <a:srgbClr val="002060"/>
                </a:solidFill>
                <a:latin typeface="Algerian" pitchFamily="82" charset="0"/>
              </a:rPr>
              <a:t>EPISTAXIS</a:t>
            </a:r>
          </a:p>
          <a:p>
            <a:pPr algn="ctr" rtl="0">
              <a:buNone/>
            </a:pPr>
            <a:endParaRPr lang="en-US" sz="1600" b="1" dirty="0" smtClean="0">
              <a:solidFill>
                <a:srgbClr val="002060"/>
              </a:solidFill>
              <a:latin typeface="Algerian" pitchFamily="82" charset="0"/>
            </a:endParaRPr>
          </a:p>
          <a:p>
            <a:pPr algn="ctr" rtl="0">
              <a:buNone/>
            </a:pPr>
            <a:endParaRPr lang="en-US" sz="1600" b="1" dirty="0" smtClean="0">
              <a:solidFill>
                <a:srgbClr val="002060"/>
              </a:solidFill>
              <a:latin typeface="Algerian" pitchFamily="82" charset="0"/>
            </a:endParaRPr>
          </a:p>
          <a:p>
            <a:pPr algn="ctr" rtl="0">
              <a:buNone/>
            </a:pPr>
            <a:endParaRPr lang="en-US" sz="1600" b="1" dirty="0" smtClean="0">
              <a:solidFill>
                <a:srgbClr val="002060"/>
              </a:solidFill>
              <a:latin typeface="Algerian" pitchFamily="82" charset="0"/>
            </a:endParaRPr>
          </a:p>
          <a:p>
            <a:pPr algn="ctr" rtl="0">
              <a:buNone/>
            </a:pPr>
            <a:r>
              <a:rPr lang="en-US" sz="1600" b="1" dirty="0" smtClean="0">
                <a:solidFill>
                  <a:srgbClr val="002060"/>
                </a:solidFill>
                <a:latin typeface="Albertus Extra Bold" pitchFamily="34" charset="0"/>
              </a:rPr>
              <a:t>Assist  </a:t>
            </a:r>
            <a:r>
              <a:rPr lang="en-US" sz="1600" b="1" dirty="0" err="1" smtClean="0">
                <a:solidFill>
                  <a:srgbClr val="002060"/>
                </a:solidFill>
                <a:latin typeface="Albertus Extra Bold" pitchFamily="34" charset="0"/>
              </a:rPr>
              <a:t>prof</a:t>
            </a:r>
            <a:endParaRPr lang="en-US" sz="1600" b="1" dirty="0" smtClean="0">
              <a:solidFill>
                <a:srgbClr val="002060"/>
              </a:solidFill>
              <a:latin typeface="Albertus Extra Bold" pitchFamily="34" charset="0"/>
            </a:endParaRPr>
          </a:p>
          <a:p>
            <a:pPr algn="ctr" rtl="0">
              <a:buNone/>
            </a:pPr>
            <a:r>
              <a:rPr lang="en-US" sz="2000" b="1" dirty="0" smtClean="0">
                <a:solidFill>
                  <a:srgbClr val="002060"/>
                </a:solidFill>
                <a:latin typeface="+mj-lt"/>
              </a:rPr>
              <a:t> Dr. FALIH AL-ANBAKY</a:t>
            </a:r>
          </a:p>
          <a:p>
            <a:pPr algn="l" rtl="0">
              <a:buNone/>
            </a:pPr>
            <a:r>
              <a:rPr lang="en-US" sz="1600" b="1" dirty="0" smtClean="0">
                <a:solidFill>
                  <a:srgbClr val="002060"/>
                </a:solidFill>
                <a:latin typeface="+mj-lt"/>
              </a:rPr>
              <a:t>                                                               Consultant otolaryngologist</a:t>
            </a:r>
            <a:endParaRPr lang="ar-IQ" sz="1600" b="1" dirty="0">
              <a:solidFill>
                <a:srgbClr val="00206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aafp.org/afp/2005/0115/afp20050115p305-f1.jpg"/>
          <p:cNvPicPr>
            <a:picLocks noGrp="1"/>
          </p:cNvPicPr>
          <p:nvPr>
            <p:ph idx="1"/>
          </p:nvPr>
        </p:nvPicPr>
        <p:blipFill>
          <a:blip r:embed="rId2"/>
          <a:srcRect/>
          <a:stretch>
            <a:fillRect/>
          </a:stretch>
        </p:blipFill>
        <p:spPr bwMode="auto">
          <a:xfrm>
            <a:off x="1142976" y="1000108"/>
            <a:ext cx="7072361" cy="49292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3.bp.blogspot.com/_u337ThvlyDw/SYtf3ZAEwoI/AAAAAAAABuo/W_7-P1zEozI/s400/Epistaxis+Management.gif">
            <a:hlinkClick r:id="rId2"/>
          </p:cNvPr>
          <p:cNvPicPr>
            <a:picLocks noGrp="1"/>
          </p:cNvPicPr>
          <p:nvPr>
            <p:ph idx="1"/>
          </p:nvPr>
        </p:nvPicPr>
        <p:blipFill>
          <a:blip r:embed="rId3"/>
          <a:srcRect/>
          <a:stretch>
            <a:fillRect/>
          </a:stretch>
        </p:blipFill>
        <p:spPr bwMode="auto">
          <a:xfrm>
            <a:off x="714348" y="214290"/>
            <a:ext cx="7858180" cy="63579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Assessment of the patient presenting with Epistaxis:</a:t>
            </a:r>
            <a:br>
              <a:rPr lang="en-US" dirty="0" smtClean="0"/>
            </a:br>
            <a:endParaRPr lang="ar-IQ" dirty="0"/>
          </a:p>
        </p:txBody>
      </p:sp>
      <p:sp>
        <p:nvSpPr>
          <p:cNvPr id="2" name="Content Placeholder 1"/>
          <p:cNvSpPr>
            <a:spLocks noGrp="1"/>
          </p:cNvSpPr>
          <p:nvPr>
            <p:ph idx="1"/>
          </p:nvPr>
        </p:nvSpPr>
        <p:spPr/>
        <p:txBody>
          <a:bodyPr>
            <a:normAutofit fontScale="92500" lnSpcReduction="10000"/>
          </a:bodyPr>
          <a:lstStyle/>
          <a:p>
            <a:pPr algn="l" rtl="0">
              <a:buNone/>
            </a:pPr>
            <a:r>
              <a:rPr lang="en-US" b="1" dirty="0" smtClean="0"/>
              <a:t>History:</a:t>
            </a:r>
            <a:endParaRPr lang="en-US" dirty="0" smtClean="0"/>
          </a:p>
          <a:p>
            <a:pPr algn="l" rtl="0">
              <a:buNone/>
            </a:pPr>
            <a:r>
              <a:rPr lang="en-US" dirty="0" smtClean="0"/>
              <a:t>Obtain the following:</a:t>
            </a:r>
          </a:p>
          <a:p>
            <a:pPr lvl="0" algn="l" rtl="0"/>
            <a:r>
              <a:rPr lang="en-US" dirty="0" smtClean="0">
                <a:solidFill>
                  <a:srgbClr val="FF0000"/>
                </a:solidFill>
              </a:rPr>
              <a:t>Laterality, duration, frequency</a:t>
            </a:r>
          </a:p>
          <a:p>
            <a:pPr lvl="0" algn="l" rtl="0"/>
            <a:r>
              <a:rPr lang="en-US" dirty="0" smtClean="0">
                <a:solidFill>
                  <a:srgbClr val="FF0000"/>
                </a:solidFill>
              </a:rPr>
              <a:t>Severity, estimated blood loss</a:t>
            </a:r>
          </a:p>
          <a:p>
            <a:pPr lvl="0" algn="l" rtl="0"/>
            <a:r>
              <a:rPr lang="en-US" dirty="0" smtClean="0">
                <a:solidFill>
                  <a:srgbClr val="FF0000"/>
                </a:solidFill>
              </a:rPr>
              <a:t>Any contributing or inciting factors</a:t>
            </a:r>
          </a:p>
          <a:p>
            <a:pPr lvl="0" algn="l" rtl="0"/>
            <a:r>
              <a:rPr lang="en-US" dirty="0" smtClean="0">
                <a:solidFill>
                  <a:srgbClr val="FF0000"/>
                </a:solidFill>
              </a:rPr>
              <a:t>Family history of bleeding disorder</a:t>
            </a:r>
          </a:p>
          <a:p>
            <a:pPr lvl="0" algn="l" rtl="0"/>
            <a:r>
              <a:rPr lang="en-US" dirty="0" smtClean="0">
                <a:solidFill>
                  <a:srgbClr val="FF0000"/>
                </a:solidFill>
              </a:rPr>
              <a:t>Past medical history</a:t>
            </a:r>
          </a:p>
          <a:p>
            <a:pPr lvl="0" algn="l" rtl="0"/>
            <a:r>
              <a:rPr lang="en-US" dirty="0" smtClean="0">
                <a:solidFill>
                  <a:srgbClr val="FF0000"/>
                </a:solidFill>
              </a:rPr>
              <a:t>Current medications (aspirin  </a:t>
            </a:r>
            <a:r>
              <a:rPr lang="en-US" dirty="0" err="1" smtClean="0">
                <a:solidFill>
                  <a:srgbClr val="FF0000"/>
                </a:solidFill>
              </a:rPr>
              <a:t>warfarin</a:t>
            </a:r>
            <a:r>
              <a:rPr lang="en-US" dirty="0" smtClean="0">
                <a:solidFill>
                  <a:srgbClr val="FF0000"/>
                </a:solidFill>
              </a:rPr>
              <a:t> ,heparin  </a:t>
            </a:r>
            <a:r>
              <a:rPr lang="en-US" dirty="0" err="1" smtClean="0">
                <a:solidFill>
                  <a:srgbClr val="FF0000"/>
                </a:solidFill>
              </a:rPr>
              <a:t>nsaid,etc</a:t>
            </a:r>
            <a:r>
              <a:rPr lang="en-US" dirty="0" smtClean="0">
                <a:solidFill>
                  <a:srgbClr val="FF0000"/>
                </a:solidFill>
              </a:rPr>
              <a:t>)</a:t>
            </a:r>
          </a:p>
          <a:p>
            <a:pPr algn="l" rtl="0"/>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86544"/>
          </a:xfrm>
        </p:spPr>
        <p:txBody>
          <a:bodyPr>
            <a:normAutofit fontScale="32500" lnSpcReduction="20000"/>
          </a:bodyPr>
          <a:lstStyle/>
          <a:p>
            <a:pPr algn="l" rtl="0">
              <a:buNone/>
            </a:pPr>
            <a:r>
              <a:rPr lang="en-US" sz="8000" b="1" dirty="0" smtClean="0">
                <a:solidFill>
                  <a:srgbClr val="0070C0"/>
                </a:solidFill>
              </a:rPr>
              <a:t>Physical Examination</a:t>
            </a:r>
            <a:r>
              <a:rPr lang="en-US" sz="5100" b="1" dirty="0" smtClean="0">
                <a:solidFill>
                  <a:srgbClr val="0070C0"/>
                </a:solidFill>
              </a:rPr>
              <a:t>:</a:t>
            </a:r>
          </a:p>
          <a:p>
            <a:pPr algn="l" rtl="0"/>
            <a:r>
              <a:rPr lang="en-US" sz="7200" b="1" dirty="0" smtClean="0">
                <a:solidFill>
                  <a:srgbClr val="FF0000"/>
                </a:solidFill>
              </a:rPr>
              <a:t>Look for vital signs  </a:t>
            </a:r>
            <a:r>
              <a:rPr lang="en-US" sz="7200" b="1" dirty="0" smtClean="0"/>
              <a:t>(pulse ,</a:t>
            </a:r>
            <a:r>
              <a:rPr lang="en-US" sz="7200" b="1" dirty="0" err="1" smtClean="0"/>
              <a:t>bd</a:t>
            </a:r>
            <a:r>
              <a:rPr lang="en-US" sz="7200" b="1" dirty="0" smtClean="0"/>
              <a:t> pressure</a:t>
            </a:r>
          </a:p>
          <a:p>
            <a:pPr lvl="0" algn="l" rtl="0"/>
            <a:r>
              <a:rPr lang="en-US" sz="7200" b="1" dirty="0" smtClean="0"/>
              <a:t>Focus on trying to identify if the bleed is coming </a:t>
            </a:r>
            <a:r>
              <a:rPr lang="en-US" sz="7200" b="1" i="1" dirty="0" err="1" smtClean="0">
                <a:solidFill>
                  <a:srgbClr val="0070C0"/>
                </a:solidFill>
              </a:rPr>
              <a:t>anteriorly</a:t>
            </a:r>
            <a:r>
              <a:rPr lang="en-US" sz="7200" b="1" i="1" dirty="0" smtClean="0">
                <a:solidFill>
                  <a:srgbClr val="0070C0"/>
                </a:solidFill>
              </a:rPr>
              <a:t> or </a:t>
            </a:r>
            <a:r>
              <a:rPr lang="en-US" sz="7200" b="1" i="1" dirty="0" err="1" smtClean="0">
                <a:solidFill>
                  <a:srgbClr val="0070C0"/>
                </a:solidFill>
              </a:rPr>
              <a:t>posteriorly</a:t>
            </a:r>
            <a:r>
              <a:rPr lang="en-US" sz="7200" b="1" dirty="0" smtClean="0"/>
              <a:t>.</a:t>
            </a:r>
          </a:p>
          <a:p>
            <a:pPr lvl="0" algn="l" rtl="0"/>
            <a:r>
              <a:rPr lang="en-US" sz="7200" b="1" dirty="0" smtClean="0">
                <a:solidFill>
                  <a:srgbClr val="FF0000"/>
                </a:solidFill>
              </a:rPr>
              <a:t>Suctioning or blowing of the nose to clear away clots</a:t>
            </a:r>
            <a:r>
              <a:rPr lang="en-US" sz="7200" b="1" dirty="0" smtClean="0"/>
              <a:t>, and application of topical vasoconstrictors or </a:t>
            </a:r>
            <a:r>
              <a:rPr lang="en-US" sz="7200" b="1" dirty="0" err="1" smtClean="0"/>
              <a:t>anaesthetics</a:t>
            </a:r>
            <a:r>
              <a:rPr lang="en-US" sz="7200" b="1" dirty="0" smtClean="0"/>
              <a:t> will help  </a:t>
            </a:r>
            <a:r>
              <a:rPr lang="en-US" sz="7200" b="1" dirty="0" err="1" smtClean="0"/>
              <a:t>visualisation</a:t>
            </a:r>
            <a:r>
              <a:rPr lang="en-US" sz="7200" b="1" dirty="0" smtClean="0"/>
              <a:t>.</a:t>
            </a:r>
          </a:p>
          <a:p>
            <a:pPr lvl="0" algn="l" rtl="0"/>
            <a:r>
              <a:rPr lang="en-US" sz="7200" b="1" dirty="0" smtClean="0">
                <a:solidFill>
                  <a:srgbClr val="FF0000"/>
                </a:solidFill>
              </a:rPr>
              <a:t>Anterior </a:t>
            </a:r>
            <a:r>
              <a:rPr lang="en-US" sz="7200" b="1" dirty="0" err="1" smtClean="0">
                <a:solidFill>
                  <a:srgbClr val="FF0000"/>
                </a:solidFill>
              </a:rPr>
              <a:t>rhinoscopy</a:t>
            </a:r>
            <a:r>
              <a:rPr lang="en-US" sz="7200" b="1" dirty="0" smtClean="0">
                <a:solidFill>
                  <a:srgbClr val="FF0000"/>
                </a:solidFill>
              </a:rPr>
              <a:t> by nasal speculum </a:t>
            </a:r>
            <a:r>
              <a:rPr lang="en-US" sz="7200" b="1" dirty="0" smtClean="0"/>
              <a:t>to visualize  site of bleeding.</a:t>
            </a:r>
          </a:p>
          <a:p>
            <a:pPr algn="l" rtl="0"/>
            <a:r>
              <a:rPr lang="en-US" sz="7200" b="1" dirty="0" smtClean="0"/>
              <a:t>A </a:t>
            </a:r>
            <a:r>
              <a:rPr lang="en-US" sz="7200" b="1" dirty="0" smtClean="0">
                <a:solidFill>
                  <a:srgbClr val="FF0000"/>
                </a:solidFill>
              </a:rPr>
              <a:t>posterior source of bleeding is </a:t>
            </a:r>
            <a:r>
              <a:rPr lang="en-US" sz="7200" b="1" dirty="0" smtClean="0"/>
              <a:t>suggested by failure to </a:t>
            </a:r>
            <a:r>
              <a:rPr lang="en-US" sz="7200" b="1" dirty="0" err="1" smtClean="0"/>
              <a:t>visualise</a:t>
            </a:r>
            <a:r>
              <a:rPr lang="en-US" sz="7200" b="1" dirty="0" smtClean="0"/>
              <a:t> an anterior source, or bleeding from both </a:t>
            </a:r>
            <a:r>
              <a:rPr lang="en-US" sz="7200" b="1" dirty="0" err="1" smtClean="0"/>
              <a:t>nares</a:t>
            </a:r>
            <a:r>
              <a:rPr lang="en-US" sz="7200" b="1" dirty="0" smtClean="0"/>
              <a:t>, and the </a:t>
            </a:r>
            <a:r>
              <a:rPr lang="en-US" sz="7200" b="1" dirty="0" err="1" smtClean="0"/>
              <a:t>visualisation</a:t>
            </a:r>
            <a:r>
              <a:rPr lang="en-US" sz="7200" b="1" dirty="0" smtClean="0"/>
              <a:t> of blood in the posterior pharynx.</a:t>
            </a:r>
          </a:p>
          <a:p>
            <a:pPr algn="l" rtl="0"/>
            <a:r>
              <a:rPr lang="en-US" sz="7200" b="1" dirty="0" smtClean="0"/>
              <a:t>IF bleeding is severe or recurrent and no site is seen, </a:t>
            </a:r>
            <a:r>
              <a:rPr lang="en-US" sz="7200" b="1" dirty="0" err="1" smtClean="0">
                <a:solidFill>
                  <a:srgbClr val="FF0000"/>
                </a:solidFill>
              </a:rPr>
              <a:t>fiberoptic</a:t>
            </a:r>
            <a:r>
              <a:rPr lang="en-US" sz="7200" b="1" dirty="0" smtClean="0">
                <a:solidFill>
                  <a:srgbClr val="FF0000"/>
                </a:solidFill>
              </a:rPr>
              <a:t> endoscopy may be necessary.</a:t>
            </a:r>
          </a:p>
          <a:p>
            <a:pPr algn="l" rtl="0"/>
            <a:r>
              <a:rPr lang="en-US" sz="7200" b="1" dirty="0" smtClean="0"/>
              <a:t> The </a:t>
            </a:r>
            <a:r>
              <a:rPr lang="en-US" sz="7200" b="1" dirty="0" smtClean="0">
                <a:solidFill>
                  <a:srgbClr val="FF0000"/>
                </a:solidFill>
              </a:rPr>
              <a:t>general examination should look for signs of bleeding disorders, including </a:t>
            </a:r>
            <a:r>
              <a:rPr lang="en-US" sz="7200" b="1" dirty="0" err="1" smtClean="0">
                <a:solidFill>
                  <a:srgbClr val="FF0000"/>
                </a:solidFill>
              </a:rPr>
              <a:t>petechiae</a:t>
            </a:r>
            <a:r>
              <a:rPr lang="en-US" sz="7200" b="1" dirty="0" smtClean="0">
                <a:solidFill>
                  <a:srgbClr val="FF0000"/>
                </a:solidFill>
              </a:rPr>
              <a:t>, </a:t>
            </a:r>
            <a:r>
              <a:rPr lang="en-US" sz="7200" b="1" dirty="0" err="1" smtClean="0">
                <a:solidFill>
                  <a:srgbClr val="FF0000"/>
                </a:solidFill>
              </a:rPr>
              <a:t>purpura</a:t>
            </a:r>
            <a:r>
              <a:rPr lang="en-US" sz="7200" b="1" dirty="0" smtClean="0">
                <a:solidFill>
                  <a:srgbClr val="FF0000"/>
                </a:solidFill>
              </a:rPr>
              <a:t>, and </a:t>
            </a:r>
            <a:r>
              <a:rPr lang="en-US" sz="7200" b="1" dirty="0" err="1" smtClean="0">
                <a:solidFill>
                  <a:srgbClr val="FF0000"/>
                </a:solidFill>
              </a:rPr>
              <a:t>perioral</a:t>
            </a:r>
            <a:r>
              <a:rPr lang="en-US" sz="7200" b="1" dirty="0" smtClean="0">
                <a:solidFill>
                  <a:srgbClr val="FF0000"/>
                </a:solidFill>
              </a:rPr>
              <a:t> and oral mucosal </a:t>
            </a:r>
            <a:r>
              <a:rPr lang="en-US" sz="7200" b="1" dirty="0" err="1" smtClean="0">
                <a:solidFill>
                  <a:srgbClr val="FF0000"/>
                </a:solidFill>
              </a:rPr>
              <a:t>telangiectasias</a:t>
            </a:r>
            <a:r>
              <a:rPr lang="en-US" sz="7200" b="1" dirty="0" smtClean="0">
                <a:solidFill>
                  <a:srgbClr val="FF0000"/>
                </a:solidFill>
              </a:rPr>
              <a:t> </a:t>
            </a:r>
            <a:r>
              <a:rPr lang="en-US" sz="7200" b="1" dirty="0" smtClean="0"/>
              <a:t>as well as any intranasal masses</a:t>
            </a:r>
            <a:endParaRPr lang="ar-IQ" sz="7200" b="1" dirty="0" smtClean="0"/>
          </a:p>
          <a:p>
            <a:pPr lvl="0" algn="l" rtl="0"/>
            <a:endParaRPr lang="en-US" sz="6400" b="1" dirty="0" smtClean="0"/>
          </a:p>
          <a:p>
            <a:pPr lvl="0" algn="l" rtl="0"/>
            <a:r>
              <a:rPr lang="en-US" sz="6400" b="1" dirty="0" smtClean="0"/>
              <a:t>, </a:t>
            </a:r>
            <a:endParaRPr lang="ar-IQ" sz="6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642919"/>
            <a:ext cx="8286808" cy="4216539"/>
          </a:xfrm>
          <a:prstGeom prst="rect">
            <a:avLst/>
          </a:prstGeom>
        </p:spPr>
        <p:txBody>
          <a:bodyPr wrap="square">
            <a:spAutoFit/>
          </a:bodyPr>
          <a:lstStyle/>
          <a:p>
            <a:pPr algn="l" rtl="0"/>
            <a:r>
              <a:rPr lang="en-US" sz="2800" b="1" dirty="0" smtClean="0">
                <a:solidFill>
                  <a:srgbClr val="0070C0"/>
                </a:solidFill>
              </a:rPr>
              <a:t>Investigations:</a:t>
            </a:r>
          </a:p>
          <a:p>
            <a:pPr lvl="0" algn="l" rtl="0"/>
            <a:r>
              <a:rPr lang="en-US" sz="2400" b="1" dirty="0" smtClean="0">
                <a:solidFill>
                  <a:schemeClr val="accent3">
                    <a:lumMod val="50000"/>
                  </a:schemeClr>
                </a:solidFill>
              </a:rPr>
              <a:t>CBC, BT,CT   PT ,PTT ,PLATELATE COUNT</a:t>
            </a:r>
            <a:r>
              <a:rPr lang="en-US" sz="2400" b="1" dirty="0" smtClean="0"/>
              <a:t>. </a:t>
            </a:r>
          </a:p>
          <a:p>
            <a:pPr lvl="0" algn="l" rtl="0"/>
            <a:r>
              <a:rPr lang="en-US" sz="2400" b="1" dirty="0" smtClean="0">
                <a:solidFill>
                  <a:schemeClr val="accent3">
                    <a:lumMod val="50000"/>
                  </a:schemeClr>
                </a:solidFill>
              </a:rPr>
              <a:t>Patients taking </a:t>
            </a:r>
            <a:r>
              <a:rPr lang="en-US" sz="2400" b="1" dirty="0" err="1" smtClean="0">
                <a:solidFill>
                  <a:schemeClr val="accent3">
                    <a:lumMod val="50000"/>
                  </a:schemeClr>
                </a:solidFill>
              </a:rPr>
              <a:t>warfarin</a:t>
            </a:r>
            <a:r>
              <a:rPr lang="en-US" sz="2400" b="1" dirty="0" smtClean="0">
                <a:solidFill>
                  <a:schemeClr val="accent3">
                    <a:lumMod val="50000"/>
                  </a:schemeClr>
                </a:solidFill>
              </a:rPr>
              <a:t> should have an INR checked</a:t>
            </a:r>
            <a:r>
              <a:rPr lang="en-US" sz="2400" b="1" dirty="0" smtClean="0"/>
              <a:t>.</a:t>
            </a:r>
          </a:p>
          <a:p>
            <a:pPr lvl="0" algn="l" rtl="0"/>
            <a:r>
              <a:rPr lang="en-US" sz="2400" b="1" dirty="0" smtClean="0">
                <a:solidFill>
                  <a:schemeClr val="accent3">
                    <a:lumMod val="50000"/>
                  </a:schemeClr>
                </a:solidFill>
              </a:rPr>
              <a:t>Coagulation studies are only of benefit </a:t>
            </a:r>
            <a:r>
              <a:rPr lang="en-US" sz="2400" b="1" dirty="0" smtClean="0"/>
              <a:t>in patients with a known </a:t>
            </a:r>
            <a:r>
              <a:rPr lang="en-US" sz="2400" b="1" dirty="0" err="1" smtClean="0"/>
              <a:t>coagulopathy</a:t>
            </a:r>
            <a:r>
              <a:rPr lang="en-US" sz="2400" b="1" dirty="0" smtClean="0"/>
              <a:t> or chronic liver disease, and should not be routine in patients presenting with </a:t>
            </a:r>
            <a:r>
              <a:rPr lang="en-US" sz="2400" b="1" dirty="0" err="1" smtClean="0"/>
              <a:t>epistaxis</a:t>
            </a:r>
            <a:r>
              <a:rPr lang="en-US" sz="2400" b="1" dirty="0" smtClean="0"/>
              <a:t>.</a:t>
            </a:r>
          </a:p>
          <a:p>
            <a:pPr lvl="0" algn="l" rtl="0"/>
            <a:r>
              <a:rPr lang="en-US" sz="2400" b="1" dirty="0" smtClean="0">
                <a:solidFill>
                  <a:schemeClr val="accent3">
                    <a:lumMod val="50000"/>
                  </a:schemeClr>
                </a:solidFill>
              </a:rPr>
              <a:t>Other bloods test should only be ordered if past medical history warrants further investigation (renal failure = urea and </a:t>
            </a:r>
            <a:r>
              <a:rPr lang="en-US" sz="2400" b="1" dirty="0" err="1" smtClean="0">
                <a:solidFill>
                  <a:schemeClr val="accent3">
                    <a:lumMod val="50000"/>
                  </a:schemeClr>
                </a:solidFill>
              </a:rPr>
              <a:t>creatinin</a:t>
            </a:r>
            <a:r>
              <a:rPr lang="en-US" sz="2400" b="1" dirty="0" smtClean="0">
                <a:solidFill>
                  <a:schemeClr val="accent3">
                    <a:lumMod val="50000"/>
                  </a:schemeClr>
                </a:solidFill>
              </a:rPr>
              <a:t>, chronic alcohol abuse = LFTs</a:t>
            </a:r>
            <a:r>
              <a:rPr lang="en-US" sz="2400" b="1" dirty="0" smtClean="0"/>
              <a:t>.</a:t>
            </a:r>
          </a:p>
          <a:p>
            <a:pPr algn="l" rtl="0"/>
            <a:r>
              <a:rPr lang="en-US" sz="2400" b="1" dirty="0" smtClean="0">
                <a:solidFill>
                  <a:schemeClr val="accent3">
                    <a:lumMod val="75000"/>
                  </a:schemeClr>
                </a:solidFill>
              </a:rPr>
              <a:t>Radiological investigations have little role ,CT scan is indicated if neoplasm suspected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357166"/>
            <a:ext cx="8443914" cy="6221629"/>
          </a:xfrm>
        </p:spPr>
        <p:txBody>
          <a:bodyPr>
            <a:normAutofit fontScale="77500" lnSpcReduction="20000"/>
          </a:bodyPr>
          <a:lstStyle/>
          <a:p>
            <a:pPr algn="l" rtl="0">
              <a:buNone/>
            </a:pPr>
            <a:r>
              <a:rPr lang="en-US" b="1" dirty="0" smtClean="0">
                <a:solidFill>
                  <a:srgbClr val="0070C0"/>
                </a:solidFill>
              </a:rPr>
              <a:t>Emergency Department Management</a:t>
            </a:r>
            <a:r>
              <a:rPr lang="en-US" dirty="0" smtClean="0"/>
              <a:t>:</a:t>
            </a:r>
          </a:p>
          <a:p>
            <a:pPr algn="l" rtl="0"/>
            <a:r>
              <a:rPr lang="en-US" b="1" dirty="0" err="1" smtClean="0"/>
              <a:t>Prehospital</a:t>
            </a:r>
            <a:r>
              <a:rPr lang="en-US" b="1" dirty="0" smtClean="0"/>
              <a:t> Care:</a:t>
            </a:r>
            <a:endParaRPr lang="en-US" dirty="0" smtClean="0"/>
          </a:p>
          <a:p>
            <a:pPr lvl="0" algn="l" rtl="0"/>
            <a:r>
              <a:rPr lang="en-US" i="1" dirty="0" smtClean="0">
                <a:solidFill>
                  <a:srgbClr val="FF0000"/>
                </a:solidFill>
              </a:rPr>
              <a:t>Good effective first aid should stop 90-95% of nose bleeds</a:t>
            </a:r>
            <a:r>
              <a:rPr lang="en-US" dirty="0" smtClean="0"/>
              <a:t>.</a:t>
            </a:r>
          </a:p>
          <a:p>
            <a:pPr lvl="0" algn="l" rtl="0"/>
            <a:r>
              <a:rPr lang="en-US" dirty="0" smtClean="0">
                <a:solidFill>
                  <a:srgbClr val="0070C0"/>
                </a:solidFill>
              </a:rPr>
              <a:t>Provide a calm and quite area for the patient to decrease anxiety</a:t>
            </a:r>
          </a:p>
          <a:p>
            <a:pPr lvl="0" algn="l" rtl="0"/>
            <a:r>
              <a:rPr lang="en-US" dirty="0" smtClean="0">
                <a:solidFill>
                  <a:schemeClr val="accent3">
                    <a:lumMod val="75000"/>
                  </a:schemeClr>
                </a:solidFill>
              </a:rPr>
              <a:t>Patient position forward</a:t>
            </a:r>
            <a:r>
              <a:rPr lang="en-US" dirty="0" smtClean="0"/>
              <a:t>, which ever provides the most comfort and prevents the patient from swallowing or aspirating any blood. Tip: </a:t>
            </a:r>
            <a:r>
              <a:rPr lang="en-US" i="1" dirty="0" smtClean="0"/>
              <a:t>Fresh blood is irritating to the stomach and will cause nausea and vomiting.</a:t>
            </a:r>
            <a:endParaRPr lang="en-US" dirty="0" smtClean="0"/>
          </a:p>
          <a:p>
            <a:pPr lvl="0" algn="l" rtl="0"/>
            <a:r>
              <a:rPr lang="en-US" dirty="0" smtClean="0">
                <a:solidFill>
                  <a:srgbClr val="7030A0"/>
                </a:solidFill>
              </a:rPr>
              <a:t>pinching the anterior aspect of the nose for 15-20mins, which provides </a:t>
            </a:r>
            <a:r>
              <a:rPr lang="en-US" dirty="0" err="1" smtClean="0">
                <a:solidFill>
                  <a:srgbClr val="7030A0"/>
                </a:solidFill>
              </a:rPr>
              <a:t>tamponade</a:t>
            </a:r>
            <a:r>
              <a:rPr lang="en-US" dirty="0" smtClean="0">
                <a:solidFill>
                  <a:srgbClr val="7030A0"/>
                </a:solidFill>
              </a:rPr>
              <a:t> to the anterior </a:t>
            </a:r>
            <a:r>
              <a:rPr lang="en-US" dirty="0" err="1" smtClean="0">
                <a:solidFill>
                  <a:srgbClr val="7030A0"/>
                </a:solidFill>
              </a:rPr>
              <a:t>septal</a:t>
            </a:r>
            <a:r>
              <a:rPr lang="en-US" dirty="0" smtClean="0">
                <a:solidFill>
                  <a:srgbClr val="7030A0"/>
                </a:solidFill>
              </a:rPr>
              <a:t> vessels</a:t>
            </a:r>
            <a:r>
              <a:rPr lang="en-US" dirty="0" smtClean="0"/>
              <a:t>.</a:t>
            </a:r>
          </a:p>
          <a:p>
            <a:pPr lvl="0" algn="l" rtl="0"/>
            <a:r>
              <a:rPr lang="en-US" dirty="0" smtClean="0">
                <a:solidFill>
                  <a:srgbClr val="FF0000"/>
                </a:solidFill>
              </a:rPr>
              <a:t> local application of a </a:t>
            </a:r>
            <a:r>
              <a:rPr lang="en-US" dirty="0" err="1" smtClean="0">
                <a:solidFill>
                  <a:srgbClr val="FF0000"/>
                </a:solidFill>
              </a:rPr>
              <a:t>vasoconstrictive</a:t>
            </a:r>
            <a:r>
              <a:rPr lang="en-US" dirty="0" smtClean="0">
                <a:solidFill>
                  <a:srgbClr val="FF0000"/>
                </a:solidFill>
              </a:rPr>
              <a:t> agent </a:t>
            </a:r>
            <a:r>
              <a:rPr lang="en-US" dirty="0" smtClean="0"/>
              <a:t>has been shown to reduce the bleeding time in benign cases of epistaxis.( adrenalin </a:t>
            </a:r>
            <a:r>
              <a:rPr lang="en-US" dirty="0" err="1" smtClean="0"/>
              <a:t>xylometazolin</a:t>
            </a:r>
            <a:r>
              <a:rPr lang="en-US" dirty="0" smtClean="0"/>
              <a:t> ,</a:t>
            </a:r>
            <a:r>
              <a:rPr lang="en-US" dirty="0" err="1" smtClean="0"/>
              <a:t>phenylphrin</a:t>
            </a:r>
            <a:r>
              <a:rPr lang="en-US" dirty="0" smtClean="0"/>
              <a:t>,, by spray or cotton </a:t>
            </a:r>
            <a:r>
              <a:rPr lang="en-US" dirty="0" err="1" smtClean="0"/>
              <a:t>pledget</a:t>
            </a:r>
            <a:r>
              <a:rPr lang="en-US" dirty="0" smtClean="0"/>
              <a:t>. </a:t>
            </a:r>
          </a:p>
          <a:p>
            <a:pPr algn="l" rtl="0"/>
            <a:r>
              <a:rPr lang="en-US" dirty="0" smtClean="0">
                <a:solidFill>
                  <a:srgbClr val="7030A0"/>
                </a:solidFill>
              </a:rPr>
              <a:t>Some authors advocate placing ice pack</a:t>
            </a:r>
            <a:r>
              <a:rPr lang="en-US" dirty="0" smtClean="0"/>
              <a:t> to </a:t>
            </a:r>
            <a:r>
              <a:rPr lang="en-US" smtClean="0"/>
              <a:t>the forehead </a:t>
            </a:r>
            <a:r>
              <a:rPr lang="en-US" dirty="0" smtClean="0"/>
              <a:t>or nape of the neck with belief it produces a reflex vasoconstriction.</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221605"/>
          </a:xfrm>
        </p:spPr>
        <p:txBody>
          <a:bodyPr>
            <a:noAutofit/>
          </a:bodyPr>
          <a:lstStyle/>
          <a:p>
            <a:pPr algn="l" rtl="0">
              <a:buNone/>
            </a:pPr>
            <a:r>
              <a:rPr lang="en-US" sz="2000" b="1" dirty="0" smtClean="0"/>
              <a:t>Treatment at ENT department</a:t>
            </a:r>
          </a:p>
          <a:p>
            <a:pPr algn="l" rtl="0">
              <a:buNone/>
            </a:pPr>
            <a:r>
              <a:rPr lang="en-US" sz="2000" b="1" u="sng" dirty="0" smtClean="0"/>
              <a:t>Cleaning the nose by:</a:t>
            </a:r>
          </a:p>
          <a:p>
            <a:pPr algn="l" rtl="0">
              <a:buNone/>
            </a:pPr>
            <a:r>
              <a:rPr lang="en-US" sz="2000" b="1" dirty="0" smtClean="0">
                <a:solidFill>
                  <a:schemeClr val="accent3">
                    <a:lumMod val="50000"/>
                  </a:schemeClr>
                </a:solidFill>
              </a:rPr>
              <a:t> </a:t>
            </a:r>
            <a:r>
              <a:rPr lang="en-US" sz="2000" b="1" dirty="0" smtClean="0">
                <a:solidFill>
                  <a:schemeClr val="accent3">
                    <a:lumMod val="50000"/>
                  </a:schemeClr>
                </a:solidFill>
              </a:rPr>
              <a:t>        Suction by  </a:t>
            </a:r>
            <a:r>
              <a:rPr lang="en-US" sz="1800" b="1" dirty="0" smtClean="0">
                <a:solidFill>
                  <a:schemeClr val="accent3">
                    <a:lumMod val="50000"/>
                  </a:schemeClr>
                </a:solidFill>
              </a:rPr>
              <a:t>an </a:t>
            </a:r>
            <a:r>
              <a:rPr lang="en-US" sz="1800" b="1" dirty="0" smtClean="0">
                <a:solidFill>
                  <a:schemeClr val="accent3">
                    <a:lumMod val="50000"/>
                  </a:schemeClr>
                </a:solidFill>
              </a:rPr>
              <a:t>angled Fraser sucker, 10-12 French </a:t>
            </a:r>
            <a:r>
              <a:rPr lang="en-US" sz="1800" b="1" dirty="0" smtClean="0">
                <a:solidFill>
                  <a:schemeClr val="accent3">
                    <a:lumMod val="50000"/>
                  </a:schemeClr>
                </a:solidFill>
              </a:rPr>
              <a:t>gauge.</a:t>
            </a:r>
          </a:p>
          <a:p>
            <a:pPr algn="l" rtl="0">
              <a:buNone/>
            </a:pPr>
            <a:r>
              <a:rPr lang="en-US" sz="1800" b="1" dirty="0" smtClean="0">
                <a:solidFill>
                  <a:schemeClr val="accent3">
                    <a:lumMod val="50000"/>
                  </a:schemeClr>
                </a:solidFill>
              </a:rPr>
              <a:t> </a:t>
            </a:r>
            <a:r>
              <a:rPr lang="en-US" sz="1800" b="1" dirty="0" smtClean="0">
                <a:solidFill>
                  <a:schemeClr val="accent3">
                    <a:lumMod val="50000"/>
                  </a:schemeClr>
                </a:solidFill>
              </a:rPr>
              <a:t>     or Nose blowing.</a:t>
            </a:r>
          </a:p>
          <a:p>
            <a:pPr algn="l" rtl="0">
              <a:buNone/>
            </a:pPr>
            <a:r>
              <a:rPr lang="en-US" sz="2000" b="1" u="sng" dirty="0" err="1" smtClean="0"/>
              <a:t>Cautery</a:t>
            </a:r>
            <a:r>
              <a:rPr lang="en-US" sz="2000" b="1" u="sng" dirty="0" smtClean="0"/>
              <a:t>:</a:t>
            </a:r>
          </a:p>
          <a:p>
            <a:pPr algn="l" rtl="0"/>
            <a:r>
              <a:rPr lang="en-US" sz="2000" b="1" i="1" dirty="0" smtClean="0">
                <a:solidFill>
                  <a:srgbClr val="FF0000"/>
                </a:solidFill>
              </a:rPr>
              <a:t>Chemical</a:t>
            </a:r>
            <a:r>
              <a:rPr lang="en-US" sz="1800" b="1" i="1" dirty="0" smtClean="0">
                <a:solidFill>
                  <a:srgbClr val="FF0000"/>
                </a:solidFill>
              </a:rPr>
              <a:t>:</a:t>
            </a:r>
          </a:p>
          <a:p>
            <a:pPr lvl="0" algn="l" rtl="0"/>
            <a:r>
              <a:rPr lang="en-US" sz="1800" b="1" dirty="0" smtClean="0">
                <a:solidFill>
                  <a:schemeClr val="tx2">
                    <a:lumMod val="60000"/>
                    <a:lumOff val="40000"/>
                  </a:schemeClr>
                </a:solidFill>
              </a:rPr>
              <a:t>S</a:t>
            </a:r>
            <a:r>
              <a:rPr lang="en-US" sz="2000" b="1" dirty="0" smtClean="0">
                <a:solidFill>
                  <a:schemeClr val="tx2">
                    <a:lumMod val="60000"/>
                    <a:lumOff val="40000"/>
                  </a:schemeClr>
                </a:solidFill>
              </a:rPr>
              <a:t>ilver nitrate sticks</a:t>
            </a:r>
            <a:r>
              <a:rPr lang="en-US" sz="1800" b="1" dirty="0" smtClean="0"/>
              <a:t>,  or </a:t>
            </a:r>
            <a:r>
              <a:rPr lang="en-US" sz="1800" b="1" dirty="0" err="1" smtClean="0">
                <a:solidFill>
                  <a:schemeClr val="tx2">
                    <a:lumMod val="60000"/>
                    <a:lumOff val="40000"/>
                  </a:schemeClr>
                </a:solidFill>
              </a:rPr>
              <a:t>Trichloroacetic</a:t>
            </a:r>
            <a:r>
              <a:rPr lang="en-US" sz="1800" b="1" dirty="0" smtClean="0">
                <a:solidFill>
                  <a:schemeClr val="tx2">
                    <a:lumMod val="60000"/>
                    <a:lumOff val="40000"/>
                  </a:schemeClr>
                </a:solidFill>
              </a:rPr>
              <a:t> acid </a:t>
            </a:r>
            <a:r>
              <a:rPr lang="en-US" sz="1800" b="1" dirty="0" smtClean="0"/>
              <a:t>by wiping the tip of the silver nitrate stick over </a:t>
            </a:r>
            <a:r>
              <a:rPr lang="en-US" sz="1800" b="1" dirty="0" err="1" smtClean="0"/>
              <a:t>littles</a:t>
            </a:r>
            <a:r>
              <a:rPr lang="en-US" sz="1800" b="1" dirty="0" smtClean="0"/>
              <a:t> area until it becomes </a:t>
            </a:r>
            <a:r>
              <a:rPr lang="en-US" sz="1800" b="1" dirty="0" err="1" smtClean="0"/>
              <a:t>discoloured</a:t>
            </a:r>
            <a:r>
              <a:rPr lang="en-US" sz="1800" b="1" dirty="0" smtClean="0"/>
              <a:t> and grey.</a:t>
            </a:r>
          </a:p>
          <a:p>
            <a:pPr lvl="0" algn="l" rtl="0">
              <a:buNone/>
            </a:pPr>
            <a:r>
              <a:rPr lang="en-US" sz="1800" b="1" dirty="0" smtClean="0"/>
              <a:t>      The area should dry as possible </a:t>
            </a:r>
            <a:r>
              <a:rPr lang="en-US" sz="1800" b="1" dirty="0" err="1" smtClean="0"/>
              <a:t>foreffectiveness</a:t>
            </a:r>
            <a:r>
              <a:rPr lang="en-US" sz="1800" b="1" dirty="0" smtClean="0"/>
              <a:t> of silver nitrate sticks, </a:t>
            </a:r>
          </a:p>
          <a:p>
            <a:pPr lvl="0" algn="l" rtl="0">
              <a:buNone/>
            </a:pPr>
            <a:r>
              <a:rPr lang="en-US" sz="1800" b="1" dirty="0" smtClean="0"/>
              <a:t>       The sticks should be applied for 4-5secs until a grey residue or </a:t>
            </a:r>
            <a:r>
              <a:rPr lang="en-US" sz="1800" b="1" dirty="0" err="1" smtClean="0"/>
              <a:t>eschar</a:t>
            </a:r>
            <a:r>
              <a:rPr lang="en-US" sz="1800" b="1" dirty="0" smtClean="0"/>
              <a:t> develops.</a:t>
            </a:r>
          </a:p>
          <a:p>
            <a:pPr lvl="0" algn="l" rtl="0">
              <a:buNone/>
            </a:pPr>
            <a:r>
              <a:rPr lang="en-US" sz="1800" b="1" dirty="0" smtClean="0"/>
              <a:t>        Only one septum should be </a:t>
            </a:r>
            <a:r>
              <a:rPr lang="en-US" sz="1800" b="1" dirty="0" err="1" smtClean="0"/>
              <a:t>cauterised</a:t>
            </a:r>
            <a:r>
              <a:rPr lang="en-US" sz="1800" b="1" dirty="0" smtClean="0"/>
              <a:t> using silver nitrate, as bilateral can cause sepal perforation</a:t>
            </a:r>
          </a:p>
          <a:p>
            <a:pPr lvl="0" algn="l" rtl="0">
              <a:buNone/>
            </a:pPr>
            <a:r>
              <a:rPr lang="en-US" sz="1800" b="1" dirty="0" smtClean="0"/>
              <a:t>       Generally effective </a:t>
            </a:r>
            <a:r>
              <a:rPr lang="en-US" sz="1800" b="1" dirty="0" smtClean="0"/>
              <a:t>in mild </a:t>
            </a:r>
            <a:r>
              <a:rPr lang="en-US" sz="1800" b="1" dirty="0" smtClean="0"/>
              <a:t>anterior bleeds, however there is a risk of </a:t>
            </a:r>
            <a:r>
              <a:rPr lang="en-US" sz="1800" b="1" dirty="0" err="1" smtClean="0"/>
              <a:t>rebleeding</a:t>
            </a:r>
            <a:r>
              <a:rPr lang="en-US" sz="1600" b="1" dirty="0" smtClean="0"/>
              <a:t>.</a:t>
            </a:r>
          </a:p>
          <a:p>
            <a:pPr algn="l" rtl="0"/>
            <a:r>
              <a:rPr lang="en-US" sz="2000" b="1" i="1" dirty="0" err="1" smtClean="0">
                <a:solidFill>
                  <a:srgbClr val="FF0000"/>
                </a:solidFill>
              </a:rPr>
              <a:t>Electrocautery</a:t>
            </a:r>
            <a:r>
              <a:rPr lang="en-US" sz="2000" b="1" dirty="0" smtClean="0">
                <a:solidFill>
                  <a:srgbClr val="FF0000"/>
                </a:solidFill>
              </a:rPr>
              <a:t>:</a:t>
            </a:r>
          </a:p>
          <a:p>
            <a:pPr lvl="0" algn="l" rtl="0"/>
            <a:r>
              <a:rPr lang="en-US" sz="1800" b="1" dirty="0" err="1" smtClean="0"/>
              <a:t>Genrally</a:t>
            </a:r>
            <a:r>
              <a:rPr lang="en-US" sz="1800" b="1" dirty="0" smtClean="0"/>
              <a:t> performed by ENT specialist after effective topical </a:t>
            </a:r>
            <a:r>
              <a:rPr lang="en-US" sz="1800" b="1" dirty="0" err="1" smtClean="0"/>
              <a:t>anaesthetic</a:t>
            </a:r>
            <a:r>
              <a:rPr lang="en-US" sz="1800" b="1" dirty="0" smtClean="0"/>
              <a:t> needs to be provide first.</a:t>
            </a:r>
          </a:p>
          <a:p>
            <a:pPr lvl="0" algn="l" rtl="0"/>
            <a:r>
              <a:rPr lang="en-US" sz="1800" b="1" dirty="0" smtClean="0"/>
              <a:t>The red-hot </a:t>
            </a:r>
            <a:r>
              <a:rPr lang="en-US" sz="1800" b="1" dirty="0" err="1" smtClean="0"/>
              <a:t>electrocautery</a:t>
            </a:r>
            <a:r>
              <a:rPr lang="en-US" sz="1800" b="1" dirty="0" smtClean="0"/>
              <a:t> loop is passed over the mucosal blood vessels.</a:t>
            </a:r>
          </a:p>
          <a:p>
            <a:pPr lvl="0" algn="l" rtl="0"/>
            <a:r>
              <a:rPr lang="en-US" sz="1800" b="1" dirty="0" smtClean="0"/>
              <a:t>Topical antibiotics and/or petroleum jelly can be used </a:t>
            </a:r>
            <a:r>
              <a:rPr lang="en-US" sz="1800" b="1" dirty="0" err="1" smtClean="0"/>
              <a:t>postoperativley</a:t>
            </a:r>
            <a:r>
              <a:rPr lang="en-US" sz="1600" b="1" dirty="0" smtClean="0"/>
              <a:t>.</a:t>
            </a:r>
          </a:p>
          <a:p>
            <a:pPr algn="l" rtl="0"/>
            <a:endParaRPr lang="ar-IQ" sz="1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429420"/>
          </a:xfrm>
        </p:spPr>
        <p:txBody>
          <a:bodyPr>
            <a:normAutofit fontScale="55000" lnSpcReduction="20000"/>
          </a:bodyPr>
          <a:lstStyle/>
          <a:p>
            <a:pPr algn="l" rtl="0">
              <a:buNone/>
            </a:pPr>
            <a:r>
              <a:rPr lang="en-US" sz="5100" b="1" dirty="0" smtClean="0">
                <a:latin typeface="Bauhaus-Heavy-Bold" pitchFamily="2" charset="0"/>
              </a:rPr>
              <a:t>Packing:</a:t>
            </a:r>
          </a:p>
          <a:p>
            <a:pPr lvl="0" algn="l" rtl="0">
              <a:buFont typeface="Wingdings" pitchFamily="2" charset="2"/>
              <a:buChar char="v"/>
            </a:pPr>
            <a:r>
              <a:rPr lang="en-US" sz="3600" b="1" u="sng" dirty="0" smtClean="0">
                <a:solidFill>
                  <a:schemeClr val="bg2">
                    <a:lumMod val="25000"/>
                  </a:schemeClr>
                </a:solidFill>
              </a:rPr>
              <a:t>Anterior packing </a:t>
            </a:r>
            <a:r>
              <a:rPr lang="en-US" sz="3600" b="1" dirty="0" smtClean="0">
                <a:solidFill>
                  <a:schemeClr val="bg2">
                    <a:lumMod val="25000"/>
                  </a:schemeClr>
                </a:solidFill>
              </a:rPr>
              <a:t>is required when the bleeding fails to stop with vasoconstrictors and </a:t>
            </a:r>
            <a:r>
              <a:rPr lang="en-US" sz="3600" b="1" dirty="0" err="1" smtClean="0">
                <a:solidFill>
                  <a:schemeClr val="bg2">
                    <a:lumMod val="25000"/>
                  </a:schemeClr>
                </a:solidFill>
              </a:rPr>
              <a:t>cautery</a:t>
            </a:r>
            <a:r>
              <a:rPr lang="en-US" sz="3600" b="1" dirty="0" smtClean="0"/>
              <a:t>.</a:t>
            </a:r>
          </a:p>
          <a:p>
            <a:pPr algn="l" rtl="0">
              <a:buNone/>
            </a:pPr>
            <a:r>
              <a:rPr lang="en-US" sz="3600" b="1" dirty="0" smtClean="0">
                <a:latin typeface="Albertus Extra Bold" pitchFamily="34" charset="0"/>
              </a:rPr>
              <a:t>Types </a:t>
            </a:r>
            <a:r>
              <a:rPr lang="en-US" sz="3600" b="1" dirty="0" smtClean="0">
                <a:latin typeface="Albertus Extra Bold" pitchFamily="34" charset="0"/>
              </a:rPr>
              <a:t>of anterior nasal packs :</a:t>
            </a:r>
            <a:r>
              <a:rPr lang="en-US" sz="3600" b="1" dirty="0" smtClean="0"/>
              <a:t>:</a:t>
            </a:r>
          </a:p>
          <a:p>
            <a:pPr lvl="0" algn="l" rtl="0"/>
            <a:r>
              <a:rPr lang="en-US" sz="3600" b="1" i="1" dirty="0" smtClean="0">
                <a:solidFill>
                  <a:srgbClr val="0070C0"/>
                </a:solidFill>
              </a:rPr>
              <a:t>Traditional Vaseline gauze packing</a:t>
            </a:r>
            <a:r>
              <a:rPr lang="en-US" sz="3600" b="1" dirty="0" smtClean="0">
                <a:solidFill>
                  <a:srgbClr val="0070C0"/>
                </a:solidFill>
              </a:rPr>
              <a:t>: </a:t>
            </a:r>
            <a:r>
              <a:rPr lang="en-US" sz="3600" b="1" dirty="0" smtClean="0">
                <a:solidFill>
                  <a:srgbClr val="FF0000"/>
                </a:solidFill>
              </a:rPr>
              <a:t>generally not used these days</a:t>
            </a:r>
            <a:r>
              <a:rPr lang="en-US" sz="3600" b="1" dirty="0" smtClean="0"/>
              <a:t>, it is ribbon gauze soaked in </a:t>
            </a:r>
            <a:r>
              <a:rPr lang="en-US" sz="3600" b="1" dirty="0" err="1" smtClean="0"/>
              <a:t>vasalin</a:t>
            </a:r>
            <a:r>
              <a:rPr lang="en-US" sz="3600" b="1" dirty="0" smtClean="0"/>
              <a:t> or other gel.</a:t>
            </a:r>
          </a:p>
          <a:p>
            <a:pPr lvl="0" algn="l" rtl="0"/>
            <a:r>
              <a:rPr lang="en-US" sz="3600" b="1" i="1" dirty="0" smtClean="0">
                <a:solidFill>
                  <a:srgbClr val="0070C0"/>
                </a:solidFill>
              </a:rPr>
              <a:t>Compressed sponge/tampon</a:t>
            </a:r>
            <a:r>
              <a:rPr lang="en-US" sz="3600" b="1" dirty="0" smtClean="0"/>
              <a:t>: </a:t>
            </a:r>
            <a:r>
              <a:rPr lang="en-US" sz="3600" b="1" dirty="0" err="1" smtClean="0">
                <a:solidFill>
                  <a:srgbClr val="FF0000"/>
                </a:solidFill>
              </a:rPr>
              <a:t>Merocel</a:t>
            </a:r>
            <a:r>
              <a:rPr lang="en-US" sz="3600" b="1" dirty="0" smtClean="0">
                <a:solidFill>
                  <a:srgbClr val="FF0000"/>
                </a:solidFill>
              </a:rPr>
              <a:t> </a:t>
            </a:r>
            <a:r>
              <a:rPr lang="en-US" sz="3600" b="1" dirty="0" smtClean="0"/>
              <a:t>is </a:t>
            </a:r>
            <a:r>
              <a:rPr lang="en-US" sz="3600" b="1" dirty="0" smtClean="0">
                <a:solidFill>
                  <a:schemeClr val="accent2">
                    <a:lumMod val="75000"/>
                  </a:schemeClr>
                </a:solidFill>
              </a:rPr>
              <a:t>a dehydrated polyvinyl polymer sponge, formed into flat tampons of various sizes. These are inserted into the nasal cavity, and then rehydrate by blood or saline, causing then to expand up the three time their original size, filling the nasal cavity.</a:t>
            </a:r>
          </a:p>
          <a:p>
            <a:pPr lvl="0" algn="l" rtl="0"/>
            <a:r>
              <a:rPr lang="en-US" sz="3600" b="1" i="1" dirty="0" smtClean="0">
                <a:solidFill>
                  <a:srgbClr val="0070C0"/>
                </a:solidFill>
              </a:rPr>
              <a:t>Anterior epistaxis </a:t>
            </a:r>
            <a:r>
              <a:rPr lang="en-US" sz="3600" b="1" i="1" dirty="0" err="1" smtClean="0">
                <a:solidFill>
                  <a:srgbClr val="0070C0"/>
                </a:solidFill>
              </a:rPr>
              <a:t>ballons</a:t>
            </a:r>
            <a:r>
              <a:rPr lang="en-US" sz="3600" b="1" i="1" dirty="0" smtClean="0"/>
              <a:t>:</a:t>
            </a:r>
            <a:r>
              <a:rPr lang="en-US" sz="3600" b="1" dirty="0" smtClean="0"/>
              <a:t> </a:t>
            </a:r>
            <a:r>
              <a:rPr lang="en-US" sz="3600" b="1" dirty="0" smtClean="0">
                <a:solidFill>
                  <a:srgbClr val="FF0000"/>
                </a:solidFill>
              </a:rPr>
              <a:t>Rapid Rhino </a:t>
            </a:r>
            <a:r>
              <a:rPr lang="en-US" sz="3600" b="1" dirty="0" smtClean="0">
                <a:solidFill>
                  <a:schemeClr val="accent6">
                    <a:lumMod val="75000"/>
                  </a:schemeClr>
                </a:solidFill>
              </a:rPr>
              <a:t>consist of an outer layer of </a:t>
            </a:r>
            <a:r>
              <a:rPr lang="en-US" sz="3600" b="1" dirty="0" err="1" smtClean="0">
                <a:solidFill>
                  <a:schemeClr val="accent6">
                    <a:lumMod val="75000"/>
                  </a:schemeClr>
                </a:solidFill>
              </a:rPr>
              <a:t>carboxycellulose</a:t>
            </a:r>
            <a:r>
              <a:rPr lang="en-US" sz="3600" b="1" dirty="0" smtClean="0">
                <a:solidFill>
                  <a:schemeClr val="accent6">
                    <a:lumMod val="75000"/>
                  </a:schemeClr>
                </a:solidFill>
              </a:rPr>
              <a:t> that promotes platelet aggregation, with an inflatable balloon that compresses the nasal cavity upon inflation </a:t>
            </a:r>
            <a:r>
              <a:rPr lang="en-US" sz="3600" b="1" dirty="0" err="1" smtClean="0">
                <a:solidFill>
                  <a:schemeClr val="accent6">
                    <a:lumMod val="75000"/>
                  </a:schemeClr>
                </a:solidFill>
              </a:rPr>
              <a:t>tamponading</a:t>
            </a:r>
            <a:r>
              <a:rPr lang="en-US" sz="3600" b="1" dirty="0" smtClean="0">
                <a:solidFill>
                  <a:schemeClr val="accent6">
                    <a:lumMod val="75000"/>
                  </a:schemeClr>
                </a:solidFill>
              </a:rPr>
              <a:t> the bleeding site. Rapid Rhino have been shown to be as effective as nasal tampons and allow for superior patient comfort on insertion and removal.</a:t>
            </a:r>
          </a:p>
          <a:p>
            <a:pPr algn="l" rtl="0"/>
            <a:r>
              <a:rPr lang="en-US" sz="3600" b="1" i="1" dirty="0" smtClean="0">
                <a:solidFill>
                  <a:srgbClr val="0070C0"/>
                </a:solidFill>
              </a:rPr>
              <a:t>Absorbable materials</a:t>
            </a:r>
            <a:r>
              <a:rPr lang="en-US" sz="3600" b="1" dirty="0" smtClean="0"/>
              <a:t>:, </a:t>
            </a:r>
            <a:r>
              <a:rPr lang="en-US" sz="3600" b="1" dirty="0" smtClean="0">
                <a:solidFill>
                  <a:schemeClr val="accent6">
                    <a:lumMod val="50000"/>
                  </a:schemeClr>
                </a:solidFill>
              </a:rPr>
              <a:t>  </a:t>
            </a:r>
            <a:r>
              <a:rPr lang="en-US" sz="3600" b="1" dirty="0" err="1" smtClean="0">
                <a:solidFill>
                  <a:schemeClr val="accent6">
                    <a:lumMod val="50000"/>
                  </a:schemeClr>
                </a:solidFill>
              </a:rPr>
              <a:t>carboxymethycellulose</a:t>
            </a:r>
            <a:r>
              <a:rPr lang="en-US" sz="3600" b="1" dirty="0" smtClean="0">
                <a:solidFill>
                  <a:schemeClr val="accent6">
                    <a:lumMod val="50000"/>
                  </a:schemeClr>
                </a:solidFill>
              </a:rPr>
              <a:t> sponges (</a:t>
            </a:r>
            <a:r>
              <a:rPr lang="en-US" sz="3600" b="1" dirty="0" err="1" smtClean="0">
                <a:solidFill>
                  <a:schemeClr val="accent6">
                    <a:lumMod val="50000"/>
                  </a:schemeClr>
                </a:solidFill>
              </a:rPr>
              <a:t>surgecil</a:t>
            </a:r>
            <a:r>
              <a:rPr lang="en-US" sz="3600" b="1" dirty="0" smtClean="0">
                <a:solidFill>
                  <a:schemeClr val="accent6">
                    <a:lumMod val="50000"/>
                  </a:schemeClr>
                </a:solidFill>
              </a:rPr>
              <a:t>) and calcium alginate dressings and wicks</a:t>
            </a:r>
            <a:r>
              <a:rPr lang="en-US" sz="3600" b="1" dirty="0" smtClean="0">
                <a:solidFill>
                  <a:schemeClr val="accent6">
                    <a:lumMod val="50000"/>
                  </a:schemeClr>
                </a:solidFill>
              </a:rPr>
              <a:t>.</a:t>
            </a:r>
          </a:p>
          <a:p>
            <a:pPr algn="l" rtl="0"/>
            <a:r>
              <a:rPr lang="en-US" sz="3600" b="1" dirty="0" smtClean="0">
                <a:solidFill>
                  <a:schemeClr val="accent6">
                    <a:lumMod val="50000"/>
                  </a:schemeClr>
                </a:solidFill>
              </a:rPr>
              <a:t> </a:t>
            </a:r>
            <a:r>
              <a:rPr lang="en-US" sz="3600" b="1" dirty="0" smtClean="0">
                <a:solidFill>
                  <a:schemeClr val="accent6">
                    <a:lumMod val="50000"/>
                  </a:schemeClr>
                </a:solidFill>
              </a:rPr>
              <a:t>These dressing can be left in place for between 1-5 days, but remember the longer the packing is left </a:t>
            </a:r>
            <a:r>
              <a:rPr lang="en-US" sz="3600" b="1" dirty="0" err="1" smtClean="0">
                <a:solidFill>
                  <a:schemeClr val="accent6">
                    <a:lumMod val="50000"/>
                  </a:schemeClr>
                </a:solidFill>
              </a:rPr>
              <a:t>insitu</a:t>
            </a:r>
            <a:r>
              <a:rPr lang="en-US" sz="3600" b="1" dirty="0" smtClean="0">
                <a:solidFill>
                  <a:schemeClr val="accent6">
                    <a:lumMod val="50000"/>
                  </a:schemeClr>
                </a:solidFill>
              </a:rPr>
              <a:t> the increase risk of developing toxic-shock syndrome</a:t>
            </a:r>
            <a:endParaRPr lang="ar-IQ" sz="3600" b="1" dirty="0">
              <a:solidFill>
                <a:schemeClr val="accent6">
                  <a:lumMod val="50000"/>
                </a:schemeClr>
              </a:solidFill>
            </a:endParaRPr>
          </a:p>
        </p:txBody>
      </p:sp>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62500" lnSpcReduction="20000"/>
          </a:bodyPr>
          <a:lstStyle/>
          <a:p>
            <a:pPr algn="l" rtl="0">
              <a:buFont typeface="Wingdings" pitchFamily="2" charset="2"/>
              <a:buChar char="v"/>
            </a:pPr>
            <a:r>
              <a:rPr lang="en-US" b="1" dirty="0" smtClean="0"/>
              <a:t>Posterior Packing/ </a:t>
            </a:r>
            <a:r>
              <a:rPr lang="en-US" b="1" dirty="0" err="1" smtClean="0"/>
              <a:t>Ballon</a:t>
            </a:r>
            <a:r>
              <a:rPr lang="en-US" b="1" dirty="0" smtClean="0"/>
              <a:t>/</a:t>
            </a:r>
            <a:r>
              <a:rPr lang="en-US" b="1" dirty="0" smtClean="0"/>
              <a:t> </a:t>
            </a:r>
            <a:r>
              <a:rPr lang="en-US" b="1" dirty="0" smtClean="0"/>
              <a:t>Catheters:</a:t>
            </a:r>
            <a:endParaRPr lang="en-US" dirty="0" smtClean="0"/>
          </a:p>
          <a:p>
            <a:pPr lvl="0" algn="l" rtl="0">
              <a:buNone/>
            </a:pPr>
            <a:r>
              <a:rPr lang="en-US" b="1" dirty="0" smtClean="0">
                <a:solidFill>
                  <a:srgbClr val="00B050"/>
                </a:solidFill>
              </a:rPr>
              <a:t>Posterior nasal bleeds </a:t>
            </a:r>
            <a:r>
              <a:rPr lang="en-US" b="1" dirty="0" smtClean="0"/>
              <a:t>can be difficult to manage related to the relatively inaccessible site of bleeding and generally don’t respond the above standard medical treatment and packing.</a:t>
            </a:r>
          </a:p>
          <a:p>
            <a:pPr lvl="0" algn="l" rtl="0">
              <a:buNone/>
            </a:pPr>
            <a:r>
              <a:rPr lang="en-US" b="1" dirty="0" smtClean="0">
                <a:solidFill>
                  <a:srgbClr val="00B050"/>
                </a:solidFill>
              </a:rPr>
              <a:t>Analgesia will be required here</a:t>
            </a:r>
            <a:r>
              <a:rPr lang="en-US" b="1" dirty="0" smtClean="0"/>
              <a:t>.</a:t>
            </a:r>
          </a:p>
          <a:p>
            <a:pPr lvl="0" algn="l" rtl="0"/>
            <a:r>
              <a:rPr lang="en-US" b="1" dirty="0" smtClean="0"/>
              <a:t>1- </a:t>
            </a:r>
            <a:r>
              <a:rPr lang="en-US" sz="3800" b="1" dirty="0" smtClean="0">
                <a:solidFill>
                  <a:schemeClr val="accent3"/>
                </a:solidFill>
              </a:rPr>
              <a:t>The posterior gauze pack </a:t>
            </a:r>
            <a:r>
              <a:rPr lang="en-US" b="1" dirty="0" smtClean="0"/>
              <a:t>consists of 4-inch gauze squares folded, rolled, tied into a tight bundle with 2 strands of heavy silk suture, and coated with antibiotic ointment. Remain4-5days.</a:t>
            </a:r>
          </a:p>
          <a:p>
            <a:pPr lvl="0" algn="l" rtl="0"/>
            <a:endParaRPr lang="en-US" b="1" dirty="0" smtClean="0"/>
          </a:p>
          <a:p>
            <a:pPr lvl="0" algn="l" rtl="0"/>
            <a:r>
              <a:rPr lang="en-US" sz="3800" b="1" dirty="0" smtClean="0">
                <a:solidFill>
                  <a:schemeClr val="accent2"/>
                </a:solidFill>
              </a:rPr>
              <a:t>2-Double balloon catheters</a:t>
            </a:r>
            <a:r>
              <a:rPr lang="en-US" sz="3800" b="1" dirty="0" smtClean="0"/>
              <a:t> </a:t>
            </a:r>
            <a:r>
              <a:rPr lang="en-US" b="1" i="1" dirty="0" smtClean="0">
                <a:solidFill>
                  <a:srgbClr val="0070C0"/>
                </a:solidFill>
              </a:rPr>
              <a:t>consist off of a posterior and anterior balloon, are relatively easy to insert, although cost may limit their use. Generally used in difficult posterior epistaxis</a:t>
            </a:r>
            <a:r>
              <a:rPr lang="en-US" b="1" dirty="0" smtClean="0"/>
              <a:t>.</a:t>
            </a:r>
          </a:p>
          <a:p>
            <a:pPr lvl="0" algn="l" rtl="0">
              <a:buNone/>
            </a:pPr>
            <a:r>
              <a:rPr lang="en-US" b="1" i="1" dirty="0" smtClean="0">
                <a:solidFill>
                  <a:schemeClr val="accent3"/>
                </a:solidFill>
              </a:rPr>
              <a:t>Saline is preferred over air to inflate balloon as air can leak out causing deflation.</a:t>
            </a:r>
          </a:p>
          <a:p>
            <a:pPr lvl="0" algn="l" rtl="0">
              <a:buNone/>
            </a:pPr>
            <a:r>
              <a:rPr lang="en-US" b="1" dirty="0" smtClean="0"/>
              <a:t>Avoid over-inflating </a:t>
            </a:r>
            <a:r>
              <a:rPr lang="en-US" b="1" dirty="0" err="1" smtClean="0"/>
              <a:t>ballon</a:t>
            </a:r>
            <a:r>
              <a:rPr lang="en-US" b="1" dirty="0" smtClean="0"/>
              <a:t> (discomfort, rupture of the </a:t>
            </a:r>
            <a:r>
              <a:rPr lang="en-US" b="1" dirty="0" err="1" smtClean="0"/>
              <a:t>ballon</a:t>
            </a:r>
            <a:r>
              <a:rPr lang="en-US" b="1" dirty="0" smtClean="0"/>
              <a:t>, or pressure necrosis of the nasal mucosa).</a:t>
            </a:r>
          </a:p>
          <a:p>
            <a:pPr lvl="0" algn="l" rtl="0"/>
            <a:r>
              <a:rPr lang="en-US" sz="3800" b="1" dirty="0" smtClean="0">
                <a:solidFill>
                  <a:schemeClr val="accent3"/>
                </a:solidFill>
              </a:rPr>
              <a:t>3-A foley catheter </a:t>
            </a:r>
            <a:r>
              <a:rPr lang="en-US" b="1" dirty="0" smtClean="0"/>
              <a:t>can be used 10-14 French </a:t>
            </a:r>
            <a:r>
              <a:rPr lang="en-US" b="1" dirty="0" smtClean="0"/>
              <a:t> G.</a:t>
            </a:r>
            <a:endParaRPr lang="en-US" b="1" dirty="0" smtClean="0"/>
          </a:p>
          <a:p>
            <a:pPr algn="l" rtl="0">
              <a:buNone/>
            </a:pPr>
            <a:r>
              <a:rPr lang="en-US" b="1" i="1" dirty="0" smtClean="0">
                <a:solidFill>
                  <a:srgbClr val="FF0000"/>
                </a:solidFill>
              </a:rPr>
              <a:t>Posterior </a:t>
            </a:r>
            <a:r>
              <a:rPr lang="en-US" b="1" i="1" dirty="0" smtClean="0">
                <a:solidFill>
                  <a:srgbClr val="FF0000"/>
                </a:solidFill>
              </a:rPr>
              <a:t>pack \</a:t>
            </a:r>
            <a:r>
              <a:rPr lang="en-US" b="1" i="1" dirty="0" err="1" smtClean="0">
                <a:solidFill>
                  <a:srgbClr val="FF0000"/>
                </a:solidFill>
              </a:rPr>
              <a:t>ballon</a:t>
            </a:r>
            <a:r>
              <a:rPr lang="en-US" b="1" i="1" dirty="0" smtClean="0">
                <a:solidFill>
                  <a:srgbClr val="FF0000"/>
                </a:solidFill>
              </a:rPr>
              <a:t>= need </a:t>
            </a:r>
            <a:r>
              <a:rPr lang="en-US" b="1" i="1" dirty="0" err="1" smtClean="0">
                <a:solidFill>
                  <a:srgbClr val="FF0000"/>
                </a:solidFill>
              </a:rPr>
              <a:t>admession</a:t>
            </a:r>
            <a:r>
              <a:rPr lang="en-US" b="1" i="1" dirty="0" smtClean="0">
                <a:solidFill>
                  <a:srgbClr val="FF0000"/>
                </a:solidFill>
              </a:rPr>
              <a:t>, (decrease pao2),put on antibiotic cover 7dys.</a:t>
            </a:r>
            <a:endParaRPr lang="ar-IQ" b="1" i="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417530"/>
          </a:xfrm>
        </p:spPr>
        <p:txBody>
          <a:bodyPr>
            <a:normAutofit fontScale="90000"/>
          </a:bodyPr>
          <a:lstStyle/>
          <a:p>
            <a:r>
              <a:rPr lang="en-US" sz="2000" dirty="0"/>
              <a:t>Typical contents of an epistaxis tray. </a:t>
            </a:r>
            <a:r>
              <a:rPr lang="en-US" sz="2000" i="1" dirty="0"/>
              <a:t>Top row:</a:t>
            </a:r>
            <a:r>
              <a:rPr lang="en-US" sz="2000" dirty="0"/>
              <a:t> nasal decongestant sprays and local anesthetic, silver nitrate </a:t>
            </a:r>
            <a:r>
              <a:rPr lang="en-US" sz="2000" dirty="0" err="1"/>
              <a:t>cautery</a:t>
            </a:r>
            <a:r>
              <a:rPr lang="en-US" sz="2000" dirty="0"/>
              <a:t> sticks, bayonet forceps, nasal speculum, Frazier suction tip, posterior </a:t>
            </a:r>
            <a:r>
              <a:rPr lang="en-US" sz="2200" dirty="0"/>
              <a:t>double balloon system and syringe for balloon inflation. </a:t>
            </a:r>
            <a:r>
              <a:rPr lang="en-US" sz="2200" i="1" dirty="0"/>
              <a:t>Bottom row:</a:t>
            </a:r>
            <a:r>
              <a:rPr lang="en-US" sz="2200" dirty="0"/>
              <a:t> Packing materials, including </a:t>
            </a:r>
            <a:r>
              <a:rPr lang="en-US" sz="2200" dirty="0" err="1"/>
              <a:t>nonadherent</a:t>
            </a:r>
            <a:r>
              <a:rPr lang="en-US" sz="2200" dirty="0"/>
              <a:t> gauze impregnated with petroleum jelly and 3 percent bismuth </a:t>
            </a:r>
            <a:r>
              <a:rPr lang="en-US" sz="2200" dirty="0" err="1"/>
              <a:t>tribromophenate</a:t>
            </a:r>
            <a:r>
              <a:rPr lang="en-US" sz="2200" dirty="0"/>
              <a:t> (</a:t>
            </a:r>
            <a:r>
              <a:rPr lang="en-US" sz="2200" dirty="0" err="1"/>
              <a:t>Xeroform</a:t>
            </a:r>
            <a:r>
              <a:rPr lang="en-US" sz="2200" dirty="0"/>
              <a:t>), </a:t>
            </a:r>
            <a:r>
              <a:rPr lang="en-US" sz="2200" dirty="0" err="1"/>
              <a:t>Merocel</a:t>
            </a:r>
            <a:r>
              <a:rPr lang="en-US" sz="2200" dirty="0"/>
              <a:t>, </a:t>
            </a:r>
            <a:r>
              <a:rPr lang="en-US" sz="2200" dirty="0" err="1"/>
              <a:t>Gelfoam</a:t>
            </a:r>
            <a:r>
              <a:rPr lang="en-US" sz="2000" dirty="0"/>
              <a:t>, and suction </a:t>
            </a:r>
            <a:r>
              <a:rPr lang="en-US" sz="2000" dirty="0" err="1"/>
              <a:t>cautery</a:t>
            </a:r>
            <a:r>
              <a:rPr lang="en-US" sz="2000" dirty="0"/>
              <a:t/>
            </a:r>
            <a:br>
              <a:rPr lang="en-US" sz="2000" dirty="0"/>
            </a:br>
            <a:endParaRPr lang="ar-IQ" dirty="0"/>
          </a:p>
        </p:txBody>
      </p:sp>
      <p:pic>
        <p:nvPicPr>
          <p:cNvPr id="4" name="Content Placeholder 3" descr="http://www.aafp.org/afp/2005/0115/afp20050115p305-f2.jpg"/>
          <p:cNvPicPr>
            <a:picLocks noGrp="1"/>
          </p:cNvPicPr>
          <p:nvPr>
            <p:ph idx="1"/>
          </p:nvPr>
        </p:nvPicPr>
        <p:blipFill>
          <a:blip r:embed="rId2"/>
          <a:stretch>
            <a:fillRect/>
          </a:stretch>
        </p:blipFill>
        <p:spPr bwMode="auto">
          <a:xfrm>
            <a:off x="2190750" y="2067719"/>
            <a:ext cx="4762500" cy="3590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8" name="Rectangle 8"/>
          <p:cNvSpPr>
            <a:spLocks noChangeArrowheads="1"/>
          </p:cNvSpPr>
          <p:nvPr/>
        </p:nvSpPr>
        <p:spPr bwMode="auto">
          <a:xfrm>
            <a:off x="0" y="357166"/>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chemeClr val="tx1"/>
                </a:solidFill>
                <a:effectLst/>
                <a:latin typeface="AntiqueRow" pitchFamily="2" charset="0"/>
                <a:ea typeface="Times New Roman" pitchFamily="18" charset="0"/>
                <a:cs typeface="Arial" pitchFamily="34" charset="0"/>
              </a:rPr>
              <a:t> </a:t>
            </a:r>
            <a:r>
              <a:rPr kumimoji="0" lang="en-US" sz="4000" b="1" i="0" u="none" strike="noStrike" cap="none" normalizeH="0" baseline="0" dirty="0" smtClean="0">
                <a:ln>
                  <a:noFill/>
                </a:ln>
                <a:solidFill>
                  <a:srgbClr val="FF0000"/>
                </a:solidFill>
                <a:effectLst/>
                <a:latin typeface="Albertus Extra Bold" pitchFamily="34" charset="0"/>
                <a:ea typeface="Times New Roman" pitchFamily="18" charset="0"/>
                <a:cs typeface="Aharoni" pitchFamily="2" charset="-79"/>
              </a:rPr>
              <a:t>EPISTAXIS </a:t>
            </a:r>
            <a:r>
              <a:rPr kumimoji="0" lang="en-US" sz="3600" b="1" i="0" u="none" strike="noStrike" cap="none" normalizeH="0" baseline="0" dirty="0" smtClean="0">
                <a:ln>
                  <a:noFill/>
                </a:ln>
                <a:solidFill>
                  <a:schemeClr val="tx1"/>
                </a:solidFill>
                <a:effectLst/>
                <a:latin typeface="AntiqueRow" pitchFamily="2"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Arial" pitchFamily="34" charset="0"/>
                <a:ea typeface="Times New Roman" pitchFamily="18" charset="0"/>
                <a:cs typeface="Arial" pitchFamily="34" charset="0"/>
              </a:rPr>
              <a:t>Bleeding from the nose </a:t>
            </a:r>
            <a:r>
              <a:rPr lang="en-US" sz="2400" dirty="0" err="1" smtClean="0">
                <a:latin typeface="Arial" pitchFamily="34" charset="0"/>
                <a:ea typeface="Times New Roman" pitchFamily="18" charset="0"/>
                <a:cs typeface="Arial" pitchFamily="34" charset="0"/>
              </a:rPr>
              <a:t>anteriorly</a:t>
            </a:r>
            <a:r>
              <a:rPr lang="en-US" sz="2400" dirty="0" smtClean="0">
                <a:latin typeface="Arial" pitchFamily="34" charset="0"/>
                <a:ea typeface="Times New Roman" pitchFamily="18" charset="0"/>
                <a:cs typeface="Arial" pitchFamily="34" charset="0"/>
              </a:rPr>
              <a:t> or </a:t>
            </a:r>
            <a:r>
              <a:rPr lang="en-US" sz="2400" dirty="0" err="1" smtClean="0">
                <a:latin typeface="Arial" pitchFamily="34" charset="0"/>
                <a:ea typeface="Times New Roman" pitchFamily="18" charset="0"/>
                <a:cs typeface="Arial" pitchFamily="34" charset="0"/>
              </a:rPr>
              <a:t>Nasopharynx</a:t>
            </a:r>
            <a:r>
              <a:rPr lang="en-US" sz="2400" dirty="0" smtClean="0">
                <a:latin typeface="Arial" pitchFamily="34" charset="0"/>
                <a:ea typeface="Times New Roman" pitchFamily="18" charset="0"/>
                <a:cs typeface="Arial" pitchFamily="34" charset="0"/>
              </a:rPr>
              <a:t> </a:t>
            </a:r>
            <a:r>
              <a:rPr lang="en-US" sz="2400" dirty="0" err="1" smtClean="0">
                <a:latin typeface="Arial" pitchFamily="34" charset="0"/>
                <a:ea typeface="Times New Roman" pitchFamily="18" charset="0"/>
                <a:cs typeface="Arial" pitchFamily="34" charset="0"/>
              </a:rPr>
              <a:t>posteriorly</a:t>
            </a:r>
            <a:r>
              <a:rPr lang="en-US" sz="2000" dirty="0" smtClean="0">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elatively common occurrence of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tooltip="Hemorrhage"/>
              </a:rPr>
              <a:t>hemorrhage</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the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tooltip="Human nose"/>
              </a:rPr>
              <a:t>nose</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usually noticed when the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tooltip="Blood"/>
              </a:rPr>
              <a:t>blood</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drains out through the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5" tooltip="Nostril"/>
              </a:rPr>
              <a:t>nostrils</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There are two types: </a:t>
            </a:r>
            <a:r>
              <a:rPr kumimoji="0" lang="ar-IQ" sz="28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anterior</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ar-IQ"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most common)</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ar-IQ" sz="28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posterior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IQ"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less common</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Sometimes in more severe cases, the blood can come up the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6" tooltip="Nasolacrimal duct"/>
              </a:rPr>
              <a:t>nasolacrimal duct</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out from the eye. Fresh blood and clotted blood can also flow down into the stomach and cause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7" tooltip="Nausea"/>
              </a:rPr>
              <a:t>nausea</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8" tooltip="Vomiting"/>
              </a:rPr>
              <a:t>vomiting</a:t>
            </a: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IQ" sz="16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hlinkClick r:id="rId9"/>
              </a:rPr>
              <a:t>[]</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Although the sight of large amounts of blood can be alarming and may warrant medical attention, nosebleeds are rarely fatal</a:t>
            </a:r>
            <a:r>
              <a:rPr kumimoji="0" lang="ar-IQ"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a:r>
              <a:rPr lang="en-US" sz="3600" b="1" dirty="0" smtClean="0">
                <a:solidFill>
                  <a:srgbClr val="FF0000"/>
                </a:solidFill>
              </a:rPr>
              <a:t>R</a:t>
            </a:r>
            <a:r>
              <a:rPr lang="en-US" b="1" dirty="0" smtClean="0">
                <a:solidFill>
                  <a:srgbClr val="FF0000"/>
                </a:solidFill>
              </a:rPr>
              <a:t>arely</a:t>
            </a:r>
            <a:r>
              <a:rPr lang="en-US" dirty="0" smtClean="0"/>
              <a:t> if these measures failed to control bleeding .</a:t>
            </a:r>
          </a:p>
          <a:p>
            <a:pPr algn="l">
              <a:buNone/>
            </a:pPr>
            <a:r>
              <a:rPr lang="en-US" b="1" dirty="0" smtClean="0">
                <a:solidFill>
                  <a:srgbClr val="0070C0"/>
                </a:solidFill>
              </a:rPr>
              <a:t>Examination under general anesthesia, use of </a:t>
            </a:r>
            <a:r>
              <a:rPr lang="en-US" b="1" dirty="0" err="1" smtClean="0">
                <a:solidFill>
                  <a:srgbClr val="0070C0"/>
                </a:solidFill>
              </a:rPr>
              <a:t>nasoendoscopy</a:t>
            </a:r>
            <a:r>
              <a:rPr lang="en-US" dirty="0" smtClean="0"/>
              <a:t>:</a:t>
            </a:r>
          </a:p>
          <a:p>
            <a:pPr algn="l" rtl="0"/>
            <a:r>
              <a:rPr lang="en-US" b="1" dirty="0" smtClean="0">
                <a:solidFill>
                  <a:schemeClr val="accent3">
                    <a:lumMod val="75000"/>
                  </a:schemeClr>
                </a:solidFill>
              </a:rPr>
              <a:t>Cauterization</a:t>
            </a:r>
            <a:r>
              <a:rPr lang="en-US" dirty="0" smtClean="0"/>
              <a:t> if possible like </a:t>
            </a:r>
            <a:r>
              <a:rPr lang="en-US" dirty="0" err="1" smtClean="0"/>
              <a:t>sphenopalatine</a:t>
            </a:r>
            <a:r>
              <a:rPr lang="en-US" dirty="0" smtClean="0"/>
              <a:t> </a:t>
            </a:r>
            <a:r>
              <a:rPr lang="ar-IQ" dirty="0" smtClean="0"/>
              <a:t> </a:t>
            </a:r>
            <a:r>
              <a:rPr lang="en-US" dirty="0" smtClean="0"/>
              <a:t>artery .if not do:</a:t>
            </a:r>
          </a:p>
          <a:p>
            <a:pPr algn="l" rtl="0"/>
            <a:r>
              <a:rPr lang="en-US" b="1" dirty="0" smtClean="0">
                <a:solidFill>
                  <a:schemeClr val="accent3">
                    <a:lumMod val="75000"/>
                  </a:schemeClr>
                </a:solidFill>
              </a:rPr>
              <a:t>Ligation of selective</a:t>
            </a:r>
            <a:r>
              <a:rPr lang="en-US" dirty="0" smtClean="0"/>
              <a:t>(anterior or posterior </a:t>
            </a:r>
            <a:r>
              <a:rPr lang="en-US" dirty="0" err="1" smtClean="0"/>
              <a:t>ethmoidal</a:t>
            </a:r>
            <a:r>
              <a:rPr lang="en-US" dirty="0" smtClean="0"/>
              <a:t> artery) or internal maxillary artery.</a:t>
            </a:r>
          </a:p>
          <a:p>
            <a:pPr algn="l" rtl="0"/>
            <a:r>
              <a:rPr lang="en-US" b="1" dirty="0" err="1" smtClean="0">
                <a:solidFill>
                  <a:schemeClr val="accent3">
                    <a:lumMod val="75000"/>
                  </a:schemeClr>
                </a:solidFill>
              </a:rPr>
              <a:t>Embolizatin</a:t>
            </a:r>
            <a:r>
              <a:rPr lang="en-US" dirty="0" smtClean="0"/>
              <a:t> of artery  to stop or to reduce bleeding.</a:t>
            </a:r>
          </a:p>
          <a:p>
            <a:pPr algn="l"/>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fontScale="70000" lnSpcReduction="20000"/>
          </a:bodyPr>
          <a:lstStyle/>
          <a:p>
            <a:pPr algn="l" rtl="0">
              <a:buNone/>
            </a:pPr>
            <a:r>
              <a:rPr lang="en-US" b="1" dirty="0" smtClean="0"/>
              <a:t>Bleeding disorders</a:t>
            </a:r>
          </a:p>
          <a:p>
            <a:pPr algn="l" rtl="0"/>
            <a:r>
              <a:rPr lang="en-US" b="1" dirty="0" smtClean="0"/>
              <a:t>In </a:t>
            </a:r>
            <a:r>
              <a:rPr lang="en-US" b="1" dirty="0" err="1" smtClean="0">
                <a:solidFill>
                  <a:schemeClr val="accent3">
                    <a:lumMod val="75000"/>
                  </a:schemeClr>
                </a:solidFill>
              </a:rPr>
              <a:t>Rendu</a:t>
            </a:r>
            <a:r>
              <a:rPr lang="en-US" b="1" dirty="0" smtClean="0">
                <a:solidFill>
                  <a:schemeClr val="accent3">
                    <a:lumMod val="75000"/>
                  </a:schemeClr>
                </a:solidFill>
              </a:rPr>
              <a:t>-Osler-Weber syndrome</a:t>
            </a:r>
            <a:r>
              <a:rPr lang="en-US" b="1" dirty="0" smtClean="0"/>
              <a:t>,</a:t>
            </a:r>
          </a:p>
          <a:p>
            <a:pPr algn="l" rtl="0"/>
            <a:r>
              <a:rPr lang="en-US" b="1" dirty="0" smtClean="0"/>
              <a:t> A </a:t>
            </a:r>
            <a:r>
              <a:rPr lang="en-US" sz="2900" b="1" dirty="0" smtClean="0">
                <a:solidFill>
                  <a:srgbClr val="0070C0"/>
                </a:solidFill>
              </a:rPr>
              <a:t>split-thickness skin graft (</a:t>
            </a:r>
            <a:r>
              <a:rPr lang="en-US" sz="2900" b="1" dirty="0" err="1" smtClean="0">
                <a:solidFill>
                  <a:srgbClr val="0070C0"/>
                </a:solidFill>
              </a:rPr>
              <a:t>septal</a:t>
            </a:r>
            <a:r>
              <a:rPr lang="en-US" sz="2900" b="1" dirty="0" smtClean="0">
                <a:solidFill>
                  <a:srgbClr val="0070C0"/>
                </a:solidFill>
              </a:rPr>
              <a:t> </a:t>
            </a:r>
            <a:r>
              <a:rPr lang="en-US" sz="2900" b="1" dirty="0" err="1" smtClean="0">
                <a:solidFill>
                  <a:srgbClr val="0070C0"/>
                </a:solidFill>
              </a:rPr>
              <a:t>dermatoplasty</a:t>
            </a:r>
            <a:r>
              <a:rPr lang="en-US" sz="2900" b="1" dirty="0" smtClean="0">
                <a:solidFill>
                  <a:srgbClr val="0070C0"/>
                </a:solidFill>
              </a:rPr>
              <a:t>) </a:t>
            </a:r>
            <a:r>
              <a:rPr lang="en-US" sz="2900" b="1" dirty="0" smtClean="0">
                <a:solidFill>
                  <a:srgbClr val="FF0000"/>
                </a:solidFill>
              </a:rPr>
              <a:t>reduces the number of nosebleeds and allows the anemia to be corrected</a:t>
            </a:r>
            <a:r>
              <a:rPr lang="en-US" sz="4000" b="1" dirty="0" smtClean="0"/>
              <a:t>. </a:t>
            </a:r>
            <a:endParaRPr lang="en-US" b="1" dirty="0" smtClean="0"/>
          </a:p>
          <a:p>
            <a:pPr algn="l" rtl="0"/>
            <a:r>
              <a:rPr lang="en-US" b="1" dirty="0" smtClean="0">
                <a:solidFill>
                  <a:srgbClr val="0070C0"/>
                </a:solidFill>
              </a:rPr>
              <a:t>Laser (</a:t>
            </a:r>
            <a:r>
              <a:rPr lang="en-US" b="1" dirty="0" err="1" smtClean="0">
                <a:solidFill>
                  <a:srgbClr val="0070C0"/>
                </a:solidFill>
              </a:rPr>
              <a:t>Nd:YAG</a:t>
            </a:r>
            <a:r>
              <a:rPr lang="en-US" b="1" dirty="0" smtClean="0">
                <a:solidFill>
                  <a:srgbClr val="0070C0"/>
                </a:solidFill>
              </a:rPr>
              <a:t>) photocoagulation </a:t>
            </a:r>
            <a:r>
              <a:rPr lang="en-US" b="1" dirty="0" smtClean="0">
                <a:solidFill>
                  <a:srgbClr val="FF0000"/>
                </a:solidFill>
              </a:rPr>
              <a:t>can be done in the operating room. </a:t>
            </a:r>
          </a:p>
          <a:p>
            <a:pPr algn="l" rtl="0"/>
            <a:r>
              <a:rPr lang="en-US" b="1" dirty="0" smtClean="0">
                <a:solidFill>
                  <a:srgbClr val="0070C0"/>
                </a:solidFill>
              </a:rPr>
              <a:t>Selective </a:t>
            </a:r>
            <a:r>
              <a:rPr lang="en-US" b="1" dirty="0" err="1" smtClean="0">
                <a:solidFill>
                  <a:srgbClr val="0070C0"/>
                </a:solidFill>
              </a:rPr>
              <a:t>embolization</a:t>
            </a:r>
            <a:r>
              <a:rPr lang="en-US" b="1" dirty="0" smtClean="0">
                <a:solidFill>
                  <a:srgbClr val="0070C0"/>
                </a:solidFill>
              </a:rPr>
              <a:t> </a:t>
            </a:r>
            <a:r>
              <a:rPr lang="en-US" b="1" dirty="0" smtClean="0">
                <a:solidFill>
                  <a:srgbClr val="FF0000"/>
                </a:solidFill>
              </a:rPr>
              <a:t>also is very effective, particularly in patients who cannot tolerate general anesthesia or for whom surgical intervention has not been successful</a:t>
            </a:r>
            <a:r>
              <a:rPr lang="en-US" b="1" dirty="0" smtClean="0"/>
              <a:t>. </a:t>
            </a:r>
            <a:r>
              <a:rPr lang="en-US" b="1" dirty="0" smtClean="0">
                <a:solidFill>
                  <a:srgbClr val="00B050"/>
                </a:solidFill>
              </a:rPr>
              <a:t>New endoscopic sinus devices have made </a:t>
            </a:r>
            <a:r>
              <a:rPr lang="en-US" b="1" dirty="0" err="1" smtClean="0">
                <a:solidFill>
                  <a:srgbClr val="00B050"/>
                </a:solidFill>
              </a:rPr>
              <a:t>transnasal</a:t>
            </a:r>
            <a:r>
              <a:rPr lang="en-US" b="1" dirty="0" smtClean="0">
                <a:solidFill>
                  <a:srgbClr val="00B050"/>
                </a:solidFill>
              </a:rPr>
              <a:t> surgery more effective.</a:t>
            </a:r>
          </a:p>
          <a:p>
            <a:pPr algn="l" rtl="0"/>
            <a:r>
              <a:rPr lang="en-US" b="1" i="1" dirty="0" smtClean="0"/>
              <a:t>Blood may be swallowed in large amounts </a:t>
            </a:r>
            <a:r>
              <a:rPr lang="en-US" b="1" dirty="0" smtClean="0"/>
              <a:t>and, </a:t>
            </a:r>
            <a:r>
              <a:rPr lang="en-US" b="1" dirty="0" smtClean="0">
                <a:solidFill>
                  <a:schemeClr val="accent2">
                    <a:lumMod val="60000"/>
                    <a:lumOff val="40000"/>
                  </a:schemeClr>
                </a:solidFill>
              </a:rPr>
              <a:t>in patients with liver disease, should be eliminated promptly with enemas and cathartics to prevent hepatic encephalopathy</a:t>
            </a:r>
            <a:r>
              <a:rPr lang="en-US" b="1" dirty="0" smtClean="0"/>
              <a:t>. The GI tract should be sterilized with </a:t>
            </a:r>
            <a:r>
              <a:rPr lang="en-US" b="1" dirty="0" err="1" smtClean="0"/>
              <a:t>nonabsorbable</a:t>
            </a:r>
            <a:r>
              <a:rPr lang="en-US" b="1" dirty="0" smtClean="0"/>
              <a:t> antibiotics (</a:t>
            </a:r>
            <a:r>
              <a:rPr lang="en-US" b="1" dirty="0" err="1" smtClean="0"/>
              <a:t>eg</a:t>
            </a:r>
            <a:r>
              <a:rPr lang="en-US" b="1" dirty="0" smtClean="0"/>
              <a:t>, neomycin 1 g </a:t>
            </a:r>
            <a:r>
              <a:rPr lang="en-US" b="1" dirty="0" err="1" smtClean="0"/>
              <a:t>po</a:t>
            </a:r>
            <a:r>
              <a:rPr lang="en-US" b="1" dirty="0" smtClean="0"/>
              <a:t> </a:t>
            </a:r>
            <a:r>
              <a:rPr lang="en-US" b="1" dirty="0" err="1" smtClean="0"/>
              <a:t>qid</a:t>
            </a:r>
            <a:r>
              <a:rPr lang="en-US" b="1" dirty="0" smtClean="0"/>
              <a:t>) to prevent the breakdown of blood and the absorption of ammonia</a:t>
            </a:r>
            <a:r>
              <a:rPr lang="en-US" dirty="0" smtClean="0"/>
              <a:t>.</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0" y="214290"/>
            <a:ext cx="91440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222222"/>
                </a:solidFill>
                <a:effectLst/>
                <a:latin typeface="+mj-lt"/>
                <a:ea typeface="Times New Roman" pitchFamily="18" charset="0"/>
              </a:rPr>
              <a:t>Epistaxis:</a:t>
            </a:r>
            <a:endParaRPr kumimoji="0" lang="en-US" sz="1400" b="1"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Epistaxis is a frequent complaint</a:t>
            </a:r>
            <a:endParaRPr kumimoji="0" lang="en-US" sz="1200" b="1" i="0" u="none" strike="noStrike" cap="none" normalizeH="0" baseline="0" dirty="0" smtClean="0">
              <a:ln>
                <a:noFill/>
              </a:ln>
              <a:solidFill>
                <a:schemeClr val="accent1">
                  <a:lumMod val="7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60% of the population will suffer from a nose bleed during their lifetime, and 6% will require medical attention.</a:t>
            </a:r>
            <a:endParaRPr kumimoji="0" lang="en-US" sz="1200" b="1" i="0" u="none" strike="noStrike" cap="none" normalizeH="0" baseline="0" dirty="0" smtClean="0">
              <a:ln>
                <a:noFill/>
              </a:ln>
              <a:solidFill>
                <a:schemeClr val="accent1">
                  <a:lumMod val="7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Majority of epistaxis occurs between the ages of 2-10 and 50-80 years old.</a:t>
            </a:r>
            <a:endParaRPr kumimoji="0" lang="en-US" sz="1200" b="1" i="0" u="none" strike="noStrike" cap="none" normalizeH="0" baseline="0" dirty="0" smtClean="0">
              <a:ln>
                <a:noFill/>
              </a:ln>
              <a:solidFill>
                <a:schemeClr val="accent1">
                  <a:lumMod val="7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Epistaxis results from an interaction of factors that damage the nasal mucosal lining, affect the vessel walls, or alter the </a:t>
            </a:r>
            <a:r>
              <a:rPr kumimoji="0" lang="en-US" sz="2400" b="1" i="0" u="none" strike="noStrike" cap="none" normalizeH="0" baseline="0" dirty="0" err="1" smtClean="0">
                <a:ln>
                  <a:noFill/>
                </a:ln>
                <a:solidFill>
                  <a:schemeClr val="accent1">
                    <a:lumMod val="75000"/>
                  </a:schemeClr>
                </a:solidFill>
                <a:effectLst/>
                <a:latin typeface="+mj-lt"/>
                <a:ea typeface="Times New Roman" pitchFamily="18" charset="0"/>
              </a:rPr>
              <a:t>coagulability</a:t>
            </a: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 of the blood.</a:t>
            </a:r>
            <a:endParaRPr kumimoji="0" lang="en-US" sz="1200" b="1" i="0" u="none" strike="noStrike" cap="none" normalizeH="0" baseline="0" dirty="0" smtClean="0">
              <a:ln>
                <a:noFill/>
              </a:ln>
              <a:solidFill>
                <a:schemeClr val="accent1">
                  <a:lumMod val="7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accent1">
                    <a:lumMod val="75000"/>
                  </a:schemeClr>
                </a:solidFill>
                <a:effectLst/>
                <a:latin typeface="+mj-lt"/>
                <a:ea typeface="Times New Roman" pitchFamily="18" charset="0"/>
              </a:rPr>
              <a:t>Emergency physicians have a 90% success rate at treating epistaxis in emergency department, and only have to refer 10% to ENT for further assessment and management</a:t>
            </a:r>
            <a:endParaRPr kumimoji="0" lang="en-US" sz="3600" b="1" i="0" u="none" strike="noStrike" cap="none" normalizeH="0" baseline="0" dirty="0" smtClean="0">
              <a:ln>
                <a:noFill/>
              </a:ln>
              <a:solidFill>
                <a:schemeClr val="accent1">
                  <a:lumMod val="75000"/>
                </a:schemeClr>
              </a:solidFill>
              <a:effectLst/>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285720" y="214290"/>
            <a:ext cx="885828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rtl="0" fontAlgn="base">
              <a:spcBef>
                <a:spcPct val="0"/>
              </a:spcBef>
              <a:spcAft>
                <a:spcPct val="0"/>
              </a:spcAft>
              <a:tabLst>
                <a:tab pos="457200" algn="l"/>
              </a:tabLst>
            </a:pPr>
            <a:r>
              <a:rPr kumimoji="0" lang="en-US" sz="24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Causes of  Epistaxis</a:t>
            </a:r>
            <a:r>
              <a:rPr kumimoji="0" lang="en-US" sz="20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a:t>
            </a:r>
            <a:r>
              <a:rPr kumimoji="0" lang="en-US" sz="1050" b="1"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                                                                                                                                                                                                                                                                                                                               </a:t>
            </a:r>
            <a:r>
              <a:rPr kumimoji="0" lang="en-US" sz="4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D</a:t>
            </a:r>
            <a:r>
              <a:rPr kumimoji="0" lang="en-US"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espite multiple causes for epistaxis, literature shows that in 85% of cases no causes are found (idiopathic=</a:t>
            </a:r>
            <a:r>
              <a:rPr kumimoji="0" lang="en-US" sz="2400" b="1" i="0" u="none"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spontanous</a:t>
            </a:r>
            <a:r>
              <a:rPr kumimoji="0" lang="en-US"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r>
              <a:rPr kumimoji="0" lang="en-US" b="0"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Local causes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lang="en-US" sz="2800" b="1" dirty="0" smtClean="0">
                <a:solidFill>
                  <a:schemeClr val="accent1"/>
                </a:solidFill>
                <a:latin typeface="Calibri" pitchFamily="34" charset="0"/>
                <a:cs typeface="Arial" pitchFamily="34" charset="0"/>
              </a:rPr>
              <a:t> 1-Trauma</a:t>
            </a:r>
            <a:endParaRPr kumimoji="0" lang="en-US" sz="1400" b="1" i="0" u="none" strike="noStrike" cap="none" normalizeH="0" baseline="0" dirty="0" smtClean="0">
              <a:ln>
                <a:noFill/>
              </a:ln>
              <a:solidFill>
                <a:schemeClr val="accent1"/>
              </a:solidFill>
              <a:effectLst/>
              <a:latin typeface="Arial" pitchFamily="34" charset="0"/>
              <a:cs typeface="Arial" pitchFamily="34" charset="0"/>
            </a:endParaRPr>
          </a:p>
          <a:p>
            <a:pPr algn="l" rtl="0" eaLnBrk="0" fontAlgn="base" hangingPunct="0">
              <a:spcBef>
                <a:spcPct val="0"/>
              </a:spcBef>
              <a:spcAft>
                <a:spcPct val="0"/>
              </a:spcAft>
              <a:buFont typeface="Wingdings" pitchFamily="2" charset="2"/>
              <a:buChar char="ü"/>
              <a:tabLst>
                <a:tab pos="457200" algn="l"/>
              </a:tabLst>
            </a:pPr>
            <a:r>
              <a:rPr kumimoji="0" lang="en-US"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Nose picking</a:t>
            </a:r>
            <a:endParaRPr kumimoji="0" lang="en-US" sz="1100" b="1" i="0" u="none" strike="noStrike" cap="none" normalizeH="0" baseline="0" dirty="0" smtClean="0">
              <a:ln>
                <a:noFill/>
              </a:ln>
              <a:solidFill>
                <a:srgbClr val="FF0000"/>
              </a:solidFill>
              <a:effectLst/>
              <a:latin typeface="Arial" pitchFamily="34" charset="0"/>
              <a:cs typeface="Arial" pitchFamily="34" charset="0"/>
            </a:endParaRPr>
          </a:p>
          <a:p>
            <a:pPr lvl="0" algn="l" rtl="0" eaLnBrk="0" fontAlgn="base" hangingPunct="0">
              <a:spcBef>
                <a:spcPct val="0"/>
              </a:spcBef>
              <a:spcAft>
                <a:spcPct val="0"/>
              </a:spcAft>
              <a:buFont typeface="Wingdings" pitchFamily="2" charset="2"/>
              <a:buChar char="ü"/>
              <a:tabLst>
                <a:tab pos="457200" algn="l"/>
              </a:tabLst>
            </a:pPr>
            <a:r>
              <a:rPr kumimoji="0" lang="en-US"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facial trauma --</a:t>
            </a:r>
            <a:r>
              <a:rPr lang="en-US" b="1" u="sng" dirty="0" smtClean="0">
                <a:solidFill>
                  <a:srgbClr val="FF0000"/>
                </a:solidFill>
                <a:hlinkClick r:id="rId2" tooltip="Blunt trauma"/>
              </a:rPr>
              <a:t>Blunt </a:t>
            </a:r>
            <a:r>
              <a:rPr lang="en-US" b="1" u="sng" dirty="0">
                <a:solidFill>
                  <a:srgbClr val="FF0000"/>
                </a:solidFill>
                <a:hlinkClick r:id="rId2" tooltip="Blunt trauma"/>
              </a:rPr>
              <a:t>trauma</a:t>
            </a:r>
            <a:r>
              <a:rPr lang="en-US" b="1" dirty="0">
                <a:solidFill>
                  <a:srgbClr val="FF0000"/>
                </a:solidFill>
              </a:rPr>
              <a:t> </a:t>
            </a:r>
            <a:r>
              <a:rPr lang="en-US" sz="1100" b="1" dirty="0">
                <a:solidFill>
                  <a:srgbClr val="FF0000"/>
                </a:solidFill>
              </a:rPr>
              <a:t>(</a:t>
            </a:r>
            <a:r>
              <a:rPr lang="en-US" sz="2000" b="1" dirty="0">
                <a:solidFill>
                  <a:srgbClr val="FF0000"/>
                </a:solidFill>
              </a:rPr>
              <a:t>usually a </a:t>
            </a:r>
            <a:r>
              <a:rPr lang="en-US" sz="2000" b="1" dirty="0" smtClean="0">
                <a:solidFill>
                  <a:srgbClr val="FF0000"/>
                </a:solidFill>
              </a:rPr>
              <a:t>blow </a:t>
            </a:r>
            <a:r>
              <a:rPr lang="en-US" sz="2000" b="1" dirty="0">
                <a:solidFill>
                  <a:srgbClr val="FF0000"/>
                </a:solidFill>
              </a:rPr>
              <a:t>to the face such as a punch, </a:t>
            </a:r>
            <a:r>
              <a:rPr lang="en-US" sz="2000" b="1" dirty="0" smtClean="0">
                <a:solidFill>
                  <a:srgbClr val="FF0000"/>
                </a:solidFill>
              </a:rPr>
              <a:t>sometimes </a:t>
            </a:r>
            <a:r>
              <a:rPr lang="en-US" sz="2000" b="1" dirty="0">
                <a:solidFill>
                  <a:srgbClr val="FF0000"/>
                </a:solidFill>
              </a:rPr>
              <a:t>accompanying </a:t>
            </a:r>
            <a:r>
              <a:rPr lang="en-US" sz="2000" b="1" dirty="0"/>
              <a:t>a </a:t>
            </a:r>
            <a:r>
              <a:rPr lang="en-US" sz="2000" b="1" u="sng" dirty="0">
                <a:hlinkClick r:id="rId3" tooltip="Nasal fracture"/>
              </a:rPr>
              <a:t>nasal </a:t>
            </a:r>
            <a:r>
              <a:rPr lang="en-US" sz="2000" b="1" u="sng" dirty="0" smtClean="0">
                <a:hlinkClick r:id="rId3" tooltip="Nasal fracture"/>
              </a:rPr>
              <a:t>fracture</a:t>
            </a:r>
            <a:r>
              <a:rPr lang="en-US" sz="2000" b="1" u="sng" dirty="0" smtClean="0"/>
              <a:t>.</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Foreign bodies</a:t>
            </a:r>
            <a:endParaRPr kumimoji="0" lang="en-US" sz="11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2-Nasal or sinus infections</a:t>
            </a:r>
            <a:endParaRPr kumimoji="0" lang="en-US" sz="12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3-Nasal septum deviation, </a:t>
            </a:r>
            <a:r>
              <a:rPr kumimoji="0" lang="en-US" sz="2400" b="1" i="0" u="none" strike="noStrike" cap="none" normalizeH="0" baseline="0" dirty="0" err="1" smtClean="0">
                <a:ln>
                  <a:noFill/>
                </a:ln>
                <a:solidFill>
                  <a:srgbClr val="0070C0"/>
                </a:solidFill>
                <a:effectLst/>
                <a:latin typeface="Calibri" pitchFamily="34" charset="0"/>
                <a:ea typeface="Times New Roman" pitchFamily="18" charset="0"/>
                <a:cs typeface="Arial" pitchFamily="34" charset="0"/>
              </a:rPr>
              <a:t>septal</a:t>
            </a: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 </a:t>
            </a:r>
            <a:r>
              <a:rPr kumimoji="0" lang="en-US" sz="2400" b="1" i="0" u="none" strike="noStrike" cap="none" normalizeH="0" baseline="0" dirty="0" err="1" smtClean="0">
                <a:ln>
                  <a:noFill/>
                </a:ln>
                <a:solidFill>
                  <a:srgbClr val="0070C0"/>
                </a:solidFill>
                <a:effectLst/>
                <a:latin typeface="Calibri" pitchFamily="34" charset="0"/>
                <a:ea typeface="Times New Roman" pitchFamily="18" charset="0"/>
                <a:cs typeface="Arial" pitchFamily="34" charset="0"/>
              </a:rPr>
              <a:t>spur,Septal</a:t>
            </a:r>
            <a:r>
              <a:rPr kumimoji="0" lang="en-US" sz="2400" b="1" i="0" u="none" strike="noStrike" cap="none" normalizeH="0" dirty="0" smtClean="0">
                <a:ln>
                  <a:noFill/>
                </a:ln>
                <a:solidFill>
                  <a:srgbClr val="0070C0"/>
                </a:solidFill>
                <a:effectLst/>
                <a:latin typeface="Calibri" pitchFamily="34" charset="0"/>
                <a:ea typeface="Times New Roman" pitchFamily="18" charset="0"/>
                <a:cs typeface="Arial" pitchFamily="34" charset="0"/>
              </a:rPr>
              <a:t> perforation</a:t>
            </a:r>
            <a:endPar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endParaRPr>
          </a:p>
          <a:p>
            <a:pPr lvl="0" algn="l" rtl="0" eaLnBrk="0" fontAlgn="base" hangingPunct="0">
              <a:spcBef>
                <a:spcPct val="0"/>
              </a:spcBef>
              <a:spcAft>
                <a:spcPct val="0"/>
              </a:spcAft>
              <a:buFontTx/>
              <a:buChar char="•"/>
              <a:tabLst>
                <a:tab pos="457200" algn="l"/>
              </a:tabLst>
            </a:pPr>
            <a:r>
              <a:rPr lang="en-US" sz="2400" b="1" dirty="0">
                <a:solidFill>
                  <a:srgbClr val="0070C0"/>
                </a:solidFill>
                <a:latin typeface="Calibri" pitchFamily="34" charset="0"/>
                <a:cs typeface="Arial" pitchFamily="34" charset="0"/>
              </a:rPr>
              <a:t> </a:t>
            </a:r>
            <a:r>
              <a:rPr lang="en-US" sz="2400" b="1" dirty="0" smtClean="0">
                <a:solidFill>
                  <a:srgbClr val="0070C0"/>
                </a:solidFill>
                <a:latin typeface="Calibri" pitchFamily="34" charset="0"/>
                <a:cs typeface="Arial" pitchFamily="34" charset="0"/>
              </a:rPr>
              <a:t>4-Nasal ,Nasopharyngeal </a:t>
            </a:r>
            <a:r>
              <a:rPr lang="en-US" sz="2400" b="1" dirty="0" err="1" smtClean="0">
                <a:solidFill>
                  <a:srgbClr val="0070C0"/>
                </a:solidFill>
                <a:latin typeface="Calibri" pitchFamily="34" charset="0"/>
                <a:cs typeface="Arial" pitchFamily="34" charset="0"/>
              </a:rPr>
              <a:t>Tu</a:t>
            </a:r>
            <a:r>
              <a:rPr kumimoji="0" lang="en-US" sz="2400" b="1" i="0" u="none" strike="noStrike" cap="none" normalizeH="0" baseline="0" dirty="0" err="1" smtClean="0">
                <a:ln>
                  <a:noFill/>
                </a:ln>
                <a:solidFill>
                  <a:srgbClr val="0070C0"/>
                </a:solidFill>
                <a:effectLst/>
                <a:latin typeface="Calibri" pitchFamily="34" charset="0"/>
                <a:ea typeface="Times New Roman" pitchFamily="18" charset="0"/>
                <a:cs typeface="Arial" pitchFamily="34" charset="0"/>
              </a:rPr>
              <a:t>mour</a:t>
            </a:r>
            <a:endParaRPr kumimoji="0" lang="en-US" sz="12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US"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5-Environmental:</a:t>
            </a:r>
            <a:endParaRPr kumimoji="0" lang="en-US" sz="12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Dry cold conditions (presentations increase during winter)</a:t>
            </a:r>
            <a:endParaRPr kumimoji="0" lang="en-US" sz="1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Prolonged inhalation of dry air (Oxygen</a:t>
            </a:r>
            <a:r>
              <a:rPr kumimoji="0" lang="en-US"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a:t>
            </a:r>
            <a:endParaRPr kumimoji="0" lang="en-US" sz="105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marL="0" lvl="0" indent="0" algn="l" rtl="0" eaLnBrk="0" fontAlgn="base" hangingPunct="0">
              <a:spcBef>
                <a:spcPct val="0"/>
              </a:spcBef>
              <a:spcAft>
                <a:spcPct val="0"/>
              </a:spcAft>
              <a:buNone/>
              <a:tabLst>
                <a:tab pos="457200" algn="l"/>
              </a:tabLst>
            </a:pPr>
            <a:r>
              <a:rPr kumimoji="0" lang="en-US"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 </a:t>
            </a:r>
            <a:r>
              <a:rPr lang="en-US" b="1" i="1" dirty="0" smtClean="0">
                <a:solidFill>
                  <a:srgbClr val="222222"/>
                </a:solidFill>
                <a:latin typeface="Calibri" pitchFamily="34" charset="0"/>
                <a:ea typeface="Times New Roman" pitchFamily="18" charset="0"/>
                <a:cs typeface="Arial" pitchFamily="34" charset="0"/>
              </a:rPr>
              <a:t>Local causes </a:t>
            </a:r>
          </a:p>
          <a:p>
            <a:pPr marL="0" lvl="0" indent="0" algn="l" rtl="0" eaLnBrk="0" fontAlgn="base" hangingPunct="0">
              <a:spcBef>
                <a:spcPct val="0"/>
              </a:spcBef>
              <a:spcAft>
                <a:spcPct val="0"/>
              </a:spcAft>
              <a:tabLst>
                <a:tab pos="457200" algn="l"/>
              </a:tabLst>
            </a:pPr>
            <a:r>
              <a:rPr kumimoji="0" lang="en-US" sz="35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6-Iatrogenic:</a:t>
            </a:r>
          </a:p>
          <a:p>
            <a:pPr marL="0" lvl="0" indent="0" algn="l" rtl="0" eaLnBrk="0" fontAlgn="base" hangingPunct="0">
              <a:spcBef>
                <a:spcPct val="0"/>
              </a:spcBef>
              <a:spcAft>
                <a:spcPct val="0"/>
              </a:spcAft>
              <a:buFont typeface="Wingdings" pitchFamily="2" charset="2"/>
              <a:buChar char="Ø"/>
              <a:tabLst>
                <a:tab pos="457200" algn="l"/>
              </a:tabLst>
            </a:pPr>
            <a:r>
              <a:rPr lang="en-US" sz="3000" b="1" dirty="0" smtClean="0">
                <a:solidFill>
                  <a:srgbClr val="FF0000"/>
                </a:solidFill>
                <a:latin typeface="Calibri" pitchFamily="34" charset="0"/>
                <a:cs typeface="Arial" pitchFamily="34" charset="0"/>
              </a:rPr>
              <a:t>Surgery: </a:t>
            </a:r>
            <a:r>
              <a:rPr lang="en-US" sz="3000" b="1" dirty="0" err="1" smtClean="0">
                <a:solidFill>
                  <a:srgbClr val="FF0000"/>
                </a:solidFill>
                <a:latin typeface="Calibri" pitchFamily="34" charset="0"/>
                <a:cs typeface="Arial" pitchFamily="34" charset="0"/>
              </a:rPr>
              <a:t>septoplasty</a:t>
            </a:r>
            <a:r>
              <a:rPr lang="en-US" sz="3000" b="1" dirty="0" smtClean="0">
                <a:solidFill>
                  <a:srgbClr val="FF0000"/>
                </a:solidFill>
                <a:latin typeface="Calibri" pitchFamily="34" charset="0"/>
                <a:cs typeface="Arial" pitchFamily="34" charset="0"/>
              </a:rPr>
              <a:t> ,endoscopic sinus surgery  </a:t>
            </a:r>
            <a:r>
              <a:rPr lang="en-US" sz="3000" b="1" dirty="0" err="1" smtClean="0">
                <a:solidFill>
                  <a:srgbClr val="FF0000"/>
                </a:solidFill>
                <a:latin typeface="Calibri" pitchFamily="34" charset="0"/>
                <a:cs typeface="Arial" pitchFamily="34" charset="0"/>
              </a:rPr>
              <a:t>rhinoplasty</a:t>
            </a:r>
            <a:r>
              <a:rPr lang="en-US" sz="3000" b="1" dirty="0" smtClean="0">
                <a:solidFill>
                  <a:srgbClr val="FF0000"/>
                </a:solidFill>
                <a:latin typeface="Calibri" pitchFamily="34" charset="0"/>
                <a:cs typeface="Arial" pitchFamily="34" charset="0"/>
              </a:rPr>
              <a:t>, etc…</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en-US" b="0" i="0" u="none"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Nasogastric</a:t>
            </a:r>
            <a:r>
              <a:rPr kumimoji="0" lang="en-US"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tube insertion               </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N </a:t>
            </a:r>
            <a:r>
              <a:rPr kumimoji="0" lang="en-US" b="0" i="0" u="none"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asotracheal</a:t>
            </a:r>
            <a:r>
              <a:rPr kumimoji="0" lang="en-US"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intubation</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lvl="0" indent="0" algn="l" rtl="0" eaLnBrk="0" fontAlgn="base" hangingPunct="0">
              <a:spcBef>
                <a:spcPct val="0"/>
              </a:spcBef>
              <a:spcAft>
                <a:spcPct val="0"/>
              </a:spcAft>
              <a:tabLst>
                <a:tab pos="457200" algn="l"/>
              </a:tabLst>
            </a:pPr>
            <a:r>
              <a:rPr kumimoji="0" lang="en-US" sz="35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7-Medication:</a:t>
            </a:r>
            <a:endParaRPr kumimoji="0" lang="en-US" sz="1700" b="0" i="0" u="none" strike="noStrike" cap="none" normalizeH="0" baseline="0" dirty="0" smtClean="0">
              <a:ln>
                <a:noFill/>
              </a:ln>
              <a:solidFill>
                <a:srgbClr val="0070C0"/>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Topical corticosteroids and antihistamines</a:t>
            </a:r>
            <a:endParaRPr kumimoji="0" lang="en-US"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Solvent inhalation or (huffing </a:t>
            </a:r>
            <a:r>
              <a:rPr kumimoji="0" lang="ar-IQ"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نفخ</a:t>
            </a: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Snorting cocaine ( sniffer of cocaine) –ischemia –</a:t>
            </a:r>
            <a:r>
              <a:rPr kumimoji="0" lang="en-US" b="0" i="0" u="none" strike="noStrike" cap="none" normalizeH="0" baseline="0" dirty="0" err="1" smtClean="0">
                <a:ln>
                  <a:noFill/>
                </a:ln>
                <a:solidFill>
                  <a:schemeClr val="accent6">
                    <a:lumMod val="75000"/>
                  </a:schemeClr>
                </a:solidFill>
                <a:effectLst/>
                <a:latin typeface="Calibri" pitchFamily="34" charset="0"/>
                <a:ea typeface="Times New Roman" pitchFamily="18" charset="0"/>
                <a:cs typeface="Arial" pitchFamily="34" charset="0"/>
              </a:rPr>
              <a:t>necrosisi</a:t>
            </a: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 typeface="Wingdings" pitchFamily="2" charset="2"/>
              <a:buChar char="Ø"/>
              <a:tabLst>
                <a:tab pos="457200" algn="l"/>
              </a:tabLst>
            </a:pP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Anticoagulants: Aspirin, </a:t>
            </a:r>
            <a:r>
              <a:rPr kumimoji="0" lang="en-US" b="0" i="0" u="none" strike="noStrike" cap="none" normalizeH="0" baseline="0" dirty="0" err="1" smtClean="0">
                <a:ln>
                  <a:noFill/>
                </a:ln>
                <a:solidFill>
                  <a:schemeClr val="accent6">
                    <a:lumMod val="75000"/>
                  </a:schemeClr>
                </a:solidFill>
                <a:effectLst/>
                <a:latin typeface="Calibri" pitchFamily="34" charset="0"/>
                <a:ea typeface="Times New Roman" pitchFamily="18" charset="0"/>
                <a:cs typeface="Arial" pitchFamily="34" charset="0"/>
              </a:rPr>
              <a:t>warfarin</a:t>
            </a:r>
            <a:r>
              <a:rPr kumimoji="0" lang="en-US" b="0"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 platelet inhibitors</a:t>
            </a:r>
            <a:endParaRPr kumimoji="0" lang="en-US" sz="44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Rectangle 1"/>
          <p:cNvSpPr>
            <a:spLocks noChangeArrowheads="1"/>
          </p:cNvSpPr>
          <p:nvPr/>
        </p:nvSpPr>
        <p:spPr bwMode="auto">
          <a:xfrm>
            <a:off x="142844" y="0"/>
            <a:ext cx="9001156"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6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SYSTEMIC CAUSES</a:t>
            </a:r>
            <a:endParaRPr kumimoji="0" lang="en-US" sz="16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kumimoji="0" lang="en-US"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Cardiovascular</a:t>
            </a:r>
            <a:r>
              <a:rPr kumimoji="0" lang="en-US" sz="2400" b="1" i="0" u="none" strike="noStrike" cap="none" normalizeH="0" dirty="0" smtClean="0">
                <a:ln>
                  <a:noFill/>
                </a:ln>
                <a:solidFill>
                  <a:srgbClr val="FF0000"/>
                </a:solidFill>
                <a:effectLst/>
                <a:latin typeface="Calibri" pitchFamily="34" charset="0"/>
                <a:ea typeface="Times New Roman" pitchFamily="18" charset="0"/>
                <a:cs typeface="Arial" pitchFamily="34" charset="0"/>
              </a:rPr>
              <a:t> (Heart failure)</a:t>
            </a:r>
            <a:endParaRPr kumimoji="0" lang="en-US"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kumimoji="0" lang="en-US"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Coagulopathies:</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Inherited coagulopathies, haemophilia A &amp; </a:t>
            </a:r>
            <a:r>
              <a:rPr kumimoji="0" lang="en-US" sz="2400" b="1" i="0" u="none" strike="noStrike" cap="none" normalizeH="0" baseline="0" dirty="0" err="1" smtClean="0">
                <a:ln>
                  <a:noFill/>
                </a:ln>
                <a:solidFill>
                  <a:srgbClr val="7030A0"/>
                </a:solidFill>
                <a:effectLst/>
                <a:latin typeface="Calibri" pitchFamily="34" charset="0"/>
                <a:ea typeface="Times New Roman" pitchFamily="18" charset="0"/>
                <a:cs typeface="Arial" pitchFamily="34" charset="0"/>
              </a:rPr>
              <a:t>B,christmas</a:t>
            </a: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disease.</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Splenomegaly</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Thrombocytopenia     ,       </a:t>
            </a:r>
            <a:r>
              <a:rPr kumimoji="0" lang="en-US" sz="12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a:t>
            </a: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Platelet disorders</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7030A0"/>
                </a:solidFill>
                <a:effectLst/>
                <a:latin typeface="Arial" pitchFamily="34" charset="0"/>
                <a:cs typeface="Arial" pitchFamily="34" charset="0"/>
              </a:rPr>
              <a:t>      Haematologigal</a:t>
            </a:r>
            <a:r>
              <a:rPr kumimoji="0" lang="en-US" sz="2000" b="1" i="0" u="none" strike="noStrike" cap="none" normalizeH="0" dirty="0" smtClean="0">
                <a:ln>
                  <a:noFill/>
                </a:ln>
                <a:solidFill>
                  <a:srgbClr val="7030A0"/>
                </a:solidFill>
                <a:effectLst/>
                <a:latin typeface="Arial" pitchFamily="34" charset="0"/>
                <a:cs typeface="Arial" pitchFamily="34" charset="0"/>
              </a:rPr>
              <a:t> malignancy like  leukemia</a:t>
            </a:r>
            <a:endParaRPr kumimoji="0" lang="en-US" sz="20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Liver diseases( cirrhosis ,failure.)</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Renal failure(</a:t>
            </a:r>
            <a:r>
              <a:rPr kumimoji="0" lang="en-US" sz="2400" b="1" i="0" u="none" strike="noStrike" cap="none" normalizeH="0" baseline="0" dirty="0" err="1" smtClean="0">
                <a:ln>
                  <a:noFill/>
                </a:ln>
                <a:solidFill>
                  <a:srgbClr val="7030A0"/>
                </a:solidFill>
                <a:effectLst/>
                <a:latin typeface="Calibri" pitchFamily="34" charset="0"/>
                <a:ea typeface="Times New Roman" pitchFamily="18" charset="0"/>
                <a:cs typeface="Arial" pitchFamily="34" charset="0"/>
              </a:rPr>
              <a:t>ureamia</a:t>
            </a: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Chronic alcohol abuse               .Vitamin K,C deffeciency</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     AIDS</a:t>
            </a:r>
            <a:endParaRPr kumimoji="0" lang="en-US" sz="1200" b="1" i="0" u="none" strike="noStrike" cap="none" normalizeH="0" baseline="0" dirty="0" smtClean="0">
              <a:ln>
                <a:noFill/>
              </a:ln>
              <a:solidFill>
                <a:srgbClr val="7030A0"/>
              </a:solidFill>
              <a:effectLst/>
              <a:latin typeface="Arial" pitchFamily="34" charset="0"/>
              <a:cs typeface="Arial" pitchFamily="34" charset="0"/>
            </a:endParaRPr>
          </a:p>
          <a:p>
            <a:pPr lvl="1" algn="l" rtl="0" eaLnBrk="0" fontAlgn="base" hangingPunct="0">
              <a:spcBef>
                <a:spcPct val="0"/>
              </a:spcBef>
              <a:spcAft>
                <a:spcPct val="0"/>
              </a:spcAft>
              <a:buFont typeface="Wingdings" pitchFamily="2" charset="2"/>
              <a:buChar char="v"/>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92500" lnSpcReduction="10000"/>
          </a:bodyPr>
          <a:lstStyle/>
          <a:p>
            <a:pPr marL="0" lvl="0" indent="0" algn="l" rtl="0" eaLnBrk="0" fontAlgn="base" hangingPunct="0">
              <a:spcBef>
                <a:spcPct val="0"/>
              </a:spcBef>
              <a:spcAft>
                <a:spcPct val="0"/>
              </a:spcAft>
              <a:buNone/>
              <a:tabLst>
                <a:tab pos="457200" algn="l"/>
              </a:tabLst>
            </a:pPr>
            <a:r>
              <a:rPr kumimoji="0" lang="en-US" sz="2800" b="1" i="0" u="none" strike="noStrike" cap="none" normalizeH="0" baseline="0" dirty="0" smtClean="0">
                <a:ln>
                  <a:noFill/>
                </a:ln>
                <a:effectLst/>
                <a:latin typeface="Calibri" pitchFamily="34" charset="0"/>
                <a:ea typeface="Times New Roman" pitchFamily="18" charset="0"/>
                <a:cs typeface="Arial" pitchFamily="34" charset="0"/>
              </a:rPr>
              <a:t>Systemic causes</a:t>
            </a:r>
          </a:p>
          <a:p>
            <a:pPr marL="0" lvl="0" indent="0" algn="l" rtl="0" eaLnBrk="0" fontAlgn="base" hangingPunct="0">
              <a:spcBef>
                <a:spcPct val="0"/>
              </a:spcBef>
              <a:spcAft>
                <a:spcPct val="0"/>
              </a:spcAft>
              <a:buFont typeface="Wingdings" pitchFamily="2" charset="2"/>
              <a:buChar char="v"/>
              <a:tabLst>
                <a:tab pos="457200" algn="l"/>
              </a:tabLst>
            </a:pPr>
            <a:r>
              <a:rPr kumimoji="0" lang="en-US" sz="2800" b="1"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Vascular Abnormalities</a:t>
            </a:r>
            <a:r>
              <a:rPr kumimoji="0" lang="en-US" sz="28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Sclerotic vessels-elderly—</a:t>
            </a:r>
            <a:r>
              <a:rPr kumimoji="0" lang="en-US" sz="2400" b="1" i="0" u="none" strike="noStrike" cap="none" normalizeH="0" baseline="0" dirty="0" err="1" smtClean="0">
                <a:ln>
                  <a:noFill/>
                </a:ln>
                <a:solidFill>
                  <a:schemeClr val="accent3">
                    <a:lumMod val="75000"/>
                  </a:schemeClr>
                </a:solidFill>
                <a:effectLst/>
                <a:latin typeface="Calibri" pitchFamily="34" charset="0"/>
                <a:ea typeface="Times New Roman" pitchFamily="18" charset="0"/>
                <a:cs typeface="Arial" pitchFamily="34" charset="0"/>
              </a:rPr>
              <a:t>hyertension</a:t>
            </a: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a:t>
            </a:r>
            <a:endParaRPr kumimoji="0" lang="en-US" sz="1200" b="1" i="0" u="none" strike="noStrike" cap="none" normalizeH="0" baseline="0" dirty="0" smtClean="0">
              <a:ln>
                <a:noFill/>
              </a:ln>
              <a:solidFill>
                <a:schemeClr val="accent3">
                  <a:lumMod val="75000"/>
                </a:schemeClr>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Hereditary haemorrhagic telangiectasia (Osler-Weber-</a:t>
            </a:r>
            <a:r>
              <a:rPr kumimoji="0" lang="en-US" sz="2400" b="1" i="0" u="none" strike="noStrike" cap="none" normalizeH="0" baseline="0" dirty="0" err="1" smtClean="0">
                <a:ln>
                  <a:noFill/>
                </a:ln>
                <a:solidFill>
                  <a:schemeClr val="accent3">
                    <a:lumMod val="75000"/>
                  </a:schemeClr>
                </a:solidFill>
                <a:effectLst/>
                <a:latin typeface="Calibri" pitchFamily="34" charset="0"/>
                <a:ea typeface="Times New Roman" pitchFamily="18" charset="0"/>
                <a:cs typeface="Arial" pitchFamily="34" charset="0"/>
              </a:rPr>
              <a:t>Rendu</a:t>
            </a:r>
            <a:r>
              <a:rPr kumimoji="0" lang="en-US" sz="2400" b="1" i="0" u="none" strike="noStrike" cap="none" normalizeH="0" dirty="0" smtClean="0">
                <a:ln>
                  <a:noFill/>
                </a:ln>
                <a:solidFill>
                  <a:schemeClr val="accent3">
                    <a:lumMod val="75000"/>
                  </a:schemeClr>
                </a:solidFill>
                <a:effectLst/>
                <a:latin typeface="Calibri" pitchFamily="34" charset="0"/>
                <a:ea typeface="Times New Roman" pitchFamily="18" charset="0"/>
                <a:cs typeface="Arial" pitchFamily="34" charset="0"/>
              </a:rPr>
              <a:t> syndrom)</a:t>
            </a:r>
            <a:r>
              <a:rPr kumimoji="0" lang="en-US" sz="12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 : </a:t>
            </a: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von Willebrand`s disease</a:t>
            </a:r>
            <a:endParaRPr kumimoji="0" lang="en-US" sz="1200" b="1"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err="1" smtClean="0">
                <a:ln>
                  <a:noFill/>
                </a:ln>
                <a:solidFill>
                  <a:schemeClr val="accent3">
                    <a:lumMod val="75000"/>
                  </a:schemeClr>
                </a:solidFill>
                <a:effectLst/>
                <a:latin typeface="Calibri" pitchFamily="34" charset="0"/>
                <a:ea typeface="Times New Roman" pitchFamily="18" charset="0"/>
                <a:cs typeface="Arial" pitchFamily="34" charset="0"/>
              </a:rPr>
              <a:t>Ateriovenous</a:t>
            </a: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 malformation</a:t>
            </a:r>
            <a:endParaRPr kumimoji="0" lang="en-US" sz="1200" b="1"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Neoplasm</a:t>
            </a:r>
            <a:endParaRPr kumimoji="0" lang="en-US" sz="1200" b="1"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Aneurysms</a:t>
            </a:r>
            <a:endParaRPr kumimoji="0" lang="en-US" sz="1200" b="1" i="0" u="none" strike="noStrike" cap="none" normalizeH="0" baseline="0" dirty="0" smtClean="0">
              <a:ln>
                <a:noFill/>
              </a:ln>
              <a:solidFill>
                <a:schemeClr val="accent3">
                  <a:lumMod val="75000"/>
                </a:schemeClr>
              </a:solidFill>
              <a:effectLst/>
              <a:latin typeface="Arial" pitchFamily="34" charset="0"/>
              <a:cs typeface="Arial" pitchFamily="34" charset="0"/>
            </a:endParaRPr>
          </a:p>
          <a:p>
            <a:pPr lvl="1" algn="l" rtl="0" eaLnBrk="0" fontAlgn="base" hangingPunct="0">
              <a:spcBef>
                <a:spcPct val="0"/>
              </a:spcBef>
              <a:spcAft>
                <a:spcPct val="0"/>
              </a:spcAft>
              <a:buFont typeface="Wingdings" pitchFamily="2" charset="2"/>
              <a:buChar char="v"/>
              <a:tabLst>
                <a:tab pos="457200" algn="l"/>
              </a:tabLst>
            </a:pPr>
            <a:r>
              <a:rPr kumimoji="0" lang="en-US" b="1" i="0" u="none" strike="noStrike" cap="none" normalizeH="0" baseline="0" dirty="0" smtClean="0">
                <a:ln>
                  <a:noFill/>
                </a:ln>
                <a:solidFill>
                  <a:schemeClr val="accent6">
                    <a:lumMod val="75000"/>
                  </a:schemeClr>
                </a:solidFill>
                <a:effectLst/>
                <a:latin typeface="Calibri" pitchFamily="34" charset="0"/>
                <a:ea typeface="Times New Roman" pitchFamily="18" charset="0"/>
                <a:cs typeface="Arial" pitchFamily="34" charset="0"/>
              </a:rPr>
              <a:t>Hypertension:</a:t>
            </a:r>
            <a:endParaRPr kumimoji="0" lang="en-US" sz="1400" b="1"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Controversial topic and is often misunderstood </a:t>
            </a:r>
            <a:r>
              <a:rPr lang="en-US" sz="2400" b="1" dirty="0" smtClean="0">
                <a:solidFill>
                  <a:srgbClr val="0070C0"/>
                </a:solidFill>
                <a:latin typeface="Calibri" pitchFamily="34" charset="0"/>
                <a:ea typeface="Times New Roman" pitchFamily="18" charset="0"/>
                <a:cs typeface="Arial" pitchFamily="34" charset="0"/>
              </a:rPr>
              <a:t>as </a:t>
            </a:r>
            <a:r>
              <a:rPr lang="en-US" sz="2400" b="1" dirty="0" err="1" smtClean="0">
                <a:solidFill>
                  <a:srgbClr val="0070C0"/>
                </a:solidFill>
                <a:latin typeface="Calibri" pitchFamily="34" charset="0"/>
                <a:ea typeface="Times New Roman" pitchFamily="18" charset="0"/>
                <a:cs typeface="Arial" pitchFamily="34" charset="0"/>
              </a:rPr>
              <a:t>acause</a:t>
            </a:r>
            <a:r>
              <a:rPr lang="en-US" sz="2400" b="1" dirty="0" smtClean="0">
                <a:solidFill>
                  <a:srgbClr val="0070C0"/>
                </a:solidFill>
                <a:latin typeface="Calibri" pitchFamily="34" charset="0"/>
                <a:ea typeface="Times New Roman" pitchFamily="18" charset="0"/>
                <a:cs typeface="Arial" pitchFamily="34" charset="0"/>
              </a:rPr>
              <a:t> of</a:t>
            </a: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 epistaxis .</a:t>
            </a:r>
            <a:endParaRPr kumimoji="0" lang="en-US" sz="1200" b="1" i="0" u="none" strike="noStrike" cap="none" normalizeH="0" baseline="0" dirty="0" smtClean="0">
              <a:ln>
                <a:noFill/>
              </a:ln>
              <a:solidFill>
                <a:srgbClr val="0070C0"/>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Hypertension is rarely a direct cause of epistaxis</a:t>
            </a:r>
            <a:endParaRPr kumimoji="0" lang="en-US" sz="1200" b="1" i="0" u="none" strike="noStrike" cap="none" normalizeH="0" baseline="0" dirty="0" smtClean="0">
              <a:ln>
                <a:noFill/>
              </a:ln>
              <a:solidFill>
                <a:srgbClr val="0070C0"/>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Epistaxis is however more common in hypertensive patients this is postulated to be caused from long standing hypertension </a:t>
            </a:r>
            <a:r>
              <a:rPr kumimoji="0" lang="en-US" sz="2400" b="1" i="0" u="sng" strike="noStrike" cap="none" normalizeH="0" baseline="0" dirty="0" smtClean="0">
                <a:ln>
                  <a:noFill/>
                </a:ln>
                <a:solidFill>
                  <a:schemeClr val="accent3">
                    <a:lumMod val="75000"/>
                  </a:schemeClr>
                </a:solidFill>
                <a:effectLst/>
                <a:latin typeface="Calibri" pitchFamily="34" charset="0"/>
                <a:ea typeface="Times New Roman" pitchFamily="18" charset="0"/>
                <a:cs typeface="Arial" pitchFamily="34" charset="0"/>
              </a:rPr>
              <a:t>causing vascular fragility of the blood vessels</a:t>
            </a: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a:t>
            </a:r>
            <a:endParaRPr kumimoji="0" lang="en-US" sz="1200" b="1" i="0" u="none" strike="noStrike" cap="none" normalizeH="0" baseline="0" dirty="0" smtClean="0">
              <a:ln>
                <a:noFill/>
              </a:ln>
              <a:solidFill>
                <a:srgbClr val="0070C0"/>
              </a:solidFill>
              <a:effectLst/>
              <a:latin typeface="Arial" pitchFamily="34" charset="0"/>
              <a:cs typeface="Arial" pitchFamily="34" charset="0"/>
            </a:endParaRPr>
          </a:p>
          <a:p>
            <a:pPr marL="0" lvl="0" indent="0" algn="l" rtl="0" eaLnBrk="0" fontAlgn="base" hangingPunct="0">
              <a:spcBef>
                <a:spcPct val="0"/>
              </a:spcBef>
              <a:spcAft>
                <a:spcPct val="0"/>
              </a:spcAft>
              <a:buFontTx/>
              <a:buChar char="•"/>
              <a:tabLst>
                <a:tab pos="457200" algn="l"/>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Epistaxis in patients presenting to ED, will generally have an associated anxiety that will increase blood pressure</a:t>
            </a:r>
            <a:r>
              <a:rPr kumimoji="0" lang="en-US" sz="18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lvl="0" indent="0" algn="l" rtl="0" eaLnBrk="0" fontAlgn="base" hangingPunct="0">
              <a:spcBef>
                <a:spcPct val="0"/>
              </a:spcBef>
              <a:spcAft>
                <a:spcPct val="0"/>
              </a:spcAft>
              <a:buNone/>
              <a:tabLst>
                <a:tab pos="457200" algn="l"/>
              </a:tabLst>
            </a:pPr>
            <a:r>
              <a:rPr kumimoji="0" lang="en-US" sz="1800" b="0" i="0" u="none" strike="noStrike" cap="none" normalizeH="0" baseline="0" dirty="0" smtClean="0">
                <a:ln>
                  <a:noFill/>
                </a:ln>
                <a:solidFill>
                  <a:srgbClr val="505050"/>
                </a:solidFill>
                <a:effectLst/>
                <a:latin typeface="Calibri" pitchFamily="34" charset="0"/>
                <a:ea typeface="Times New Roman" pitchFamily="18" charset="0"/>
                <a:cs typeface="Arial" pitchFamily="34" charset="0"/>
              </a:rPr>
              <a:t>.</a:t>
            </a:r>
            <a:endParaRPr kumimoji="0" lang="en-US" sz="36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endParaRPr>
          </a:p>
          <a:p>
            <a:pPr marL="0" lvl="0" indent="0" algn="l" rtl="0" eaLnBrk="0" fontAlgn="base" hangingPunct="0">
              <a:spcBef>
                <a:spcPct val="0"/>
              </a:spcBef>
              <a:spcAft>
                <a:spcPct val="0"/>
              </a:spcAft>
              <a:buFontTx/>
              <a:buChar char="•"/>
              <a:tabLst>
                <a:tab pos="457200" algn="l"/>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214290"/>
            <a:ext cx="8786874" cy="6429420"/>
          </a:xfrm>
        </p:spPr>
        <p:txBody>
          <a:bodyPr>
            <a:normAutofit fontScale="70000" lnSpcReduction="20000"/>
          </a:bodyPr>
          <a:lstStyle/>
          <a:p>
            <a:pPr algn="l" rtl="0"/>
            <a:r>
              <a:rPr lang="en-US" sz="3800" b="1" dirty="0" err="1" smtClean="0">
                <a:solidFill>
                  <a:schemeClr val="accent4">
                    <a:lumMod val="60000"/>
                    <a:lumOff val="40000"/>
                  </a:schemeClr>
                </a:solidFill>
              </a:rPr>
              <a:t>Pathophysiology</a:t>
            </a:r>
            <a:r>
              <a:rPr lang="en-US" b="1" dirty="0" smtClean="0"/>
              <a:t>  ;</a:t>
            </a:r>
          </a:p>
          <a:p>
            <a:pPr algn="l" rtl="0"/>
            <a:r>
              <a:rPr lang="en-US" sz="3600" b="1" dirty="0" smtClean="0"/>
              <a:t>Nosebleeds are due to the rupture of a blood vessel within the richly </a:t>
            </a:r>
            <a:r>
              <a:rPr lang="en-US" sz="3600" b="1" dirty="0" err="1" smtClean="0"/>
              <a:t>perfused</a:t>
            </a:r>
            <a:r>
              <a:rPr lang="en-US" sz="3600" b="1" dirty="0" smtClean="0"/>
              <a:t> nasal mucosa.</a:t>
            </a:r>
          </a:p>
          <a:p>
            <a:pPr algn="l"/>
            <a:r>
              <a:rPr lang="en-US" sz="3600" b="1" dirty="0" smtClean="0"/>
              <a:t> Rupture may be </a:t>
            </a:r>
            <a:r>
              <a:rPr lang="en-US" sz="3600" b="1" i="1" dirty="0" smtClean="0">
                <a:solidFill>
                  <a:srgbClr val="FF0000"/>
                </a:solidFill>
              </a:rPr>
              <a:t>spontaneous</a:t>
            </a:r>
            <a:r>
              <a:rPr lang="en-US" sz="3600" b="1" dirty="0" smtClean="0">
                <a:solidFill>
                  <a:srgbClr val="FF0000"/>
                </a:solidFill>
              </a:rPr>
              <a:t> or </a:t>
            </a:r>
            <a:r>
              <a:rPr lang="en-US" sz="3600" b="1" i="1" dirty="0" smtClean="0">
                <a:solidFill>
                  <a:srgbClr val="FF0000"/>
                </a:solidFill>
              </a:rPr>
              <a:t>initiated by trauma</a:t>
            </a:r>
            <a:r>
              <a:rPr lang="en-US" sz="3600" b="1" dirty="0" smtClean="0"/>
              <a:t>. </a:t>
            </a:r>
          </a:p>
          <a:p>
            <a:pPr algn="l" rtl="0"/>
            <a:r>
              <a:rPr lang="en-US" sz="3600" b="1" dirty="0" smtClean="0"/>
              <a:t>An increase in blood pressure (e.g. due to general hypertension) tends to increase the duration of spontaneous epistaxis.</a:t>
            </a:r>
            <a:r>
              <a:rPr lang="en-US" sz="3600" b="1" u="sng" baseline="30000" dirty="0" smtClean="0">
                <a:hlinkClick r:id="rId2"/>
              </a:rPr>
              <a:t>[</a:t>
            </a:r>
            <a:endParaRPr lang="en-US" sz="3600" b="1" u="sng" baseline="30000" dirty="0" smtClean="0"/>
          </a:p>
          <a:p>
            <a:pPr lvl="1" algn="l"/>
            <a:r>
              <a:rPr lang="en-US" sz="3300" b="1" u="sng" dirty="0" smtClean="0">
                <a:hlinkClick r:id="rId3" tooltip="Anticoagulant"/>
              </a:rPr>
              <a:t>Anticoagulant</a:t>
            </a:r>
            <a:r>
              <a:rPr lang="en-US" sz="2900" dirty="0" smtClean="0"/>
              <a:t> </a:t>
            </a:r>
            <a:r>
              <a:rPr lang="en-US" sz="3600" dirty="0" smtClean="0">
                <a:solidFill>
                  <a:srgbClr val="FF0000"/>
                </a:solidFill>
              </a:rPr>
              <a:t>medication and disorders of blood clotting can promote and prolong </a:t>
            </a:r>
            <a:r>
              <a:rPr lang="en-US" sz="3600" dirty="0" smtClean="0"/>
              <a:t>bleeding. </a:t>
            </a:r>
          </a:p>
          <a:p>
            <a:pPr algn="l" rtl="0"/>
            <a:r>
              <a:rPr lang="en-US" sz="4400" b="1" dirty="0" smtClean="0">
                <a:solidFill>
                  <a:srgbClr val="FF0000"/>
                </a:solidFill>
              </a:rPr>
              <a:t>Spontaneous epistaxis </a:t>
            </a:r>
            <a:r>
              <a:rPr lang="en-US" sz="4400" b="1" dirty="0" smtClean="0"/>
              <a:t>is more common in the elderly as the nasal mucosa (lining) becomes dry and thin and blood pressure tends to be higher. The elderly are also more prone to prolonged nose bleeds as their blood vessels are less able to constrict and control the bleeding.</a:t>
            </a:r>
          </a:p>
          <a:p>
            <a:pPr algn="l"/>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642918"/>
            <a:ext cx="8001056" cy="4708981"/>
          </a:xfrm>
          <a:prstGeom prst="rect">
            <a:avLst/>
          </a:prstGeom>
        </p:spPr>
        <p:txBody>
          <a:bodyPr wrap="square">
            <a:spAutoFit/>
          </a:bodyPr>
          <a:lstStyle/>
          <a:p>
            <a:pPr algn="l" rtl="0"/>
            <a:r>
              <a:rPr lang="en-US" sz="3200" b="1" dirty="0" smtClean="0">
                <a:solidFill>
                  <a:srgbClr val="002060"/>
                </a:solidFill>
              </a:rPr>
              <a:t>Sites</a:t>
            </a:r>
          </a:p>
          <a:p>
            <a:pPr algn="l"/>
            <a:r>
              <a:rPr lang="en-US" sz="2400" b="1" dirty="0" smtClean="0"/>
              <a:t>The vast majority of nose bleeds occur in the </a:t>
            </a:r>
            <a:r>
              <a:rPr lang="en-US" sz="2400" b="1" u="sng" dirty="0" smtClean="0">
                <a:solidFill>
                  <a:srgbClr val="0070C0"/>
                </a:solidFill>
                <a:hlinkClick r:id="rId2" tooltip="Anterior"/>
              </a:rPr>
              <a:t>anterior</a:t>
            </a:r>
            <a:r>
              <a:rPr lang="en-US" sz="2400" b="1" dirty="0" smtClean="0">
                <a:solidFill>
                  <a:srgbClr val="0070C0"/>
                </a:solidFill>
              </a:rPr>
              <a:t> (front) </a:t>
            </a:r>
            <a:r>
              <a:rPr lang="en-US" sz="2400" b="1" dirty="0" smtClean="0"/>
              <a:t>part of the nose from the nasal septum. This area is richly endowed with blood vessels </a:t>
            </a:r>
            <a:r>
              <a:rPr lang="en-US" sz="2400" b="1" dirty="0" smtClean="0">
                <a:solidFill>
                  <a:srgbClr val="FF0000"/>
                </a:solidFill>
              </a:rPr>
              <a:t>(</a:t>
            </a:r>
            <a:r>
              <a:rPr lang="en-US" sz="2400" b="1" u="sng" dirty="0" err="1" smtClean="0">
                <a:solidFill>
                  <a:srgbClr val="FF0000"/>
                </a:solidFill>
                <a:hlinkClick r:id="rId3" tooltip="Kiesselbach's plexus"/>
              </a:rPr>
              <a:t>Kiesselbach's</a:t>
            </a:r>
            <a:r>
              <a:rPr lang="en-US" sz="2400" b="1" u="sng" dirty="0" smtClean="0">
                <a:solidFill>
                  <a:srgbClr val="FF0000"/>
                </a:solidFill>
                <a:hlinkClick r:id="rId3" tooltip="Kiesselbach's plexus"/>
              </a:rPr>
              <a:t> plexus</a:t>
            </a:r>
            <a:r>
              <a:rPr lang="en-US" sz="2400" b="1" dirty="0" smtClean="0"/>
              <a:t>). This </a:t>
            </a:r>
            <a:endParaRPr lang="ar-IQ" sz="2400" b="1" dirty="0" smtClean="0"/>
          </a:p>
          <a:p>
            <a:pPr algn="l"/>
            <a:r>
              <a:rPr lang="en-US" sz="2400" b="1" dirty="0" smtClean="0"/>
              <a:t>region is also known as </a:t>
            </a:r>
            <a:r>
              <a:rPr lang="en-US" sz="2400" b="1" u="sng" dirty="0" smtClean="0">
                <a:solidFill>
                  <a:srgbClr val="FF0000"/>
                </a:solidFill>
                <a:hlinkClick r:id="rId4" tooltip="Little's area"/>
              </a:rPr>
              <a:t>Little's area</a:t>
            </a:r>
            <a:r>
              <a:rPr lang="en-US" sz="2400" b="1" u="sng" dirty="0" smtClean="0">
                <a:solidFill>
                  <a:srgbClr val="FF0000"/>
                </a:solidFill>
              </a:rPr>
              <a:t>. </a:t>
            </a:r>
          </a:p>
          <a:p>
            <a:pPr algn="l"/>
            <a:r>
              <a:rPr lang="en-US" sz="2400" b="1" dirty="0" smtClean="0">
                <a:solidFill>
                  <a:srgbClr val="FF0000"/>
                </a:solidFill>
              </a:rPr>
              <a:t>And from  </a:t>
            </a:r>
            <a:r>
              <a:rPr lang="en-US" sz="2400" b="1" dirty="0" err="1" smtClean="0">
                <a:solidFill>
                  <a:srgbClr val="FF0000"/>
                </a:solidFill>
              </a:rPr>
              <a:t>retrocollumellar</a:t>
            </a:r>
            <a:r>
              <a:rPr lang="en-US" sz="2400" b="1" dirty="0" smtClean="0">
                <a:solidFill>
                  <a:srgbClr val="FF0000"/>
                </a:solidFill>
              </a:rPr>
              <a:t> vein.</a:t>
            </a:r>
          </a:p>
          <a:p>
            <a:pPr algn="l"/>
            <a:r>
              <a:rPr lang="en-US" sz="2400" b="1" dirty="0" smtClean="0">
                <a:solidFill>
                  <a:srgbClr val="FF0000"/>
                </a:solidFill>
              </a:rPr>
              <a:t> </a:t>
            </a:r>
            <a:r>
              <a:rPr lang="en-US" sz="2800" b="1" dirty="0" smtClean="0">
                <a:solidFill>
                  <a:srgbClr val="FF0000"/>
                </a:solidFill>
              </a:rPr>
              <a:t>posterior bleeding </a:t>
            </a:r>
            <a:r>
              <a:rPr lang="en-US" sz="2400" b="1" dirty="0" smtClean="0"/>
              <a:t>is usually due to bleeding from      </a:t>
            </a:r>
            <a:r>
              <a:rPr lang="en-US" sz="2400" b="1" i="1" dirty="0" smtClean="0">
                <a:solidFill>
                  <a:srgbClr val="7030A0"/>
                </a:solidFill>
              </a:rPr>
              <a:t>Woodruff's plexus</a:t>
            </a:r>
            <a:r>
              <a:rPr lang="en-US" sz="2400" b="1" dirty="0" smtClean="0"/>
              <a:t>, a venous plexus situated in the posterior part of inferior </a:t>
            </a:r>
            <a:r>
              <a:rPr lang="en-US" sz="2400" b="1" dirty="0" err="1" smtClean="0"/>
              <a:t>meatus</a:t>
            </a:r>
            <a:r>
              <a:rPr lang="en-US" sz="2400" b="1" dirty="0" smtClean="0"/>
              <a:t>. </a:t>
            </a:r>
            <a:r>
              <a:rPr lang="en-US" sz="2400" b="1" i="1" dirty="0" smtClean="0">
                <a:solidFill>
                  <a:srgbClr val="7030A0"/>
                </a:solidFill>
                <a:hlinkClick r:id="rId5"/>
              </a:rPr>
              <a:t>F</a:t>
            </a:r>
            <a:r>
              <a:rPr lang="en-US" sz="2400" b="1" i="1" dirty="0" smtClean="0">
                <a:solidFill>
                  <a:srgbClr val="7030A0"/>
                </a:solidFill>
              </a:rPr>
              <a:t>rom </a:t>
            </a:r>
            <a:r>
              <a:rPr lang="en-US" sz="2400" b="1" i="1" dirty="0" err="1" smtClean="0">
                <a:solidFill>
                  <a:srgbClr val="7030A0"/>
                </a:solidFill>
              </a:rPr>
              <a:t>sphenopalatine</a:t>
            </a:r>
            <a:r>
              <a:rPr lang="en-US" sz="2400" b="1" i="1" dirty="0" smtClean="0">
                <a:solidFill>
                  <a:srgbClr val="7030A0"/>
                </a:solidFill>
              </a:rPr>
              <a:t> </a:t>
            </a:r>
            <a:r>
              <a:rPr lang="en-US" sz="2400" b="1" dirty="0" smtClean="0"/>
              <a:t>or </a:t>
            </a:r>
            <a:r>
              <a:rPr lang="en-US" sz="2400" b="1" i="1" dirty="0" smtClean="0">
                <a:solidFill>
                  <a:srgbClr val="7030A0"/>
                </a:solidFill>
              </a:rPr>
              <a:t>posterior </a:t>
            </a:r>
            <a:r>
              <a:rPr lang="en-US" sz="2400" b="1" i="1" dirty="0" err="1" smtClean="0">
                <a:solidFill>
                  <a:srgbClr val="7030A0"/>
                </a:solidFill>
              </a:rPr>
              <a:t>ethmoid</a:t>
            </a:r>
            <a:r>
              <a:rPr lang="en-US" sz="2400" b="1" i="1" dirty="0" smtClean="0">
                <a:solidFill>
                  <a:srgbClr val="7030A0"/>
                </a:solidFill>
              </a:rPr>
              <a:t> </a:t>
            </a:r>
            <a:r>
              <a:rPr lang="en-US" sz="2400" b="1" i="1" dirty="0" err="1" smtClean="0">
                <a:solidFill>
                  <a:srgbClr val="7030A0"/>
                </a:solidFill>
              </a:rPr>
              <a:t>artries</a:t>
            </a:r>
            <a:r>
              <a:rPr lang="en-US" sz="2400" b="1" dirty="0" smtClean="0"/>
              <a:t>. Posterior bleeds are often prolonged and difficult to control. They can be associated with bleeding from both nostrils and with a greater flow of blood into the</a:t>
            </a:r>
            <a:r>
              <a:rPr lang="en-US" sz="1600" b="1" dirty="0" smtClean="0"/>
              <a:t> </a:t>
            </a:r>
            <a:r>
              <a:rPr lang="en-US" sz="2000" b="1" dirty="0" smtClean="0"/>
              <a:t>mouth</a:t>
            </a:r>
            <a:r>
              <a:rPr lang="en-US" sz="2400"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870</TotalTime>
  <Words>1815</Words>
  <Application>Microsoft Office PowerPoint</Application>
  <PresentationFormat>On-screen Show (4:3)</PresentationFormat>
  <Paragraphs>154</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Concourse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Assessment of the patient presenting with Epistaxis: </vt:lpstr>
      <vt:lpstr>Slide 13</vt:lpstr>
      <vt:lpstr>Slide 14</vt:lpstr>
      <vt:lpstr>Slide 15</vt:lpstr>
      <vt:lpstr>Slide 16</vt:lpstr>
      <vt:lpstr>Slide 17</vt:lpstr>
      <vt:lpstr>Slide 18</vt:lpstr>
      <vt:lpstr>Typical contents of an epistaxis tray. Top row: nasal decongestant sprays and local anesthetic, silver nitrate cautery sticks, bayonet forceps, nasal speculum, Frazier suction tip, posterior double balloon system and syringe for balloon inflation. Bottom row: Packing materials, including nonadherent gauze impregnated with petroleum jelly and 3 percent bismuth tribromophenate (Xeroform), Merocel, Gelfoam, and suction cautery </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Zeena</dc:creator>
  <cp:lastModifiedBy>lenovo</cp:lastModifiedBy>
  <cp:revision>105</cp:revision>
  <dcterms:created xsi:type="dcterms:W3CDTF">2015-10-24T09:55:54Z</dcterms:created>
  <dcterms:modified xsi:type="dcterms:W3CDTF">2017-04-05T21:45:01Z</dcterms:modified>
</cp:coreProperties>
</file>