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5"/>
  </p:notesMasterIdLst>
  <p:sldIdLst>
    <p:sldId id="256" r:id="rId3"/>
    <p:sldId id="258" r:id="rId4"/>
    <p:sldId id="257" r:id="rId5"/>
    <p:sldId id="290" r:id="rId6"/>
    <p:sldId id="289" r:id="rId7"/>
    <p:sldId id="288" r:id="rId8"/>
    <p:sldId id="260" r:id="rId9"/>
    <p:sldId id="297" r:id="rId10"/>
    <p:sldId id="298" r:id="rId11"/>
    <p:sldId id="300" r:id="rId12"/>
    <p:sldId id="301" r:id="rId13"/>
    <p:sldId id="302" r:id="rId14"/>
    <p:sldId id="305" r:id="rId15"/>
    <p:sldId id="304" r:id="rId16"/>
    <p:sldId id="306" r:id="rId17"/>
    <p:sldId id="262" r:id="rId18"/>
    <p:sldId id="263" r:id="rId19"/>
    <p:sldId id="266" r:id="rId20"/>
    <p:sldId id="264" r:id="rId21"/>
    <p:sldId id="259" r:id="rId22"/>
    <p:sldId id="293" r:id="rId23"/>
    <p:sldId id="261" r:id="rId24"/>
    <p:sldId id="267" r:id="rId25"/>
    <p:sldId id="268" r:id="rId26"/>
    <p:sldId id="277" r:id="rId27"/>
    <p:sldId id="278" r:id="rId28"/>
    <p:sldId id="279" r:id="rId29"/>
    <p:sldId id="280" r:id="rId30"/>
    <p:sldId id="281" r:id="rId31"/>
    <p:sldId id="291" r:id="rId32"/>
    <p:sldId id="282" r:id="rId33"/>
    <p:sldId id="283" r:id="rId34"/>
    <p:sldId id="284" r:id="rId35"/>
    <p:sldId id="272" r:id="rId36"/>
    <p:sldId id="273" r:id="rId37"/>
    <p:sldId id="274" r:id="rId38"/>
    <p:sldId id="275" r:id="rId39"/>
    <p:sldId id="269" r:id="rId40"/>
    <p:sldId id="270" r:id="rId41"/>
    <p:sldId id="271" r:id="rId42"/>
    <p:sldId id="307" r:id="rId43"/>
    <p:sldId id="295" r:id="rId4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88" autoAdjust="0"/>
    <p:restoredTop sz="94660"/>
  </p:normalViewPr>
  <p:slideViewPr>
    <p:cSldViewPr>
      <p:cViewPr varScale="1">
        <p:scale>
          <a:sx n="68" d="100"/>
          <a:sy n="68" d="100"/>
        </p:scale>
        <p:origin x="134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viewProps" Target="viewProps.xml"/><Relationship Id="rId50" Type="http://schemas.microsoft.com/office/2015/10/relationships/revisionInfo" Target="revisionInfo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964D6E-D64E-4DD9-8F9F-0A0F339C22FC}" type="datetimeFigureOut">
              <a:rPr lang="en-IN" smtClean="0"/>
              <a:pPr/>
              <a:t>07-10-2018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D90088-74FC-45B0-A504-31ACE5E25302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D90088-74FC-45B0-A504-31ACE5E25302}" type="slidenum">
              <a:rPr lang="en-IN" smtClean="0"/>
              <a:pPr/>
              <a:t>16</a:t>
            </a:fld>
            <a:endParaRPr lang="en-I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D90088-74FC-45B0-A504-31ACE5E25302}" type="slidenum">
              <a:rPr lang="en-IN" smtClean="0"/>
              <a:pPr/>
              <a:t>23</a:t>
            </a:fld>
            <a:endParaRPr lang="en-I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D90088-74FC-45B0-A504-31ACE5E25302}" type="slidenum">
              <a:rPr lang="en-IN" smtClean="0"/>
              <a:pPr/>
              <a:t>24</a:t>
            </a:fld>
            <a:endParaRPr lang="en-I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FF8EF-A820-4570-A41B-ECE0004A2CDA}" type="datetimeFigureOut">
              <a:rPr lang="en-IN" smtClean="0"/>
              <a:pPr/>
              <a:t>07-10-2018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8FD78-4B2A-4C4F-9706-3A1B7C267B0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FF8EF-A820-4570-A41B-ECE0004A2CDA}" type="datetimeFigureOut">
              <a:rPr lang="en-IN" smtClean="0"/>
              <a:pPr/>
              <a:t>07-10-2018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8FD78-4B2A-4C4F-9706-3A1B7C267B0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FF8EF-A820-4570-A41B-ECE0004A2CDA}" type="datetimeFigureOut">
              <a:rPr lang="en-IN" smtClean="0"/>
              <a:pPr/>
              <a:t>07-10-2018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8FD78-4B2A-4C4F-9706-3A1B7C267B0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52F22F-DEEC-44EC-840F-65CCC4E90E9C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548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5A1CAD-2D74-488C-AA5E-78CB34E26C51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33416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9E70FF-3852-4BA0-A348-9AD925655809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24835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5BFFF9-8C74-4084-9F42-60C143B6EC7D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6601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312726-E23C-4C09-BDCB-F33EE98229F8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36081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780A22-CA9C-44D2-A13F-FA50B229F213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4118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2AFF3D-BCD6-423B-9603-5D63A8831DDA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1811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E0BF95-921A-469E-B811-24825FDCC142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5367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FF8EF-A820-4570-A41B-ECE0004A2CDA}" type="datetimeFigureOut">
              <a:rPr lang="en-IN" smtClean="0"/>
              <a:pPr/>
              <a:t>07-10-2018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8FD78-4B2A-4C4F-9706-3A1B7C267B0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61C6FE-F6F6-44F7-9B06-8C8D8A79280C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2005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6FDAFA-B543-4E8E-A6EC-144F8B60C1F5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6818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AE38E6-5F29-41E2-AC08-8F9235895C99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93298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0FD8827-AB32-4D0C-9BFD-DB0BE2DF1993}" type="slidenum">
              <a:rPr lang="ar-SA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3102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/>
          </p:nvPr>
        </p:nvSpPr>
        <p:spPr>
          <a:xfrm>
            <a:off x="381000" y="381000"/>
            <a:ext cx="8077200" cy="5562600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>
          <a:xfrm>
            <a:off x="381000" y="60150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F49A2C-8623-44DE-844F-57637D614BF9}" type="datetime1">
              <a:rPr lang="en-US">
                <a:solidFill>
                  <a:srgbClr val="000000"/>
                </a:solidFill>
              </a:rPr>
              <a:pPr>
                <a:defRPr/>
              </a:pPr>
              <a:t>10/7/2018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>
          <a:xfrm>
            <a:off x="3124200" y="60150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>
          <a:xfrm>
            <a:off x="6858000" y="6015038"/>
            <a:ext cx="1905000" cy="45720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45C75"/>
                </a:solidFill>
                <a:ea typeface="Majalla UI"/>
              </a:defRPr>
            </a:lvl1pPr>
          </a:lstStyle>
          <a:p>
            <a:pPr>
              <a:defRPr/>
            </a:pPr>
            <a:fld id="{6761F479-F003-4D31-B29E-BDD656A5501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575631"/>
      </p:ext>
    </p:extLst>
  </p:cSld>
  <p:clrMapOvr>
    <a:masterClrMapping/>
  </p:clrMapOvr>
  <p:transition spd="med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FF8EF-A820-4570-A41B-ECE0004A2CDA}" type="datetimeFigureOut">
              <a:rPr lang="en-IN" smtClean="0"/>
              <a:pPr/>
              <a:t>07-10-2018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8FD78-4B2A-4C4F-9706-3A1B7C267B0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FF8EF-A820-4570-A41B-ECE0004A2CDA}" type="datetimeFigureOut">
              <a:rPr lang="en-IN" smtClean="0"/>
              <a:pPr/>
              <a:t>07-10-2018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8FD78-4B2A-4C4F-9706-3A1B7C267B0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FF8EF-A820-4570-A41B-ECE0004A2CDA}" type="datetimeFigureOut">
              <a:rPr lang="en-IN" smtClean="0"/>
              <a:pPr/>
              <a:t>07-10-2018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8FD78-4B2A-4C4F-9706-3A1B7C267B0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FF8EF-A820-4570-A41B-ECE0004A2CDA}" type="datetimeFigureOut">
              <a:rPr lang="en-IN" smtClean="0"/>
              <a:pPr/>
              <a:t>07-10-2018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8FD78-4B2A-4C4F-9706-3A1B7C267B0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FF8EF-A820-4570-A41B-ECE0004A2CDA}" type="datetimeFigureOut">
              <a:rPr lang="en-IN" smtClean="0"/>
              <a:pPr/>
              <a:t>07-10-2018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8FD78-4B2A-4C4F-9706-3A1B7C267B0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FF8EF-A820-4570-A41B-ECE0004A2CDA}" type="datetimeFigureOut">
              <a:rPr lang="en-IN" smtClean="0"/>
              <a:pPr/>
              <a:t>07-10-2018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8FD78-4B2A-4C4F-9706-3A1B7C267B0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FF8EF-A820-4570-A41B-ECE0004A2CDA}" type="datetimeFigureOut">
              <a:rPr lang="en-IN" smtClean="0"/>
              <a:pPr/>
              <a:t>07-10-2018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8FD78-4B2A-4C4F-9706-3A1B7C267B0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AFF8EF-A820-4570-A41B-ECE0004A2CDA}" type="datetimeFigureOut">
              <a:rPr lang="en-IN" smtClean="0"/>
              <a:pPr/>
              <a:t>07-10-2018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88FD78-4B2A-4C4F-9706-3A1B7C267B07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4813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algn="r"/>
            <a:fld id="{9D273C80-9B0E-4048-8A0B-76B6315F3D48}" type="slidenum">
              <a:rPr lang="ar-SA" smtClean="0">
                <a:solidFill>
                  <a:srgbClr val="000000"/>
                </a:solidFill>
              </a:rPr>
              <a:pPr algn="r"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740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571536" y="2500306"/>
            <a:ext cx="10657184" cy="2475706"/>
          </a:xfrm>
        </p:spPr>
        <p:txBody>
          <a:bodyPr>
            <a:noAutofit/>
          </a:bodyPr>
          <a:lstStyle/>
          <a:p>
            <a:br>
              <a:rPr lang="en-US" sz="8800" b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</a:br>
            <a:r>
              <a:rPr lang="en-US" sz="8800" b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BACTERIAL  </a:t>
            </a:r>
            <a:br>
              <a:rPr lang="en-US" sz="8800" b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</a:br>
            <a:r>
              <a:rPr lang="en-US" sz="8800" b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PHYSIOLOGY</a:t>
            </a:r>
            <a:br>
              <a:rPr lang="en-US" sz="8800" b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</a:br>
            <a:br>
              <a:rPr lang="en-US" sz="8800" b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</a:br>
            <a:r>
              <a:rPr lang="en-US" sz="8800" b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                 </a:t>
            </a:r>
            <a:r>
              <a:rPr lang="en-US" sz="4000" b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Dr. </a:t>
            </a:r>
            <a:r>
              <a:rPr lang="en-US" sz="4000" b="1" dirty="0" err="1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oruba</a:t>
            </a:r>
            <a:r>
              <a:rPr lang="en-US" sz="4000" b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  Khalid</a:t>
            </a:r>
            <a:br>
              <a:rPr lang="en-US" sz="4000" b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</a:br>
            <a:r>
              <a:rPr lang="en-US" sz="4000" b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                  </a:t>
            </a:r>
            <a:r>
              <a:rPr lang="en-US" sz="4000" b="1" dirty="0" err="1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Lec</a:t>
            </a:r>
            <a:r>
              <a:rPr lang="en-US" sz="4000" b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. : 2</a:t>
            </a:r>
            <a:br>
              <a:rPr lang="en-US" sz="8800" b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</a:br>
            <a:r>
              <a:rPr lang="en-US" sz="8800" b="1" u="sng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 </a:t>
            </a:r>
            <a:endParaRPr lang="en-IN" sz="8800" b="1" dirty="0">
              <a:solidFill>
                <a:schemeClr val="accent6">
                  <a:lumMod val="75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A-Catabolic Reactions</a:t>
            </a:r>
          </a:p>
          <a:p>
            <a:pPr algn="just"/>
            <a:r>
              <a:rPr lang="en-US" sz="3200" b="1" dirty="0"/>
              <a:t>-Organic nutrient substrates are </a:t>
            </a:r>
            <a:r>
              <a:rPr lang="en-US" sz="3200" b="1" dirty="0" err="1"/>
              <a:t>catabolized</a:t>
            </a:r>
            <a:r>
              <a:rPr lang="en-US" sz="3200" b="1" dirty="0"/>
              <a:t> in a wide variety of enzymatic processes that can be schematically divided into three phases:</a:t>
            </a:r>
          </a:p>
          <a:p>
            <a:pPr algn="just"/>
            <a:endParaRPr lang="en-US" sz="3200" b="1" dirty="0">
              <a:solidFill>
                <a:srgbClr val="FF0000"/>
              </a:solidFill>
            </a:endParaRPr>
          </a:p>
          <a:p>
            <a:pPr algn="just"/>
            <a:r>
              <a:rPr lang="en-US" sz="3200" b="1" dirty="0">
                <a:solidFill>
                  <a:srgbClr val="FF0000"/>
                </a:solidFill>
              </a:rPr>
              <a:t>1-Digestion:</a:t>
            </a:r>
          </a:p>
          <a:p>
            <a:pPr algn="just"/>
            <a:r>
              <a:rPr lang="en-US" sz="3200" b="1" dirty="0"/>
              <a:t>-Bacterial </a:t>
            </a:r>
            <a:r>
              <a:rPr lang="en-US" sz="3200" b="1" dirty="0" err="1"/>
              <a:t>exoenzymes</a:t>
            </a:r>
            <a:r>
              <a:rPr lang="en-US" sz="3200" b="1" dirty="0"/>
              <a:t> split up the nutrient substrates into smaller molecules outside the cell. </a:t>
            </a:r>
          </a:p>
          <a:p>
            <a:pPr algn="just"/>
            <a:r>
              <a:rPr lang="en-US" sz="3200" b="1" dirty="0"/>
              <a:t>The </a:t>
            </a:r>
            <a:r>
              <a:rPr lang="en-US" sz="3200" b="1" dirty="0" err="1"/>
              <a:t>exoenzymes</a:t>
            </a:r>
            <a:r>
              <a:rPr lang="en-US" sz="3200" b="1" dirty="0"/>
              <a:t> represent important </a:t>
            </a:r>
            <a:r>
              <a:rPr lang="en-US" sz="3200" b="1" dirty="0" err="1"/>
              <a:t>pathogenicity</a:t>
            </a:r>
            <a:endParaRPr lang="en-US" sz="3200" b="1" dirty="0"/>
          </a:p>
          <a:p>
            <a:pPr algn="just"/>
            <a:r>
              <a:rPr lang="en-US" sz="3200" b="1" dirty="0"/>
              <a:t>factors in some cases.</a:t>
            </a:r>
          </a:p>
          <a:p>
            <a:pPr algn="just"/>
            <a:r>
              <a:rPr lang="en-US" sz="3200" b="1" dirty="0">
                <a:solidFill>
                  <a:srgbClr val="FF0000"/>
                </a:solidFill>
              </a:rPr>
              <a:t>2-Uptake:</a:t>
            </a:r>
          </a:p>
          <a:p>
            <a:pPr algn="just"/>
            <a:r>
              <a:rPr lang="en-US" sz="3200" b="1" dirty="0"/>
              <a:t>-Nutrients can be taken up by means of passive diffusion or, more frequently, specifically by active transport through the membrane(s). </a:t>
            </a:r>
            <a:endParaRPr lang="en-US" sz="3200" b="1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357166"/>
            <a:ext cx="9144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b="1" dirty="0">
                <a:solidFill>
                  <a:srgbClr val="FF0000"/>
                </a:solidFill>
              </a:rPr>
              <a:t>3-Oxidation:</a:t>
            </a:r>
          </a:p>
          <a:p>
            <a:pPr lvl="0"/>
            <a:r>
              <a:rPr lang="en-US" sz="3200" b="1" dirty="0">
                <a:solidFill>
                  <a:prstClr val="black"/>
                </a:solidFill>
              </a:rPr>
              <a:t>-This process is defined as the removal of electrons and H+ ions.</a:t>
            </a:r>
          </a:p>
          <a:p>
            <a:pPr lvl="0"/>
            <a:endParaRPr lang="en-US" sz="3200" b="1" dirty="0">
              <a:solidFill>
                <a:prstClr val="black"/>
              </a:solidFill>
            </a:endParaRPr>
          </a:p>
          <a:p>
            <a:pPr lvl="0"/>
            <a:endParaRPr lang="en-US" sz="3200" b="1" dirty="0">
              <a:solidFill>
                <a:prstClr val="black"/>
              </a:solidFill>
            </a:endParaRPr>
          </a:p>
          <a:p>
            <a:pPr lvl="0"/>
            <a:endParaRPr lang="en-US" sz="3200" b="1" dirty="0">
              <a:solidFill>
                <a:prstClr val="black"/>
              </a:solidFill>
            </a:endParaRPr>
          </a:p>
          <a:p>
            <a:pPr lvl="0"/>
            <a:endParaRPr lang="en-US" sz="3200" b="1" dirty="0">
              <a:solidFill>
                <a:prstClr val="black"/>
              </a:solidFill>
            </a:endParaRPr>
          </a:p>
          <a:p>
            <a:pPr lvl="0"/>
            <a:endParaRPr lang="en-US" sz="3200" b="1" dirty="0">
              <a:solidFill>
                <a:prstClr val="black"/>
              </a:solidFill>
            </a:endParaRPr>
          </a:p>
          <a:p>
            <a:pPr lvl="0"/>
            <a:endParaRPr lang="en-US" sz="3200" b="1" dirty="0">
              <a:solidFill>
                <a:prstClr val="black"/>
              </a:solidFill>
            </a:endParaRPr>
          </a:p>
          <a:p>
            <a:pPr lvl="0" algn="just"/>
            <a:r>
              <a:rPr lang="en-US" sz="3200" b="1" dirty="0">
                <a:solidFill>
                  <a:prstClr val="black"/>
                </a:solidFill>
              </a:rPr>
              <a:t>-The substance to which the H2 atoms are transferred is called the </a:t>
            </a:r>
            <a:r>
              <a:rPr lang="en-US" sz="3200" b="1" dirty="0">
                <a:solidFill>
                  <a:srgbClr val="FF0000"/>
                </a:solidFill>
              </a:rPr>
              <a:t>hydrogen acceptor</a:t>
            </a:r>
            <a:r>
              <a:rPr lang="en-US" sz="3200" b="1" dirty="0">
                <a:solidFill>
                  <a:prstClr val="black"/>
                </a:solidFill>
              </a:rPr>
              <a:t>. </a:t>
            </a:r>
          </a:p>
          <a:p>
            <a:pPr lvl="0"/>
            <a:endParaRPr lang="en-US" sz="3200" b="1" dirty="0">
              <a:solidFill>
                <a:prstClr val="black"/>
              </a:solidFill>
            </a:endParaRPr>
          </a:p>
        </p:txBody>
      </p:sp>
      <p:pic>
        <p:nvPicPr>
          <p:cNvPr id="4097" name="Picture 1" descr="E:\Desktop\oxidation, reduction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4678" y="2428868"/>
            <a:ext cx="3811587" cy="16637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3200" b="1" dirty="0">
              <a:solidFill>
                <a:prstClr val="black"/>
              </a:solidFill>
            </a:endParaRPr>
          </a:p>
          <a:p>
            <a:r>
              <a:rPr lang="en-US" sz="3200" b="1" dirty="0">
                <a:solidFill>
                  <a:prstClr val="black"/>
                </a:solidFill>
              </a:rPr>
              <a:t>-The two basic forms of oxidation are defined by the final hydrogen acceptor:</a:t>
            </a:r>
          </a:p>
          <a:p>
            <a:pPr lvl="0"/>
            <a:endParaRPr lang="en-US" sz="3200" b="1" dirty="0">
              <a:solidFill>
                <a:srgbClr val="FF0000"/>
              </a:solidFill>
            </a:endParaRPr>
          </a:p>
          <a:p>
            <a:pPr lvl="0"/>
            <a:endParaRPr lang="en-US" sz="3200" b="1" dirty="0">
              <a:solidFill>
                <a:srgbClr val="FF0000"/>
              </a:solidFill>
            </a:endParaRPr>
          </a:p>
          <a:p>
            <a:pPr lvl="0"/>
            <a:r>
              <a:rPr lang="en-US" sz="3200" b="1" dirty="0">
                <a:solidFill>
                  <a:srgbClr val="FF0000"/>
                </a:solidFill>
              </a:rPr>
              <a:t>A – Respiration:</a:t>
            </a:r>
          </a:p>
          <a:p>
            <a:pPr lvl="0" algn="just"/>
            <a:r>
              <a:rPr lang="en-US" sz="3200" b="1" dirty="0">
                <a:solidFill>
                  <a:prstClr val="black"/>
                </a:solidFill>
              </a:rPr>
              <a:t>-A series of reactions that convert glucose to CO2 and allow the cell to recover significant amounts of energy</a:t>
            </a:r>
          </a:p>
          <a:p>
            <a:pPr lvl="0" algn="just"/>
            <a:r>
              <a:rPr lang="en-US" sz="3200" b="1" dirty="0">
                <a:solidFill>
                  <a:prstClr val="black"/>
                </a:solidFill>
              </a:rPr>
              <a:t>- Glucose + O2 </a:t>
            </a:r>
            <a:r>
              <a:rPr lang="en-US" sz="3200" noProof="1">
                <a:sym typeface="Wingdings" pitchFamily="2" charset="2"/>
              </a:rPr>
              <a:t></a:t>
            </a:r>
            <a:r>
              <a:rPr lang="en-US" sz="3200" b="1" dirty="0">
                <a:solidFill>
                  <a:prstClr val="black"/>
                </a:solidFill>
              </a:rPr>
              <a:t> Carbon dioxide + Water +Energy</a:t>
            </a:r>
          </a:p>
          <a:p>
            <a:pPr lvl="0" algn="just"/>
            <a:r>
              <a:rPr lang="en-US" sz="3200" b="1" dirty="0">
                <a:solidFill>
                  <a:prstClr val="black"/>
                </a:solidFill>
              </a:rPr>
              <a:t>- C6H12O6 + O2 </a:t>
            </a:r>
            <a:r>
              <a:rPr lang="en-US" sz="3200" noProof="1">
                <a:sym typeface="Wingdings" pitchFamily="2" charset="2"/>
              </a:rPr>
              <a:t></a:t>
            </a:r>
            <a:r>
              <a:rPr lang="en-US" sz="3200" b="1" dirty="0">
                <a:solidFill>
                  <a:prstClr val="black"/>
                </a:solidFill>
              </a:rPr>
              <a:t> 6CO2  + 6H2O + 38 ATP</a:t>
            </a:r>
          </a:p>
          <a:p>
            <a:pPr lvl="0"/>
            <a:endParaRPr lang="en-US" sz="3200" b="1" dirty="0">
              <a:solidFill>
                <a:prstClr val="black"/>
              </a:solidFill>
            </a:endParaRPr>
          </a:p>
          <a:p>
            <a:endParaRPr lang="en-US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b="1" dirty="0">
                <a:solidFill>
                  <a:srgbClr val="FF0000"/>
                </a:solidFill>
              </a:rPr>
              <a:t>B-Fermentation:</a:t>
            </a:r>
          </a:p>
          <a:p>
            <a:pPr lvl="0"/>
            <a:endParaRPr lang="en-US" sz="3200" b="1" dirty="0">
              <a:solidFill>
                <a:prstClr val="black"/>
              </a:solidFill>
            </a:endParaRPr>
          </a:p>
          <a:p>
            <a:pPr lvl="0"/>
            <a:r>
              <a:rPr lang="en-US" sz="3200" b="1" dirty="0">
                <a:solidFill>
                  <a:prstClr val="black"/>
                </a:solidFill>
              </a:rPr>
              <a:t>-Here an organic compound serves as the </a:t>
            </a:r>
            <a:r>
              <a:rPr lang="en-US" sz="3200" b="1" dirty="0">
                <a:solidFill>
                  <a:srgbClr val="FF0000"/>
                </a:solidFill>
              </a:rPr>
              <a:t>hydrogen acceptor</a:t>
            </a:r>
            <a:r>
              <a:rPr lang="en-US" sz="3200" b="1" dirty="0">
                <a:solidFill>
                  <a:prstClr val="black"/>
                </a:solidFill>
              </a:rPr>
              <a:t>.</a:t>
            </a:r>
          </a:p>
          <a:p>
            <a:pPr lvl="0"/>
            <a:endParaRPr lang="en-US" sz="3200" b="1" dirty="0">
              <a:solidFill>
                <a:prstClr val="black"/>
              </a:solidFill>
            </a:endParaRPr>
          </a:p>
          <a:p>
            <a:pPr lvl="0"/>
            <a:endParaRPr lang="en-US" sz="3200" b="1" dirty="0">
              <a:solidFill>
                <a:prstClr val="black"/>
              </a:solidFill>
            </a:endParaRPr>
          </a:p>
          <a:p>
            <a:pPr lvl="0" algn="just"/>
            <a:r>
              <a:rPr lang="en-US" sz="3200" b="1" dirty="0">
                <a:solidFill>
                  <a:prstClr val="black"/>
                </a:solidFill>
              </a:rPr>
              <a:t>-The main difference between fermentation and respiration is the energy yield, which can be </a:t>
            </a:r>
            <a:r>
              <a:rPr lang="en-US" sz="3200" b="1" dirty="0">
                <a:solidFill>
                  <a:srgbClr val="FF0000"/>
                </a:solidFill>
              </a:rPr>
              <a:t>greater from respiration than from fermentation  </a:t>
            </a:r>
            <a:r>
              <a:rPr lang="en-US" sz="3200" b="1" dirty="0">
                <a:solidFill>
                  <a:prstClr val="black"/>
                </a:solidFill>
              </a:rPr>
              <a:t>for  a</a:t>
            </a:r>
          </a:p>
          <a:p>
            <a:pPr lvl="0" algn="just"/>
            <a:r>
              <a:rPr lang="en-US" sz="3200" b="1" dirty="0">
                <a:solidFill>
                  <a:prstClr val="black"/>
                </a:solidFill>
              </a:rPr>
              <a:t>given nutrient substrate by as much as 10 times .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400" b="1" dirty="0">
                <a:solidFill>
                  <a:srgbClr val="FF0000"/>
                </a:solidFill>
              </a:rPr>
              <a:t>B-Anabolic Reactions </a:t>
            </a:r>
          </a:p>
          <a:p>
            <a:pPr lvl="0"/>
            <a:endParaRPr lang="en-US" sz="3200" b="1" dirty="0">
              <a:solidFill>
                <a:prstClr val="black"/>
              </a:solidFill>
            </a:endParaRPr>
          </a:p>
          <a:p>
            <a:pPr lvl="0" algn="just"/>
            <a:r>
              <a:rPr lang="en-US" sz="3200" b="1" dirty="0">
                <a:solidFill>
                  <a:prstClr val="black"/>
                </a:solidFill>
              </a:rPr>
              <a:t>-Some bacteria (like E. coli) are capable of synthesizing all the complex organic molecules that they are comprised of from the simplest nutrients in a very short time. These capacities are utilized in the field of microbiological engineering. </a:t>
            </a:r>
          </a:p>
          <a:p>
            <a:pPr lvl="0" algn="just"/>
            <a:endParaRPr lang="en-US" sz="3200" b="1" dirty="0">
              <a:solidFill>
                <a:prstClr val="black"/>
              </a:solidFill>
            </a:endParaRPr>
          </a:p>
          <a:p>
            <a:pPr lvl="0" algn="just"/>
            <a:endParaRPr lang="en-US" sz="3200" b="1" dirty="0">
              <a:solidFill>
                <a:prstClr val="black"/>
              </a:solidFill>
            </a:endParaRPr>
          </a:p>
          <a:p>
            <a:pPr lvl="0" algn="just"/>
            <a:r>
              <a:rPr lang="en-US" sz="3200" b="1" dirty="0">
                <a:solidFill>
                  <a:prstClr val="black"/>
                </a:solidFill>
              </a:rPr>
              <a:t>-Some bacteria are capable of using hydrocarbon compounds as an energy source. </a:t>
            </a:r>
            <a:endParaRPr lang="en-US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40768"/>
          </a:xfrm>
        </p:spPr>
        <p:txBody>
          <a:bodyPr/>
          <a:lstStyle/>
          <a:p>
            <a:r>
              <a:rPr lang="en-US" u="sng" dirty="0">
                <a:solidFill>
                  <a:srgbClr val="FF0000"/>
                </a:solidFill>
                <a:latin typeface="Comic Sans MS" pitchFamily="66" charset="0"/>
              </a:rPr>
              <a:t>Bacterial Nutrition</a:t>
            </a:r>
            <a:endParaRPr lang="en-IN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733256"/>
          </a:xfrm>
        </p:spPr>
        <p:txBody>
          <a:bodyPr>
            <a:noAutofit/>
          </a:bodyPr>
          <a:lstStyle/>
          <a:p>
            <a:pPr algn="just">
              <a:lnSpc>
                <a:spcPct val="90000"/>
              </a:lnSpc>
              <a:buClr>
                <a:schemeClr val="tx2"/>
              </a:buClr>
            </a:pPr>
            <a:r>
              <a:rPr lang="en-US" sz="3600" b="1" dirty="0">
                <a:latin typeface="Calibri" pitchFamily="34" charset="0"/>
              </a:rPr>
              <a:t>Water constitutes 80% of the total weight of bacterial cells.</a:t>
            </a:r>
          </a:p>
          <a:p>
            <a:pPr algn="just">
              <a:lnSpc>
                <a:spcPct val="90000"/>
              </a:lnSpc>
              <a:buClr>
                <a:schemeClr val="tx2"/>
              </a:buClr>
            </a:pPr>
            <a:endParaRPr lang="en-US" sz="3600" b="1" dirty="0">
              <a:latin typeface="Calibri" pitchFamily="34" charset="0"/>
            </a:endParaRPr>
          </a:p>
          <a:p>
            <a:pPr algn="just">
              <a:lnSpc>
                <a:spcPct val="90000"/>
              </a:lnSpc>
              <a:buClr>
                <a:schemeClr val="tx2"/>
              </a:buClr>
            </a:pPr>
            <a:r>
              <a:rPr lang="en-US" sz="3600" b="1" dirty="0">
                <a:latin typeface="Calibri" pitchFamily="34" charset="0"/>
              </a:rPr>
              <a:t>Proteins, polysaccharides, lipids, nucleic acids &amp; low molecular weight compounds make up the remaining 20%.</a:t>
            </a:r>
          </a:p>
          <a:p>
            <a:pPr algn="just">
              <a:lnSpc>
                <a:spcPct val="90000"/>
              </a:lnSpc>
              <a:buClr>
                <a:schemeClr val="tx2"/>
              </a:buClr>
              <a:buNone/>
            </a:pPr>
            <a:endParaRPr lang="en-US" sz="3600" b="1" dirty="0">
              <a:latin typeface="Calibri" pitchFamily="34" charset="0"/>
            </a:endParaRPr>
          </a:p>
          <a:p>
            <a:pPr algn="just">
              <a:lnSpc>
                <a:spcPct val="90000"/>
              </a:lnSpc>
              <a:buClr>
                <a:schemeClr val="tx2"/>
              </a:buClr>
            </a:pPr>
            <a:r>
              <a:rPr lang="en-US" sz="3600" b="1" dirty="0">
                <a:latin typeface="Calibri" pitchFamily="34" charset="0"/>
              </a:rPr>
              <a:t>For growth &amp; multiplication, the minimum nutritional requirements are water, a source of carbon, a source of nitrogen &amp; some inorganic salts</a:t>
            </a:r>
            <a:endParaRPr lang="en-IN" sz="3600" b="1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>
                <a:solidFill>
                  <a:srgbClr val="FF0000"/>
                </a:solidFill>
                <a:latin typeface="Calibri" pitchFamily="34" charset="0"/>
              </a:rPr>
              <a:t>Classification based on  nutrition</a:t>
            </a:r>
            <a:endParaRPr lang="en-IN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5256584"/>
          </a:xfrm>
        </p:spPr>
        <p:txBody>
          <a:bodyPr>
            <a:normAutofit fontScale="92500"/>
          </a:bodyPr>
          <a:lstStyle/>
          <a:p>
            <a:pPr marL="609600" indent="-609600" algn="just">
              <a:buClr>
                <a:schemeClr val="tx2"/>
              </a:buClr>
            </a:pPr>
            <a:r>
              <a:rPr lang="en-US" sz="3600" b="1" dirty="0">
                <a:latin typeface="Calibri" pitchFamily="34" charset="0"/>
              </a:rPr>
              <a:t>Based on nutrition , bacteria are classified as :</a:t>
            </a:r>
          </a:p>
          <a:p>
            <a:pPr marL="609600" indent="-609600" algn="just">
              <a:buClr>
                <a:schemeClr val="tx2"/>
              </a:buClr>
              <a:buFont typeface="Wingdings" pitchFamily="2" charset="2"/>
              <a:buAutoNum type="arabicPeriod"/>
            </a:pPr>
            <a:r>
              <a:rPr lang="en-US" sz="3600" b="1" dirty="0" err="1">
                <a:solidFill>
                  <a:schemeClr val="tx2"/>
                </a:solidFill>
                <a:latin typeface="Calibri" pitchFamily="34" charset="0"/>
              </a:rPr>
              <a:t>Autotrophs</a:t>
            </a:r>
            <a:r>
              <a:rPr lang="en-US" sz="3600" b="1" dirty="0">
                <a:latin typeface="Calibri" pitchFamily="34" charset="0"/>
              </a:rPr>
              <a:t> – can synthesize all their organic compounds by utilizing atmospheric CO</a:t>
            </a:r>
            <a:r>
              <a:rPr lang="en-US" sz="3600" b="1" baseline="-25000" dirty="0">
                <a:latin typeface="Calibri" pitchFamily="34" charset="0"/>
              </a:rPr>
              <a:t>2</a:t>
            </a:r>
            <a:r>
              <a:rPr lang="en-US" sz="3600" b="1" dirty="0">
                <a:latin typeface="Calibri" pitchFamily="34" charset="0"/>
              </a:rPr>
              <a:t> &amp; N</a:t>
            </a:r>
            <a:r>
              <a:rPr lang="en-US" sz="3600" b="1" baseline="-25000" dirty="0">
                <a:latin typeface="Calibri" pitchFamily="34" charset="0"/>
              </a:rPr>
              <a:t>2.   </a:t>
            </a:r>
            <a:r>
              <a:rPr lang="en-US" sz="3600" b="1" dirty="0">
                <a:solidFill>
                  <a:srgbClr val="FF0000"/>
                </a:solidFill>
                <a:latin typeface="Calibri" pitchFamily="34" charset="0"/>
              </a:rPr>
              <a:t>They have no medical importance.</a:t>
            </a:r>
            <a:r>
              <a:rPr lang="en-US" sz="3600" b="1" baseline="-25000" dirty="0">
                <a:solidFill>
                  <a:srgbClr val="FF0000"/>
                </a:solidFill>
                <a:latin typeface="Calibri" pitchFamily="34" charset="0"/>
              </a:rPr>
              <a:t> </a:t>
            </a:r>
          </a:p>
          <a:p>
            <a:pPr marL="609600" indent="-609600" algn="just">
              <a:buClr>
                <a:schemeClr val="tx2"/>
              </a:buClr>
              <a:buFont typeface="Wingdings" pitchFamily="2" charset="2"/>
              <a:buAutoNum type="arabicPeriod"/>
            </a:pPr>
            <a:endParaRPr lang="en-US" sz="3600" b="1" dirty="0">
              <a:solidFill>
                <a:srgbClr val="FF0000"/>
              </a:solidFill>
              <a:latin typeface="Calibri" pitchFamily="34" charset="0"/>
            </a:endParaRPr>
          </a:p>
          <a:p>
            <a:pPr marL="609600" indent="-609600" algn="just">
              <a:buClr>
                <a:schemeClr val="tx2"/>
              </a:buClr>
              <a:buFont typeface="Wingdings" pitchFamily="2" charset="2"/>
              <a:buAutoNum type="arabicPeriod"/>
            </a:pPr>
            <a:r>
              <a:rPr lang="en-US" sz="3600" b="1" dirty="0" err="1">
                <a:solidFill>
                  <a:schemeClr val="tx2"/>
                </a:solidFill>
                <a:latin typeface="Calibri" pitchFamily="34" charset="0"/>
              </a:rPr>
              <a:t>Heterotrophs</a:t>
            </a:r>
            <a:r>
              <a:rPr lang="en-US" sz="3600" b="1" dirty="0">
                <a:latin typeface="Calibri" pitchFamily="34" charset="0"/>
              </a:rPr>
              <a:t> – unable to synthesize their own metabolites &amp; depend on the organic compounds.  </a:t>
            </a:r>
          </a:p>
          <a:p>
            <a:pPr marL="609600" indent="-609600" algn="just">
              <a:buClr>
                <a:schemeClr val="tx2"/>
              </a:buClr>
              <a:buNone/>
            </a:pPr>
            <a:r>
              <a:rPr lang="en-US" sz="3600" b="1" dirty="0">
                <a:latin typeface="Calibri" pitchFamily="34" charset="0"/>
              </a:rPr>
              <a:t>      </a:t>
            </a:r>
            <a:r>
              <a:rPr lang="en-US" sz="3600" b="1" dirty="0">
                <a:solidFill>
                  <a:srgbClr val="FF0000"/>
                </a:solidFill>
                <a:latin typeface="Calibri" pitchFamily="34" charset="0"/>
              </a:rPr>
              <a:t>All pathogenic bacteria are </a:t>
            </a:r>
            <a:r>
              <a:rPr lang="en-US" sz="3600" b="1" dirty="0" err="1">
                <a:solidFill>
                  <a:srgbClr val="FF0000"/>
                </a:solidFill>
                <a:latin typeface="Calibri" pitchFamily="34" charset="0"/>
              </a:rPr>
              <a:t>heterotrophs</a:t>
            </a:r>
            <a:r>
              <a:rPr lang="en-US" sz="3600" b="1" dirty="0">
                <a:solidFill>
                  <a:srgbClr val="FF0000"/>
                </a:solidFill>
                <a:latin typeface="Calibri" pitchFamily="34" charset="0"/>
              </a:rPr>
              <a:t> .</a:t>
            </a:r>
          </a:p>
          <a:p>
            <a:endParaRPr lang="en-IN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u="sng" dirty="0">
                <a:solidFill>
                  <a:srgbClr val="FF0000"/>
                </a:solidFill>
                <a:latin typeface="Calibri" pitchFamily="34" charset="0"/>
              </a:rPr>
              <a:t>Nutritional Factors</a:t>
            </a:r>
            <a:endParaRPr lang="en-IN" sz="48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4857403"/>
          </a:xfrm>
        </p:spPr>
        <p:txBody>
          <a:bodyPr>
            <a:noAutofit/>
          </a:bodyPr>
          <a:lstStyle/>
          <a:p>
            <a:pPr marL="609600" indent="-609600" algn="just">
              <a:buClr>
                <a:schemeClr val="tx2"/>
              </a:buClr>
            </a:pPr>
            <a:r>
              <a:rPr lang="en-US" sz="3600" b="1" dirty="0">
                <a:latin typeface="Calibri" pitchFamily="34" charset="0"/>
              </a:rPr>
              <a:t>Some bacteria require certain organic compounds in minute quantities called as nutritional factors .</a:t>
            </a:r>
          </a:p>
          <a:p>
            <a:pPr marL="609600" indent="-609600" algn="just">
              <a:buClr>
                <a:schemeClr val="tx2"/>
              </a:buClr>
            </a:pPr>
            <a:r>
              <a:rPr lang="en-US" sz="3600" b="1" dirty="0">
                <a:latin typeface="Calibri" pitchFamily="34" charset="0"/>
              </a:rPr>
              <a:t>It can be :</a:t>
            </a:r>
          </a:p>
          <a:p>
            <a:pPr marL="609600" indent="-609600" algn="just">
              <a:buClr>
                <a:schemeClr val="tx2"/>
              </a:buClr>
              <a:buFontTx/>
              <a:buAutoNum type="arabicPeriod"/>
            </a:pPr>
            <a:r>
              <a:rPr lang="en-US" sz="3600" b="1" dirty="0">
                <a:solidFill>
                  <a:schemeClr val="tx2"/>
                </a:solidFill>
                <a:latin typeface="Calibri" pitchFamily="34" charset="0"/>
              </a:rPr>
              <a:t>Essential</a:t>
            </a:r>
            <a:r>
              <a:rPr lang="en-US" sz="3600" b="1" dirty="0">
                <a:latin typeface="Calibri" pitchFamily="34" charset="0"/>
              </a:rPr>
              <a:t> – Compounds that bacterial  growth does not occur in their absence.</a:t>
            </a:r>
          </a:p>
          <a:p>
            <a:pPr marL="609600" indent="-609600" algn="just">
              <a:buClr>
                <a:schemeClr val="tx2"/>
              </a:buClr>
              <a:buFontTx/>
              <a:buAutoNum type="arabicPeriod"/>
            </a:pPr>
            <a:r>
              <a:rPr lang="en-US" sz="3600" b="1" dirty="0">
                <a:solidFill>
                  <a:schemeClr val="tx2"/>
                </a:solidFill>
                <a:latin typeface="Calibri" pitchFamily="34" charset="0"/>
              </a:rPr>
              <a:t>Accessory</a:t>
            </a:r>
            <a:r>
              <a:rPr lang="en-US" sz="3600" b="1" dirty="0">
                <a:latin typeface="Calibri" pitchFamily="34" charset="0"/>
              </a:rPr>
              <a:t> – Compounds that enhance growth but without being absolutely necessary for it</a:t>
            </a:r>
            <a:endParaRPr lang="en-IN" sz="3600" b="1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u="sng" dirty="0">
                <a:solidFill>
                  <a:srgbClr val="FF0000"/>
                </a:solidFill>
                <a:latin typeface="Comic Sans MS" pitchFamily="66" charset="0"/>
              </a:rPr>
              <a:t>Based on Nutritional Requirement Bacteria Can Be Classified As:</a:t>
            </a:r>
            <a:endParaRPr lang="en-IN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85861"/>
            <a:ext cx="9144000" cy="4286280"/>
          </a:xfrm>
        </p:spPr>
        <p:txBody>
          <a:bodyPr>
            <a:normAutofit/>
          </a:bodyPr>
          <a:lstStyle/>
          <a:p>
            <a:pPr marL="609600" indent="-609600" algn="just">
              <a:buClr>
                <a:schemeClr val="tx2"/>
              </a:buClr>
            </a:pPr>
            <a:r>
              <a:rPr lang="en-US" b="1" dirty="0" err="1">
                <a:solidFill>
                  <a:schemeClr val="tx2"/>
                </a:solidFill>
                <a:latin typeface="Calibri" pitchFamily="34" charset="0"/>
              </a:rPr>
              <a:t>Phototrophs</a:t>
            </a:r>
            <a:r>
              <a:rPr lang="en-US" b="1" dirty="0">
                <a:latin typeface="Calibri" pitchFamily="34" charset="0"/>
              </a:rPr>
              <a:t> – Bacteria which derive their energy from sunlight.</a:t>
            </a:r>
          </a:p>
          <a:p>
            <a:pPr marL="609600" indent="-609600" algn="just">
              <a:buClr>
                <a:schemeClr val="tx2"/>
              </a:buClr>
            </a:pPr>
            <a:endParaRPr lang="en-US" b="1" dirty="0">
              <a:latin typeface="Calibri" pitchFamily="34" charset="0"/>
            </a:endParaRPr>
          </a:p>
          <a:p>
            <a:pPr marL="609600" indent="-609600" algn="just">
              <a:buClr>
                <a:schemeClr val="tx2"/>
              </a:buClr>
            </a:pPr>
            <a:endParaRPr lang="en-US" b="1" dirty="0">
              <a:latin typeface="Calibri" pitchFamily="34" charset="0"/>
            </a:endParaRPr>
          </a:p>
          <a:p>
            <a:pPr marL="609600" lvl="0" indent="-609600" algn="just">
              <a:buClr>
                <a:schemeClr val="tx2"/>
              </a:buClr>
            </a:pPr>
            <a:r>
              <a:rPr lang="en-US" b="1" dirty="0" err="1">
                <a:solidFill>
                  <a:srgbClr val="1F497D"/>
                </a:solidFill>
                <a:latin typeface="Calibri" pitchFamily="34" charset="0"/>
              </a:rPr>
              <a:t>Chemotrophs</a:t>
            </a:r>
            <a:r>
              <a:rPr lang="en-US" b="1" dirty="0">
                <a:solidFill>
                  <a:prstClr val="black"/>
                </a:solidFill>
                <a:latin typeface="Calibri" pitchFamily="34" charset="0"/>
              </a:rPr>
              <a:t> – Bacteria which derive energy from chemical reactions.</a:t>
            </a:r>
          </a:p>
          <a:p>
            <a:pPr marL="609600" indent="-609600" algn="just">
              <a:buClr>
                <a:schemeClr val="tx2"/>
              </a:buClr>
            </a:pPr>
            <a:endParaRPr lang="en-US" b="1" dirty="0">
              <a:latin typeface="Calibri" pitchFamily="34" charset="0"/>
            </a:endParaRPr>
          </a:p>
          <a:p>
            <a:endParaRPr lang="en-IN" dirty="0"/>
          </a:p>
        </p:txBody>
      </p:sp>
      <p:pic>
        <p:nvPicPr>
          <p:cNvPr id="38914" name="Picture 2" descr="http://www.biohydrocarbon.umn.edu/images/bacteria-phototroph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15140" y="1928802"/>
            <a:ext cx="2428860" cy="1143008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0" y="4697409"/>
            <a:ext cx="9144000" cy="2160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lvl="0" indent="-609600" algn="just">
              <a:spcBef>
                <a:spcPct val="20000"/>
              </a:spcBef>
              <a:buClr>
                <a:srgbClr val="1F497D"/>
              </a:buClr>
              <a:buFont typeface="Arial" pitchFamily="34" charset="0"/>
              <a:buChar char="•"/>
            </a:pPr>
            <a:r>
              <a:rPr lang="en-US" sz="3200" b="1" dirty="0" err="1">
                <a:solidFill>
                  <a:srgbClr val="1F497D">
                    <a:lumMod val="75000"/>
                  </a:srgbClr>
                </a:solidFill>
                <a:latin typeface="Calibri" pitchFamily="34" charset="0"/>
              </a:rPr>
              <a:t>Organotrophs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</a:rPr>
              <a:t> : require organic sources of hydrogen</a:t>
            </a:r>
          </a:p>
          <a:p>
            <a:pPr marL="609600" lvl="0" indent="-609600" algn="just">
              <a:spcBef>
                <a:spcPct val="20000"/>
              </a:spcBef>
              <a:buClr>
                <a:srgbClr val="1F497D"/>
              </a:buClr>
              <a:buFont typeface="Arial" pitchFamily="34" charset="0"/>
              <a:buChar char="•"/>
            </a:pPr>
            <a:r>
              <a:rPr lang="en-US" sz="3200" b="1" dirty="0" err="1">
                <a:solidFill>
                  <a:srgbClr val="1F497D">
                    <a:lumMod val="75000"/>
                  </a:srgbClr>
                </a:solidFill>
                <a:latin typeface="Calibri" pitchFamily="34" charset="0"/>
              </a:rPr>
              <a:t>Lithotrophs</a:t>
            </a:r>
            <a:r>
              <a:rPr lang="en-US" sz="3200" b="1" dirty="0">
                <a:solidFill>
                  <a:srgbClr val="1F497D">
                    <a:lumMod val="75000"/>
                  </a:srgbClr>
                </a:solidFill>
                <a:latin typeface="Calibri" pitchFamily="34" charset="0"/>
              </a:rPr>
              <a:t> 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</a:rPr>
              <a:t>: require inorganic sources of hydrogen like NH</a:t>
            </a:r>
            <a:r>
              <a:rPr lang="en-US" sz="3200" b="1" baseline="-25000" dirty="0">
                <a:solidFill>
                  <a:prstClr val="black"/>
                </a:solidFill>
                <a:latin typeface="Calibri" pitchFamily="34" charset="0"/>
              </a:rPr>
              <a:t>3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</a:rPr>
              <a:t>, H</a:t>
            </a:r>
            <a:r>
              <a:rPr lang="en-US" sz="3200" b="1" baseline="-25000" dirty="0">
                <a:solidFill>
                  <a:prstClr val="black"/>
                </a:solidFill>
                <a:latin typeface="Calibri" pitchFamily="34" charset="0"/>
              </a:rPr>
              <a:t>2</a:t>
            </a:r>
            <a:r>
              <a:rPr lang="en-US" sz="3200" b="1" dirty="0">
                <a:solidFill>
                  <a:prstClr val="black"/>
                </a:solidFill>
                <a:latin typeface="Calibri" pitchFamily="34" charset="0"/>
              </a:rPr>
              <a:t>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GROWTH REQUIREMENTS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412776"/>
            <a:ext cx="8568952" cy="5112568"/>
          </a:xfrm>
        </p:spPr>
        <p:txBody>
          <a:bodyPr>
            <a:normAutofit/>
          </a:bodyPr>
          <a:lstStyle/>
          <a:p>
            <a:pPr marL="742950" indent="-742950">
              <a:buClr>
                <a:schemeClr val="tx2"/>
              </a:buClr>
              <a:buFont typeface="+mj-lt"/>
              <a:buAutoNum type="arabicPeriod"/>
            </a:pPr>
            <a:r>
              <a:rPr lang="en-US" sz="3600" b="1" dirty="0">
                <a:latin typeface="Calibri" pitchFamily="34" charset="0"/>
              </a:rPr>
              <a:t>Vitamin B complex – </a:t>
            </a:r>
          </a:p>
          <a:p>
            <a:pPr marL="533400" indent="-533400">
              <a:buClr>
                <a:schemeClr val="tx2"/>
              </a:buClr>
              <a:buFont typeface="Wingdings" pitchFamily="2" charset="2"/>
              <a:buAutoNum type="arabicPeriod"/>
            </a:pPr>
            <a:r>
              <a:rPr lang="en-US" sz="3600" b="1" dirty="0">
                <a:latin typeface="Calibri" pitchFamily="34" charset="0"/>
              </a:rPr>
              <a:t>Thiamine</a:t>
            </a:r>
          </a:p>
          <a:p>
            <a:pPr marL="533400" indent="-533400">
              <a:buClr>
                <a:schemeClr val="tx2"/>
              </a:buClr>
              <a:buFont typeface="Wingdings" pitchFamily="2" charset="2"/>
              <a:buAutoNum type="arabicPeriod"/>
            </a:pPr>
            <a:r>
              <a:rPr lang="en-US" sz="3600" b="1" dirty="0" err="1">
                <a:latin typeface="Calibri" pitchFamily="34" charset="0"/>
              </a:rPr>
              <a:t>Riboflavine</a:t>
            </a:r>
            <a:endParaRPr lang="en-US" sz="3600" b="1" dirty="0">
              <a:latin typeface="Calibri" pitchFamily="34" charset="0"/>
            </a:endParaRPr>
          </a:p>
          <a:p>
            <a:pPr marL="533400" indent="-533400">
              <a:buClr>
                <a:schemeClr val="tx2"/>
              </a:buClr>
              <a:buFont typeface="Wingdings" pitchFamily="2" charset="2"/>
              <a:buAutoNum type="arabicPeriod"/>
            </a:pPr>
            <a:r>
              <a:rPr lang="en-US" sz="3600" b="1" dirty="0">
                <a:latin typeface="Calibri" pitchFamily="34" charset="0"/>
              </a:rPr>
              <a:t>Nicotinic acid</a:t>
            </a:r>
          </a:p>
          <a:p>
            <a:pPr marL="533400" indent="-533400">
              <a:buClr>
                <a:schemeClr val="tx2"/>
              </a:buClr>
              <a:buFont typeface="Wingdings" pitchFamily="2" charset="2"/>
              <a:buAutoNum type="arabicPeriod"/>
            </a:pPr>
            <a:r>
              <a:rPr lang="en-US" sz="3600" b="1" dirty="0">
                <a:latin typeface="Calibri" pitchFamily="34" charset="0"/>
              </a:rPr>
              <a:t>Pyridoxine </a:t>
            </a:r>
          </a:p>
          <a:p>
            <a:pPr marL="533400" indent="-533400">
              <a:buClr>
                <a:schemeClr val="tx2"/>
              </a:buClr>
              <a:buFont typeface="Wingdings" pitchFamily="2" charset="2"/>
              <a:buAutoNum type="arabicPeriod"/>
            </a:pPr>
            <a:r>
              <a:rPr lang="en-US" sz="3600" b="1" dirty="0">
                <a:latin typeface="Calibri" pitchFamily="34" charset="0"/>
              </a:rPr>
              <a:t>Folic acid   </a:t>
            </a:r>
          </a:p>
          <a:p>
            <a:pPr marL="533400" indent="-533400">
              <a:buClr>
                <a:schemeClr val="tx2"/>
              </a:buClr>
              <a:buFont typeface="Wingdings" pitchFamily="2" charset="2"/>
              <a:buAutoNum type="arabicPeriod"/>
            </a:pPr>
            <a:r>
              <a:rPr lang="en-US" sz="3600" b="1" dirty="0" err="1">
                <a:latin typeface="Calibri" pitchFamily="34" charset="0"/>
              </a:rPr>
              <a:t>Vit.B</a:t>
            </a:r>
            <a:r>
              <a:rPr lang="en-US" sz="3600" b="1" dirty="0">
                <a:latin typeface="Calibri" pitchFamily="34" charset="0"/>
              </a:rPr>
              <a:t> 12</a:t>
            </a:r>
          </a:p>
          <a:p>
            <a:endParaRPr lang="en-IN" b="1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0" y="274638"/>
            <a:ext cx="9144000" cy="1143000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Jokerman" pitchFamily="82" charset="0"/>
                <a:ea typeface="+mj-ea"/>
                <a:cs typeface="+mj-cs"/>
              </a:rPr>
              <a:t>Welcome To</a:t>
            </a:r>
          </a:p>
        </p:txBody>
      </p:sp>
      <p:pic>
        <p:nvPicPr>
          <p:cNvPr id="3" name="Picture 2" descr="C:\Documents and Settings\Administrator\My Documents\My Pictures\imagesCABRMMV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755576" y="1484784"/>
            <a:ext cx="7920880" cy="51125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BACTERIAL GROWTH</a:t>
            </a:r>
            <a:endParaRPr lang="en-IN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52736"/>
            <a:ext cx="8892480" cy="5544616"/>
          </a:xfrm>
        </p:spPr>
        <p:txBody>
          <a:bodyPr>
            <a:normAutofit lnSpcReduction="10000"/>
          </a:bodyPr>
          <a:lstStyle/>
          <a:p>
            <a:pPr algn="just">
              <a:buClr>
                <a:schemeClr val="tx2"/>
              </a:buClr>
            </a:pPr>
            <a:r>
              <a:rPr lang="en-US" sz="3900" b="1" dirty="0">
                <a:latin typeface="Calibri" pitchFamily="34" charset="0"/>
              </a:rPr>
              <a:t>It is an increase in all the cellular  components, which end in multiplication of the cell leading to an increase in population.</a:t>
            </a:r>
          </a:p>
          <a:p>
            <a:pPr algn="just">
              <a:buClr>
                <a:schemeClr val="tx2"/>
              </a:buClr>
            </a:pPr>
            <a:endParaRPr lang="en-US" sz="3900" b="1" dirty="0">
              <a:latin typeface="Calibri" pitchFamily="34" charset="0"/>
            </a:endParaRPr>
          </a:p>
          <a:p>
            <a:pPr algn="just">
              <a:buClr>
                <a:schemeClr val="tx2"/>
              </a:buClr>
            </a:pPr>
            <a:r>
              <a:rPr lang="en-US" sz="3900" b="1" dirty="0">
                <a:latin typeface="Calibri" pitchFamily="34" charset="0"/>
              </a:rPr>
              <a:t>It involves an increase in the number of individual cells.</a:t>
            </a:r>
          </a:p>
          <a:p>
            <a:pPr algn="just">
              <a:buClr>
                <a:schemeClr val="tx2"/>
              </a:buClr>
            </a:pPr>
            <a:endParaRPr lang="en-US" sz="3900" b="1" dirty="0">
              <a:latin typeface="Calibri" pitchFamily="34" charset="0"/>
            </a:endParaRPr>
          </a:p>
          <a:p>
            <a:pPr algn="just">
              <a:buClr>
                <a:schemeClr val="tx2"/>
              </a:buClr>
            </a:pPr>
            <a:r>
              <a:rPr lang="en-US" sz="3900" b="1" dirty="0">
                <a:latin typeface="Calibri" pitchFamily="34" charset="0"/>
              </a:rPr>
              <a:t>Bacteria divide by binary fission.</a:t>
            </a:r>
          </a:p>
          <a:p>
            <a:endParaRPr lang="en-IN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figure_06_12a_labeled"/>
          <p:cNvPicPr>
            <a:picLocks noChangeAspect="1" noChangeArrowheads="1"/>
          </p:cNvPicPr>
          <p:nvPr/>
        </p:nvPicPr>
        <p:blipFill>
          <a:blip r:embed="rId2" cstate="print"/>
          <a:srcRect b="3551"/>
          <a:stretch>
            <a:fillRect/>
          </a:stretch>
        </p:blipFill>
        <p:spPr bwMode="auto">
          <a:xfrm>
            <a:off x="0" y="895350"/>
            <a:ext cx="9002713" cy="3176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10"/>
          <p:cNvSpPr txBox="1">
            <a:spLocks noChangeArrowheads="1"/>
          </p:cNvSpPr>
          <p:nvPr/>
        </p:nvSpPr>
        <p:spPr>
          <a:xfrm>
            <a:off x="428596" y="0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Binary Fission</a:t>
            </a:r>
          </a:p>
        </p:txBody>
      </p:sp>
      <p:pic>
        <p:nvPicPr>
          <p:cNvPr id="35842" name="Picture 2" descr="http://evolution.berkeley.edu/evolibrary/images/relevance/bacterialgrowth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643446"/>
            <a:ext cx="9144000" cy="22145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Generation time</a:t>
            </a:r>
            <a:endParaRPr lang="en-IN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14422"/>
            <a:ext cx="9144000" cy="5184576"/>
          </a:xfrm>
        </p:spPr>
        <p:txBody>
          <a:bodyPr>
            <a:normAutofit/>
          </a:bodyPr>
          <a:lstStyle/>
          <a:p>
            <a:pPr algn="just">
              <a:buClr>
                <a:schemeClr val="tx2"/>
              </a:buClr>
            </a:pPr>
            <a:r>
              <a:rPr lang="en-US" sz="3600" b="1" dirty="0">
                <a:latin typeface="Calibri" pitchFamily="34" charset="0"/>
              </a:rPr>
              <a:t>Interval of time between two cell divisions</a:t>
            </a:r>
          </a:p>
          <a:p>
            <a:pPr algn="just">
              <a:buClr>
                <a:schemeClr val="tx2"/>
              </a:buClr>
              <a:buFont typeface="Wingdings" pitchFamily="2" charset="2"/>
              <a:buNone/>
            </a:pPr>
            <a:r>
              <a:rPr lang="en-US" sz="3600" b="1" dirty="0">
                <a:latin typeface="Calibri" pitchFamily="34" charset="0"/>
              </a:rPr>
              <a:t>   OR </a:t>
            </a:r>
          </a:p>
          <a:p>
            <a:pPr algn="just">
              <a:buClr>
                <a:schemeClr val="tx2"/>
              </a:buClr>
            </a:pPr>
            <a:r>
              <a:rPr lang="en-US" sz="3600" b="1" dirty="0">
                <a:latin typeface="Calibri" pitchFamily="34" charset="0"/>
              </a:rPr>
              <a:t>The time required for a bacterium to give rise to 2 daughter cells under optimum conditions</a:t>
            </a:r>
          </a:p>
          <a:p>
            <a:pPr algn="just">
              <a:buClr>
                <a:schemeClr val="tx2"/>
              </a:buClr>
            </a:pPr>
            <a:endParaRPr lang="en-US" sz="3600" b="1" dirty="0">
              <a:latin typeface="Calibri" pitchFamily="34" charset="0"/>
            </a:endParaRPr>
          </a:p>
          <a:p>
            <a:pPr>
              <a:buNone/>
            </a:pPr>
            <a:endParaRPr lang="en-IN" dirty="0"/>
          </a:p>
        </p:txBody>
      </p:sp>
      <p:pic>
        <p:nvPicPr>
          <p:cNvPr id="34818" name="Picture 2" descr="http://riwaygroup.com/service-center/pic/a_003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929198"/>
            <a:ext cx="9144000" cy="19288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>
            <a:normAutofit/>
          </a:bodyPr>
          <a:lstStyle/>
          <a:p>
            <a:pPr algn="just">
              <a:buClr>
                <a:schemeClr val="tx2"/>
              </a:buClr>
              <a:defRPr/>
            </a:pPr>
            <a:r>
              <a:rPr lang="en-US" sz="4000" b="1" dirty="0">
                <a:latin typeface="Calibri" pitchFamily="34" charset="0"/>
              </a:rPr>
              <a:t>Generation time of </a:t>
            </a:r>
            <a:r>
              <a:rPr lang="en-US" sz="4000" b="1" i="1" dirty="0" err="1">
                <a:latin typeface="Calibri" pitchFamily="34" charset="0"/>
              </a:rPr>
              <a:t>E.coli</a:t>
            </a:r>
            <a:r>
              <a:rPr lang="en-US" sz="4000" b="1" dirty="0">
                <a:latin typeface="Calibri" pitchFamily="34" charset="0"/>
              </a:rPr>
              <a:t> &amp; other medically important bacteria  is 20 </a:t>
            </a:r>
            <a:r>
              <a:rPr lang="en-US" sz="4000" b="1" dirty="0" err="1">
                <a:latin typeface="Calibri" pitchFamily="34" charset="0"/>
              </a:rPr>
              <a:t>mins</a:t>
            </a:r>
            <a:endParaRPr lang="en-US" sz="4000" b="1" dirty="0">
              <a:latin typeface="Calibri" pitchFamily="34" charset="0"/>
            </a:endParaRPr>
          </a:p>
          <a:p>
            <a:pPr lvl="0">
              <a:buClr>
                <a:schemeClr val="tx2"/>
              </a:buClr>
              <a:buNone/>
              <a:defRPr/>
            </a:pPr>
            <a:endParaRPr lang="en-US" sz="4000" b="1" dirty="0">
              <a:latin typeface="Calibri" pitchFamily="34" charset="0"/>
            </a:endParaRPr>
          </a:p>
          <a:p>
            <a:pPr lvl="0">
              <a:buClr>
                <a:schemeClr val="tx2"/>
              </a:buClr>
              <a:defRPr/>
            </a:pPr>
            <a:r>
              <a:rPr lang="en-US" sz="4000" b="1" dirty="0">
                <a:latin typeface="Calibri" pitchFamily="34" charset="0"/>
              </a:rPr>
              <a:t>For tubercle bacilli is 20 hrs</a:t>
            </a:r>
          </a:p>
          <a:p>
            <a:pPr lvl="0">
              <a:buClr>
                <a:schemeClr val="tx2"/>
              </a:buClr>
              <a:defRPr/>
            </a:pPr>
            <a:endParaRPr lang="en-US" sz="4000" b="1" dirty="0">
              <a:latin typeface="Calibri" pitchFamily="34" charset="0"/>
            </a:endParaRPr>
          </a:p>
          <a:p>
            <a:pPr lvl="0">
              <a:buClr>
                <a:schemeClr val="tx2"/>
              </a:buClr>
              <a:defRPr/>
            </a:pPr>
            <a:r>
              <a:rPr lang="en-US" sz="4000" b="1" dirty="0">
                <a:latin typeface="Calibri" pitchFamily="34" charset="0"/>
              </a:rPr>
              <a:t>For </a:t>
            </a:r>
            <a:r>
              <a:rPr lang="en-US" sz="4000" b="1" dirty="0" err="1">
                <a:latin typeface="Calibri" pitchFamily="34" charset="0"/>
              </a:rPr>
              <a:t>lepra</a:t>
            </a:r>
            <a:r>
              <a:rPr lang="en-US" sz="4000" b="1" dirty="0">
                <a:latin typeface="Calibri" pitchFamily="34" charset="0"/>
              </a:rPr>
              <a:t> bacilli is 20 days</a:t>
            </a:r>
          </a:p>
          <a:p>
            <a:endParaRPr lang="en-IN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sng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685800" y="2209800"/>
            <a:ext cx="7772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476672"/>
            <a:ext cx="377991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chemeClr val="tx2"/>
              </a:buClr>
            </a:pPr>
            <a:r>
              <a:rPr lang="en-US" sz="3200" b="1" dirty="0">
                <a:solidFill>
                  <a:schemeClr val="tx2"/>
                </a:solidFill>
                <a:latin typeface="Comic Sans MS" pitchFamily="66" charset="0"/>
              </a:rPr>
              <a:t>Colony</a:t>
            </a:r>
            <a:r>
              <a:rPr lang="en-US" sz="3200" b="1" dirty="0">
                <a:latin typeface="Comic Sans MS" pitchFamily="66" charset="0"/>
              </a:rPr>
              <a:t> – formed by bacteria growing on solid media.</a:t>
            </a:r>
          </a:p>
          <a:p>
            <a:pPr algn="just">
              <a:buClr>
                <a:schemeClr val="tx2"/>
              </a:buClr>
            </a:pPr>
            <a:endParaRPr lang="en-US" sz="3200" b="1" dirty="0">
              <a:latin typeface="Comic Sans MS" pitchFamily="66" charset="0"/>
            </a:endParaRPr>
          </a:p>
          <a:p>
            <a:pPr algn="just">
              <a:buClr>
                <a:schemeClr val="tx2"/>
              </a:buClr>
              <a:buFont typeface="Wingdings" pitchFamily="2" charset="2"/>
              <a:buNone/>
            </a:pPr>
            <a:r>
              <a:rPr lang="en-US" sz="3200" b="1" dirty="0">
                <a:latin typeface="Comic Sans MS" pitchFamily="66" charset="0"/>
              </a:rPr>
              <a:t>   Each bacterial colony represents a clone of cells derived from a single parent cell.</a:t>
            </a:r>
          </a:p>
        </p:txBody>
      </p:sp>
      <p:pic>
        <p:nvPicPr>
          <p:cNvPr id="1026" name="Picture 2" descr="C:\Users\user\Pictures\output014v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548680"/>
            <a:ext cx="5364088" cy="63093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>
                <a:solidFill>
                  <a:srgbClr val="FF0000"/>
                </a:solidFill>
              </a:rPr>
              <a:t>FACTORS AFFECTING BACTERIAL GROWTH INCLUDE:</a:t>
            </a:r>
            <a:endParaRPr lang="en-IN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742950" indent="-742950">
              <a:buClr>
                <a:schemeClr val="tx2"/>
              </a:buClr>
              <a:buFont typeface="+mj-lt"/>
              <a:buAutoNum type="arabicPeriod"/>
            </a:pPr>
            <a:r>
              <a:rPr lang="en-US" sz="3600" b="1" dirty="0">
                <a:latin typeface="Calibri" pitchFamily="34" charset="0"/>
              </a:rPr>
              <a:t>Temperature</a:t>
            </a:r>
          </a:p>
          <a:p>
            <a:pPr marL="742950" indent="-742950">
              <a:buClr>
                <a:schemeClr val="tx2"/>
              </a:buClr>
              <a:buFont typeface="+mj-lt"/>
              <a:buAutoNum type="arabicPeriod"/>
            </a:pPr>
            <a:r>
              <a:rPr lang="en-US" sz="3600" b="1" dirty="0">
                <a:latin typeface="Calibri" pitchFamily="34" charset="0"/>
              </a:rPr>
              <a:t>Atmosphere – O</a:t>
            </a:r>
            <a:r>
              <a:rPr lang="en-US" sz="3600" b="1" baseline="-25000" dirty="0">
                <a:latin typeface="Calibri" pitchFamily="34" charset="0"/>
              </a:rPr>
              <a:t>2 </a:t>
            </a:r>
            <a:r>
              <a:rPr lang="en-US" sz="3600" b="1" dirty="0">
                <a:latin typeface="Calibri" pitchFamily="34" charset="0"/>
              </a:rPr>
              <a:t>&amp; CO</a:t>
            </a:r>
            <a:r>
              <a:rPr lang="en-US" sz="3600" b="1" baseline="-25000" dirty="0">
                <a:latin typeface="Calibri" pitchFamily="34" charset="0"/>
              </a:rPr>
              <a:t>2</a:t>
            </a:r>
          </a:p>
          <a:p>
            <a:pPr marL="742950" indent="-742950">
              <a:buClr>
                <a:schemeClr val="tx2"/>
              </a:buClr>
              <a:buFont typeface="+mj-lt"/>
              <a:buAutoNum type="arabicPeriod"/>
            </a:pPr>
            <a:r>
              <a:rPr lang="en-US" sz="3600" b="1" dirty="0">
                <a:latin typeface="Calibri" pitchFamily="34" charset="0"/>
              </a:rPr>
              <a:t>H-ion concentration</a:t>
            </a:r>
          </a:p>
          <a:p>
            <a:pPr marL="742950" indent="-742950">
              <a:buClr>
                <a:schemeClr val="tx2"/>
              </a:buClr>
              <a:buFont typeface="+mj-lt"/>
              <a:buAutoNum type="arabicPeriod"/>
            </a:pPr>
            <a:r>
              <a:rPr lang="en-US" sz="3600" b="1" dirty="0">
                <a:latin typeface="Calibri" pitchFamily="34" charset="0"/>
              </a:rPr>
              <a:t>Moisture &amp; drying</a:t>
            </a:r>
          </a:p>
          <a:p>
            <a:pPr marL="742950" indent="-742950">
              <a:buClr>
                <a:schemeClr val="tx2"/>
              </a:buClr>
              <a:buFont typeface="+mj-lt"/>
              <a:buAutoNum type="arabicPeriod"/>
            </a:pPr>
            <a:r>
              <a:rPr lang="en-US" sz="3600" b="1" dirty="0">
                <a:latin typeface="Calibri" pitchFamily="34" charset="0"/>
              </a:rPr>
              <a:t>Osmotic effects</a:t>
            </a:r>
          </a:p>
          <a:p>
            <a:pPr marL="742950" indent="-742950">
              <a:buClr>
                <a:schemeClr val="tx2"/>
              </a:buClr>
              <a:buFont typeface="+mj-lt"/>
              <a:buAutoNum type="arabicPeriod"/>
            </a:pPr>
            <a:r>
              <a:rPr lang="en-US" sz="3600" b="1" dirty="0">
                <a:latin typeface="Calibri" pitchFamily="34" charset="0"/>
              </a:rPr>
              <a:t>Radiation</a:t>
            </a:r>
          </a:p>
          <a:p>
            <a:pPr marL="742950" indent="-742950">
              <a:buClr>
                <a:schemeClr val="tx2"/>
              </a:buClr>
              <a:buFont typeface="+mj-lt"/>
              <a:buAutoNum type="arabicPeriod"/>
            </a:pPr>
            <a:r>
              <a:rPr lang="en-US" sz="3600" b="1" dirty="0">
                <a:latin typeface="Calibri" pitchFamily="34" charset="0"/>
              </a:rPr>
              <a:t>Mechanical &amp; sonic stress</a:t>
            </a:r>
            <a:endParaRPr lang="en-IN" sz="3600" b="1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u="sng" dirty="0">
                <a:latin typeface="Comic Sans MS" pitchFamily="66" charset="0"/>
              </a:rPr>
              <a:t>1-Temperature </a:t>
            </a:r>
            <a:br>
              <a:rPr lang="en-US" u="sng" dirty="0">
                <a:latin typeface="Comic Sans MS" pitchFamily="66" charset="0"/>
              </a:rPr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268760"/>
            <a:ext cx="8363272" cy="4857403"/>
          </a:xfrm>
        </p:spPr>
        <p:txBody>
          <a:bodyPr>
            <a:noAutofit/>
          </a:bodyPr>
          <a:lstStyle/>
          <a:p>
            <a:pPr lvl="0">
              <a:buClr>
                <a:schemeClr val="tx2"/>
              </a:buClr>
              <a:defRPr/>
            </a:pPr>
            <a:r>
              <a:rPr lang="en-US" sz="3600" b="1" dirty="0">
                <a:latin typeface="Calibri" pitchFamily="34" charset="0"/>
              </a:rPr>
              <a:t>Bacteria vary in their temperature requirements.</a:t>
            </a:r>
          </a:p>
          <a:p>
            <a:pPr lvl="0">
              <a:buClr>
                <a:schemeClr val="tx2"/>
              </a:buClr>
              <a:defRPr/>
            </a:pPr>
            <a:r>
              <a:rPr lang="en-US" sz="3600" b="1" dirty="0">
                <a:solidFill>
                  <a:schemeClr val="tx2"/>
                </a:solidFill>
                <a:latin typeface="Calibri" pitchFamily="34" charset="0"/>
              </a:rPr>
              <a:t>Temperature range</a:t>
            </a:r>
            <a:r>
              <a:rPr lang="en-US" sz="3600" b="1" dirty="0">
                <a:latin typeface="Calibri" pitchFamily="34" charset="0"/>
              </a:rPr>
              <a:t> – growth does not occur above the maximum or below the minimum.</a:t>
            </a:r>
          </a:p>
          <a:p>
            <a:pPr lvl="0">
              <a:buClr>
                <a:schemeClr val="tx2"/>
              </a:buClr>
              <a:defRPr/>
            </a:pPr>
            <a:r>
              <a:rPr lang="en-US" sz="3600" b="1" dirty="0">
                <a:solidFill>
                  <a:schemeClr val="tx2"/>
                </a:solidFill>
                <a:latin typeface="Calibri" pitchFamily="34" charset="0"/>
              </a:rPr>
              <a:t>Optimum Temperature</a:t>
            </a:r>
            <a:r>
              <a:rPr lang="en-US" sz="3600" b="1" dirty="0">
                <a:latin typeface="Calibri" pitchFamily="34" charset="0"/>
              </a:rPr>
              <a:t> – It is the temperature at which growth occurs best,  it </a:t>
            </a:r>
            <a:r>
              <a:rPr lang="en-US" sz="3600" b="1">
                <a:latin typeface="Calibri" pitchFamily="34" charset="0"/>
              </a:rPr>
              <a:t>is 37</a:t>
            </a:r>
            <a:r>
              <a:rPr lang="en-US" sz="3600" b="1">
                <a:latin typeface="Calibri" pitchFamily="34" charset="0"/>
                <a:cs typeface="Times New Roman" pitchFamily="18" charset="0"/>
              </a:rPr>
              <a:t> </a:t>
            </a:r>
            <a:r>
              <a:rPr lang="en-US" b="1">
                <a:solidFill>
                  <a:prstClr val="black"/>
                </a:solidFill>
                <a:latin typeface="Calibri" pitchFamily="34" charset="0"/>
              </a:rPr>
              <a:t>C°</a:t>
            </a:r>
            <a:r>
              <a:rPr lang="en-US" sz="3600" b="1">
                <a:latin typeface="Calibri" pitchFamily="34" charset="0"/>
              </a:rPr>
              <a:t> </a:t>
            </a:r>
            <a:r>
              <a:rPr lang="en-US" sz="3600" b="1" dirty="0">
                <a:latin typeface="Calibri" pitchFamily="34" charset="0"/>
              </a:rPr>
              <a:t>for most pathogenic bacteria</a:t>
            </a:r>
            <a:endParaRPr lang="en-IN" sz="3600" b="1" dirty="0">
              <a:latin typeface="Calibri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685800" y="533400"/>
            <a:ext cx="7772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sng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611560" y="1628800"/>
            <a:ext cx="777240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Tx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en-US" dirty="0"/>
              <a:t>CLASSIFICATION BASED ON TEMP.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80728"/>
            <a:ext cx="5436096" cy="5145435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buClr>
                <a:schemeClr val="tx2"/>
              </a:buClr>
            </a:pPr>
            <a:r>
              <a:rPr lang="en-US" sz="3600" b="1" dirty="0">
                <a:solidFill>
                  <a:srgbClr val="FF0000"/>
                </a:solidFill>
                <a:latin typeface="Calibri" pitchFamily="34" charset="0"/>
              </a:rPr>
              <a:t>Mesophilic</a:t>
            </a:r>
            <a:r>
              <a:rPr lang="en-US" b="1" dirty="0">
                <a:latin typeface="Calibri" pitchFamily="34" charset="0"/>
              </a:rPr>
              <a:t> – grows best between 25 C° and 40 C°.</a:t>
            </a:r>
          </a:p>
          <a:p>
            <a:pPr>
              <a:lnSpc>
                <a:spcPct val="90000"/>
              </a:lnSpc>
              <a:buClr>
                <a:schemeClr val="tx2"/>
              </a:buClr>
              <a:buFont typeface="Wingdings" pitchFamily="2" charset="2"/>
              <a:buNone/>
            </a:pPr>
            <a:r>
              <a:rPr lang="en-US" b="1" dirty="0">
                <a:latin typeface="Calibri" pitchFamily="34" charset="0"/>
              </a:rPr>
              <a:t>   e.g. most pathogenic bacterial</a:t>
            </a:r>
          </a:p>
          <a:p>
            <a:pPr>
              <a:lnSpc>
                <a:spcPct val="90000"/>
              </a:lnSpc>
              <a:buClr>
                <a:schemeClr val="tx2"/>
              </a:buClr>
            </a:pPr>
            <a:r>
              <a:rPr lang="en-US" sz="3600" b="1" dirty="0">
                <a:solidFill>
                  <a:srgbClr val="FF0000"/>
                </a:solidFill>
                <a:latin typeface="Calibri" pitchFamily="34" charset="0"/>
              </a:rPr>
              <a:t>Psychrophilic</a:t>
            </a:r>
            <a:r>
              <a:rPr lang="en-US" b="1" dirty="0">
                <a:latin typeface="Calibri" pitchFamily="34" charset="0"/>
              </a:rPr>
              <a:t> (cold loving) – grows best below 20</a:t>
            </a:r>
            <a:r>
              <a:rPr lang="en-US" b="1" dirty="0">
                <a:latin typeface="Calibri" pitchFamily="34" charset="0"/>
                <a:cs typeface="Times New Roman" pitchFamily="18" charset="0"/>
              </a:rPr>
              <a:t> </a:t>
            </a:r>
            <a:r>
              <a:rPr lang="en-US" b="1" dirty="0">
                <a:latin typeface="Calibri" pitchFamily="34" charset="0"/>
              </a:rPr>
              <a:t>C°</a:t>
            </a:r>
          </a:p>
          <a:p>
            <a:pPr>
              <a:lnSpc>
                <a:spcPct val="90000"/>
              </a:lnSpc>
              <a:buClr>
                <a:schemeClr val="tx2"/>
              </a:buClr>
              <a:buFont typeface="Wingdings" pitchFamily="2" charset="2"/>
              <a:buNone/>
            </a:pPr>
            <a:r>
              <a:rPr lang="en-US" b="1" dirty="0">
                <a:latin typeface="Calibri" pitchFamily="34" charset="0"/>
              </a:rPr>
              <a:t>   e.g. </a:t>
            </a:r>
            <a:r>
              <a:rPr lang="en-US" b="1" dirty="0" err="1">
                <a:latin typeface="Calibri" pitchFamily="34" charset="0"/>
              </a:rPr>
              <a:t>Flavobacterium</a:t>
            </a:r>
            <a:r>
              <a:rPr lang="en-US" b="1" dirty="0">
                <a:latin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</a:rPr>
              <a:t>spps</a:t>
            </a:r>
            <a:endParaRPr lang="en-US" b="1" dirty="0">
              <a:latin typeface="Calibri" pitchFamily="34" charset="0"/>
            </a:endParaRPr>
          </a:p>
          <a:p>
            <a:pPr>
              <a:lnSpc>
                <a:spcPct val="90000"/>
              </a:lnSpc>
              <a:buClr>
                <a:schemeClr val="tx2"/>
              </a:buClr>
            </a:pPr>
            <a:r>
              <a:rPr lang="en-US" sz="3600" b="1" dirty="0">
                <a:solidFill>
                  <a:srgbClr val="FF0000"/>
                </a:solidFill>
                <a:latin typeface="Calibri" pitchFamily="34" charset="0"/>
              </a:rPr>
              <a:t>Thermophilic</a:t>
            </a:r>
            <a:r>
              <a:rPr lang="en-US" b="1" dirty="0">
                <a:latin typeface="Calibri" pitchFamily="34" charset="0"/>
              </a:rPr>
              <a:t> – grows best at high temp, 55 – 80 C°  e.g. Bacillus </a:t>
            </a:r>
            <a:r>
              <a:rPr lang="en-US" b="1" dirty="0" err="1">
                <a:latin typeface="Calibri" pitchFamily="34" charset="0"/>
              </a:rPr>
              <a:t>sterothermophilus</a:t>
            </a:r>
            <a:endParaRPr lang="en-IN" b="1" dirty="0">
              <a:latin typeface="Calibri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340768"/>
            <a:ext cx="3707904" cy="48965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Autofit/>
          </a:bodyPr>
          <a:lstStyle/>
          <a:p>
            <a:pPr lvl="0"/>
            <a:r>
              <a:rPr lang="en-US" b="1" u="sng" dirty="0">
                <a:latin typeface="Comic Sans MS" pitchFamily="66" charset="0"/>
              </a:rPr>
              <a:t>2-OXYGEN</a:t>
            </a:r>
            <a:br>
              <a:rPr lang="en-US" b="1" u="sng" dirty="0">
                <a:latin typeface="Comic Sans MS" pitchFamily="66" charset="0"/>
              </a:rPr>
            </a:b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92696"/>
            <a:ext cx="8892480" cy="6165304"/>
          </a:xfrm>
        </p:spPr>
        <p:txBody>
          <a:bodyPr>
            <a:normAutofit/>
          </a:bodyPr>
          <a:lstStyle/>
          <a:p>
            <a:pPr marL="609600" lvl="0" indent="-609600" algn="just">
              <a:lnSpc>
                <a:spcPct val="90000"/>
              </a:lnSpc>
              <a:buClr>
                <a:schemeClr val="tx2"/>
              </a:buClr>
              <a:defRPr/>
            </a:pPr>
            <a:r>
              <a:rPr lang="en-US" sz="3300" b="1" dirty="0">
                <a:latin typeface="Calibri" pitchFamily="34" charset="0"/>
              </a:rPr>
              <a:t>Depending on the O</a:t>
            </a:r>
            <a:r>
              <a:rPr lang="en-US" sz="3300" b="1" baseline="-25000" dirty="0">
                <a:latin typeface="Calibri" pitchFamily="34" charset="0"/>
              </a:rPr>
              <a:t>2</a:t>
            </a:r>
            <a:r>
              <a:rPr lang="en-US" sz="3300" b="1" dirty="0">
                <a:latin typeface="Calibri" pitchFamily="34" charset="0"/>
              </a:rPr>
              <a:t> requirement, bacteria are divided into :</a:t>
            </a:r>
          </a:p>
          <a:p>
            <a:pPr marL="609600" lvl="0" indent="-609600" algn="just">
              <a:lnSpc>
                <a:spcPct val="90000"/>
              </a:lnSpc>
              <a:buClr>
                <a:schemeClr val="tx2"/>
              </a:buClr>
              <a:buFontTx/>
              <a:buAutoNum type="arabicPeriod"/>
              <a:defRPr/>
            </a:pPr>
            <a:r>
              <a:rPr lang="en-US" sz="3300" b="1" dirty="0">
                <a:solidFill>
                  <a:srgbClr val="FF0000"/>
                </a:solidFill>
                <a:latin typeface="Calibri" pitchFamily="34" charset="0"/>
              </a:rPr>
              <a:t>Strict (Obligate) Aerobes </a:t>
            </a:r>
            <a:r>
              <a:rPr lang="en-US" sz="3300" b="1" dirty="0">
                <a:latin typeface="Calibri" pitchFamily="34" charset="0"/>
              </a:rPr>
              <a:t>– require O</a:t>
            </a:r>
            <a:r>
              <a:rPr lang="en-US" sz="3300" b="1" baseline="-25000" dirty="0">
                <a:latin typeface="Calibri" pitchFamily="34" charset="0"/>
              </a:rPr>
              <a:t>2</a:t>
            </a:r>
            <a:r>
              <a:rPr lang="en-US" sz="3300" b="1" dirty="0">
                <a:latin typeface="Calibri" pitchFamily="34" charset="0"/>
              </a:rPr>
              <a:t> for growth    e.g. </a:t>
            </a:r>
            <a:r>
              <a:rPr lang="en-US" sz="3300" b="1" i="1" dirty="0">
                <a:latin typeface="Calibri" pitchFamily="34" charset="0"/>
              </a:rPr>
              <a:t>Pseudomonas aeruginosa</a:t>
            </a:r>
          </a:p>
          <a:p>
            <a:pPr marL="609600" lvl="0" indent="-609600" algn="just">
              <a:lnSpc>
                <a:spcPct val="90000"/>
              </a:lnSpc>
              <a:buClr>
                <a:schemeClr val="tx2"/>
              </a:buClr>
              <a:buFontTx/>
              <a:buAutoNum type="arabicPeriod"/>
              <a:defRPr/>
            </a:pPr>
            <a:endParaRPr lang="en-US" sz="3300" b="1" dirty="0">
              <a:latin typeface="Calibri" pitchFamily="34" charset="0"/>
            </a:endParaRPr>
          </a:p>
          <a:p>
            <a:pPr marL="609600" lvl="0" indent="-609600" algn="just">
              <a:lnSpc>
                <a:spcPct val="90000"/>
              </a:lnSpc>
              <a:buClr>
                <a:schemeClr val="tx2"/>
              </a:buClr>
              <a:buFontTx/>
              <a:buAutoNum type="arabicPeriod"/>
              <a:defRPr/>
            </a:pPr>
            <a:r>
              <a:rPr lang="en-US" sz="3300" b="1" dirty="0">
                <a:solidFill>
                  <a:srgbClr val="FF0000"/>
                </a:solidFill>
                <a:latin typeface="Calibri" pitchFamily="34" charset="0"/>
              </a:rPr>
              <a:t>Strict (Obligate) Anaerobes </a:t>
            </a:r>
            <a:r>
              <a:rPr lang="en-US" sz="3300" b="1" dirty="0">
                <a:latin typeface="Calibri" pitchFamily="34" charset="0"/>
              </a:rPr>
              <a:t>– grow in the absence of O</a:t>
            </a:r>
            <a:r>
              <a:rPr lang="en-US" sz="3300" b="1" baseline="-25000" dirty="0">
                <a:latin typeface="Calibri" pitchFamily="34" charset="0"/>
              </a:rPr>
              <a:t>2</a:t>
            </a:r>
            <a:r>
              <a:rPr lang="en-US" sz="3300" b="1" dirty="0">
                <a:latin typeface="Calibri" pitchFamily="34" charset="0"/>
              </a:rPr>
              <a:t> &amp; may even die on exposure to O</a:t>
            </a:r>
            <a:r>
              <a:rPr lang="en-US" sz="3300" b="1" baseline="-25000" dirty="0">
                <a:latin typeface="Calibri" pitchFamily="34" charset="0"/>
              </a:rPr>
              <a:t>2         </a:t>
            </a:r>
            <a:r>
              <a:rPr lang="en-US" sz="3300" b="1" dirty="0">
                <a:latin typeface="Calibri" pitchFamily="34" charset="0"/>
              </a:rPr>
              <a:t>e.g. </a:t>
            </a:r>
            <a:r>
              <a:rPr lang="en-US" sz="3300" b="1" i="1" dirty="0" err="1">
                <a:latin typeface="Calibri" pitchFamily="34" charset="0"/>
              </a:rPr>
              <a:t>Bacteroides</a:t>
            </a:r>
            <a:r>
              <a:rPr lang="en-US" sz="3300" b="1" i="1" dirty="0">
                <a:latin typeface="Calibri" pitchFamily="34" charset="0"/>
              </a:rPr>
              <a:t> </a:t>
            </a:r>
            <a:r>
              <a:rPr lang="en-US" sz="3300" b="1" i="1" dirty="0" err="1">
                <a:latin typeface="Calibri" pitchFamily="34" charset="0"/>
              </a:rPr>
              <a:t>fragilis</a:t>
            </a:r>
            <a:endParaRPr lang="en-US" sz="3300" b="1" i="1" dirty="0">
              <a:latin typeface="Calibri" pitchFamily="34" charset="0"/>
            </a:endParaRPr>
          </a:p>
          <a:p>
            <a:pPr marL="609600" lvl="0" indent="-609600" algn="just">
              <a:lnSpc>
                <a:spcPct val="90000"/>
              </a:lnSpc>
              <a:buClr>
                <a:schemeClr val="tx2"/>
              </a:buClr>
              <a:buFontTx/>
              <a:buAutoNum type="arabicPeriod"/>
              <a:defRPr/>
            </a:pPr>
            <a:endParaRPr lang="en-US" sz="3300" b="1" i="1" dirty="0">
              <a:latin typeface="Calibri" pitchFamily="34" charset="0"/>
            </a:endParaRPr>
          </a:p>
          <a:p>
            <a:pPr marL="609600" lvl="0" indent="-609600" algn="just">
              <a:lnSpc>
                <a:spcPct val="90000"/>
              </a:lnSpc>
              <a:buClr>
                <a:schemeClr val="tx2"/>
              </a:buClr>
              <a:buFontTx/>
              <a:buAutoNum type="arabicPeriod"/>
              <a:defRPr/>
            </a:pPr>
            <a:r>
              <a:rPr lang="en-US" sz="3300" b="1" dirty="0" err="1">
                <a:solidFill>
                  <a:srgbClr val="FF0000"/>
                </a:solidFill>
                <a:latin typeface="Calibri" pitchFamily="34" charset="0"/>
              </a:rPr>
              <a:t>Microaerophilic</a:t>
            </a:r>
            <a:r>
              <a:rPr lang="en-US" sz="3300" b="1" dirty="0">
                <a:latin typeface="Calibri" pitchFamily="34" charset="0"/>
              </a:rPr>
              <a:t> – grow best in the presence of low oxygen levels   </a:t>
            </a:r>
          </a:p>
          <a:p>
            <a:pPr marL="609600" lvl="0" indent="-609600" algn="just">
              <a:lnSpc>
                <a:spcPct val="90000"/>
              </a:lnSpc>
              <a:buClr>
                <a:schemeClr val="tx2"/>
              </a:buClr>
              <a:buNone/>
              <a:defRPr/>
            </a:pPr>
            <a:r>
              <a:rPr lang="en-US" sz="3300" b="1" dirty="0">
                <a:latin typeface="Calibri" pitchFamily="34" charset="0"/>
              </a:rPr>
              <a:t>      e.g. </a:t>
            </a:r>
            <a:r>
              <a:rPr lang="en-US" sz="3300" b="1" i="1" dirty="0">
                <a:latin typeface="Calibri" pitchFamily="34" charset="0"/>
              </a:rPr>
              <a:t>Campylobacter</a:t>
            </a:r>
            <a:r>
              <a:rPr lang="en-US" sz="3300" b="1" dirty="0">
                <a:latin typeface="Calibri" pitchFamily="34" charset="0"/>
              </a:rPr>
              <a:t> spp, </a:t>
            </a:r>
            <a:r>
              <a:rPr lang="en-US" sz="3300" b="1" i="1" dirty="0">
                <a:latin typeface="Calibri" pitchFamily="34" charset="0"/>
              </a:rPr>
              <a:t>Helicobacter</a:t>
            </a:r>
            <a:r>
              <a:rPr lang="en-US" sz="3300" b="1" dirty="0">
                <a:latin typeface="Calibri" pitchFamily="34" charset="0"/>
              </a:rPr>
              <a:t> spp</a:t>
            </a:r>
          </a:p>
          <a:p>
            <a:endParaRPr lang="en-I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/>
          <a:p>
            <a:r>
              <a:rPr lang="en-US" dirty="0"/>
              <a:t>7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685800" y="381000"/>
            <a:ext cx="77724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sng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0" y="1196752"/>
            <a:ext cx="8892480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just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Autofit/>
          </a:bodyPr>
          <a:lstStyle/>
          <a:p>
            <a:pPr marL="609600" indent="-609600" algn="just">
              <a:buClr>
                <a:schemeClr val="tx2"/>
              </a:buClr>
              <a:buNone/>
            </a:pPr>
            <a:r>
              <a:rPr lang="en-US" sz="3600" b="1" dirty="0">
                <a:solidFill>
                  <a:schemeClr val="tx2"/>
                </a:solidFill>
                <a:latin typeface="Calibri" pitchFamily="34" charset="0"/>
              </a:rPr>
              <a:t>4.</a:t>
            </a:r>
            <a:r>
              <a:rPr lang="en-US" sz="3600" b="1" dirty="0">
                <a:solidFill>
                  <a:srgbClr val="FF0000"/>
                </a:solidFill>
                <a:latin typeface="Calibri" pitchFamily="34" charset="0"/>
              </a:rPr>
              <a:t>Facultative anaerobe </a:t>
            </a:r>
            <a:r>
              <a:rPr lang="en-US" sz="3600" b="1" dirty="0">
                <a:latin typeface="Calibri" pitchFamily="34" charset="0"/>
              </a:rPr>
              <a:t>– aerobic but can also grow in the absence of O</a:t>
            </a:r>
            <a:r>
              <a:rPr lang="en-US" sz="3600" b="1" baseline="-25000" dirty="0">
                <a:latin typeface="Calibri" pitchFamily="34" charset="0"/>
              </a:rPr>
              <a:t>2                                      </a:t>
            </a:r>
          </a:p>
          <a:p>
            <a:pPr marL="609600" indent="-609600" algn="just">
              <a:buClr>
                <a:schemeClr val="tx2"/>
              </a:buClr>
              <a:buNone/>
            </a:pPr>
            <a:r>
              <a:rPr lang="en-US" sz="3600" b="1" baseline="-25000" dirty="0">
                <a:latin typeface="Calibri" pitchFamily="34" charset="0"/>
              </a:rPr>
              <a:t> </a:t>
            </a:r>
            <a:r>
              <a:rPr lang="en-US" sz="3600" b="1" dirty="0">
                <a:latin typeface="Calibri" pitchFamily="34" charset="0"/>
              </a:rPr>
              <a:t>e.g. </a:t>
            </a:r>
            <a:r>
              <a:rPr lang="en-US" sz="3600" b="1" i="1" dirty="0">
                <a:latin typeface="Calibri" pitchFamily="34" charset="0"/>
              </a:rPr>
              <a:t>Staphylococcus </a:t>
            </a:r>
            <a:r>
              <a:rPr lang="en-US" sz="3600" b="1" dirty="0" err="1">
                <a:latin typeface="Calibri" pitchFamily="34" charset="0"/>
              </a:rPr>
              <a:t>spps</a:t>
            </a:r>
            <a:endParaRPr lang="en-US" sz="3600" b="1" dirty="0">
              <a:latin typeface="Calibri" pitchFamily="34" charset="0"/>
            </a:endParaRPr>
          </a:p>
          <a:p>
            <a:pPr marL="609600" indent="-609600" algn="just">
              <a:buClr>
                <a:schemeClr val="tx2"/>
              </a:buClr>
              <a:buNone/>
            </a:pPr>
            <a:r>
              <a:rPr lang="en-US" sz="3600" b="1" dirty="0">
                <a:solidFill>
                  <a:schemeClr val="tx2"/>
                </a:solidFill>
                <a:latin typeface="Calibri" pitchFamily="34" charset="0"/>
              </a:rPr>
              <a:t>5.</a:t>
            </a:r>
            <a:r>
              <a:rPr lang="en-US" sz="3600" b="1" dirty="0">
                <a:solidFill>
                  <a:srgbClr val="FF0000"/>
                </a:solidFill>
                <a:latin typeface="Calibri" pitchFamily="34" charset="0"/>
              </a:rPr>
              <a:t>Aerotolerant anaerobe </a:t>
            </a:r>
            <a:r>
              <a:rPr lang="en-US" sz="3600" b="1" dirty="0">
                <a:latin typeface="Calibri" pitchFamily="34" charset="0"/>
              </a:rPr>
              <a:t>– anaerobic, but tolerates exposure to O</a:t>
            </a:r>
            <a:r>
              <a:rPr lang="en-US" sz="3600" b="1" baseline="-25000" dirty="0">
                <a:latin typeface="Calibri" pitchFamily="34" charset="0"/>
              </a:rPr>
              <a:t>2</a:t>
            </a:r>
            <a:r>
              <a:rPr lang="en-US" sz="3600" b="1" dirty="0">
                <a:latin typeface="Calibri" pitchFamily="34" charset="0"/>
              </a:rPr>
              <a:t>                       </a:t>
            </a:r>
          </a:p>
          <a:p>
            <a:pPr marL="609600" indent="-609600" algn="just">
              <a:buClr>
                <a:schemeClr val="tx2"/>
              </a:buClr>
              <a:buNone/>
            </a:pPr>
            <a:r>
              <a:rPr lang="en-US" sz="3600" b="1" dirty="0">
                <a:latin typeface="Calibri" pitchFamily="34" charset="0"/>
              </a:rPr>
              <a:t>  e.g. </a:t>
            </a:r>
            <a:r>
              <a:rPr lang="en-US" sz="3600" b="1" i="1" dirty="0">
                <a:latin typeface="Calibri" pitchFamily="34" charset="0"/>
              </a:rPr>
              <a:t>Clostridium </a:t>
            </a:r>
            <a:r>
              <a:rPr lang="en-US" sz="3600" b="1" i="1" dirty="0" err="1">
                <a:latin typeface="Calibri" pitchFamily="34" charset="0"/>
              </a:rPr>
              <a:t>perfringens</a:t>
            </a:r>
            <a:endParaRPr lang="en-US" sz="3600" b="1" i="1" dirty="0">
              <a:latin typeface="Calibri" pitchFamily="34" charset="0"/>
            </a:endParaRPr>
          </a:p>
          <a:p>
            <a:pPr marL="609600" indent="-609600" algn="just">
              <a:buClr>
                <a:schemeClr val="tx2"/>
              </a:buClr>
              <a:buNone/>
            </a:pPr>
            <a:r>
              <a:rPr lang="en-US" sz="3600" b="1" i="1" dirty="0">
                <a:solidFill>
                  <a:schemeClr val="tx2"/>
                </a:solidFill>
                <a:latin typeface="Calibri" pitchFamily="34" charset="0"/>
              </a:rPr>
              <a:t>6.</a:t>
            </a:r>
            <a:r>
              <a:rPr lang="en-US" sz="3600" b="1" dirty="0">
                <a:solidFill>
                  <a:srgbClr val="FF0000"/>
                </a:solidFill>
                <a:latin typeface="Calibri" pitchFamily="34" charset="0"/>
              </a:rPr>
              <a:t>Capnophilic organism </a:t>
            </a:r>
            <a:r>
              <a:rPr lang="en-US" sz="3600" b="1" dirty="0">
                <a:latin typeface="Calibri" pitchFamily="34" charset="0"/>
              </a:rPr>
              <a:t>– requires high CO</a:t>
            </a:r>
            <a:r>
              <a:rPr lang="en-US" sz="3600" b="1" baseline="-25000" dirty="0">
                <a:latin typeface="Calibri" pitchFamily="34" charset="0"/>
              </a:rPr>
              <a:t>2</a:t>
            </a:r>
            <a:r>
              <a:rPr lang="en-US" sz="3600" b="1" dirty="0">
                <a:latin typeface="Calibri" pitchFamily="34" charset="0"/>
              </a:rPr>
              <a:t> levels </a:t>
            </a:r>
            <a:r>
              <a:rPr lang="en-US" sz="3600" b="1" dirty="0" err="1">
                <a:latin typeface="Calibri" pitchFamily="34" charset="0"/>
              </a:rPr>
              <a:t>eg</a:t>
            </a:r>
            <a:r>
              <a:rPr lang="en-US" sz="3600" b="1" dirty="0">
                <a:latin typeface="Calibri" pitchFamily="34" charset="0"/>
              </a:rPr>
              <a:t> </a:t>
            </a:r>
            <a:r>
              <a:rPr lang="en-US" sz="3600" b="1" i="1" dirty="0" err="1">
                <a:latin typeface="Calibri" pitchFamily="34" charset="0"/>
              </a:rPr>
              <a:t>Neisseria</a:t>
            </a:r>
            <a:r>
              <a:rPr lang="en-US" sz="3600" b="1" i="1" dirty="0">
                <a:latin typeface="Calibri" pitchFamily="34" charset="0"/>
              </a:rPr>
              <a:t> </a:t>
            </a:r>
            <a:r>
              <a:rPr lang="en-US" sz="3600" b="1" dirty="0" err="1">
                <a:latin typeface="Calibri" pitchFamily="34" charset="0"/>
              </a:rPr>
              <a:t>spps</a:t>
            </a:r>
            <a:endParaRPr lang="en-IN" sz="3600" b="1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685800" y="908721"/>
            <a:ext cx="7772400" cy="1440159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Jokerman" pitchFamily="82" charset="0"/>
                <a:ea typeface="+mj-ea"/>
                <a:cs typeface="+mj-cs"/>
              </a:rPr>
              <a:t>Meet the Microbes!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Picture 3" descr="http://t0.gstatic.com/images?q=tbn:ANd9GcSO0mKnEdO9Kas2zuaEu5BvTNNu_wpXL10fMv283WSXWEXXfouGs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3886200"/>
            <a:ext cx="2324100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 descr="http://t0.gstatic.com/images?q=tbn:ANd9GcSO0mKnEdO9Kas2zuaEu5BvTNNu_wpXL10fMv283WSXWEXXfouGs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800" y="3048000"/>
            <a:ext cx="2324100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http://t0.gstatic.com/images?q=tbn:ANd9GcSO0mKnEdO9Kas2zuaEu5BvTNNu_wpXL10fMv283WSXWEXXfouGs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3400" y="3886200"/>
            <a:ext cx="2324100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http://t0.gstatic.com/images?q=tbn:ANd9GcSO0mKnEdO9Kas2zuaEu5BvTNNu_wpXL10fMv283WSXWEXXfouGs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2200" y="3124200"/>
            <a:ext cx="2324100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5" descr="table_06_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28800"/>
            <a:ext cx="8967788" cy="2525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18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rtlCol="0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The Effect of Oxygen (O2) on Growth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800" y="4343400"/>
            <a:ext cx="1524000" cy="381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/>
              <a:t>Needs </a:t>
            </a:r>
            <a:r>
              <a:rPr lang="en-US" dirty="0"/>
              <a:t>oxygen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57400" y="4191000"/>
            <a:ext cx="1524000" cy="120015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dirty="0"/>
              <a:t>Grows best in oxygen, but can grow without it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33800" y="4267200"/>
            <a:ext cx="1295400" cy="92392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dirty="0"/>
              <a:t>Only grows without oxygen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81800" y="4191000"/>
            <a:ext cx="1600200" cy="92392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dirty="0"/>
              <a:t>Grows in low concentrations of oxygen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257800" y="4267200"/>
            <a:ext cx="1219200" cy="120015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dirty="0"/>
              <a:t>Grows with or without oxygen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>
                <a:latin typeface="Comic Sans MS" pitchFamily="66" charset="0"/>
              </a:rPr>
              <a:t>3- H-ion Concentration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4471990" cy="5184576"/>
          </a:xfrm>
        </p:spPr>
        <p:txBody>
          <a:bodyPr>
            <a:normAutofit fontScale="92500" lnSpcReduction="20000"/>
          </a:bodyPr>
          <a:lstStyle/>
          <a:p>
            <a:pPr>
              <a:buClr>
                <a:schemeClr val="tx2"/>
              </a:buClr>
            </a:pPr>
            <a:r>
              <a:rPr lang="en-US" sz="3600" b="1" dirty="0">
                <a:latin typeface="Calibri" pitchFamily="34" charset="0"/>
              </a:rPr>
              <a:t>pH range, optimum pH</a:t>
            </a:r>
          </a:p>
          <a:p>
            <a:pPr>
              <a:buClr>
                <a:schemeClr val="tx2"/>
              </a:buClr>
            </a:pPr>
            <a:r>
              <a:rPr lang="en-US" sz="3600" b="1" dirty="0">
                <a:latin typeface="Calibri" pitchFamily="34" charset="0"/>
              </a:rPr>
              <a:t>Majority of pathogenic bacteria grow best at neutral or slightly alkaline pH (7.2 – 7.6) .</a:t>
            </a:r>
          </a:p>
          <a:p>
            <a:pPr>
              <a:buClr>
                <a:schemeClr val="tx2"/>
              </a:buClr>
            </a:pPr>
            <a:r>
              <a:rPr lang="en-US" sz="3600" b="1" dirty="0">
                <a:latin typeface="Calibri" pitchFamily="34" charset="0"/>
              </a:rPr>
              <a:t>Lactobacilli require acidic pH</a:t>
            </a:r>
          </a:p>
          <a:p>
            <a:pPr>
              <a:buClr>
                <a:schemeClr val="tx2"/>
              </a:buClr>
            </a:pPr>
            <a:r>
              <a:rPr lang="en-US" sz="3600" b="1" i="1" dirty="0" err="1">
                <a:latin typeface="Calibri" pitchFamily="34" charset="0"/>
              </a:rPr>
              <a:t>Vibrio</a:t>
            </a:r>
            <a:r>
              <a:rPr lang="en-US" sz="3600" b="1" i="1" dirty="0">
                <a:latin typeface="Calibri" pitchFamily="34" charset="0"/>
              </a:rPr>
              <a:t> </a:t>
            </a:r>
            <a:r>
              <a:rPr lang="en-US" sz="3600" b="1" i="1" dirty="0" err="1">
                <a:latin typeface="Calibri" pitchFamily="34" charset="0"/>
              </a:rPr>
              <a:t>cholerae</a:t>
            </a:r>
            <a:r>
              <a:rPr lang="en-US" sz="3600" b="1" dirty="0">
                <a:latin typeface="Calibri" pitchFamily="34" charset="0"/>
              </a:rPr>
              <a:t> require alkaline pH </a:t>
            </a:r>
          </a:p>
          <a:p>
            <a:endParaRPr lang="en-IN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654277"/>
            <a:ext cx="4427984" cy="457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>
                <a:latin typeface="Comic Sans MS" pitchFamily="66" charset="0"/>
              </a:rPr>
              <a:t>4- Moisture and drying</a:t>
            </a:r>
            <a:endParaRPr lang="en-IN" u="sng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686800" cy="5112568"/>
          </a:xfrm>
        </p:spPr>
        <p:txBody>
          <a:bodyPr>
            <a:noAutofit/>
          </a:bodyPr>
          <a:lstStyle/>
          <a:p>
            <a:pPr algn="just">
              <a:lnSpc>
                <a:spcPct val="90000"/>
              </a:lnSpc>
              <a:buClr>
                <a:schemeClr val="tx2"/>
              </a:buClr>
            </a:pPr>
            <a:r>
              <a:rPr lang="en-US" sz="3600" b="1" dirty="0">
                <a:latin typeface="Calibri" pitchFamily="34" charset="0"/>
              </a:rPr>
              <a:t>Water is an essential ingredient of bacteria. Hence drying is lethal to cells.</a:t>
            </a:r>
          </a:p>
          <a:p>
            <a:pPr algn="just">
              <a:lnSpc>
                <a:spcPct val="90000"/>
              </a:lnSpc>
              <a:buClr>
                <a:schemeClr val="tx2"/>
              </a:buClr>
            </a:pPr>
            <a:endParaRPr lang="en-US" sz="3600" b="1" dirty="0">
              <a:latin typeface="Calibri" pitchFamily="34" charset="0"/>
            </a:endParaRPr>
          </a:p>
          <a:p>
            <a:pPr algn="just">
              <a:lnSpc>
                <a:spcPct val="90000"/>
              </a:lnSpc>
              <a:buClr>
                <a:schemeClr val="tx2"/>
              </a:buClr>
            </a:pPr>
            <a:r>
              <a:rPr lang="en-US" sz="3600" b="1" dirty="0">
                <a:latin typeface="Calibri" pitchFamily="34" charset="0"/>
              </a:rPr>
              <a:t>Effect of drying varies :</a:t>
            </a:r>
          </a:p>
          <a:p>
            <a:pPr algn="just">
              <a:lnSpc>
                <a:spcPct val="90000"/>
              </a:lnSpc>
              <a:buClr>
                <a:schemeClr val="tx2"/>
              </a:buClr>
              <a:buFont typeface="Wingdings" pitchFamily="2" charset="2"/>
              <a:buNone/>
            </a:pPr>
            <a:r>
              <a:rPr lang="en-US" sz="3600" b="1" i="1" dirty="0">
                <a:latin typeface="Calibri" pitchFamily="34" charset="0"/>
              </a:rPr>
              <a:t>      </a:t>
            </a:r>
            <a:r>
              <a:rPr lang="en-US" sz="3600" b="1" i="1" dirty="0" err="1">
                <a:latin typeface="Calibri" pitchFamily="34" charset="0"/>
              </a:rPr>
              <a:t>Trepanoma</a:t>
            </a:r>
            <a:r>
              <a:rPr lang="en-US" sz="3600" b="1" i="1" dirty="0">
                <a:latin typeface="Calibri" pitchFamily="34" charset="0"/>
              </a:rPr>
              <a:t> </a:t>
            </a:r>
            <a:r>
              <a:rPr lang="en-US" sz="3600" b="1" i="1" dirty="0" err="1">
                <a:latin typeface="Calibri" pitchFamily="34" charset="0"/>
              </a:rPr>
              <a:t>pallidum</a:t>
            </a:r>
            <a:r>
              <a:rPr lang="en-US" sz="3600" b="1" dirty="0">
                <a:latin typeface="Calibri" pitchFamily="34" charset="0"/>
              </a:rPr>
              <a:t> are highly sensitive to drying</a:t>
            </a:r>
          </a:p>
          <a:p>
            <a:pPr algn="just">
              <a:lnSpc>
                <a:spcPct val="90000"/>
              </a:lnSpc>
              <a:buClr>
                <a:schemeClr val="tx2"/>
              </a:buClr>
              <a:buFont typeface="Wingdings" pitchFamily="2" charset="2"/>
              <a:buNone/>
            </a:pPr>
            <a:r>
              <a:rPr lang="en-US" sz="3600" b="1" dirty="0">
                <a:latin typeface="Calibri" pitchFamily="34" charset="0"/>
              </a:rPr>
              <a:t>      </a:t>
            </a:r>
            <a:r>
              <a:rPr lang="en-US" sz="3600" b="1" i="1" dirty="0">
                <a:latin typeface="Calibri" pitchFamily="34" charset="0"/>
              </a:rPr>
              <a:t>Staphylococcus </a:t>
            </a:r>
            <a:r>
              <a:rPr lang="en-US" sz="3600" b="1" dirty="0">
                <a:latin typeface="Calibri" pitchFamily="34" charset="0"/>
              </a:rPr>
              <a:t>spp. withstand drying for months</a:t>
            </a:r>
          </a:p>
          <a:p>
            <a:pPr algn="just">
              <a:lnSpc>
                <a:spcPct val="90000"/>
              </a:lnSpc>
              <a:buClr>
                <a:schemeClr val="tx2"/>
              </a:buClr>
            </a:pPr>
            <a:r>
              <a:rPr lang="en-US" sz="3600" b="1" dirty="0">
                <a:solidFill>
                  <a:schemeClr val="tx2"/>
                </a:solidFill>
                <a:latin typeface="Calibri" pitchFamily="34" charset="0"/>
              </a:rPr>
              <a:t>Spores</a:t>
            </a:r>
            <a:r>
              <a:rPr lang="en-US" sz="3600" b="1" dirty="0">
                <a:latin typeface="Calibri" pitchFamily="34" charset="0"/>
              </a:rPr>
              <a:t> are resistant to drying and may survive for several decades</a:t>
            </a:r>
            <a:endParaRPr lang="en-IN" sz="3600" b="1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685800" y="381000"/>
            <a:ext cx="7772400" cy="990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5- Osmotic effects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23528" y="1219200"/>
            <a:ext cx="8424936" cy="48768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</a:rPr>
              <a:t>More tolerant to osmotic variation due to mechanical strength of their cell walls.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4400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itchFamily="66" charset="0"/>
              </a:rPr>
              <a:t>6- Radiation</a:t>
            </a:r>
            <a:r>
              <a:rPr kumimoji="0" lang="en-US" sz="4400" b="1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</a:rPr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</a:rPr>
              <a:t>X rays &amp; gamma rays exposure – lethal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4400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itchFamily="66" charset="0"/>
              </a:rPr>
              <a:t>7- Mechanical &amp; Sonic Stress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</a:rPr>
              <a:t>May be ruptured by mechanical stress.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>
                <a:solidFill>
                  <a:srgbClr val="FF0000"/>
                </a:solidFill>
              </a:rPr>
              <a:t>BACTERIAL GROWTH CURVE</a:t>
            </a:r>
            <a:endParaRPr lang="en-IN" sz="48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412776"/>
            <a:ext cx="8435280" cy="5112568"/>
          </a:xfrm>
        </p:spPr>
        <p:txBody>
          <a:bodyPr>
            <a:normAutofit fontScale="92500" lnSpcReduction="20000"/>
          </a:bodyPr>
          <a:lstStyle/>
          <a:p>
            <a:pPr algn="just">
              <a:buClr>
                <a:schemeClr val="tx2"/>
              </a:buClr>
            </a:pPr>
            <a:r>
              <a:rPr lang="en-US" sz="3500" b="1" dirty="0">
                <a:latin typeface="Calibri" pitchFamily="34" charset="0"/>
              </a:rPr>
              <a:t>When a bacterium is added to a suitable medium &amp; incubated, its growth follows a definite course.</a:t>
            </a:r>
          </a:p>
          <a:p>
            <a:pPr algn="just">
              <a:buClr>
                <a:schemeClr val="tx2"/>
              </a:buClr>
            </a:pPr>
            <a:endParaRPr lang="en-US" sz="3500" b="1" dirty="0">
              <a:latin typeface="Calibri" pitchFamily="34" charset="0"/>
            </a:endParaRPr>
          </a:p>
          <a:p>
            <a:pPr algn="just">
              <a:buClr>
                <a:schemeClr val="tx2"/>
              </a:buClr>
            </a:pPr>
            <a:r>
              <a:rPr lang="en-US" sz="3500" b="1" dirty="0">
                <a:latin typeface="Calibri" pitchFamily="34" charset="0"/>
              </a:rPr>
              <a:t>If bacterial counts are made at intervals after inoculation &amp; plotted in relation to time, a growth curve is obtained.</a:t>
            </a:r>
          </a:p>
          <a:p>
            <a:pPr algn="just">
              <a:buClr>
                <a:schemeClr val="tx2"/>
              </a:buClr>
            </a:pPr>
            <a:endParaRPr lang="en-US" sz="3500" b="1" dirty="0">
              <a:latin typeface="Calibri" pitchFamily="34" charset="0"/>
            </a:endParaRPr>
          </a:p>
          <a:p>
            <a:pPr algn="just">
              <a:buClr>
                <a:schemeClr val="tx2"/>
              </a:buClr>
            </a:pPr>
            <a:r>
              <a:rPr lang="en-US" sz="3500" b="1" dirty="0">
                <a:latin typeface="Calibri" pitchFamily="34" charset="0"/>
              </a:rPr>
              <a:t>Growth curve shows </a:t>
            </a:r>
            <a:r>
              <a:rPr lang="en-US" sz="3500" b="1" dirty="0">
                <a:solidFill>
                  <a:schemeClr val="tx2"/>
                </a:solidFill>
                <a:latin typeface="Calibri" pitchFamily="34" charset="0"/>
              </a:rPr>
              <a:t>4 phases</a:t>
            </a:r>
            <a:r>
              <a:rPr lang="en-US" sz="3500" b="1" dirty="0">
                <a:latin typeface="Calibri" pitchFamily="34" charset="0"/>
              </a:rPr>
              <a:t> : </a:t>
            </a:r>
            <a:r>
              <a:rPr lang="en-US" sz="3900" b="1" dirty="0">
                <a:solidFill>
                  <a:srgbClr val="FF0000"/>
                </a:solidFill>
                <a:latin typeface="Calibri" pitchFamily="34" charset="0"/>
              </a:rPr>
              <a:t>Lag, Log or Exponential,    Stationary &amp; phase of Decline</a:t>
            </a:r>
            <a:r>
              <a:rPr lang="en-US" sz="3500" b="1" dirty="0">
                <a:latin typeface="Calibri" pitchFamily="34" charset="0"/>
              </a:rPr>
              <a:t>.</a:t>
            </a:r>
          </a:p>
          <a:p>
            <a:endParaRPr lang="en-IN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PHASES OF GROWTH</a:t>
            </a:r>
            <a:endParaRPr lang="en-IN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12776"/>
            <a:ext cx="9144000" cy="4713387"/>
          </a:xfrm>
        </p:spPr>
        <p:txBody>
          <a:bodyPr/>
          <a:lstStyle/>
          <a:p>
            <a:pPr algn="just">
              <a:buClr>
                <a:schemeClr val="tx2"/>
              </a:buClr>
            </a:pPr>
            <a:r>
              <a:rPr lang="en-US" sz="4000" b="1" dirty="0">
                <a:solidFill>
                  <a:schemeClr val="tx2"/>
                </a:solidFill>
                <a:latin typeface="Calibri" pitchFamily="34" charset="0"/>
              </a:rPr>
              <a:t>Lag phase</a:t>
            </a:r>
            <a:r>
              <a:rPr lang="en-US" sz="4000" b="1" dirty="0">
                <a:latin typeface="Calibri" pitchFamily="34" charset="0"/>
              </a:rPr>
              <a:t> – no increase in number but there may be an increase in the size of the cell.</a:t>
            </a:r>
          </a:p>
          <a:p>
            <a:pPr algn="just">
              <a:buClr>
                <a:schemeClr val="tx2"/>
              </a:buClr>
            </a:pPr>
            <a:endParaRPr lang="en-US" sz="4000" b="1" dirty="0">
              <a:latin typeface="Calibri" pitchFamily="34" charset="0"/>
            </a:endParaRPr>
          </a:p>
          <a:p>
            <a:pPr algn="just">
              <a:buClr>
                <a:schemeClr val="tx2"/>
              </a:buClr>
            </a:pPr>
            <a:r>
              <a:rPr lang="en-US" sz="4000" b="1" dirty="0">
                <a:solidFill>
                  <a:schemeClr val="tx2"/>
                </a:solidFill>
                <a:latin typeface="Calibri" pitchFamily="34" charset="0"/>
              </a:rPr>
              <a:t>Log or Exponential phase</a:t>
            </a:r>
            <a:r>
              <a:rPr lang="en-US" sz="4000" b="1" dirty="0">
                <a:latin typeface="Calibri" pitchFamily="34" charset="0"/>
              </a:rPr>
              <a:t> – cells start dividing and their number increases exponentially.</a:t>
            </a:r>
          </a:p>
          <a:p>
            <a:endParaRPr lang="en-IN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90000"/>
              </a:lnSpc>
              <a:buClr>
                <a:schemeClr val="tx2"/>
              </a:buClr>
            </a:pPr>
            <a:r>
              <a:rPr lang="en-US" sz="3600" b="1" dirty="0">
                <a:solidFill>
                  <a:schemeClr val="tx2"/>
                </a:solidFill>
                <a:latin typeface="Calibri" pitchFamily="34" charset="0"/>
              </a:rPr>
              <a:t>Stationary phase</a:t>
            </a:r>
            <a:r>
              <a:rPr lang="en-US" sz="3600" b="1" dirty="0">
                <a:latin typeface="Calibri" pitchFamily="34" charset="0"/>
              </a:rPr>
              <a:t> – cell division stops due to depletion of nutrients &amp; accumulation of toxic products.</a:t>
            </a:r>
          </a:p>
          <a:p>
            <a:pPr algn="just">
              <a:lnSpc>
                <a:spcPct val="90000"/>
              </a:lnSpc>
              <a:buClr>
                <a:schemeClr val="tx2"/>
              </a:buClr>
              <a:buFont typeface="Wingdings" pitchFamily="2" charset="2"/>
              <a:buNone/>
            </a:pPr>
            <a:r>
              <a:rPr lang="en-US" sz="3600" b="1" dirty="0">
                <a:latin typeface="Calibri" pitchFamily="34" charset="0"/>
              </a:rPr>
              <a:t>    - Equilibrium exists between dying cells and the newly formed cells, so viable count remains stationary</a:t>
            </a:r>
          </a:p>
          <a:p>
            <a:pPr algn="just">
              <a:lnSpc>
                <a:spcPct val="90000"/>
              </a:lnSpc>
              <a:buClr>
                <a:schemeClr val="tx2"/>
              </a:buClr>
              <a:buFont typeface="Wingdings" pitchFamily="2" charset="2"/>
              <a:buNone/>
            </a:pPr>
            <a:endParaRPr lang="en-US" sz="3600" b="1" dirty="0">
              <a:latin typeface="Calibri" pitchFamily="34" charset="0"/>
            </a:endParaRPr>
          </a:p>
          <a:p>
            <a:pPr algn="just">
              <a:lnSpc>
                <a:spcPct val="90000"/>
              </a:lnSpc>
              <a:buClr>
                <a:schemeClr val="tx2"/>
              </a:buClr>
            </a:pPr>
            <a:r>
              <a:rPr lang="en-US" sz="3600" b="1" dirty="0">
                <a:solidFill>
                  <a:schemeClr val="tx2"/>
                </a:solidFill>
                <a:latin typeface="Calibri" pitchFamily="34" charset="0"/>
              </a:rPr>
              <a:t>Phase of decline</a:t>
            </a:r>
            <a:r>
              <a:rPr lang="en-US" sz="3600" b="1" dirty="0">
                <a:latin typeface="Calibri" pitchFamily="34" charset="0"/>
              </a:rPr>
              <a:t> – Population decreases due to the death of cells – </a:t>
            </a:r>
            <a:r>
              <a:rPr lang="en-US" sz="3600" b="1" dirty="0" err="1">
                <a:latin typeface="Calibri" pitchFamily="34" charset="0"/>
              </a:rPr>
              <a:t>autolytic</a:t>
            </a:r>
            <a:r>
              <a:rPr lang="en-US" sz="3600" b="1" dirty="0">
                <a:latin typeface="Calibri" pitchFamily="34" charset="0"/>
              </a:rPr>
              <a:t> enzymes.</a:t>
            </a:r>
          </a:p>
          <a:p>
            <a:endParaRPr lang="en-IN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growth curve.jpg"/>
          <p:cNvPicPr>
            <a:picLocks noChangeAspect="1" noChangeArrowheads="1"/>
          </p:cNvPicPr>
          <p:nvPr/>
        </p:nvPicPr>
        <p:blipFill>
          <a:blip r:embed="rId2" cstate="print">
            <a:lum contrast="12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>
                <a:solidFill>
                  <a:srgbClr val="FF0000"/>
                </a:solidFill>
              </a:rPr>
              <a:t>BACTERIAL COUNTS</a:t>
            </a:r>
            <a:endParaRPr lang="en-IN" sz="48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435280" cy="4713387"/>
          </a:xfrm>
        </p:spPr>
        <p:txBody>
          <a:bodyPr>
            <a:normAutofit/>
          </a:bodyPr>
          <a:lstStyle/>
          <a:p>
            <a:pPr>
              <a:buClr>
                <a:schemeClr val="tx2"/>
              </a:buClr>
            </a:pPr>
            <a:r>
              <a:rPr lang="en-US" sz="4400" b="1" dirty="0">
                <a:latin typeface="Calibri" pitchFamily="34" charset="0"/>
              </a:rPr>
              <a:t>Growth in numbers can be studied by bacterial counts.</a:t>
            </a:r>
          </a:p>
          <a:p>
            <a:pPr>
              <a:buClr>
                <a:schemeClr val="tx2"/>
              </a:buClr>
            </a:pPr>
            <a:endParaRPr lang="en-US" sz="4400" b="1" dirty="0">
              <a:latin typeface="Calibri" pitchFamily="34" charset="0"/>
            </a:endParaRPr>
          </a:p>
          <a:p>
            <a:pPr>
              <a:buClr>
                <a:schemeClr val="tx2"/>
              </a:buClr>
            </a:pPr>
            <a:r>
              <a:rPr lang="en-US" sz="4400" b="1" dirty="0">
                <a:latin typeface="Calibri" pitchFamily="34" charset="0"/>
              </a:rPr>
              <a:t>2 methods –  Total cell count</a:t>
            </a:r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r>
              <a:rPr lang="en-US" sz="4400" b="1" dirty="0">
                <a:latin typeface="Calibri" pitchFamily="34" charset="0"/>
              </a:rPr>
              <a:t>                       -  Viable cell count</a:t>
            </a:r>
          </a:p>
          <a:p>
            <a:endParaRPr lang="en-IN" sz="4400" b="1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>
                <a:solidFill>
                  <a:srgbClr val="FF0000"/>
                </a:solidFill>
              </a:rPr>
              <a:t>TOTAL COUNT</a:t>
            </a:r>
            <a:endParaRPr lang="en-IN" sz="48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340768"/>
            <a:ext cx="8640960" cy="5184576"/>
          </a:xfrm>
        </p:spPr>
        <p:txBody>
          <a:bodyPr>
            <a:normAutofit/>
          </a:bodyPr>
          <a:lstStyle/>
          <a:p>
            <a:pPr marL="609600" indent="-609600" algn="just">
              <a:buClr>
                <a:schemeClr val="tx2"/>
              </a:buClr>
            </a:pPr>
            <a:r>
              <a:rPr lang="en-US" sz="3900" b="1" dirty="0">
                <a:latin typeface="Calibri" pitchFamily="34" charset="0"/>
              </a:rPr>
              <a:t>Total number of cells in the sample – living + dead.</a:t>
            </a:r>
          </a:p>
          <a:p>
            <a:pPr marL="609600" indent="-609600" algn="just">
              <a:buClr>
                <a:schemeClr val="tx2"/>
              </a:buClr>
              <a:buNone/>
            </a:pPr>
            <a:r>
              <a:rPr lang="en-US" sz="3900" b="1" dirty="0">
                <a:latin typeface="Calibri" pitchFamily="34" charset="0"/>
              </a:rPr>
              <a:t>     Can be obtained by :</a:t>
            </a:r>
          </a:p>
          <a:p>
            <a:pPr marL="609600" indent="-609600" algn="just">
              <a:buClr>
                <a:schemeClr val="tx2"/>
              </a:buClr>
              <a:buFontTx/>
              <a:buAutoNum type="arabicPeriod"/>
            </a:pPr>
            <a:r>
              <a:rPr lang="en-US" sz="3900" b="1" dirty="0">
                <a:solidFill>
                  <a:schemeClr val="tx2"/>
                </a:solidFill>
                <a:latin typeface="Calibri" pitchFamily="34" charset="0"/>
              </a:rPr>
              <a:t>Direct counting</a:t>
            </a:r>
            <a:r>
              <a:rPr lang="en-US" sz="3900" b="1" dirty="0">
                <a:latin typeface="Calibri" pitchFamily="34" charset="0"/>
              </a:rPr>
              <a:t> under microscope using counting chambers.</a:t>
            </a:r>
          </a:p>
          <a:p>
            <a:pPr marL="609600" indent="-609600" algn="just">
              <a:buClr>
                <a:schemeClr val="tx2"/>
              </a:buClr>
              <a:buFontTx/>
              <a:buAutoNum type="arabicPeriod"/>
            </a:pPr>
            <a:r>
              <a:rPr lang="en-US" sz="3900" b="1" dirty="0">
                <a:latin typeface="Calibri" pitchFamily="34" charset="0"/>
              </a:rPr>
              <a:t>Counting in an electronic device – </a:t>
            </a:r>
            <a:r>
              <a:rPr lang="en-US" sz="3900" b="1" dirty="0">
                <a:solidFill>
                  <a:schemeClr val="tx2"/>
                </a:solidFill>
                <a:latin typeface="Calibri" pitchFamily="34" charset="0"/>
              </a:rPr>
              <a:t>Coulter counter.</a:t>
            </a:r>
          </a:p>
          <a:p>
            <a:endParaRPr lang="en-IN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0" y="214290"/>
            <a:ext cx="7643834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Coccus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" name="Picture 8" descr="C:\Documents and Settings\Administrator\My Documents\My Pictures\diplo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6200" y="3733800"/>
            <a:ext cx="3782144" cy="2359496"/>
          </a:xfrm>
          <a:prstGeom prst="rect">
            <a:avLst/>
          </a:prstGeom>
          <a:noFill/>
        </p:spPr>
      </p:pic>
      <p:pic>
        <p:nvPicPr>
          <p:cNvPr id="5" name="Picture 9" descr="C:\Documents and Settings\Administrator\My Documents\My Pictures\grm postv coc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36" y="1285860"/>
            <a:ext cx="3672408" cy="2265040"/>
          </a:xfrm>
          <a:prstGeom prst="rect">
            <a:avLst/>
          </a:prstGeom>
          <a:noFill/>
        </p:spPr>
      </p:pic>
      <p:pic>
        <p:nvPicPr>
          <p:cNvPr id="6" name="Picture 2" descr="D:\documts\MUSE\ima\strep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657600"/>
            <a:ext cx="3719263" cy="2286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>
                <a:solidFill>
                  <a:srgbClr val="FF0000"/>
                </a:solidFill>
                <a:latin typeface="Comic Sans MS" pitchFamily="66" charset="0"/>
              </a:rPr>
              <a:t>Viable Cell Count</a:t>
            </a:r>
            <a:endParaRPr lang="en-IN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84576"/>
          </a:xfrm>
        </p:spPr>
        <p:txBody>
          <a:bodyPr>
            <a:normAutofit/>
          </a:bodyPr>
          <a:lstStyle/>
          <a:p>
            <a:pPr marL="609600" indent="-609600" algn="just">
              <a:buClr>
                <a:schemeClr val="tx2"/>
              </a:buClr>
            </a:pPr>
            <a:r>
              <a:rPr lang="en-US" sz="3500" b="1" dirty="0">
                <a:latin typeface="Calibri" pitchFamily="34" charset="0"/>
              </a:rPr>
              <a:t>Measures the number of living cells.</a:t>
            </a:r>
          </a:p>
          <a:p>
            <a:pPr marL="609600" indent="-609600" algn="just">
              <a:buClr>
                <a:schemeClr val="tx2"/>
              </a:buClr>
            </a:pPr>
            <a:r>
              <a:rPr lang="en-US" sz="3500" b="1" dirty="0">
                <a:latin typeface="Calibri" pitchFamily="34" charset="0"/>
              </a:rPr>
              <a:t>Methods – </a:t>
            </a:r>
            <a:r>
              <a:rPr lang="en-US" sz="3500" b="1" dirty="0">
                <a:solidFill>
                  <a:schemeClr val="accent1"/>
                </a:solidFill>
                <a:latin typeface="Calibri" pitchFamily="34" charset="0"/>
              </a:rPr>
              <a:t>Surface colony count</a:t>
            </a:r>
          </a:p>
          <a:p>
            <a:pPr marL="609600" indent="-609600" algn="just">
              <a:buClr>
                <a:schemeClr val="tx2"/>
              </a:buClr>
              <a:buFontTx/>
              <a:buAutoNum type="arabicPeriod"/>
            </a:pPr>
            <a:r>
              <a:rPr lang="en-US" sz="3500" b="1" dirty="0">
                <a:latin typeface="Calibri" pitchFamily="34" charset="0"/>
              </a:rPr>
              <a:t>Dilution method</a:t>
            </a:r>
          </a:p>
          <a:p>
            <a:pPr marL="609600" indent="-609600" algn="just">
              <a:buClr>
                <a:schemeClr val="tx2"/>
              </a:buClr>
              <a:buFontTx/>
              <a:buAutoNum type="arabicPeriod"/>
            </a:pPr>
            <a:r>
              <a:rPr lang="en-US" sz="3500" b="1" dirty="0">
                <a:latin typeface="Calibri" pitchFamily="34" charset="0"/>
              </a:rPr>
              <a:t>Plating method</a:t>
            </a:r>
          </a:p>
          <a:p>
            <a:pPr marL="609600" indent="-609600" algn="just">
              <a:buClr>
                <a:schemeClr val="tx2"/>
              </a:buClr>
            </a:pPr>
            <a:r>
              <a:rPr lang="en-US" sz="3500" b="1" dirty="0">
                <a:latin typeface="Calibri" pitchFamily="34" charset="0"/>
              </a:rPr>
              <a:t>Number of colonies that develop after incubation gives an estimate of the viable count.</a:t>
            </a:r>
          </a:p>
          <a:p>
            <a:endParaRPr lang="en-IN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/>
        <p:txBody>
          <a:bodyPr/>
          <a:lstStyle/>
          <a:p>
            <a:r>
              <a:rPr lang="en-US" dirty="0"/>
              <a:t>References: </a:t>
            </a:r>
          </a:p>
          <a:p>
            <a:r>
              <a:rPr lang="en-US" dirty="0"/>
              <a:t>1-	</a:t>
            </a:r>
            <a:r>
              <a:rPr lang="en-US" dirty="0" err="1"/>
              <a:t>Jawetz</a:t>
            </a:r>
            <a:r>
              <a:rPr lang="en-US" dirty="0"/>
              <a:t>, </a:t>
            </a:r>
            <a:r>
              <a:rPr lang="en-US" dirty="0" err="1"/>
              <a:t>Melnick</a:t>
            </a:r>
            <a:r>
              <a:rPr lang="en-US" dirty="0"/>
              <a:t>, &amp; </a:t>
            </a:r>
            <a:r>
              <a:rPr lang="en-US" dirty="0" err="1"/>
              <a:t>Adelberg’s</a:t>
            </a:r>
            <a:r>
              <a:rPr lang="en-US" dirty="0"/>
              <a:t>.( 2013). Medical Microbiology (Twenty-Sixth Edition).</a:t>
            </a:r>
          </a:p>
          <a:p>
            <a:r>
              <a:rPr lang="en-US" dirty="0"/>
              <a:t>2-	Kenneth </a:t>
            </a:r>
            <a:r>
              <a:rPr lang="en-US" dirty="0" err="1"/>
              <a:t>Todar</a:t>
            </a:r>
            <a:r>
              <a:rPr lang="en-US" dirty="0"/>
              <a:t>. (2008).</a:t>
            </a:r>
            <a:r>
              <a:rPr lang="en-US" dirty="0" err="1"/>
              <a:t>Todar’s</a:t>
            </a:r>
            <a:r>
              <a:rPr lang="en-US" dirty="0"/>
              <a:t> Online Textbook of Bacteriology  ,University of Wisconsin.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761F479-F003-4D31-B29E-BDD656A55013}" type="slidenum">
              <a:rPr kumimoji="0" lang="ar-SA" sz="1400" b="0" i="0" u="none" strike="noStrike" kern="1200" cap="none" spc="0" normalizeH="0" baseline="0" noProof="0" smtClean="0">
                <a:ln>
                  <a:noFill/>
                </a:ln>
                <a:solidFill>
                  <a:srgbClr val="045C75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45C75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1419869"/>
      </p:ext>
    </p:extLst>
  </p:cSld>
  <p:clrMapOvr>
    <a:masterClrMapping/>
  </p:clrMapOvr>
  <p:transition spd="med">
    <p:diamond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214554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600" b="1" dirty="0">
                <a:solidFill>
                  <a:srgbClr val="FF0000"/>
                </a:solidFill>
              </a:rPr>
              <a:t>THANK YOU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Bacillus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Picture 7" descr="C:\Documents and Settings\Administrator\My Documents\My Pictures\corynba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3886200"/>
            <a:ext cx="3227784" cy="2423120"/>
          </a:xfrm>
          <a:prstGeom prst="rect">
            <a:avLst/>
          </a:prstGeom>
          <a:noFill/>
        </p:spPr>
      </p:pic>
      <p:pic>
        <p:nvPicPr>
          <p:cNvPr id="4" name="Picture 4" descr="C:\Documents and Settings\Administrator\My Documents\My Pictures\bacili chain spo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1268760"/>
            <a:ext cx="3231976" cy="2388840"/>
          </a:xfrm>
          <a:prstGeom prst="rect">
            <a:avLst/>
          </a:prstGeom>
          <a:noFill/>
        </p:spPr>
      </p:pic>
      <p:pic>
        <p:nvPicPr>
          <p:cNvPr id="5" name="Picture 6" descr="C:\Documents and Settings\Administrator\My Documents\My Pictures\coccobacil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3962400"/>
            <a:ext cx="3139008" cy="2274912"/>
          </a:xfrm>
          <a:prstGeom prst="rect">
            <a:avLst/>
          </a:prstGeom>
          <a:noFill/>
        </p:spPr>
      </p:pic>
      <p:pic>
        <p:nvPicPr>
          <p:cNvPr id="6" name="Picture 2" descr="C:\Documents and Settings\Administrator\My Documents\My Pictures\gram neg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1600" y="1340768"/>
            <a:ext cx="3086050" cy="23042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Vibrio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 descr="D:\documts\images museum\vibri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8926" y="1500174"/>
            <a:ext cx="3118048" cy="1905000"/>
          </a:xfrm>
          <a:prstGeom prst="rect">
            <a:avLst/>
          </a:prstGeom>
          <a:noFill/>
        </p:spPr>
      </p:pic>
      <p:pic>
        <p:nvPicPr>
          <p:cNvPr id="5" name="Picture 2" descr="C:\Documents and Settings\Administrator\My Documents\My Pictures\spirillum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4572000"/>
            <a:ext cx="3118048" cy="2286000"/>
          </a:xfrm>
          <a:prstGeom prst="rect">
            <a:avLst/>
          </a:prstGeom>
          <a:noFill/>
        </p:spPr>
      </p:pic>
      <p:pic>
        <p:nvPicPr>
          <p:cNvPr id="6" name="Picture 3" descr="C:\Documents and Settings\Administrator\My Documents\My Pictures\mycoplasm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4500570"/>
            <a:ext cx="3528392" cy="2357430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1214414" y="3714752"/>
            <a:ext cx="63245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/>
              <a:t>Spirillum</a:t>
            </a:r>
            <a:r>
              <a:rPr lang="en-US" sz="3200" b="1" dirty="0"/>
              <a:t>                       </a:t>
            </a:r>
            <a:r>
              <a:rPr lang="en-US" sz="3200" b="1" dirty="0" err="1"/>
              <a:t>Mycoplasma</a:t>
            </a:r>
            <a:endParaRPr lang="en-IN" sz="32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484784"/>
            <a:ext cx="4392488" cy="4608512"/>
          </a:xfrm>
        </p:spPr>
        <p:txBody>
          <a:bodyPr>
            <a:noAutofit/>
          </a:bodyPr>
          <a:lstStyle/>
          <a:p>
            <a:r>
              <a:rPr lang="en-US" sz="4400" dirty="0"/>
              <a:t>   It’s the </a:t>
            </a:r>
            <a:r>
              <a:rPr lang="en-US" sz="5400" dirty="0">
                <a:solidFill>
                  <a:srgbClr val="FF0000"/>
                </a:solidFill>
              </a:rPr>
              <a:t>growth, nutrition and metabolism </a:t>
            </a:r>
            <a:endParaRPr lang="en-IN" sz="4400" dirty="0">
              <a:solidFill>
                <a:srgbClr val="FF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520" y="0"/>
            <a:ext cx="7920880" cy="1268760"/>
          </a:xfrm>
        </p:spPr>
        <p:txBody>
          <a:bodyPr>
            <a:noAutofit/>
          </a:bodyPr>
          <a:lstStyle/>
          <a:p>
            <a:r>
              <a:rPr lang="en-US" sz="5400" b="1" dirty="0">
                <a:solidFill>
                  <a:schemeClr val="tx1"/>
                </a:solidFill>
              </a:rPr>
              <a:t>WHAT IS PHYSIOLOGY ?</a:t>
            </a:r>
            <a:endParaRPr lang="en-IN" sz="5400" b="1" dirty="0">
              <a:solidFill>
                <a:schemeClr val="tx1"/>
              </a:solidFill>
            </a:endParaRPr>
          </a:p>
        </p:txBody>
      </p:sp>
      <p:pic>
        <p:nvPicPr>
          <p:cNvPr id="4" name="Picture 8" descr="06_00CO_labeled"/>
          <p:cNvPicPr>
            <a:picLocks noChangeAspect="1" noChangeArrowheads="1"/>
          </p:cNvPicPr>
          <p:nvPr/>
        </p:nvPicPr>
        <p:blipFill>
          <a:blip r:embed="rId2" cstate="print"/>
          <a:srcRect b="2859"/>
          <a:stretch>
            <a:fillRect/>
          </a:stretch>
        </p:blipFill>
        <p:spPr bwMode="auto">
          <a:xfrm>
            <a:off x="4860032" y="1556792"/>
            <a:ext cx="4283969" cy="431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5310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en-US" sz="4400" b="1" dirty="0">
                <a:solidFill>
                  <a:srgbClr val="FF0000"/>
                </a:solidFill>
              </a:rPr>
              <a:t>Bacterial Metabolism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n-US" sz="3600" b="1" dirty="0">
              <a:solidFill>
                <a:srgbClr val="FF0000"/>
              </a:solidFill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600" b="1" dirty="0">
                <a:solidFill>
                  <a:srgbClr val="FF0000"/>
                </a:solidFill>
              </a:rPr>
              <a:t>Types of Metabolism:</a:t>
            </a: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600" b="1" dirty="0">
                <a:solidFill>
                  <a:prstClr val="black"/>
                </a:solidFill>
              </a:rPr>
              <a:t>Metabolism is the totality of chemical reactions occurring in bacterial cells.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600" b="1" dirty="0">
                <a:solidFill>
                  <a:prstClr val="black"/>
                </a:solidFill>
              </a:rPr>
              <a:t>They can be subdivided into :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600" b="1" dirty="0">
                <a:solidFill>
                  <a:srgbClr val="FF0000"/>
                </a:solidFill>
              </a:rPr>
              <a:t>A- Catabolic reactions  </a:t>
            </a:r>
            <a:r>
              <a:rPr lang="en-US" sz="3600" b="1" dirty="0">
                <a:solidFill>
                  <a:prstClr val="black"/>
                </a:solidFill>
              </a:rPr>
              <a:t>that supply energy.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600" b="1" dirty="0">
                <a:solidFill>
                  <a:srgbClr val="FF0000"/>
                </a:solidFill>
              </a:rPr>
              <a:t>B- Anabolic (synthetic) reactions</a:t>
            </a:r>
            <a:r>
              <a:rPr lang="en-US" sz="3600" b="1" dirty="0">
                <a:solidFill>
                  <a:prstClr val="black"/>
                </a:solidFill>
              </a:rPr>
              <a:t> that consume energy </a:t>
            </a:r>
          </a:p>
          <a:p>
            <a:pPr marL="342900" lvl="0" indent="-342900">
              <a:spcBef>
                <a:spcPct val="20000"/>
              </a:spcBef>
            </a:pPr>
            <a:r>
              <a:rPr lang="en-US" sz="3600" b="1" dirty="0">
                <a:solidFill>
                  <a:prstClr val="black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/>
              <a:t>-Catabolic reactions supply both energy and the basic structural elements for the synthesis of specific bacterial molecules. </a:t>
            </a:r>
          </a:p>
          <a:p>
            <a:pPr algn="just"/>
            <a:r>
              <a:rPr lang="en-US" sz="3600" b="1" dirty="0">
                <a:solidFill>
                  <a:prstClr val="black"/>
                </a:solidFill>
              </a:rPr>
              <a:t>-In the anabolic reactions , </a:t>
            </a:r>
            <a:r>
              <a:rPr lang="en-US" sz="3600" b="1" dirty="0"/>
              <a:t>the energy requirement is consumed in form of light or chemical energy—by photosynthetic or chemosynthetic bacteria, respectively.</a:t>
            </a:r>
          </a:p>
          <a:p>
            <a:endParaRPr lang="en-US" sz="3600" b="1" dirty="0">
              <a:solidFill>
                <a:prstClr val="black"/>
              </a:solidFill>
            </a:endParaRPr>
          </a:p>
        </p:txBody>
      </p:sp>
      <p:pic>
        <p:nvPicPr>
          <p:cNvPr id="7170" name="Picture 2" descr="http://photos1.blogger.com/blogger/4566/894/1600/catabolism-anabolism-w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000504"/>
            <a:ext cx="9144000" cy="28574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1920</TotalTime>
  <Words>1415</Words>
  <Application>Microsoft Office PowerPoint</Application>
  <PresentationFormat>On-screen Show (4:3)</PresentationFormat>
  <Paragraphs>204</Paragraphs>
  <Slides>42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42</vt:i4>
      </vt:variant>
    </vt:vector>
  </HeadingPairs>
  <TitlesOfParts>
    <vt:vector size="51" baseType="lpstr">
      <vt:lpstr>Arial</vt:lpstr>
      <vt:lpstr>Calibri</vt:lpstr>
      <vt:lpstr>Comic Sans MS</vt:lpstr>
      <vt:lpstr>Jokerman</vt:lpstr>
      <vt:lpstr>Majalla UI</vt:lpstr>
      <vt:lpstr>Times New Roman</vt:lpstr>
      <vt:lpstr>Wingdings</vt:lpstr>
      <vt:lpstr>Office Theme</vt:lpstr>
      <vt:lpstr>Default Design</vt:lpstr>
      <vt:lpstr> BACTERIAL   PHYSIOLOGY                   Dr. oruba  Khalid                   Lec. : 2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It’s the growth, nutrition and metabolism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Bacterial Nutrition</vt:lpstr>
      <vt:lpstr>Classification based on  nutrition</vt:lpstr>
      <vt:lpstr>Nutritional Factors</vt:lpstr>
      <vt:lpstr>Based on Nutritional Requirement Bacteria Can Be Classified As:</vt:lpstr>
      <vt:lpstr>OTHER GROWTH REQUIREMENTS</vt:lpstr>
      <vt:lpstr>BACTERIAL GROWTH</vt:lpstr>
      <vt:lpstr>PowerPoint Presentation</vt:lpstr>
      <vt:lpstr>Generation time</vt:lpstr>
      <vt:lpstr>PowerPoint Presentation</vt:lpstr>
      <vt:lpstr>PowerPoint Presentation</vt:lpstr>
      <vt:lpstr>FACTORS AFFECTING BACTERIAL GROWTH INCLUDE:</vt:lpstr>
      <vt:lpstr>1-Temperature  </vt:lpstr>
      <vt:lpstr>CLASSIFICATION BASED ON TEMP.</vt:lpstr>
      <vt:lpstr>2-OXYGEN </vt:lpstr>
      <vt:lpstr>PowerPoint Presentation</vt:lpstr>
      <vt:lpstr>PowerPoint Presentation</vt:lpstr>
      <vt:lpstr>3- H-ion Concentration</vt:lpstr>
      <vt:lpstr>4- Moisture and drying</vt:lpstr>
      <vt:lpstr>PowerPoint Presentation</vt:lpstr>
      <vt:lpstr>BACTERIAL GROWTH CURVE</vt:lpstr>
      <vt:lpstr>PHASES OF GROWTH</vt:lpstr>
      <vt:lpstr>PowerPoint Presentation</vt:lpstr>
      <vt:lpstr>PowerPoint Presentation</vt:lpstr>
      <vt:lpstr>BACTERIAL COUNTS</vt:lpstr>
      <vt:lpstr>TOTAL COUNT</vt:lpstr>
      <vt:lpstr>Viable Cell Count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BACTERIAL GROWTH  &amp; PHYSIOLOGY</dc:title>
  <dc:creator>user;deepa babin</dc:creator>
  <cp:keywords>bacterial physiology deepa babin ppt</cp:keywords>
  <cp:lastModifiedBy>Oruba</cp:lastModifiedBy>
  <cp:revision>61</cp:revision>
  <dcterms:created xsi:type="dcterms:W3CDTF">2012-11-30T06:08:00Z</dcterms:created>
  <dcterms:modified xsi:type="dcterms:W3CDTF">2018-10-06T22:43:53Z</dcterms:modified>
</cp:coreProperties>
</file>