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12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CD2CCB38-E565-4F53-A74C-74903084498F}" type="datetimeFigureOut">
              <a:rPr lang="en-US" smtClean="0"/>
              <a:t>10/2/2018</a:t>
            </a:fld>
            <a:endParaRPr lang="en-US"/>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0F92911B-64F7-4622-8377-C1F9E9D524AB}" type="slidenum">
              <a:rPr lang="en-US" smtClean="0"/>
              <a:t>‹#›</a:t>
            </a:fld>
            <a:endParaRPr lang="en-US"/>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551195705"/>
      </p:ext>
    </p:extLst>
  </p:cSld>
  <p:clrMapOvr>
    <a:masterClrMapping/>
  </p:clrMapOvr>
  <p:extLst>
    <p:ext uri="{DCECCB84-F9BA-43D5-87BE-67443E8EF086}">
      <p15:sldGuideLst xmlns:p15="http://schemas.microsoft.com/office/powerpoint/2012/main">
        <p15:guide id="1" orient="horz" pos="40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2CCB38-E565-4F53-A74C-74903084498F}"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2911B-64F7-4622-8377-C1F9E9D524AB}" type="slidenum">
              <a:rPr lang="en-US" smtClean="0"/>
              <a:t>‹#›</a:t>
            </a:fld>
            <a:endParaRPr lang="en-US"/>
          </a:p>
        </p:txBody>
      </p:sp>
    </p:spTree>
    <p:extLst>
      <p:ext uri="{BB962C8B-B14F-4D97-AF65-F5344CB8AC3E}">
        <p14:creationId xmlns:p14="http://schemas.microsoft.com/office/powerpoint/2010/main" val="2637124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2CCB38-E565-4F53-A74C-74903084498F}"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2911B-64F7-4622-8377-C1F9E9D524AB}" type="slidenum">
              <a:rPr lang="en-US" smtClean="0"/>
              <a:t>‹#›</a:t>
            </a:fld>
            <a:endParaRPr lang="en-US"/>
          </a:p>
        </p:txBody>
      </p:sp>
    </p:spTree>
    <p:extLst>
      <p:ext uri="{BB962C8B-B14F-4D97-AF65-F5344CB8AC3E}">
        <p14:creationId xmlns:p14="http://schemas.microsoft.com/office/powerpoint/2010/main" val="90671598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2CCB38-E565-4F53-A74C-74903084498F}" type="datetimeFigureOut">
              <a:rPr lang="en-US" smtClean="0"/>
              <a:t>10/2/2018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92911B-64F7-4622-8377-C1F9E9D524AB}" type="slidenum">
              <a:rPr lang="en-US" smtClean="0"/>
              <a:t>‹#›</a:t>
            </a:fld>
            <a:endParaRPr lang="en-US"/>
          </a:p>
        </p:txBody>
      </p:sp>
    </p:spTree>
    <p:extLst>
      <p:ext uri="{BB962C8B-B14F-4D97-AF65-F5344CB8AC3E}">
        <p14:creationId xmlns:p14="http://schemas.microsoft.com/office/powerpoint/2010/main" val="3928177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CD2CCB38-E565-4F53-A74C-74903084498F}" type="datetimeFigureOut">
              <a:rPr lang="en-US" smtClean="0"/>
              <a:t>10/2/2018</a:t>
            </a:fld>
            <a:endParaRPr lang="en-US"/>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0F92911B-64F7-4622-8377-C1F9E9D524AB}" type="slidenum">
              <a:rPr lang="en-US" smtClean="0"/>
              <a:t>‹#›</a:t>
            </a:fld>
            <a:endParaRPr lang="en-US"/>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87330302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D2CCB38-E565-4F53-A74C-74903084498F}" type="datetimeFigureOut">
              <a:rPr lang="en-US" smtClean="0"/>
              <a:t>10/2/2018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92911B-64F7-4622-8377-C1F9E9D524AB}" type="slidenum">
              <a:rPr lang="en-US" smtClean="0"/>
              <a:t>‹#›</a:t>
            </a:fld>
            <a:endParaRPr lang="en-US"/>
          </a:p>
        </p:txBody>
      </p:sp>
    </p:spTree>
    <p:extLst>
      <p:ext uri="{BB962C8B-B14F-4D97-AF65-F5344CB8AC3E}">
        <p14:creationId xmlns:p14="http://schemas.microsoft.com/office/powerpoint/2010/main" val="115546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D2CCB38-E565-4F53-A74C-74903084498F}" type="datetimeFigureOut">
              <a:rPr lang="en-US" smtClean="0"/>
              <a:t>10/2/2018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92911B-64F7-4622-8377-C1F9E9D524AB}" type="slidenum">
              <a:rPr lang="en-US" smtClean="0"/>
              <a:t>‹#›</a:t>
            </a:fld>
            <a:endParaRPr lang="en-US"/>
          </a:p>
        </p:txBody>
      </p:sp>
    </p:spTree>
    <p:extLst>
      <p:ext uri="{BB962C8B-B14F-4D97-AF65-F5344CB8AC3E}">
        <p14:creationId xmlns:p14="http://schemas.microsoft.com/office/powerpoint/2010/main" val="1699154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D2CCB38-E565-4F53-A74C-74903084498F}" type="datetimeFigureOut">
              <a:rPr lang="en-US" smtClean="0"/>
              <a:t>10/2/2018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92911B-64F7-4622-8377-C1F9E9D524AB}" type="slidenum">
              <a:rPr lang="en-US" smtClean="0"/>
              <a:t>‹#›</a:t>
            </a:fld>
            <a:endParaRPr lang="en-US"/>
          </a:p>
        </p:txBody>
      </p:sp>
    </p:spTree>
    <p:extLst>
      <p:ext uri="{BB962C8B-B14F-4D97-AF65-F5344CB8AC3E}">
        <p14:creationId xmlns:p14="http://schemas.microsoft.com/office/powerpoint/2010/main" val="2173357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2CCB38-E565-4F53-A74C-74903084498F}" type="datetimeFigureOut">
              <a:rPr lang="en-US" smtClean="0"/>
              <a:t>10/2/2018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92911B-64F7-4622-8377-C1F9E9D524AB}" type="slidenum">
              <a:rPr lang="en-US" smtClean="0"/>
              <a:t>‹#›</a:t>
            </a:fld>
            <a:endParaRPr lang="en-US"/>
          </a:p>
        </p:txBody>
      </p:sp>
    </p:spTree>
    <p:extLst>
      <p:ext uri="{BB962C8B-B14F-4D97-AF65-F5344CB8AC3E}">
        <p14:creationId xmlns:p14="http://schemas.microsoft.com/office/powerpoint/2010/main" val="2906239382"/>
      </p:ext>
    </p:extLst>
  </p:cSld>
  <p:clrMapOvr>
    <a:masterClrMapping/>
  </p:clrMapOvr>
  <p:extLst>
    <p:ext uri="{DCECCB84-F9BA-43D5-87BE-67443E8EF086}">
      <p15:sldGuideLst xmlns:p15="http://schemas.microsoft.com/office/powerpoint/2012/main">
        <p15:guide id="1" pos="405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CD2CCB38-E565-4F53-A74C-74903084498F}" type="datetimeFigureOut">
              <a:rPr lang="en-US" smtClean="0"/>
              <a:t>10/2/2018</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0F92911B-64F7-4622-8377-C1F9E9D524AB}"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55574218"/>
      </p:ext>
    </p:extLst>
  </p:cSld>
  <p:clrMapOvr>
    <a:masterClrMapping/>
  </p:clrMapOvr>
  <p:extLst>
    <p:ext uri="{DCECCB84-F9BA-43D5-87BE-67443E8EF086}">
      <p15:sldGuideLst xmlns:p15="http://schemas.microsoft.com/office/powerpoint/2012/main">
        <p15:guide id="1" pos="405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CD2CCB38-E565-4F53-A74C-74903084498F}" type="datetimeFigureOut">
              <a:rPr lang="en-US" smtClean="0"/>
              <a:t>10/2/2018</a:t>
            </a:fld>
            <a:endParaRPr 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0F92911B-64F7-4622-8377-C1F9E9D524AB}" type="slidenum">
              <a:rPr lang="en-US" smtClean="0"/>
              <a:t>‹#›</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1156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CD2CCB38-E565-4F53-A74C-74903084498F}" type="datetimeFigureOut">
              <a:rPr lang="en-US" smtClean="0"/>
              <a:t>10/2/2018</a:t>
            </a:fld>
            <a:endParaRPr lang="en-US"/>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n-US"/>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0F92911B-64F7-4622-8377-C1F9E9D524AB}" type="slidenum">
              <a:rPr lang="en-US" smtClean="0"/>
              <a:t>‹#›</a:t>
            </a:fld>
            <a:endParaRPr lang="en-US"/>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9980015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4" orient="horz" pos="1368">
          <p15:clr>
            <a:srgbClr val="F26B43"/>
          </p15:clr>
        </p15:guide>
        <p15:guide id="5"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5184">
          <p15:clr>
            <a:srgbClr val="F26B43"/>
          </p15:clr>
        </p15:guide>
        <p15:guide id="10" pos="702">
          <p15:clr>
            <a:srgbClr val="F26B43"/>
          </p15:clr>
        </p15:guide>
        <p15:guide id="11" pos="648">
          <p15:clr>
            <a:srgbClr val="F26B43"/>
          </p15:clr>
        </p15:guide>
        <p15:guide id="0" pos="1386" userDrawn="1">
          <p15:clr>
            <a:srgbClr val="F26B43"/>
          </p15:clr>
        </p15:guide>
        <p15:guide id="12" orient="horz" pos="3960" userDrawn="1">
          <p15:clr>
            <a:srgbClr val="F26B43"/>
          </p15:clr>
        </p15:guide>
        <p15:guide id="13" orient="horz" pos="1536" userDrawn="1">
          <p15:clr>
            <a:srgbClr val="F26B43"/>
          </p15:clr>
        </p15:guide>
        <p15:guide id="14" orient="horz" pos="3840" userDrawn="1">
          <p15:clr>
            <a:srgbClr val="F26B43"/>
          </p15:clr>
        </p15:guide>
        <p15:guide id="15" pos="3312" userDrawn="1">
          <p15:clr>
            <a:srgbClr val="F26B43"/>
          </p15:clr>
        </p15:guide>
        <p15:guide id="16" pos="3600" userDrawn="1">
          <p15:clr>
            <a:srgbClr val="F26B43"/>
          </p15:clr>
        </p15:guide>
        <p15:guide id="17" orient="horz" pos="360" userDrawn="1">
          <p15:clr>
            <a:srgbClr val="F26B43"/>
          </p15:clr>
        </p15:guide>
        <p15:guide id="18" pos="5526" userDrawn="1">
          <p15:clr>
            <a:srgbClr val="F26B43"/>
          </p15:clr>
        </p15:guide>
        <p15:guide id="19" pos="1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6345" y="1788454"/>
            <a:ext cx="6497419" cy="2608734"/>
          </a:xfrm>
        </p:spPr>
        <p:txBody>
          <a:bodyPr>
            <a:noAutofit/>
          </a:bodyPr>
          <a:lstStyle/>
          <a:p>
            <a:r>
              <a:rPr lang="en-US" sz="5400" b="1" dirty="0" smtClean="0">
                <a:solidFill>
                  <a:srgbClr val="241F1F"/>
                </a:solidFill>
                <a:latin typeface="AGaramondPro-Bold"/>
              </a:rPr>
              <a:t>Introduction to Clinical </a:t>
            </a:r>
            <a:r>
              <a:rPr lang="en-US" sz="5400" b="1" dirty="0">
                <a:solidFill>
                  <a:srgbClr val="241F1F"/>
                </a:solidFill>
                <a:latin typeface="AGaramondPro-Bold"/>
              </a:rPr>
              <a:t>pharmacology</a:t>
            </a:r>
            <a:endParaRPr lang="en-US" sz="5400" dirty="0"/>
          </a:p>
        </p:txBody>
      </p:sp>
    </p:spTree>
    <p:extLst>
      <p:ext uri="{BB962C8B-B14F-4D97-AF65-F5344CB8AC3E}">
        <p14:creationId xmlns:p14="http://schemas.microsoft.com/office/powerpoint/2010/main" val="16854961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028420" y="436188"/>
            <a:ext cx="3449451" cy="6223742"/>
          </a:xfrm>
          <a:prstGeom prst="rect">
            <a:avLst/>
          </a:prstGeom>
        </p:spPr>
      </p:pic>
      <p:pic>
        <p:nvPicPr>
          <p:cNvPr id="6" name="Picture 5"/>
          <p:cNvPicPr>
            <a:picLocks noChangeAspect="1"/>
          </p:cNvPicPr>
          <p:nvPr/>
        </p:nvPicPr>
        <p:blipFill>
          <a:blip r:embed="rId3"/>
          <a:stretch>
            <a:fillRect/>
          </a:stretch>
        </p:blipFill>
        <p:spPr>
          <a:xfrm>
            <a:off x="5053012" y="553290"/>
            <a:ext cx="3432082" cy="6076396"/>
          </a:xfrm>
          <a:prstGeom prst="rect">
            <a:avLst/>
          </a:prstGeom>
        </p:spPr>
      </p:pic>
    </p:spTree>
    <p:extLst>
      <p:ext uri="{BB962C8B-B14F-4D97-AF65-F5344CB8AC3E}">
        <p14:creationId xmlns:p14="http://schemas.microsoft.com/office/powerpoint/2010/main" val="1704626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6141" y="228600"/>
            <a:ext cx="8189259" cy="6629400"/>
          </a:xfrm>
        </p:spPr>
        <p:txBody>
          <a:bodyPr>
            <a:normAutofit fontScale="85000" lnSpcReduction="20000"/>
          </a:bodyPr>
          <a:lstStyle/>
          <a:p>
            <a:pPr lvl="0" algn="just"/>
            <a:r>
              <a:rPr lang="en-US" sz="2200" dirty="0">
                <a:solidFill>
                  <a:srgbClr val="191B0E"/>
                </a:solidFill>
                <a:latin typeface="Maiandra GD" panose="020E0502030308020204" pitchFamily="34" charset="0"/>
              </a:rPr>
              <a:t>A common effector, activated by </a:t>
            </a:r>
            <a:r>
              <a:rPr lang="en-US" sz="2200" dirty="0" err="1">
                <a:solidFill>
                  <a:srgbClr val="191B0E"/>
                </a:solidFill>
                <a:latin typeface="Maiandra GD" panose="020E0502030308020204" pitchFamily="34" charset="0"/>
              </a:rPr>
              <a:t>Gs</a:t>
            </a:r>
            <a:r>
              <a:rPr lang="en-US" sz="2200" dirty="0">
                <a:solidFill>
                  <a:srgbClr val="191B0E"/>
                </a:solidFill>
                <a:latin typeface="Maiandra GD" panose="020E0502030308020204" pitchFamily="34" charset="0"/>
              </a:rPr>
              <a:t> and inhibited by </a:t>
            </a:r>
            <a:r>
              <a:rPr lang="en-US" sz="2200" dirty="0" err="1">
                <a:solidFill>
                  <a:srgbClr val="191B0E"/>
                </a:solidFill>
                <a:latin typeface="Maiandra GD" panose="020E0502030308020204" pitchFamily="34" charset="0"/>
              </a:rPr>
              <a:t>Gi</a:t>
            </a:r>
            <a:r>
              <a:rPr lang="en-US" sz="2200" dirty="0">
                <a:solidFill>
                  <a:srgbClr val="191B0E"/>
                </a:solidFill>
                <a:latin typeface="Maiandra GD" panose="020E0502030308020204" pitchFamily="34" charset="0"/>
              </a:rPr>
              <a:t>, is </a:t>
            </a:r>
            <a:r>
              <a:rPr lang="en-US" sz="2200" b="1" dirty="0">
                <a:solidFill>
                  <a:srgbClr val="191B0E"/>
                </a:solidFill>
                <a:latin typeface="Maiandra GD" panose="020E0502030308020204" pitchFamily="34" charset="0"/>
              </a:rPr>
              <a:t>adenylyl </a:t>
            </a:r>
            <a:r>
              <a:rPr lang="en-US" sz="2200" b="1" dirty="0" err="1">
                <a:solidFill>
                  <a:srgbClr val="191B0E"/>
                </a:solidFill>
                <a:latin typeface="Maiandra GD" panose="020E0502030308020204" pitchFamily="34" charset="0"/>
              </a:rPr>
              <a:t>cyclase</a:t>
            </a:r>
            <a:r>
              <a:rPr lang="en-US" sz="2200" dirty="0">
                <a:solidFill>
                  <a:srgbClr val="191B0E"/>
                </a:solidFill>
                <a:latin typeface="Maiandra GD" panose="020E0502030308020204" pitchFamily="34" charset="0"/>
              </a:rPr>
              <a:t>, which produces the second messenger cyclic adenosine monophosphate (</a:t>
            </a:r>
            <a:r>
              <a:rPr lang="en-US" sz="2200" b="1" dirty="0" err="1">
                <a:solidFill>
                  <a:srgbClr val="191B0E"/>
                </a:solidFill>
                <a:latin typeface="Maiandra GD" panose="020E0502030308020204" pitchFamily="34" charset="0"/>
              </a:rPr>
              <a:t>cAMP</a:t>
            </a:r>
            <a:r>
              <a:rPr lang="en-US" sz="2200" dirty="0">
                <a:solidFill>
                  <a:srgbClr val="191B0E"/>
                </a:solidFill>
                <a:latin typeface="Maiandra GD" panose="020E0502030308020204" pitchFamily="34" charset="0"/>
              </a:rPr>
              <a:t>). </a:t>
            </a:r>
            <a:r>
              <a:rPr lang="en-US" sz="2200" dirty="0" err="1">
                <a:solidFill>
                  <a:srgbClr val="191B0E"/>
                </a:solidFill>
                <a:latin typeface="Maiandra GD" panose="020E0502030308020204" pitchFamily="34" charset="0"/>
              </a:rPr>
              <a:t>Gq</a:t>
            </a:r>
            <a:r>
              <a:rPr lang="en-US" sz="2200" dirty="0">
                <a:solidFill>
                  <a:srgbClr val="191B0E"/>
                </a:solidFill>
                <a:latin typeface="Maiandra GD" panose="020E0502030308020204" pitchFamily="34" charset="0"/>
              </a:rPr>
              <a:t> activates </a:t>
            </a:r>
            <a:r>
              <a:rPr lang="en-US" sz="2200" b="1" dirty="0">
                <a:solidFill>
                  <a:srgbClr val="191B0E"/>
                </a:solidFill>
                <a:latin typeface="Maiandra GD" panose="020E0502030308020204" pitchFamily="34" charset="0"/>
              </a:rPr>
              <a:t>phospholipase C</a:t>
            </a:r>
            <a:r>
              <a:rPr lang="en-US" sz="2200" dirty="0">
                <a:solidFill>
                  <a:srgbClr val="191B0E"/>
                </a:solidFill>
                <a:latin typeface="Maiandra GD" panose="020E0502030308020204" pitchFamily="34" charset="0"/>
              </a:rPr>
              <a:t>, generating two other second messengers: inositol 1,4,5-trisphosphate (</a:t>
            </a:r>
            <a:r>
              <a:rPr lang="en-US" sz="2200" b="1" dirty="0">
                <a:solidFill>
                  <a:srgbClr val="191B0E"/>
                </a:solidFill>
                <a:latin typeface="Maiandra GD" panose="020E0502030308020204" pitchFamily="34" charset="0"/>
              </a:rPr>
              <a:t>IP3</a:t>
            </a:r>
            <a:r>
              <a:rPr lang="en-US" sz="2200" dirty="0">
                <a:solidFill>
                  <a:srgbClr val="191B0E"/>
                </a:solidFill>
                <a:latin typeface="Maiandra GD" panose="020E0502030308020204" pitchFamily="34" charset="0"/>
              </a:rPr>
              <a:t>) and </a:t>
            </a:r>
            <a:r>
              <a:rPr lang="en-US" sz="2200" dirty="0" err="1">
                <a:solidFill>
                  <a:srgbClr val="191B0E"/>
                </a:solidFill>
                <a:latin typeface="Maiandra GD" panose="020E0502030308020204" pitchFamily="34" charset="0"/>
              </a:rPr>
              <a:t>diacylglycerol</a:t>
            </a:r>
            <a:r>
              <a:rPr lang="en-US" sz="2200" dirty="0">
                <a:solidFill>
                  <a:srgbClr val="191B0E"/>
                </a:solidFill>
                <a:latin typeface="Maiandra GD" panose="020E0502030308020204" pitchFamily="34" charset="0"/>
              </a:rPr>
              <a:t> (</a:t>
            </a:r>
            <a:r>
              <a:rPr lang="en-US" sz="2200" b="1" dirty="0">
                <a:solidFill>
                  <a:srgbClr val="191B0E"/>
                </a:solidFill>
                <a:latin typeface="Maiandra GD" panose="020E0502030308020204" pitchFamily="34" charset="0"/>
              </a:rPr>
              <a:t>DAG</a:t>
            </a:r>
            <a:r>
              <a:rPr lang="en-US" sz="2200" dirty="0">
                <a:solidFill>
                  <a:srgbClr val="191B0E"/>
                </a:solidFill>
                <a:latin typeface="Maiandra GD" panose="020E0502030308020204" pitchFamily="34" charset="0"/>
              </a:rPr>
              <a:t>). DAG and </a:t>
            </a:r>
            <a:r>
              <a:rPr lang="en-US" sz="2200" dirty="0" err="1">
                <a:solidFill>
                  <a:srgbClr val="191B0E"/>
                </a:solidFill>
                <a:latin typeface="Maiandra GD" panose="020E0502030308020204" pitchFamily="34" charset="0"/>
              </a:rPr>
              <a:t>cAMP</a:t>
            </a:r>
            <a:r>
              <a:rPr lang="en-US" sz="2200" dirty="0">
                <a:solidFill>
                  <a:srgbClr val="191B0E"/>
                </a:solidFill>
                <a:latin typeface="Maiandra GD" panose="020E0502030308020204" pitchFamily="34" charset="0"/>
              </a:rPr>
              <a:t> activate different protein kinases within the cell, leading to a diversity of physiological effects. IP3 regulates intracellular free calcium concentrations, as well as some protein kinases</a:t>
            </a:r>
            <a:r>
              <a:rPr lang="en-US" sz="2200" dirty="0" smtClean="0">
                <a:solidFill>
                  <a:srgbClr val="191B0E"/>
                </a:solidFill>
                <a:latin typeface="Maiandra GD" panose="020E0502030308020204" pitchFamily="34" charset="0"/>
              </a:rPr>
              <a:t>.</a:t>
            </a:r>
          </a:p>
          <a:p>
            <a:pPr algn="just"/>
            <a:r>
              <a:rPr lang="en-US" sz="2200" b="1" u="sng" dirty="0" smtClean="0">
                <a:solidFill>
                  <a:srgbClr val="231F20"/>
                </a:solidFill>
                <a:latin typeface="Maiandra GD" panose="020E0502030308020204" pitchFamily="34" charset="0"/>
              </a:rPr>
              <a:t>3</a:t>
            </a:r>
            <a:r>
              <a:rPr lang="en-US" sz="2200" b="1" u="sng" dirty="0">
                <a:solidFill>
                  <a:srgbClr val="231F20"/>
                </a:solidFill>
                <a:latin typeface="Maiandra GD" panose="020E0502030308020204" pitchFamily="34" charset="0"/>
              </a:rPr>
              <a:t>. Enzyme-linked receptors: </a:t>
            </a:r>
            <a:r>
              <a:rPr lang="en-US" sz="2200" dirty="0">
                <a:solidFill>
                  <a:srgbClr val="231F20"/>
                </a:solidFill>
                <a:latin typeface="Maiandra GD" panose="020E0502030308020204" pitchFamily="34" charset="0"/>
              </a:rPr>
              <a:t>This family of receptors consists of a protein that may form dimers or </a:t>
            </a:r>
            <a:r>
              <a:rPr lang="en-US" sz="2200" dirty="0" err="1">
                <a:solidFill>
                  <a:srgbClr val="231F20"/>
                </a:solidFill>
                <a:latin typeface="Maiandra GD" panose="020E0502030308020204" pitchFamily="34" charset="0"/>
              </a:rPr>
              <a:t>multisubunit</a:t>
            </a:r>
            <a:r>
              <a:rPr lang="en-US" sz="2200" dirty="0">
                <a:solidFill>
                  <a:srgbClr val="231F20"/>
                </a:solidFill>
                <a:latin typeface="Maiandra GD" panose="020E0502030308020204" pitchFamily="34" charset="0"/>
              </a:rPr>
              <a:t> complexes. When activated, these receptors undergo conformational changes resulting in increased cytosolic enzyme activity, depending </a:t>
            </a:r>
            <a:r>
              <a:rPr lang="en-US" sz="2200" dirty="0" smtClean="0">
                <a:solidFill>
                  <a:srgbClr val="231F20"/>
                </a:solidFill>
                <a:latin typeface="Maiandra GD" panose="020E0502030308020204" pitchFamily="34" charset="0"/>
              </a:rPr>
              <a:t>on their </a:t>
            </a:r>
            <a:r>
              <a:rPr lang="en-US" sz="2200" dirty="0">
                <a:solidFill>
                  <a:srgbClr val="231F20"/>
                </a:solidFill>
                <a:latin typeface="Maiandra GD" panose="020E0502030308020204" pitchFamily="34" charset="0"/>
              </a:rPr>
              <a:t>structure and </a:t>
            </a:r>
            <a:r>
              <a:rPr lang="en-US" sz="2200" dirty="0" smtClean="0">
                <a:solidFill>
                  <a:srgbClr val="231F20"/>
                </a:solidFill>
                <a:latin typeface="Maiandra GD" panose="020E0502030308020204" pitchFamily="34" charset="0"/>
              </a:rPr>
              <a:t>function. This </a:t>
            </a:r>
            <a:r>
              <a:rPr lang="en-US" sz="2200" dirty="0">
                <a:solidFill>
                  <a:srgbClr val="231F20"/>
                </a:solidFill>
                <a:latin typeface="Maiandra GD" panose="020E0502030308020204" pitchFamily="34" charset="0"/>
              </a:rPr>
              <a:t>response lasts on the order of minutes to hours</a:t>
            </a:r>
            <a:r>
              <a:rPr lang="en-US" sz="2200" dirty="0" smtClean="0">
                <a:solidFill>
                  <a:srgbClr val="231F20"/>
                </a:solidFill>
                <a:latin typeface="Maiandra GD" panose="020E0502030308020204" pitchFamily="34" charset="0"/>
              </a:rPr>
              <a:t>.</a:t>
            </a:r>
            <a:r>
              <a:rPr lang="en-US" sz="2200" dirty="0">
                <a:solidFill>
                  <a:srgbClr val="231F20"/>
                </a:solidFill>
                <a:latin typeface="Maiandra GD" panose="020E0502030308020204" pitchFamily="34" charset="0"/>
              </a:rPr>
              <a:t> </a:t>
            </a:r>
            <a:r>
              <a:rPr lang="en-US" sz="2200" dirty="0" smtClean="0">
                <a:solidFill>
                  <a:srgbClr val="231F20"/>
                </a:solidFill>
                <a:latin typeface="Maiandra GD" panose="020E0502030308020204" pitchFamily="34" charset="0"/>
              </a:rPr>
              <a:t>The extracellular </a:t>
            </a:r>
            <a:r>
              <a:rPr lang="en-US" sz="2200" dirty="0">
                <a:solidFill>
                  <a:srgbClr val="231F20"/>
                </a:solidFill>
                <a:latin typeface="Maiandra GD" panose="020E0502030308020204" pitchFamily="34" charset="0"/>
              </a:rPr>
              <a:t>ligand-binding </a:t>
            </a:r>
            <a:r>
              <a:rPr lang="en-US" sz="2200" dirty="0" smtClean="0">
                <a:solidFill>
                  <a:srgbClr val="231F20"/>
                </a:solidFill>
                <a:latin typeface="Maiandra GD" panose="020E0502030308020204" pitchFamily="34" charset="0"/>
              </a:rPr>
              <a:t>domain is </a:t>
            </a:r>
            <a:r>
              <a:rPr lang="en-US" sz="2200" dirty="0">
                <a:solidFill>
                  <a:srgbClr val="231F20"/>
                </a:solidFill>
                <a:latin typeface="Maiandra GD" panose="020E0502030308020204" pitchFamily="34" charset="0"/>
              </a:rPr>
              <a:t>very large to accommodate their polypeptide ligands (</a:t>
            </a:r>
            <a:r>
              <a:rPr lang="en-US" sz="2200" dirty="0" smtClean="0">
                <a:solidFill>
                  <a:srgbClr val="231F20"/>
                </a:solidFill>
                <a:latin typeface="Maiandra GD" panose="020E0502030308020204" pitchFamily="34" charset="0"/>
              </a:rPr>
              <a:t>including hormones</a:t>
            </a:r>
            <a:r>
              <a:rPr lang="en-US" sz="2200" dirty="0">
                <a:solidFill>
                  <a:srgbClr val="231F20"/>
                </a:solidFill>
                <a:latin typeface="Maiandra GD" panose="020E0502030308020204" pitchFamily="34" charset="0"/>
              </a:rPr>
              <a:t>, growth factors and cytokines</a:t>
            </a:r>
            <a:r>
              <a:rPr lang="en-US" sz="2200" dirty="0" smtClean="0">
                <a:solidFill>
                  <a:srgbClr val="231F20"/>
                </a:solidFill>
                <a:latin typeface="Maiandra GD" panose="020E0502030308020204" pitchFamily="34" charset="0"/>
              </a:rPr>
              <a:t>).</a:t>
            </a:r>
            <a:r>
              <a:rPr lang="en-US" sz="2200" dirty="0">
                <a:solidFill>
                  <a:srgbClr val="231F20"/>
                </a:solidFill>
                <a:latin typeface="Maiandra GD" panose="020E0502030308020204" pitchFamily="34" charset="0"/>
              </a:rPr>
              <a:t> </a:t>
            </a:r>
            <a:endParaRPr lang="en-US" sz="2200" dirty="0" smtClean="0">
              <a:solidFill>
                <a:srgbClr val="231F20"/>
              </a:solidFill>
              <a:latin typeface="Maiandra GD" panose="020E0502030308020204" pitchFamily="34" charset="0"/>
            </a:endParaRPr>
          </a:p>
          <a:p>
            <a:pPr algn="just"/>
            <a:r>
              <a:rPr lang="en-US" sz="2200" dirty="0" smtClean="0">
                <a:solidFill>
                  <a:srgbClr val="231F20"/>
                </a:solidFill>
                <a:latin typeface="Maiandra GD" panose="020E0502030308020204" pitchFamily="34" charset="0"/>
              </a:rPr>
              <a:t>The </a:t>
            </a:r>
            <a:r>
              <a:rPr lang="en-US" sz="2200" dirty="0">
                <a:solidFill>
                  <a:srgbClr val="231F20"/>
                </a:solidFill>
                <a:latin typeface="Maiandra GD" panose="020E0502030308020204" pitchFamily="34" charset="0"/>
              </a:rPr>
              <a:t>most common enzyme-linked receptors (epidermal growth factor, platelet-derived growth factor, atrial natriuretic peptide, insulin, and others) possess </a:t>
            </a:r>
            <a:r>
              <a:rPr lang="en-US" sz="2200" b="1" dirty="0">
                <a:solidFill>
                  <a:srgbClr val="231F20"/>
                </a:solidFill>
                <a:latin typeface="Maiandra GD" panose="020E0502030308020204" pitchFamily="34" charset="0"/>
              </a:rPr>
              <a:t>tyrosine kinase</a:t>
            </a:r>
            <a:r>
              <a:rPr lang="en-US" sz="2200" dirty="0">
                <a:solidFill>
                  <a:srgbClr val="231F20"/>
                </a:solidFill>
                <a:latin typeface="Maiandra GD" panose="020E0502030308020204" pitchFamily="34" charset="0"/>
              </a:rPr>
              <a:t> activity as part of their structure. The activated receptor phosphorylates tyrosine residues on itself and then other specific proteins. Phosphorylation can substantially modify the structure of the target protein, thereby acting as a molecular switch. For example, when the peptide hormone insulin binds to two of its receptor subunits, their intrinsic tyrosine kinase activity causes </a:t>
            </a:r>
            <a:r>
              <a:rPr lang="en-US" sz="2200" dirty="0" err="1">
                <a:solidFill>
                  <a:srgbClr val="231F20"/>
                </a:solidFill>
                <a:latin typeface="Maiandra GD" panose="020E0502030308020204" pitchFamily="34" charset="0"/>
              </a:rPr>
              <a:t>autophosphorylation</a:t>
            </a:r>
            <a:r>
              <a:rPr lang="en-US" sz="2200" dirty="0">
                <a:solidFill>
                  <a:srgbClr val="231F20"/>
                </a:solidFill>
                <a:latin typeface="Maiandra GD" panose="020E0502030308020204" pitchFamily="34" charset="0"/>
              </a:rPr>
              <a:t> of the receptor itself. In turn, the phosphorylated receptor phosphorylates other peptides or proteins that subsequently activate other important cellular signals. This cascade of activations results in a multiplication of the initial signal, much like that with G protein–coupled receptors.</a:t>
            </a:r>
          </a:p>
          <a:p>
            <a:pPr marR="1150" algn="just"/>
            <a:endParaRPr lang="en-US" sz="1800" dirty="0">
              <a:solidFill>
                <a:srgbClr val="231F20"/>
              </a:solidFill>
              <a:latin typeface="Arial" panose="020B0604020202020204" pitchFamily="34" charset="0"/>
            </a:endParaRPr>
          </a:p>
          <a:p>
            <a:pPr marR="980" algn="just"/>
            <a:endParaRPr lang="en-US" sz="1800" dirty="0">
              <a:solidFill>
                <a:srgbClr val="231F20"/>
              </a:solidFill>
              <a:latin typeface="Arial" panose="020B0604020202020204" pitchFamily="34" charset="0"/>
            </a:endParaRPr>
          </a:p>
          <a:p>
            <a:pPr marR="980" algn="just"/>
            <a:endParaRPr lang="en-US" sz="1800" dirty="0">
              <a:solidFill>
                <a:srgbClr val="231F20"/>
              </a:solidFill>
              <a:latin typeface="Arial" panose="020B0604020202020204" pitchFamily="34" charset="0"/>
            </a:endParaRPr>
          </a:p>
          <a:p>
            <a:pPr marR="27940" algn="just"/>
            <a:endParaRPr lang="en-US" dirty="0">
              <a:solidFill>
                <a:srgbClr val="231F20"/>
              </a:solidFill>
              <a:latin typeface="Arial" panose="020B0604020202020204" pitchFamily="34" charset="0"/>
            </a:endParaRPr>
          </a:p>
          <a:p>
            <a:pPr lvl="0" algn="just"/>
            <a:endParaRPr lang="en-US" dirty="0">
              <a:solidFill>
                <a:srgbClr val="191B0E"/>
              </a:solidFill>
              <a:latin typeface="Helvetica" panose="020B0604020202020204" pitchFamily="34" charset="0"/>
            </a:endParaRPr>
          </a:p>
          <a:p>
            <a:pPr lvl="0"/>
            <a:endParaRPr lang="en-US" dirty="0">
              <a:solidFill>
                <a:srgbClr val="191B0E"/>
              </a:solidFill>
              <a:latin typeface="Helvetica" panose="020B0604020202020204" pitchFamily="34" charset="0"/>
            </a:endParaRPr>
          </a:p>
          <a:p>
            <a:endParaRPr lang="en-US" dirty="0"/>
          </a:p>
        </p:txBody>
      </p:sp>
    </p:spTree>
    <p:extLst>
      <p:ext uri="{BB962C8B-B14F-4D97-AF65-F5344CB8AC3E}">
        <p14:creationId xmlns:p14="http://schemas.microsoft.com/office/powerpoint/2010/main" val="2543212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14375" y="1129554"/>
            <a:ext cx="8260214" cy="4693022"/>
          </a:xfrm>
          <a:prstGeom prst="rect">
            <a:avLst/>
          </a:prstGeom>
        </p:spPr>
      </p:pic>
    </p:spTree>
    <p:extLst>
      <p:ext uri="{BB962C8B-B14F-4D97-AF65-F5344CB8AC3E}">
        <p14:creationId xmlns:p14="http://schemas.microsoft.com/office/powerpoint/2010/main" val="2523052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27337" y="840132"/>
            <a:ext cx="3285004" cy="5101388"/>
          </a:xfrm>
          <a:prstGeom prst="rect">
            <a:avLst/>
          </a:prstGeom>
        </p:spPr>
      </p:pic>
      <p:pic>
        <p:nvPicPr>
          <p:cNvPr id="4" name="Picture 3"/>
          <p:cNvPicPr>
            <a:picLocks noChangeAspect="1"/>
          </p:cNvPicPr>
          <p:nvPr/>
        </p:nvPicPr>
        <p:blipFill>
          <a:blip r:embed="rId3"/>
          <a:stretch>
            <a:fillRect/>
          </a:stretch>
        </p:blipFill>
        <p:spPr>
          <a:xfrm>
            <a:off x="5029200" y="840132"/>
            <a:ext cx="3321423" cy="5101388"/>
          </a:xfrm>
          <a:prstGeom prst="rect">
            <a:avLst/>
          </a:prstGeom>
        </p:spPr>
      </p:pic>
    </p:spTree>
    <p:extLst>
      <p:ext uri="{BB962C8B-B14F-4D97-AF65-F5344CB8AC3E}">
        <p14:creationId xmlns:p14="http://schemas.microsoft.com/office/powerpoint/2010/main" val="283108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8906" y="376518"/>
            <a:ext cx="8108576" cy="6131858"/>
          </a:xfrm>
        </p:spPr>
        <p:txBody>
          <a:bodyPr>
            <a:normAutofit fontScale="92500" lnSpcReduction="10000"/>
          </a:bodyPr>
          <a:lstStyle/>
          <a:p>
            <a:pPr algn="just"/>
            <a:r>
              <a:rPr lang="en-US" b="1" u="sng" dirty="0" smtClean="0">
                <a:solidFill>
                  <a:srgbClr val="231F20"/>
                </a:solidFill>
                <a:latin typeface="Maiandra GD" panose="020E0502030308020204" pitchFamily="34" charset="0"/>
              </a:rPr>
              <a:t>4. Intracellular receptors:</a:t>
            </a:r>
            <a:r>
              <a:rPr lang="en-US" b="1" dirty="0" smtClean="0">
                <a:solidFill>
                  <a:srgbClr val="231F20"/>
                </a:solidFill>
                <a:latin typeface="Maiandra GD" panose="020E0502030308020204" pitchFamily="34" charset="0"/>
              </a:rPr>
              <a:t> </a:t>
            </a:r>
            <a:r>
              <a:rPr lang="en-US" dirty="0" smtClean="0">
                <a:solidFill>
                  <a:srgbClr val="231F20"/>
                </a:solidFill>
                <a:latin typeface="Maiandra GD" panose="020E0502030308020204" pitchFamily="34" charset="0"/>
              </a:rPr>
              <a:t>The fourth family of receptors differs considerably from the other three in that the receptor is entirely intracellular, and, therefore, the ligand must diffuse into the cell to interact with the receptor. In order to move across the target cell membrane, the ligand must have sufficient lipid solubility. The primary targets of these ligand–receptor complexes are </a:t>
            </a:r>
            <a:r>
              <a:rPr lang="en-US" b="1" dirty="0" smtClean="0">
                <a:solidFill>
                  <a:srgbClr val="231F20"/>
                </a:solidFill>
                <a:latin typeface="Maiandra GD" panose="020E0502030308020204" pitchFamily="34" charset="0"/>
              </a:rPr>
              <a:t>transcription factors </a:t>
            </a:r>
            <a:r>
              <a:rPr lang="en-US" dirty="0" smtClean="0">
                <a:solidFill>
                  <a:srgbClr val="231F20"/>
                </a:solidFill>
                <a:latin typeface="Maiandra GD" panose="020E0502030308020204" pitchFamily="34" charset="0"/>
              </a:rPr>
              <a:t>in the cell nucleus. Binding of the ligand with its receptor generally activates the receptor via dissociation from a variety of binding proteins. The activated ligand–receptor complex then </a:t>
            </a:r>
            <a:r>
              <a:rPr lang="en-US" dirty="0" err="1" smtClean="0">
                <a:solidFill>
                  <a:srgbClr val="231F20"/>
                </a:solidFill>
                <a:latin typeface="Maiandra GD" panose="020E0502030308020204" pitchFamily="34" charset="0"/>
              </a:rPr>
              <a:t>translocates</a:t>
            </a:r>
            <a:r>
              <a:rPr lang="en-US" dirty="0" smtClean="0">
                <a:solidFill>
                  <a:srgbClr val="231F20"/>
                </a:solidFill>
                <a:latin typeface="Maiandra GD" panose="020E0502030308020204" pitchFamily="34" charset="0"/>
              </a:rPr>
              <a:t> to the nucleus, where it often </a:t>
            </a:r>
            <a:r>
              <a:rPr lang="en-US" dirty="0" err="1" smtClean="0">
                <a:solidFill>
                  <a:srgbClr val="231F20"/>
                </a:solidFill>
                <a:latin typeface="Maiandra GD" panose="020E0502030308020204" pitchFamily="34" charset="0"/>
              </a:rPr>
              <a:t>dimerizes</a:t>
            </a:r>
            <a:r>
              <a:rPr lang="en-US" dirty="0" smtClean="0">
                <a:solidFill>
                  <a:srgbClr val="231F20"/>
                </a:solidFill>
                <a:latin typeface="Maiandra GD" panose="020E0502030308020204" pitchFamily="34" charset="0"/>
              </a:rPr>
              <a:t> before binding to transcription factors that regulate gene expression. The activation or inactivation of these factors causes the transcription of DNA into RNA and translation of RNA into an array of proteins. The time course of activation and </a:t>
            </a:r>
            <a:r>
              <a:rPr lang="en-US" dirty="0" smtClean="0">
                <a:solidFill>
                  <a:schemeClr val="tx1"/>
                </a:solidFill>
                <a:latin typeface="Maiandra GD" panose="020E0502030308020204" pitchFamily="34" charset="0"/>
              </a:rPr>
              <a:t>response of these receptors is on the order of hours to days.</a:t>
            </a:r>
            <a:r>
              <a:rPr lang="en-US" dirty="0">
                <a:solidFill>
                  <a:schemeClr val="tx1"/>
                </a:solidFill>
                <a:latin typeface="Maiandra GD" panose="020E0502030308020204" pitchFamily="34" charset="0"/>
              </a:rPr>
              <a:t> Examples include the thyroid hormones </a:t>
            </a:r>
            <a:r>
              <a:rPr lang="en-US" dirty="0" smtClean="0">
                <a:solidFill>
                  <a:schemeClr val="tx1"/>
                </a:solidFill>
                <a:latin typeface="Maiandra GD" panose="020E0502030308020204" pitchFamily="34" charset="0"/>
              </a:rPr>
              <a:t>and the </a:t>
            </a:r>
            <a:r>
              <a:rPr lang="en-US" dirty="0">
                <a:solidFill>
                  <a:schemeClr val="tx1"/>
                </a:solidFill>
                <a:latin typeface="Maiandra GD" panose="020E0502030308020204" pitchFamily="34" charset="0"/>
              </a:rPr>
              <a:t>large group of steroid hormones, including glucocorticoids</a:t>
            </a:r>
            <a:r>
              <a:rPr lang="en-US" dirty="0" smtClean="0">
                <a:solidFill>
                  <a:schemeClr val="tx1"/>
                </a:solidFill>
                <a:latin typeface="Maiandra GD" panose="020E0502030308020204" pitchFamily="34" charset="0"/>
              </a:rPr>
              <a:t>,</a:t>
            </a:r>
            <a:r>
              <a:rPr lang="en-US" dirty="0">
                <a:solidFill>
                  <a:schemeClr val="tx1"/>
                </a:solidFill>
                <a:latin typeface="Maiandra GD" panose="020E0502030308020204" pitchFamily="34" charset="0"/>
              </a:rPr>
              <a:t> mineralocorticoids and the sex steroid hormones. For example, steroid hormones exert their action on target cells via intracellular receptors. Other targets of intracellular ligands are structural proteins, enzymes, RNA, </a:t>
            </a:r>
            <a:r>
              <a:rPr lang="en-US" dirty="0">
                <a:solidFill>
                  <a:srgbClr val="231F20"/>
                </a:solidFill>
                <a:latin typeface="Maiandra GD" panose="020E0502030308020204" pitchFamily="34" charset="0"/>
              </a:rPr>
              <a:t>and ribosomes. For example, tubulin is the target of antineoplastic agents such as </a:t>
            </a:r>
            <a:r>
              <a:rPr lang="en-US" i="1" dirty="0">
                <a:solidFill>
                  <a:srgbClr val="231F20"/>
                </a:solidFill>
                <a:latin typeface="Maiandra GD" panose="020E0502030308020204" pitchFamily="34" charset="0"/>
              </a:rPr>
              <a:t>paclitaxel</a:t>
            </a:r>
            <a:r>
              <a:rPr lang="en-US" dirty="0">
                <a:solidFill>
                  <a:srgbClr val="231F20"/>
                </a:solidFill>
                <a:latin typeface="Maiandra GD" panose="020E0502030308020204" pitchFamily="34" charset="0"/>
              </a:rPr>
              <a:t>, the enzyme </a:t>
            </a:r>
            <a:r>
              <a:rPr lang="en-US" dirty="0" err="1">
                <a:solidFill>
                  <a:srgbClr val="231F20"/>
                </a:solidFill>
                <a:latin typeface="Maiandra GD" panose="020E0502030308020204" pitchFamily="34" charset="0"/>
              </a:rPr>
              <a:t>dihydrofolate</a:t>
            </a:r>
            <a:r>
              <a:rPr lang="en-US" dirty="0">
                <a:solidFill>
                  <a:srgbClr val="231F20"/>
                </a:solidFill>
                <a:latin typeface="Maiandra GD" panose="020E0502030308020204" pitchFamily="34" charset="0"/>
              </a:rPr>
              <a:t> </a:t>
            </a:r>
            <a:r>
              <a:rPr lang="en-US" dirty="0" err="1">
                <a:solidFill>
                  <a:srgbClr val="231F20"/>
                </a:solidFill>
                <a:latin typeface="Maiandra GD" panose="020E0502030308020204" pitchFamily="34" charset="0"/>
              </a:rPr>
              <a:t>reductase</a:t>
            </a:r>
            <a:r>
              <a:rPr lang="en-US" dirty="0">
                <a:solidFill>
                  <a:srgbClr val="231F20"/>
                </a:solidFill>
                <a:latin typeface="Maiandra GD" panose="020E0502030308020204" pitchFamily="34" charset="0"/>
              </a:rPr>
              <a:t> is the target of antimicrobials such as </a:t>
            </a:r>
            <a:r>
              <a:rPr lang="en-US" i="1" dirty="0">
                <a:solidFill>
                  <a:srgbClr val="231F20"/>
                </a:solidFill>
                <a:latin typeface="Maiandra GD" panose="020E0502030308020204" pitchFamily="34" charset="0"/>
              </a:rPr>
              <a:t>trimethoprim</a:t>
            </a:r>
            <a:r>
              <a:rPr lang="en-US" dirty="0">
                <a:solidFill>
                  <a:srgbClr val="231F20"/>
                </a:solidFill>
                <a:latin typeface="Maiandra GD" panose="020E0502030308020204" pitchFamily="34" charset="0"/>
              </a:rPr>
              <a:t>, and the 50S subunit of the bacterial ribosome is the target of macrolide antibiotics such as erythromycin</a:t>
            </a:r>
            <a:r>
              <a:rPr lang="en-US" i="1" dirty="0">
                <a:solidFill>
                  <a:srgbClr val="231F20"/>
                </a:solidFill>
                <a:latin typeface="Maiandra GD" panose="020E0502030308020204" pitchFamily="34" charset="0"/>
              </a:rPr>
              <a:t>.</a:t>
            </a:r>
            <a:endParaRPr lang="en-US" dirty="0">
              <a:solidFill>
                <a:srgbClr val="231F20"/>
              </a:solidFill>
              <a:latin typeface="Maiandra GD" panose="020E0502030308020204" pitchFamily="34" charset="0"/>
            </a:endParaRPr>
          </a:p>
          <a:p>
            <a:pPr algn="just"/>
            <a:endParaRPr lang="en-US" dirty="0">
              <a:latin typeface="Maiandra GD" panose="020E0502030308020204" pitchFamily="34" charset="0"/>
            </a:endParaRPr>
          </a:p>
          <a:p>
            <a:endParaRPr lang="en-US" dirty="0">
              <a:latin typeface="HelveticaNeue-Roman"/>
            </a:endParaRPr>
          </a:p>
          <a:p>
            <a:endParaRPr lang="en-US" dirty="0"/>
          </a:p>
        </p:txBody>
      </p:sp>
    </p:spTree>
    <p:extLst>
      <p:ext uri="{BB962C8B-B14F-4D97-AF65-F5344CB8AC3E}">
        <p14:creationId xmlns:p14="http://schemas.microsoft.com/office/powerpoint/2010/main" val="945234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2475" y="753036"/>
            <a:ext cx="8031096" cy="5567082"/>
          </a:xfrm>
          <a:prstGeom prst="rect">
            <a:avLst/>
          </a:prstGeom>
        </p:spPr>
      </p:pic>
    </p:spTree>
    <p:extLst>
      <p:ext uri="{BB962C8B-B14F-4D97-AF65-F5344CB8AC3E}">
        <p14:creationId xmlns:p14="http://schemas.microsoft.com/office/powerpoint/2010/main" val="2261751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3035" y="201706"/>
            <a:ext cx="8054789" cy="6400800"/>
          </a:xfrm>
        </p:spPr>
        <p:txBody>
          <a:bodyPr>
            <a:normAutofit lnSpcReduction="10000"/>
          </a:bodyPr>
          <a:lstStyle/>
          <a:p>
            <a:pPr marR="1150" algn="just"/>
            <a:r>
              <a:rPr lang="en-US" b="1" u="sng" dirty="0">
                <a:solidFill>
                  <a:srgbClr val="231F20"/>
                </a:solidFill>
                <a:latin typeface="Maiandra GD" panose="020E0502030308020204" pitchFamily="34" charset="0"/>
              </a:rPr>
              <a:t>Some characteristics of signal transduction</a:t>
            </a:r>
          </a:p>
          <a:p>
            <a:pPr marR="1190" algn="just"/>
            <a:r>
              <a:rPr lang="en-US" dirty="0">
                <a:solidFill>
                  <a:srgbClr val="231F20"/>
                </a:solidFill>
                <a:latin typeface="Maiandra GD" panose="020E0502030308020204" pitchFamily="34" charset="0"/>
              </a:rPr>
              <a:t>Signal transduction has two important features</a:t>
            </a:r>
            <a:r>
              <a:rPr lang="en-US" dirty="0" smtClean="0">
                <a:solidFill>
                  <a:srgbClr val="231F20"/>
                </a:solidFill>
                <a:latin typeface="Maiandra GD" panose="020E0502030308020204" pitchFamily="34" charset="0"/>
              </a:rPr>
              <a:t>:</a:t>
            </a:r>
          </a:p>
          <a:p>
            <a:pPr marL="806450" marR="1190" indent="-457200" algn="just">
              <a:spcBef>
                <a:spcPts val="0"/>
              </a:spcBef>
              <a:spcAft>
                <a:spcPts val="0"/>
              </a:spcAft>
              <a:buFont typeface="+mj-lt"/>
              <a:buAutoNum type="arabicParenR"/>
            </a:pPr>
            <a:r>
              <a:rPr lang="en-US" dirty="0" smtClean="0">
                <a:solidFill>
                  <a:srgbClr val="231F20"/>
                </a:solidFill>
                <a:latin typeface="Maiandra GD" panose="020E0502030308020204" pitchFamily="34" charset="0"/>
              </a:rPr>
              <a:t>the </a:t>
            </a:r>
            <a:r>
              <a:rPr lang="en-US" dirty="0">
                <a:solidFill>
                  <a:srgbClr val="231F20"/>
                </a:solidFill>
                <a:latin typeface="Maiandra GD" panose="020E0502030308020204" pitchFamily="34" charset="0"/>
              </a:rPr>
              <a:t>ability to amplify small signals </a:t>
            </a:r>
            <a:endParaRPr lang="en-US" dirty="0" smtClean="0">
              <a:solidFill>
                <a:srgbClr val="231F20"/>
              </a:solidFill>
              <a:latin typeface="Maiandra GD" panose="020E0502030308020204" pitchFamily="34" charset="0"/>
            </a:endParaRPr>
          </a:p>
          <a:p>
            <a:pPr marL="806450" marR="1190" indent="-457200" algn="just">
              <a:spcBef>
                <a:spcPts val="0"/>
              </a:spcBef>
              <a:spcAft>
                <a:spcPts val="0"/>
              </a:spcAft>
              <a:buFont typeface="+mj-lt"/>
              <a:buAutoNum type="arabicParenR"/>
            </a:pPr>
            <a:r>
              <a:rPr lang="en-US" dirty="0" smtClean="0">
                <a:solidFill>
                  <a:srgbClr val="231F20"/>
                </a:solidFill>
                <a:latin typeface="Maiandra GD" panose="020E0502030308020204" pitchFamily="34" charset="0"/>
              </a:rPr>
              <a:t>mechanisms </a:t>
            </a:r>
            <a:r>
              <a:rPr lang="en-US" dirty="0">
                <a:solidFill>
                  <a:srgbClr val="231F20"/>
                </a:solidFill>
                <a:latin typeface="Maiandra GD" panose="020E0502030308020204" pitchFamily="34" charset="0"/>
              </a:rPr>
              <a:t>to protect the cell from excessive stimulation.</a:t>
            </a:r>
          </a:p>
          <a:p>
            <a:pPr lvl="0" algn="just"/>
            <a:r>
              <a:rPr lang="en-US" b="1" u="sng" dirty="0">
                <a:solidFill>
                  <a:srgbClr val="231F20"/>
                </a:solidFill>
                <a:latin typeface="Maiandra GD" panose="020E0502030308020204" pitchFamily="34" charset="0"/>
              </a:rPr>
              <a:t>1. Signal amplification: </a:t>
            </a:r>
            <a:r>
              <a:rPr lang="en-US" dirty="0">
                <a:solidFill>
                  <a:srgbClr val="231F20"/>
                </a:solidFill>
                <a:latin typeface="Maiandra GD" panose="020E0502030308020204" pitchFamily="34" charset="0"/>
              </a:rPr>
              <a:t>A characteristic of G protein–linked and enzyme-linked receptors is their ability to amplify signal </a:t>
            </a:r>
            <a:r>
              <a:rPr lang="en-US" dirty="0" smtClean="0">
                <a:solidFill>
                  <a:srgbClr val="231F20"/>
                </a:solidFill>
                <a:latin typeface="Maiandra GD" panose="020E0502030308020204" pitchFamily="34" charset="0"/>
              </a:rPr>
              <a:t>intensity </a:t>
            </a:r>
            <a:r>
              <a:rPr lang="en-US" dirty="0">
                <a:solidFill>
                  <a:srgbClr val="231F20"/>
                </a:solidFill>
                <a:latin typeface="Maiandra GD" panose="020E0502030308020204" pitchFamily="34" charset="0"/>
              </a:rPr>
              <a:t>and duration. For example, a single agonist–receptor </a:t>
            </a:r>
            <a:r>
              <a:rPr lang="en-US" dirty="0" smtClean="0">
                <a:solidFill>
                  <a:srgbClr val="231F20"/>
                </a:solidFill>
                <a:latin typeface="Maiandra GD" panose="020E0502030308020204" pitchFamily="34" charset="0"/>
              </a:rPr>
              <a:t>complex </a:t>
            </a:r>
            <a:r>
              <a:rPr lang="en-US" dirty="0">
                <a:solidFill>
                  <a:srgbClr val="231F20"/>
                </a:solidFill>
                <a:latin typeface="Maiandra GD" panose="020E0502030308020204" pitchFamily="34" charset="0"/>
              </a:rPr>
              <a:t>can interact with many G proteins, thereby multiplying the original signal </a:t>
            </a:r>
            <a:r>
              <a:rPr lang="en-US" dirty="0" smtClean="0">
                <a:solidFill>
                  <a:srgbClr val="231F20"/>
                </a:solidFill>
                <a:latin typeface="Maiandra GD" panose="020E0502030308020204" pitchFamily="34" charset="0"/>
              </a:rPr>
              <a:t>manyfold</a:t>
            </a:r>
            <a:r>
              <a:rPr lang="en-US" dirty="0">
                <a:solidFill>
                  <a:srgbClr val="231F20"/>
                </a:solidFill>
                <a:latin typeface="Maiandra GD" panose="020E0502030308020204" pitchFamily="34" charset="0"/>
              </a:rPr>
              <a:t>. Additionally, activated G proteins </a:t>
            </a:r>
            <a:r>
              <a:rPr lang="en-US" dirty="0" smtClean="0">
                <a:solidFill>
                  <a:srgbClr val="231F20"/>
                </a:solidFill>
                <a:latin typeface="Maiandra GD" panose="020E0502030308020204" pitchFamily="34" charset="0"/>
              </a:rPr>
              <a:t>persist </a:t>
            </a:r>
            <a:r>
              <a:rPr lang="en-US" dirty="0">
                <a:solidFill>
                  <a:srgbClr val="231F20"/>
                </a:solidFill>
                <a:latin typeface="Maiandra GD" panose="020E0502030308020204" pitchFamily="34" charset="0"/>
              </a:rPr>
              <a:t>for a longer duration than does the original </a:t>
            </a:r>
            <a:r>
              <a:rPr lang="en-US" dirty="0" smtClean="0">
                <a:solidFill>
                  <a:srgbClr val="231F20"/>
                </a:solidFill>
                <a:latin typeface="Maiandra GD" panose="020E0502030308020204" pitchFamily="34" charset="0"/>
              </a:rPr>
              <a:t>agonist–receptor complex</a:t>
            </a:r>
            <a:r>
              <a:rPr lang="en-US" dirty="0">
                <a:solidFill>
                  <a:srgbClr val="231F20"/>
                </a:solidFill>
                <a:latin typeface="Maiandra GD" panose="020E0502030308020204" pitchFamily="34" charset="0"/>
              </a:rPr>
              <a:t>. The binding of </a:t>
            </a:r>
            <a:r>
              <a:rPr lang="en-US" dirty="0" smtClean="0">
                <a:solidFill>
                  <a:schemeClr val="tx1"/>
                </a:solidFill>
                <a:latin typeface="Maiandra GD" panose="020E0502030308020204" pitchFamily="34" charset="0"/>
              </a:rPr>
              <a:t>salbutamol</a:t>
            </a:r>
            <a:r>
              <a:rPr lang="en-US" i="1"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for example, may only exist for a few milliseconds, but the subsequent activated G proteins may last for hundreds of milliseconds. Further prolongation and amplification of the initial signal are mediated by the interaction between G proteins and their respective intracellular targets</a:t>
            </a:r>
            <a:r>
              <a:rPr lang="en-US" dirty="0" smtClean="0">
                <a:solidFill>
                  <a:srgbClr val="231F20"/>
                </a:solidFill>
                <a:latin typeface="Maiandra GD" panose="020E0502030308020204" pitchFamily="34" charset="0"/>
              </a:rPr>
              <a:t>.</a:t>
            </a:r>
            <a:r>
              <a:rPr lang="en-US" dirty="0">
                <a:solidFill>
                  <a:srgbClr val="231F20"/>
                </a:solidFill>
                <a:latin typeface="Maiandra GD" panose="020E0502030308020204" pitchFamily="34" charset="0"/>
              </a:rPr>
              <a:t> Because of this amplification, only a fraction of the total </a:t>
            </a:r>
            <a:r>
              <a:rPr lang="en-US" dirty="0" smtClean="0">
                <a:solidFill>
                  <a:srgbClr val="231F20"/>
                </a:solidFill>
                <a:latin typeface="Maiandra GD" panose="020E0502030308020204" pitchFamily="34" charset="0"/>
              </a:rPr>
              <a:t>receptors </a:t>
            </a:r>
            <a:r>
              <a:rPr lang="en-US" dirty="0">
                <a:solidFill>
                  <a:srgbClr val="231F20"/>
                </a:solidFill>
                <a:latin typeface="Maiandra GD" panose="020E0502030308020204" pitchFamily="34" charset="0"/>
              </a:rPr>
              <a:t>for a specific ligand may need to be occupied to elicit a maximal response. Systems that exhibit this behavior are </a:t>
            </a:r>
            <a:r>
              <a:rPr lang="en-US" dirty="0" smtClean="0">
                <a:solidFill>
                  <a:srgbClr val="231F20"/>
                </a:solidFill>
                <a:latin typeface="Maiandra GD" panose="020E0502030308020204" pitchFamily="34" charset="0"/>
              </a:rPr>
              <a:t>said to </a:t>
            </a:r>
            <a:r>
              <a:rPr lang="en-US" dirty="0">
                <a:solidFill>
                  <a:srgbClr val="231F20"/>
                </a:solidFill>
                <a:latin typeface="Maiandra GD" panose="020E0502030308020204" pitchFamily="34" charset="0"/>
              </a:rPr>
              <a:t>have </a:t>
            </a:r>
            <a:r>
              <a:rPr lang="en-US" b="1" dirty="0">
                <a:solidFill>
                  <a:srgbClr val="231F20"/>
                </a:solidFill>
                <a:latin typeface="Maiandra GD" panose="020E0502030308020204" pitchFamily="34" charset="0"/>
              </a:rPr>
              <a:t>spare </a:t>
            </a:r>
            <a:r>
              <a:rPr lang="en-US" b="1" dirty="0" smtClean="0">
                <a:solidFill>
                  <a:srgbClr val="231F20"/>
                </a:solidFill>
                <a:latin typeface="Maiandra GD" panose="020E0502030308020204" pitchFamily="34" charset="0"/>
              </a:rPr>
              <a:t>receptors.</a:t>
            </a:r>
            <a:r>
              <a:rPr lang="en-US" dirty="0">
                <a:solidFill>
                  <a:srgbClr val="241F1F"/>
                </a:solidFill>
                <a:latin typeface="Maiandra GD" panose="020E0502030308020204" pitchFamily="34" charset="0"/>
              </a:rPr>
              <a:t> This might result from 1 of 2 mechanisms. First, the </a:t>
            </a:r>
            <a:r>
              <a:rPr lang="en-US" dirty="0" smtClean="0">
                <a:solidFill>
                  <a:srgbClr val="241F1F"/>
                </a:solidFill>
                <a:latin typeface="Maiandra GD" panose="020E0502030308020204" pitchFamily="34" charset="0"/>
              </a:rPr>
              <a:t>duration of </a:t>
            </a:r>
            <a:r>
              <a:rPr lang="en-US" dirty="0">
                <a:solidFill>
                  <a:srgbClr val="241F1F"/>
                </a:solidFill>
                <a:latin typeface="Maiandra GD" panose="020E0502030308020204" pitchFamily="34" charset="0"/>
              </a:rPr>
              <a:t>the </a:t>
            </a:r>
            <a:r>
              <a:rPr lang="en-US" i="1" dirty="0">
                <a:solidFill>
                  <a:srgbClr val="241F1F"/>
                </a:solidFill>
                <a:latin typeface="Maiandra GD" panose="020E0502030308020204" pitchFamily="34" charset="0"/>
              </a:rPr>
              <a:t>effector activation </a:t>
            </a:r>
            <a:r>
              <a:rPr lang="en-US" dirty="0">
                <a:solidFill>
                  <a:srgbClr val="241F1F"/>
                </a:solidFill>
                <a:latin typeface="Maiandra GD" panose="020E0502030308020204" pitchFamily="34" charset="0"/>
              </a:rPr>
              <a:t>may be much greater than the </a:t>
            </a:r>
            <a:r>
              <a:rPr lang="en-US" dirty="0" smtClean="0">
                <a:solidFill>
                  <a:srgbClr val="241F1F"/>
                </a:solidFill>
                <a:latin typeface="Maiandra GD" panose="020E0502030308020204" pitchFamily="34" charset="0"/>
              </a:rPr>
              <a:t>duration of </a:t>
            </a:r>
            <a:r>
              <a:rPr lang="en-US" dirty="0">
                <a:solidFill>
                  <a:srgbClr val="241F1F"/>
                </a:solidFill>
                <a:latin typeface="Maiandra GD" panose="020E0502030308020204" pitchFamily="34" charset="0"/>
              </a:rPr>
              <a:t>the </a:t>
            </a:r>
            <a:r>
              <a:rPr lang="en-US" i="1" dirty="0">
                <a:solidFill>
                  <a:srgbClr val="241F1F"/>
                </a:solidFill>
                <a:latin typeface="Maiandra GD" panose="020E0502030308020204" pitchFamily="34" charset="0"/>
              </a:rPr>
              <a:t>drug-receptor </a:t>
            </a:r>
            <a:r>
              <a:rPr lang="en-US" dirty="0">
                <a:solidFill>
                  <a:srgbClr val="241F1F"/>
                </a:solidFill>
                <a:latin typeface="Maiandra GD" panose="020E0502030308020204" pitchFamily="34" charset="0"/>
              </a:rPr>
              <a:t>interaction. Second, the actual number </a:t>
            </a:r>
            <a:r>
              <a:rPr lang="en-US" dirty="0" smtClean="0">
                <a:solidFill>
                  <a:srgbClr val="241F1F"/>
                </a:solidFill>
                <a:latin typeface="Maiandra GD" panose="020E0502030308020204" pitchFamily="34" charset="0"/>
              </a:rPr>
              <a:t>of receptors </a:t>
            </a:r>
            <a:r>
              <a:rPr lang="en-US" dirty="0">
                <a:solidFill>
                  <a:srgbClr val="241F1F"/>
                </a:solidFill>
                <a:latin typeface="Maiandra GD" panose="020E0502030308020204" pitchFamily="34" charset="0"/>
              </a:rPr>
              <a:t>may exceed the number of effector molecules available.</a:t>
            </a:r>
            <a:endParaRPr lang="en-US" dirty="0">
              <a:solidFill>
                <a:srgbClr val="191B0E"/>
              </a:solidFill>
              <a:latin typeface="Maiandra GD" panose="020E0502030308020204" pitchFamily="34" charset="0"/>
            </a:endParaRPr>
          </a:p>
          <a:p>
            <a:pPr lvl="0"/>
            <a:endParaRPr lang="en-US" dirty="0">
              <a:solidFill>
                <a:srgbClr val="241F1F"/>
              </a:solidFill>
              <a:latin typeface="AGaramondPro-Regular"/>
            </a:endParaRPr>
          </a:p>
          <a:p>
            <a:pPr lvl="0"/>
            <a:endParaRPr lang="en-US" dirty="0">
              <a:solidFill>
                <a:srgbClr val="241F1F"/>
              </a:solidFill>
              <a:latin typeface="AGaramondPro-Regular"/>
            </a:endParaRPr>
          </a:p>
          <a:p>
            <a:pPr marR="27950" algn="just"/>
            <a:endParaRPr lang="en-US" b="1" dirty="0">
              <a:solidFill>
                <a:srgbClr val="231F20"/>
              </a:solidFill>
              <a:latin typeface="Arial" panose="020B0604020202020204" pitchFamily="34" charset="0"/>
            </a:endParaRPr>
          </a:p>
          <a:p>
            <a:pPr marR="27950" algn="just"/>
            <a:endParaRPr lang="en-US" dirty="0">
              <a:solidFill>
                <a:srgbClr val="231F20"/>
              </a:solidFill>
              <a:latin typeface="Arial" panose="020B0604020202020204" pitchFamily="34" charset="0"/>
            </a:endParaRPr>
          </a:p>
          <a:p>
            <a:pPr marR="27860" algn="just"/>
            <a:endParaRPr lang="en-US" dirty="0">
              <a:solidFill>
                <a:srgbClr val="231F20"/>
              </a:solidFill>
              <a:latin typeface="Arial" panose="020B0604020202020204" pitchFamily="34" charset="0"/>
            </a:endParaRPr>
          </a:p>
          <a:p>
            <a:pPr marR="1150" algn="just"/>
            <a:endParaRPr lang="en-US" dirty="0">
              <a:solidFill>
                <a:srgbClr val="231F20"/>
              </a:solidFill>
              <a:latin typeface="Arial" panose="020B0604020202020204" pitchFamily="34" charset="0"/>
            </a:endParaRPr>
          </a:p>
          <a:p>
            <a:endParaRPr lang="en-US" dirty="0"/>
          </a:p>
        </p:txBody>
      </p:sp>
    </p:spTree>
    <p:extLst>
      <p:ext uri="{BB962C8B-B14F-4D97-AF65-F5344CB8AC3E}">
        <p14:creationId xmlns:p14="http://schemas.microsoft.com/office/powerpoint/2010/main" val="1992858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9587" y="268941"/>
            <a:ext cx="8243047" cy="6494929"/>
          </a:xfrm>
        </p:spPr>
        <p:txBody>
          <a:bodyPr>
            <a:normAutofit fontScale="62500" lnSpcReduction="20000"/>
          </a:bodyPr>
          <a:lstStyle/>
          <a:p>
            <a:pPr algn="just"/>
            <a:r>
              <a:rPr lang="en-US" sz="3100" dirty="0">
                <a:solidFill>
                  <a:srgbClr val="231F20"/>
                </a:solidFill>
                <a:latin typeface="Maiandra GD" panose="020E0502030308020204" pitchFamily="34" charset="0"/>
              </a:rPr>
              <a:t>Spare receptors may function to enhance </a:t>
            </a:r>
            <a:r>
              <a:rPr lang="en-US" sz="3100" dirty="0" smtClean="0">
                <a:solidFill>
                  <a:srgbClr val="231F20"/>
                </a:solidFill>
                <a:latin typeface="Maiandra GD" panose="020E0502030308020204" pitchFamily="34" charset="0"/>
              </a:rPr>
              <a:t>the speed </a:t>
            </a:r>
            <a:r>
              <a:rPr lang="en-US" sz="3100" dirty="0">
                <a:solidFill>
                  <a:srgbClr val="231F20"/>
                </a:solidFill>
                <a:latin typeface="Maiandra GD" panose="020E0502030308020204" pitchFamily="34" charset="0"/>
              </a:rPr>
              <a:t>of cellular response, because an excess of available receptors reduces the distance and therefore the time that a ligand molecule needs to diffuse to find an unoccupied receptor; an example is the excess of acetylcholine nicotinic N receptors that contributes to fast synaptic </a:t>
            </a:r>
            <a:r>
              <a:rPr lang="en-US" sz="3100" dirty="0" smtClean="0">
                <a:solidFill>
                  <a:srgbClr val="231F20"/>
                </a:solidFill>
                <a:latin typeface="Maiandra GD" panose="020E0502030308020204" pitchFamily="34" charset="0"/>
              </a:rPr>
              <a:t>transmission in </a:t>
            </a:r>
            <a:r>
              <a:rPr lang="en-US" sz="3100" dirty="0">
                <a:solidFill>
                  <a:srgbClr val="231F20"/>
                </a:solidFill>
                <a:latin typeface="Maiandra GD" panose="020E0502030308020204" pitchFamily="34" charset="0"/>
              </a:rPr>
              <a:t>the neuromuscular </a:t>
            </a:r>
            <a:r>
              <a:rPr lang="en-US" sz="3100" dirty="0" smtClean="0">
                <a:solidFill>
                  <a:srgbClr val="231F20"/>
                </a:solidFill>
                <a:latin typeface="Maiandra GD" panose="020E0502030308020204" pitchFamily="34" charset="0"/>
              </a:rPr>
              <a:t>junction.</a:t>
            </a:r>
            <a:r>
              <a:rPr lang="en-US" sz="3100" dirty="0">
                <a:solidFill>
                  <a:srgbClr val="231F20"/>
                </a:solidFill>
                <a:latin typeface="Maiandra GD" panose="020E0502030308020204" pitchFamily="34" charset="0"/>
              </a:rPr>
              <a:t> Spare receptors are exhibited by </a:t>
            </a:r>
            <a:r>
              <a:rPr lang="en-US" sz="3100" dirty="0" smtClean="0">
                <a:solidFill>
                  <a:srgbClr val="231F20"/>
                </a:solidFill>
                <a:latin typeface="Maiandra GD" panose="020E0502030308020204" pitchFamily="34" charset="0"/>
              </a:rPr>
              <a:t>insulin </a:t>
            </a:r>
            <a:r>
              <a:rPr lang="en-US" sz="3100" dirty="0">
                <a:solidFill>
                  <a:srgbClr val="231F20"/>
                </a:solidFill>
                <a:latin typeface="Maiandra GD" panose="020E0502030308020204" pitchFamily="34" charset="0"/>
              </a:rPr>
              <a:t>receptors, where it is estimated that 99% of receptors are “spare.” This constitutes </a:t>
            </a:r>
            <a:r>
              <a:rPr lang="en-US" sz="3100" dirty="0" smtClean="0">
                <a:solidFill>
                  <a:srgbClr val="231F20"/>
                </a:solidFill>
                <a:latin typeface="Maiandra GD" panose="020E0502030308020204" pitchFamily="34" charset="0"/>
              </a:rPr>
              <a:t>a huge functional </a:t>
            </a:r>
            <a:r>
              <a:rPr lang="en-US" sz="3100" dirty="0">
                <a:solidFill>
                  <a:srgbClr val="231F20"/>
                </a:solidFill>
                <a:latin typeface="Maiandra GD" panose="020E0502030308020204" pitchFamily="34" charset="0"/>
              </a:rPr>
              <a:t>reserve that ensures that adequate amounts of glucose enter the cell. On the other hand, in the human heart, only about 5% to 10% of the total β-</a:t>
            </a:r>
            <a:r>
              <a:rPr lang="en-US" sz="3100" dirty="0" err="1">
                <a:solidFill>
                  <a:srgbClr val="231F20"/>
                </a:solidFill>
                <a:latin typeface="Maiandra GD" panose="020E0502030308020204" pitchFamily="34" charset="0"/>
              </a:rPr>
              <a:t>adrenoceptors</a:t>
            </a:r>
            <a:r>
              <a:rPr lang="en-US" sz="3100" dirty="0">
                <a:solidFill>
                  <a:srgbClr val="231F20"/>
                </a:solidFill>
                <a:latin typeface="Maiandra GD" panose="020E0502030308020204" pitchFamily="34" charset="0"/>
              </a:rPr>
              <a:t> are spare. An important implication of this observation is that little functional reserve exists in the </a:t>
            </a:r>
            <a:r>
              <a:rPr lang="en-US" sz="3100" dirty="0" smtClean="0">
                <a:solidFill>
                  <a:srgbClr val="231F20"/>
                </a:solidFill>
                <a:latin typeface="Maiandra GD" panose="020E0502030308020204" pitchFamily="34" charset="0"/>
              </a:rPr>
              <a:t>failing </a:t>
            </a:r>
            <a:r>
              <a:rPr lang="en-US" sz="3100" dirty="0">
                <a:solidFill>
                  <a:srgbClr val="231F20"/>
                </a:solidFill>
                <a:latin typeface="Maiandra GD" panose="020E0502030308020204" pitchFamily="34" charset="0"/>
              </a:rPr>
              <a:t>heart, because most receptors must be occupied to </a:t>
            </a:r>
            <a:r>
              <a:rPr lang="en-US" sz="3100" dirty="0" smtClean="0">
                <a:solidFill>
                  <a:srgbClr val="231F20"/>
                </a:solidFill>
                <a:latin typeface="Maiandra GD" panose="020E0502030308020204" pitchFamily="34" charset="0"/>
              </a:rPr>
              <a:t>obtain maximum </a:t>
            </a:r>
            <a:r>
              <a:rPr lang="en-US" sz="3100" dirty="0">
                <a:solidFill>
                  <a:srgbClr val="231F20"/>
                </a:solidFill>
                <a:latin typeface="Maiandra GD" panose="020E0502030308020204" pitchFamily="34" charset="0"/>
              </a:rPr>
              <a:t>contractility</a:t>
            </a:r>
            <a:r>
              <a:rPr lang="en-US" sz="3100" dirty="0" smtClean="0">
                <a:solidFill>
                  <a:srgbClr val="231F20"/>
                </a:solidFill>
                <a:latin typeface="Maiandra GD" panose="020E0502030308020204" pitchFamily="34" charset="0"/>
              </a:rPr>
              <a:t>.</a:t>
            </a:r>
          </a:p>
          <a:p>
            <a:pPr algn="just"/>
            <a:endParaRPr lang="en-US" sz="3100" dirty="0" smtClean="0">
              <a:solidFill>
                <a:srgbClr val="231F20"/>
              </a:solidFill>
              <a:latin typeface="Maiandra GD" panose="020E0502030308020204" pitchFamily="34" charset="0"/>
            </a:endParaRPr>
          </a:p>
          <a:p>
            <a:pPr algn="just"/>
            <a:r>
              <a:rPr lang="en-US" sz="3100" b="1" u="sng" dirty="0">
                <a:solidFill>
                  <a:srgbClr val="231F20"/>
                </a:solidFill>
                <a:latin typeface="Maiandra GD" panose="020E0502030308020204" pitchFamily="34" charset="0"/>
              </a:rPr>
              <a:t>2. Desensitization and down-regulation of receptors: </a:t>
            </a:r>
            <a:r>
              <a:rPr lang="en-US" sz="3100" dirty="0">
                <a:solidFill>
                  <a:srgbClr val="231F20"/>
                </a:solidFill>
                <a:latin typeface="Maiandra GD" panose="020E0502030308020204" pitchFamily="34" charset="0"/>
              </a:rPr>
              <a:t>Repeated or continuous administration of an agonist (or an antagonist) may lead to changes in the responsiveness of the receptor. To prevent potential damage to the cell (for example, high concentrations of calcium, initiating cell death), several mechanisms have evolved to protect a cell from excessive stimulation. When a receptor is exposed to repeated administration of an agonist, the </a:t>
            </a:r>
            <a:r>
              <a:rPr lang="en-US" sz="3100" dirty="0" smtClean="0">
                <a:solidFill>
                  <a:srgbClr val="231F20"/>
                </a:solidFill>
                <a:latin typeface="Maiandra GD" panose="020E0502030308020204" pitchFamily="34" charset="0"/>
              </a:rPr>
              <a:t>receptor </a:t>
            </a:r>
            <a:r>
              <a:rPr lang="en-US" sz="3100" dirty="0">
                <a:solidFill>
                  <a:srgbClr val="231F20"/>
                </a:solidFill>
                <a:latin typeface="Maiandra GD" panose="020E0502030308020204" pitchFamily="34" charset="0"/>
              </a:rPr>
              <a:t>becomes desensitized </a:t>
            </a:r>
            <a:r>
              <a:rPr lang="en-US" sz="3100" dirty="0" smtClean="0">
                <a:solidFill>
                  <a:srgbClr val="231F20"/>
                </a:solidFill>
                <a:latin typeface="Maiandra GD" panose="020E0502030308020204" pitchFamily="34" charset="0"/>
              </a:rPr>
              <a:t>resulting </a:t>
            </a:r>
            <a:r>
              <a:rPr lang="en-US" sz="3100" dirty="0">
                <a:solidFill>
                  <a:srgbClr val="231F20"/>
                </a:solidFill>
                <a:latin typeface="Maiandra GD" panose="020E0502030308020204" pitchFamily="34" charset="0"/>
              </a:rPr>
              <a:t>in a diminished effect. This phenomenon, called </a:t>
            </a:r>
            <a:r>
              <a:rPr lang="en-US" sz="3100" b="1" dirty="0" err="1">
                <a:solidFill>
                  <a:srgbClr val="231F20"/>
                </a:solidFill>
                <a:latin typeface="Maiandra GD" panose="020E0502030308020204" pitchFamily="34" charset="0"/>
              </a:rPr>
              <a:t>tachyphylaxis</a:t>
            </a:r>
            <a:r>
              <a:rPr lang="en-US" sz="3100" dirty="0">
                <a:solidFill>
                  <a:srgbClr val="231F20"/>
                </a:solidFill>
                <a:latin typeface="Maiandra GD" panose="020E0502030308020204" pitchFamily="34" charset="0"/>
              </a:rPr>
              <a:t>, is due to either phosphorylation or a similar chemical event that renders </a:t>
            </a:r>
            <a:r>
              <a:rPr lang="en-US" sz="3100" dirty="0" smtClean="0">
                <a:solidFill>
                  <a:srgbClr val="231F20"/>
                </a:solidFill>
                <a:latin typeface="Maiandra GD" panose="020E0502030308020204" pitchFamily="34" charset="0"/>
              </a:rPr>
              <a:t>receptors </a:t>
            </a:r>
            <a:r>
              <a:rPr lang="en-US" sz="3100" dirty="0">
                <a:solidFill>
                  <a:srgbClr val="231F20"/>
                </a:solidFill>
                <a:latin typeface="Maiandra GD" panose="020E0502030308020204" pitchFamily="34" charset="0"/>
              </a:rPr>
              <a:t>on the cell surface unresponsive to the ligand. </a:t>
            </a:r>
            <a:r>
              <a:rPr lang="en-US" sz="3100" dirty="0" smtClean="0">
                <a:solidFill>
                  <a:srgbClr val="241F1F"/>
                </a:solidFill>
                <a:latin typeface="Maiandra GD" panose="020E0502030308020204" pitchFamily="34" charset="0"/>
              </a:rPr>
              <a:t>Intracellular </a:t>
            </a:r>
            <a:r>
              <a:rPr lang="en-US" sz="3100" dirty="0">
                <a:solidFill>
                  <a:srgbClr val="241F1F"/>
                </a:solidFill>
                <a:latin typeface="Maiandra GD" panose="020E0502030308020204" pitchFamily="34" charset="0"/>
              </a:rPr>
              <a:t>molecules may block access of a G </a:t>
            </a:r>
            <a:r>
              <a:rPr lang="en-US" sz="3100" dirty="0" smtClean="0">
                <a:solidFill>
                  <a:srgbClr val="241F1F"/>
                </a:solidFill>
                <a:latin typeface="Maiandra GD" panose="020E0502030308020204" pitchFamily="34" charset="0"/>
              </a:rPr>
              <a:t>protein to </a:t>
            </a:r>
            <a:r>
              <a:rPr lang="en-US" sz="3100" dirty="0">
                <a:solidFill>
                  <a:srgbClr val="241F1F"/>
                </a:solidFill>
                <a:latin typeface="Maiandra GD" panose="020E0502030308020204" pitchFamily="34" charset="0"/>
              </a:rPr>
              <a:t>the activated receptor molecule. </a:t>
            </a:r>
            <a:endParaRPr lang="en-US" sz="2800" dirty="0" smtClean="0">
              <a:solidFill>
                <a:srgbClr val="241F1F"/>
              </a:solidFill>
              <a:latin typeface="Maiandra GD" panose="020E0502030308020204" pitchFamily="34" charset="0"/>
            </a:endParaRPr>
          </a:p>
          <a:p>
            <a:endParaRPr lang="en-US" sz="2800" dirty="0" smtClean="0">
              <a:solidFill>
                <a:srgbClr val="241F1F"/>
              </a:solidFill>
              <a:latin typeface="AGaramondPro-Regular"/>
            </a:endParaRPr>
          </a:p>
          <a:p>
            <a:endParaRPr lang="en-US" sz="2600" dirty="0">
              <a:solidFill>
                <a:srgbClr val="231F20"/>
              </a:solidFill>
              <a:latin typeface="Arial" panose="020B0604020202020204" pitchFamily="34" charset="0"/>
            </a:endParaRPr>
          </a:p>
          <a:p>
            <a:endParaRPr lang="en-US" dirty="0">
              <a:solidFill>
                <a:srgbClr val="231F20"/>
              </a:solidFill>
              <a:latin typeface="Arial" panose="020B0604020202020204" pitchFamily="34" charset="0"/>
            </a:endParaRPr>
          </a:p>
          <a:p>
            <a:endParaRPr lang="en-US" dirty="0">
              <a:solidFill>
                <a:srgbClr val="231F20"/>
              </a:solidFill>
              <a:latin typeface="Arial" panose="020B0604020202020204" pitchFamily="34" charset="0"/>
            </a:endParaRPr>
          </a:p>
          <a:p>
            <a:endParaRPr lang="en-US" dirty="0">
              <a:solidFill>
                <a:srgbClr val="231F20"/>
              </a:solidFill>
              <a:latin typeface="Arial" panose="020B0604020202020204" pitchFamily="34" charset="0"/>
            </a:endParaRPr>
          </a:p>
          <a:p>
            <a:endParaRPr lang="en-US" dirty="0">
              <a:solidFill>
                <a:srgbClr val="241F1F"/>
              </a:solidFill>
              <a:latin typeface="AGaramondPro-Regular"/>
            </a:endParaRPr>
          </a:p>
        </p:txBody>
      </p:sp>
    </p:spTree>
    <p:extLst>
      <p:ext uri="{BB962C8B-B14F-4D97-AF65-F5344CB8AC3E}">
        <p14:creationId xmlns:p14="http://schemas.microsoft.com/office/powerpoint/2010/main" val="2163007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8700" y="174811"/>
            <a:ext cx="7806018" cy="6360459"/>
          </a:xfrm>
        </p:spPr>
        <p:txBody>
          <a:bodyPr/>
          <a:lstStyle/>
          <a:p>
            <a:pPr marR="27860" lvl="0" algn="just"/>
            <a:endParaRPr lang="en-US" sz="1600" dirty="0">
              <a:solidFill>
                <a:srgbClr val="231F20"/>
              </a:solidFill>
              <a:latin typeface="Arial" panose="020B0604020202020204" pitchFamily="34" charset="0"/>
            </a:endParaRPr>
          </a:p>
          <a:p>
            <a:pPr marR="27860" lvl="0" algn="just">
              <a:lnSpc>
                <a:spcPct val="100000"/>
              </a:lnSpc>
              <a:spcBef>
                <a:spcPts val="0"/>
              </a:spcBef>
              <a:spcAft>
                <a:spcPts val="0"/>
              </a:spcAft>
            </a:pPr>
            <a:r>
              <a:rPr lang="en-US" dirty="0">
                <a:solidFill>
                  <a:srgbClr val="241F1F"/>
                </a:solidFill>
                <a:latin typeface="Maiandra GD" panose="020E0502030308020204" pitchFamily="34" charset="0"/>
              </a:rPr>
              <a:t>Continuous activation of the receptor-effector system may lead to depletion of some essential substrate required for downstream </a:t>
            </a:r>
            <a:r>
              <a:rPr lang="en-US" dirty="0" smtClean="0">
                <a:solidFill>
                  <a:srgbClr val="241F1F"/>
                </a:solidFill>
                <a:latin typeface="Maiandra GD" panose="020E0502030308020204" pitchFamily="34" charset="0"/>
              </a:rPr>
              <a:t>effects. In</a:t>
            </a:r>
            <a:r>
              <a:rPr lang="en-US"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addition, receptors may be </a:t>
            </a:r>
            <a:r>
              <a:rPr lang="en-US" b="1" dirty="0">
                <a:solidFill>
                  <a:srgbClr val="231F20"/>
                </a:solidFill>
                <a:latin typeface="Maiandra GD" panose="020E0502030308020204" pitchFamily="34" charset="0"/>
              </a:rPr>
              <a:t>down-regulated</a:t>
            </a:r>
            <a:r>
              <a:rPr lang="en-US" dirty="0">
                <a:solidFill>
                  <a:srgbClr val="231F20"/>
                </a:solidFill>
                <a:latin typeface="Maiandra GD" panose="020E0502030308020204" pitchFamily="34" charset="0"/>
              </a:rPr>
              <a:t> such that they are internalized and sequestered within the cell, unavailable for further agonist interaction. These receptors may be recycled to the cell surface, restoring sensitivity, or, alternatively, may be further processed and degraded, decreasing the total number of receptors available. Some receptors, particularly ion channels, require time following stimulation before they can be activated again. During this recovery phase, unresponsive receptors are said to be “</a:t>
            </a:r>
            <a:r>
              <a:rPr lang="en-US" b="1" dirty="0">
                <a:solidFill>
                  <a:srgbClr val="231F20"/>
                </a:solidFill>
                <a:latin typeface="Maiandra GD" panose="020E0502030308020204" pitchFamily="34" charset="0"/>
              </a:rPr>
              <a:t>refractory</a:t>
            </a:r>
            <a:r>
              <a:rPr lang="en-US" dirty="0">
                <a:solidFill>
                  <a:srgbClr val="231F20"/>
                </a:solidFill>
                <a:latin typeface="Maiandra GD" panose="020E0502030308020204" pitchFamily="34" charset="0"/>
              </a:rPr>
              <a:t>.” Similarly, repeated exposure of a receptor to an antagonist may result in </a:t>
            </a:r>
            <a:r>
              <a:rPr lang="en-US" b="1" dirty="0">
                <a:solidFill>
                  <a:srgbClr val="231F20"/>
                </a:solidFill>
                <a:latin typeface="Maiandra GD" panose="020E0502030308020204" pitchFamily="34" charset="0"/>
              </a:rPr>
              <a:t>up-regulation</a:t>
            </a:r>
            <a:r>
              <a:rPr lang="en-US" dirty="0">
                <a:solidFill>
                  <a:srgbClr val="231F20"/>
                </a:solidFill>
                <a:latin typeface="Maiandra GD" panose="020E0502030308020204" pitchFamily="34" charset="0"/>
              </a:rPr>
              <a:t> of receptors, in which receptor reserves are inserted into the membrane, increasing the total number of receptors available. Up-regulation of receptors can make the cells more sensitive to agonists and/or more resistant to the effect of the antagonist.</a:t>
            </a:r>
          </a:p>
          <a:p>
            <a:pPr lvl="0">
              <a:lnSpc>
                <a:spcPct val="100000"/>
              </a:lnSpc>
              <a:spcBef>
                <a:spcPts val="0"/>
              </a:spcBef>
              <a:spcAft>
                <a:spcPts val="0"/>
              </a:spcAft>
            </a:pPr>
            <a:endParaRPr lang="en-US" sz="1800" dirty="0">
              <a:solidFill>
                <a:srgbClr val="231F20"/>
              </a:solidFill>
              <a:latin typeface="Maiandra GD" panose="020E0502030308020204" pitchFamily="34" charset="0"/>
            </a:endParaRPr>
          </a:p>
          <a:p>
            <a:endParaRPr lang="en-US" sz="1800" dirty="0">
              <a:latin typeface="Maiandra GD" panose="020E0502030308020204" pitchFamily="34" charset="0"/>
            </a:endParaRPr>
          </a:p>
          <a:p>
            <a:pPr lvl="0" algn="just"/>
            <a:endParaRPr lang="en-US" sz="1700" dirty="0">
              <a:solidFill>
                <a:srgbClr val="231F20"/>
              </a:solidFill>
              <a:latin typeface="Arial" panose="020B0604020202020204" pitchFamily="34" charset="0"/>
            </a:endParaRPr>
          </a:p>
          <a:p>
            <a:pPr lvl="0" algn="just"/>
            <a:endParaRPr lang="en-US" sz="1500" dirty="0">
              <a:solidFill>
                <a:srgbClr val="241F1F"/>
              </a:solidFill>
              <a:latin typeface="AGaramondPro-Regular"/>
            </a:endParaRPr>
          </a:p>
        </p:txBody>
      </p:sp>
    </p:spTree>
    <p:extLst>
      <p:ext uri="{BB962C8B-B14F-4D97-AF65-F5344CB8AC3E}">
        <p14:creationId xmlns:p14="http://schemas.microsoft.com/office/powerpoint/2010/main" val="396537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6060" y="347730"/>
            <a:ext cx="7965968" cy="6168980"/>
          </a:xfrm>
        </p:spPr>
        <p:txBody>
          <a:bodyPr>
            <a:normAutofit fontScale="92500" lnSpcReduction="20000"/>
          </a:bodyPr>
          <a:lstStyle/>
          <a:p>
            <a:r>
              <a:rPr lang="en-US" b="1" dirty="0">
                <a:solidFill>
                  <a:srgbClr val="241F1F"/>
                </a:solidFill>
                <a:latin typeface="Maiandra GD" panose="020E0502030308020204" pitchFamily="34" charset="0"/>
              </a:rPr>
              <a:t>Pharmacology </a:t>
            </a:r>
            <a:r>
              <a:rPr lang="en-US" dirty="0">
                <a:solidFill>
                  <a:srgbClr val="241F1F"/>
                </a:solidFill>
                <a:latin typeface="Maiandra GD" panose="020E0502030308020204" pitchFamily="34" charset="0"/>
              </a:rPr>
              <a:t>is the body of knowledge concerned with </a:t>
            </a:r>
            <a:r>
              <a:rPr lang="en-US" dirty="0" smtClean="0">
                <a:solidFill>
                  <a:srgbClr val="241F1F"/>
                </a:solidFill>
                <a:latin typeface="Maiandra GD" panose="020E0502030308020204" pitchFamily="34" charset="0"/>
              </a:rPr>
              <a:t>the action </a:t>
            </a:r>
            <a:r>
              <a:rPr lang="en-US" dirty="0">
                <a:solidFill>
                  <a:srgbClr val="241F1F"/>
                </a:solidFill>
                <a:latin typeface="Maiandra GD" panose="020E0502030308020204" pitchFamily="34" charset="0"/>
              </a:rPr>
              <a:t>of chemicals on biologic systems.</a:t>
            </a:r>
          </a:p>
          <a:p>
            <a:r>
              <a:rPr lang="en-US" b="1" dirty="0" smtClean="0">
                <a:solidFill>
                  <a:srgbClr val="241F1F"/>
                </a:solidFill>
                <a:latin typeface="Maiandra GD" panose="020E0502030308020204" pitchFamily="34" charset="0"/>
              </a:rPr>
              <a:t>Clinical pharmacology </a:t>
            </a:r>
            <a:r>
              <a:rPr lang="en-US" dirty="0" smtClean="0">
                <a:solidFill>
                  <a:srgbClr val="241F1F"/>
                </a:solidFill>
                <a:latin typeface="Maiandra GD" panose="020E0502030308020204" pitchFamily="34" charset="0"/>
              </a:rPr>
              <a:t>is </a:t>
            </a:r>
            <a:r>
              <a:rPr lang="en-US" dirty="0">
                <a:solidFill>
                  <a:srgbClr val="241F1F"/>
                </a:solidFill>
                <a:latin typeface="Maiandra GD" panose="020E0502030308020204" pitchFamily="34" charset="0"/>
              </a:rPr>
              <a:t>the area of pharmacology concerned with the use </a:t>
            </a:r>
            <a:r>
              <a:rPr lang="en-US" dirty="0" smtClean="0">
                <a:solidFill>
                  <a:srgbClr val="241F1F"/>
                </a:solidFill>
                <a:latin typeface="Maiandra GD" panose="020E0502030308020204" pitchFamily="34" charset="0"/>
              </a:rPr>
              <a:t>of chemicals </a:t>
            </a:r>
            <a:r>
              <a:rPr lang="en-US" dirty="0">
                <a:solidFill>
                  <a:srgbClr val="241F1F"/>
                </a:solidFill>
                <a:latin typeface="Maiandra GD" panose="020E0502030308020204" pitchFamily="34" charset="0"/>
              </a:rPr>
              <a:t>in the prevention, diagnosis, and treatment of disease</a:t>
            </a:r>
            <a:r>
              <a:rPr lang="en-US" dirty="0" smtClean="0">
                <a:solidFill>
                  <a:srgbClr val="241F1F"/>
                </a:solidFill>
                <a:latin typeface="Maiandra GD" panose="020E0502030308020204" pitchFamily="34" charset="0"/>
              </a:rPr>
              <a:t>,</a:t>
            </a:r>
            <a:r>
              <a:rPr lang="en-US" dirty="0">
                <a:solidFill>
                  <a:srgbClr val="241F1F"/>
                </a:solidFill>
                <a:latin typeface="Maiandra GD" panose="020E0502030308020204" pitchFamily="34" charset="0"/>
              </a:rPr>
              <a:t> especially in humans.</a:t>
            </a:r>
          </a:p>
          <a:p>
            <a:r>
              <a:rPr lang="en-US" b="1" dirty="0" smtClean="0">
                <a:solidFill>
                  <a:srgbClr val="241F1F"/>
                </a:solidFill>
                <a:latin typeface="Maiandra GD" panose="020E0502030308020204" pitchFamily="34" charset="0"/>
              </a:rPr>
              <a:t>Toxicology </a:t>
            </a:r>
            <a:r>
              <a:rPr lang="en-US" dirty="0">
                <a:solidFill>
                  <a:srgbClr val="241F1F"/>
                </a:solidFill>
                <a:latin typeface="Maiandra GD" panose="020E0502030308020204" pitchFamily="34" charset="0"/>
              </a:rPr>
              <a:t>is the area of </a:t>
            </a:r>
            <a:r>
              <a:rPr lang="en-US" dirty="0" smtClean="0">
                <a:solidFill>
                  <a:srgbClr val="241F1F"/>
                </a:solidFill>
                <a:latin typeface="Maiandra GD" panose="020E0502030308020204" pitchFamily="34" charset="0"/>
              </a:rPr>
              <a:t>pharmacology concerned </a:t>
            </a:r>
            <a:r>
              <a:rPr lang="en-US" dirty="0">
                <a:solidFill>
                  <a:srgbClr val="241F1F"/>
                </a:solidFill>
                <a:latin typeface="Maiandra GD" panose="020E0502030308020204" pitchFamily="34" charset="0"/>
              </a:rPr>
              <a:t>with the undesirable effects of chemicals on </a:t>
            </a:r>
            <a:r>
              <a:rPr lang="en-US" dirty="0" smtClean="0">
                <a:solidFill>
                  <a:srgbClr val="241F1F"/>
                </a:solidFill>
                <a:latin typeface="Maiandra GD" panose="020E0502030308020204" pitchFamily="34" charset="0"/>
              </a:rPr>
              <a:t>biologic systems.</a:t>
            </a:r>
          </a:p>
          <a:p>
            <a:r>
              <a:rPr lang="en-US" dirty="0" smtClean="0">
                <a:solidFill>
                  <a:srgbClr val="241F1F"/>
                </a:solidFill>
                <a:latin typeface="Maiandra GD" panose="020E0502030308020204" pitchFamily="34" charset="0"/>
              </a:rPr>
              <a:t> </a:t>
            </a:r>
            <a:r>
              <a:rPr lang="en-US" dirty="0">
                <a:solidFill>
                  <a:srgbClr val="231F20"/>
                </a:solidFill>
                <a:latin typeface="Maiandra GD" panose="020E0502030308020204" pitchFamily="34" charset="0"/>
              </a:rPr>
              <a:t>Drugs may be chemically </a:t>
            </a:r>
            <a:r>
              <a:rPr lang="en-US" dirty="0" smtClean="0">
                <a:solidFill>
                  <a:srgbClr val="231F20"/>
                </a:solidFill>
                <a:latin typeface="Maiandra GD" panose="020E0502030308020204" pitchFamily="34" charset="0"/>
              </a:rPr>
              <a:t>synthesized </a:t>
            </a:r>
            <a:r>
              <a:rPr lang="en-US" dirty="0">
                <a:solidFill>
                  <a:srgbClr val="231F20"/>
                </a:solidFill>
                <a:latin typeface="Maiandra GD" panose="020E0502030308020204" pitchFamily="34" charset="0"/>
              </a:rPr>
              <a:t>or purified </a:t>
            </a:r>
            <a:r>
              <a:rPr lang="en-US" dirty="0" smtClean="0">
                <a:solidFill>
                  <a:srgbClr val="231F20"/>
                </a:solidFill>
                <a:latin typeface="Maiandra GD" panose="020E0502030308020204" pitchFamily="34" charset="0"/>
              </a:rPr>
              <a:t>from natural </a:t>
            </a:r>
            <a:r>
              <a:rPr lang="en-US" dirty="0">
                <a:solidFill>
                  <a:srgbClr val="231F20"/>
                </a:solidFill>
                <a:latin typeface="Maiandra GD" panose="020E0502030308020204" pitchFamily="34" charset="0"/>
              </a:rPr>
              <a:t>sources with or without further modification, but their development and clinical use are based on rational evidence of efficacy and safety derived from </a:t>
            </a:r>
            <a:r>
              <a:rPr lang="en-US" dirty="0" smtClean="0">
                <a:solidFill>
                  <a:srgbClr val="231F20"/>
                </a:solidFill>
                <a:latin typeface="Maiandra GD" panose="020E0502030308020204" pitchFamily="34" charset="0"/>
              </a:rPr>
              <a:t>controlled experiments </a:t>
            </a:r>
            <a:r>
              <a:rPr lang="en-US" dirty="0">
                <a:solidFill>
                  <a:srgbClr val="231F20"/>
                </a:solidFill>
                <a:latin typeface="Maiandra GD" panose="020E0502030308020204" pitchFamily="34" charset="0"/>
              </a:rPr>
              <a:t>and </a:t>
            </a:r>
            <a:r>
              <a:rPr lang="en-US" dirty="0" smtClean="0">
                <a:solidFill>
                  <a:srgbClr val="231F20"/>
                </a:solidFill>
                <a:latin typeface="Maiandra GD" panose="020E0502030308020204" pitchFamily="34" charset="0"/>
              </a:rPr>
              <a:t>randomized </a:t>
            </a:r>
            <a:r>
              <a:rPr lang="en-US" dirty="0">
                <a:solidFill>
                  <a:srgbClr val="231F20"/>
                </a:solidFill>
                <a:latin typeface="Maiandra GD" panose="020E0502030308020204" pitchFamily="34" charset="0"/>
              </a:rPr>
              <a:t>clinical trials</a:t>
            </a:r>
            <a:r>
              <a:rPr lang="en-US" dirty="0" smtClean="0">
                <a:solidFill>
                  <a:srgbClr val="231F20"/>
                </a:solidFill>
                <a:latin typeface="Maiandra GD" panose="020E0502030308020204" pitchFamily="34" charset="0"/>
              </a:rPr>
              <a:t>.</a:t>
            </a:r>
          </a:p>
          <a:p>
            <a:pPr marR="1020"/>
            <a:r>
              <a:rPr lang="en-US" dirty="0">
                <a:solidFill>
                  <a:srgbClr val="231F20"/>
                </a:solidFill>
                <a:latin typeface="Maiandra GD" panose="020E0502030308020204" pitchFamily="34" charset="0"/>
              </a:rPr>
              <a:t>Much of the success of modern medicine is based on pharmacological science and its contribution to </a:t>
            </a:r>
            <a:r>
              <a:rPr lang="en-US" dirty="0" smtClean="0">
                <a:solidFill>
                  <a:srgbClr val="231F20"/>
                </a:solidFill>
                <a:latin typeface="Maiandra GD" panose="020E0502030308020204" pitchFamily="34" charset="0"/>
              </a:rPr>
              <a:t>the development </a:t>
            </a:r>
            <a:r>
              <a:rPr lang="en-US" dirty="0">
                <a:solidFill>
                  <a:srgbClr val="231F20"/>
                </a:solidFill>
                <a:latin typeface="Maiandra GD" panose="020E0502030308020204" pitchFamily="34" charset="0"/>
              </a:rPr>
              <a:t>of safe and effective pharmaceuticals.</a:t>
            </a:r>
          </a:p>
          <a:p>
            <a:r>
              <a:rPr lang="en-US" dirty="0" smtClean="0">
                <a:solidFill>
                  <a:srgbClr val="231F20"/>
                </a:solidFill>
                <a:latin typeface="Maiandra GD" panose="020E0502030308020204" pitchFamily="34" charset="0"/>
              </a:rPr>
              <a:t>Pharmacology </a:t>
            </a:r>
            <a:r>
              <a:rPr lang="en-US" dirty="0">
                <a:solidFill>
                  <a:srgbClr val="231F20"/>
                </a:solidFill>
                <a:latin typeface="Maiandra GD" panose="020E0502030308020204" pitchFamily="34" charset="0"/>
              </a:rPr>
              <a:t>is divided into two main subdivisions</a:t>
            </a:r>
            <a:r>
              <a:rPr lang="en-US" dirty="0" smtClean="0">
                <a:solidFill>
                  <a:srgbClr val="231F20"/>
                </a:solidFill>
                <a:latin typeface="Maiandra GD" panose="020E0502030308020204" pitchFamily="34" charset="0"/>
              </a:rPr>
              <a:t>,</a:t>
            </a:r>
            <a:r>
              <a:rPr lang="en-US" b="1" dirty="0">
                <a:solidFill>
                  <a:srgbClr val="231F20"/>
                </a:solidFill>
                <a:latin typeface="Maiandra GD" panose="020E0502030308020204" pitchFamily="34" charset="0"/>
              </a:rPr>
              <a:t> Pharmacokinetics </a:t>
            </a:r>
            <a:r>
              <a:rPr lang="en-US" dirty="0">
                <a:solidFill>
                  <a:srgbClr val="231F20"/>
                </a:solidFill>
                <a:latin typeface="Maiandra GD" panose="020E0502030308020204" pitchFamily="34" charset="0"/>
              </a:rPr>
              <a:t>and </a:t>
            </a:r>
            <a:r>
              <a:rPr lang="en-US" b="1" dirty="0">
                <a:solidFill>
                  <a:srgbClr val="231F20"/>
                </a:solidFill>
                <a:latin typeface="Maiandra GD" panose="020E0502030308020204" pitchFamily="34" charset="0"/>
              </a:rPr>
              <a:t>pharmacodynamics.</a:t>
            </a:r>
            <a:endParaRPr lang="en-US" dirty="0">
              <a:solidFill>
                <a:srgbClr val="231F20"/>
              </a:solidFill>
              <a:latin typeface="Maiandra GD" panose="020E0502030308020204" pitchFamily="34" charset="0"/>
            </a:endParaRPr>
          </a:p>
          <a:p>
            <a:pPr marR="1150" algn="just"/>
            <a:r>
              <a:rPr lang="en-US" dirty="0" smtClean="0">
                <a:solidFill>
                  <a:srgbClr val="231F20"/>
                </a:solidFill>
                <a:latin typeface="Maiandra GD" panose="020E0502030308020204" pitchFamily="34" charset="0"/>
              </a:rPr>
              <a:t>Pharmacokinetics </a:t>
            </a:r>
            <a:r>
              <a:rPr lang="en-US" dirty="0">
                <a:solidFill>
                  <a:srgbClr val="231F20"/>
                </a:solidFill>
                <a:latin typeface="Maiandra GD" panose="020E0502030308020204" pitchFamily="34" charset="0"/>
              </a:rPr>
              <a:t>is concerned with the processes that determine the concentration of drugs in body fluids and tissues over time, including drug </a:t>
            </a:r>
            <a:r>
              <a:rPr lang="en-US" b="1" dirty="0">
                <a:solidFill>
                  <a:srgbClr val="231F20"/>
                </a:solidFill>
                <a:latin typeface="Maiandra GD" panose="020E0502030308020204" pitchFamily="34" charset="0"/>
              </a:rPr>
              <a:t>absorption, distribution, metabolism, </a:t>
            </a:r>
            <a:r>
              <a:rPr lang="en-US" dirty="0">
                <a:solidFill>
                  <a:srgbClr val="231F20"/>
                </a:solidFill>
                <a:latin typeface="Maiandra GD" panose="020E0502030308020204" pitchFamily="34" charset="0"/>
              </a:rPr>
              <a:t>and </a:t>
            </a:r>
            <a:r>
              <a:rPr lang="en-US" b="1" dirty="0">
                <a:solidFill>
                  <a:srgbClr val="231F20"/>
                </a:solidFill>
                <a:latin typeface="Maiandra GD" panose="020E0502030308020204" pitchFamily="34" charset="0"/>
              </a:rPr>
              <a:t>excretion (ADME). </a:t>
            </a:r>
            <a:r>
              <a:rPr lang="en-US" dirty="0">
                <a:solidFill>
                  <a:srgbClr val="231F20"/>
                </a:solidFill>
                <a:latin typeface="Maiandra GD" panose="020E0502030308020204" pitchFamily="34" charset="0"/>
              </a:rPr>
              <a:t>Pharmacodynamics is the study of the actions of drugs on target receptors and tissues. A shorthand way of thinking about it is that </a:t>
            </a:r>
            <a:r>
              <a:rPr lang="en-US" dirty="0" smtClean="0">
                <a:solidFill>
                  <a:srgbClr val="231F20"/>
                </a:solidFill>
                <a:latin typeface="Maiandra GD" panose="020E0502030308020204" pitchFamily="34" charset="0"/>
              </a:rPr>
              <a:t>pharmacodynamics </a:t>
            </a:r>
            <a:r>
              <a:rPr lang="en-US" dirty="0">
                <a:solidFill>
                  <a:srgbClr val="231F20"/>
                </a:solidFill>
                <a:latin typeface="Maiandra GD" panose="020E0502030308020204" pitchFamily="34" charset="0"/>
              </a:rPr>
              <a:t>is what the drug does to the body, and </a:t>
            </a:r>
            <a:r>
              <a:rPr lang="en-US" dirty="0" smtClean="0">
                <a:solidFill>
                  <a:srgbClr val="231F20"/>
                </a:solidFill>
                <a:latin typeface="Maiandra GD" panose="020E0502030308020204" pitchFamily="34" charset="0"/>
              </a:rPr>
              <a:t>pharmacokinetics is </a:t>
            </a:r>
            <a:r>
              <a:rPr lang="en-US" dirty="0">
                <a:solidFill>
                  <a:srgbClr val="231F20"/>
                </a:solidFill>
                <a:latin typeface="Maiandra GD" panose="020E0502030308020204" pitchFamily="34" charset="0"/>
              </a:rPr>
              <a:t>what the body does to the drug.</a:t>
            </a:r>
          </a:p>
          <a:p>
            <a:pPr marR="1150" algn="just"/>
            <a:endParaRPr lang="en-US" dirty="0">
              <a:solidFill>
                <a:srgbClr val="231F20"/>
              </a:solidFill>
              <a:latin typeface="Maiandra GD" panose="020E0502030308020204" pitchFamily="34" charset="0"/>
            </a:endParaRPr>
          </a:p>
          <a:p>
            <a:pPr marL="0" indent="0">
              <a:buNone/>
            </a:pPr>
            <a:endParaRPr lang="fr-FR" b="1" dirty="0">
              <a:solidFill>
                <a:srgbClr val="241F1F"/>
              </a:solidFill>
              <a:latin typeface="Maiandra GD" panose="020E0502030308020204" pitchFamily="34" charset="0"/>
            </a:endParaRPr>
          </a:p>
        </p:txBody>
      </p:sp>
    </p:spTree>
    <p:extLst>
      <p:ext uri="{BB962C8B-B14F-4D97-AF65-F5344CB8AC3E}">
        <p14:creationId xmlns:p14="http://schemas.microsoft.com/office/powerpoint/2010/main" val="26676267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1065" y="1171977"/>
            <a:ext cx="8289097" cy="4211392"/>
          </a:xfrm>
          <a:prstGeom prst="rect">
            <a:avLst/>
          </a:prstGeom>
        </p:spPr>
      </p:pic>
    </p:spTree>
    <p:extLst>
      <p:ext uri="{BB962C8B-B14F-4D97-AF65-F5344CB8AC3E}">
        <p14:creationId xmlns:p14="http://schemas.microsoft.com/office/powerpoint/2010/main" val="2958676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6823" y="502275"/>
            <a:ext cx="8229600" cy="5950039"/>
          </a:xfrm>
        </p:spPr>
        <p:txBody>
          <a:bodyPr/>
          <a:lstStyle/>
          <a:p>
            <a:pPr marR="27970" algn="just"/>
            <a:r>
              <a:rPr lang="en-US" sz="2400" b="1" u="sng" dirty="0" smtClean="0">
                <a:solidFill>
                  <a:srgbClr val="231F20"/>
                </a:solidFill>
                <a:latin typeface="Maiandra GD" panose="020E0502030308020204" pitchFamily="34" charset="0"/>
              </a:rPr>
              <a:t>Pharmacodynamics</a:t>
            </a:r>
          </a:p>
          <a:p>
            <a:pPr marR="27970" algn="just"/>
            <a:r>
              <a:rPr lang="en-US" dirty="0">
                <a:solidFill>
                  <a:srgbClr val="231F20"/>
                </a:solidFill>
                <a:latin typeface="Maiandra GD" panose="020E0502030308020204" pitchFamily="34" charset="0"/>
              </a:rPr>
              <a:t> </a:t>
            </a:r>
            <a:r>
              <a:rPr lang="en-US" dirty="0" smtClean="0">
                <a:solidFill>
                  <a:srgbClr val="231F20"/>
                </a:solidFill>
                <a:latin typeface="Maiandra GD" panose="020E0502030308020204" pitchFamily="34" charset="0"/>
              </a:rPr>
              <a:t>Pharmacodynamics describes </a:t>
            </a:r>
            <a:r>
              <a:rPr lang="en-US" dirty="0">
                <a:solidFill>
                  <a:srgbClr val="231F20"/>
                </a:solidFill>
                <a:latin typeface="Maiandra GD" panose="020E0502030308020204" pitchFamily="34" charset="0"/>
              </a:rPr>
              <a:t>the actions of a drug on the body and the influence of drug concentrations on the magnitude of the response. Most drugs exert their effects, both beneficial and harmful, by interacting with receptors (that is, specialized target macromolecules) present on the cell surface or within the cell. The drug–receptor complex initiates alterations in biochemical and/or molecular activity of a cell by a process called </a:t>
            </a:r>
            <a:r>
              <a:rPr lang="en-US" b="1" dirty="0">
                <a:solidFill>
                  <a:srgbClr val="231F20"/>
                </a:solidFill>
                <a:latin typeface="Maiandra GD" panose="020E0502030308020204" pitchFamily="34" charset="0"/>
              </a:rPr>
              <a:t>signal </a:t>
            </a:r>
            <a:r>
              <a:rPr lang="en-US" b="1" dirty="0" smtClean="0">
                <a:solidFill>
                  <a:srgbClr val="231F20"/>
                </a:solidFill>
                <a:latin typeface="Maiandra GD" panose="020E0502030308020204" pitchFamily="34" charset="0"/>
              </a:rPr>
              <a:t>transduction.</a:t>
            </a:r>
          </a:p>
          <a:p>
            <a:pPr marR="27880" algn="just"/>
            <a:r>
              <a:rPr lang="en-US" sz="2400" b="1" u="sng" dirty="0" smtClean="0">
                <a:solidFill>
                  <a:srgbClr val="231F20"/>
                </a:solidFill>
                <a:latin typeface="Maiandra GD" panose="020E0502030308020204" pitchFamily="34" charset="0"/>
              </a:rPr>
              <a:t>Signal transduction</a:t>
            </a:r>
            <a:endParaRPr lang="en-US" sz="2400" u="sng" dirty="0" smtClean="0">
              <a:solidFill>
                <a:srgbClr val="231F20"/>
              </a:solidFill>
              <a:latin typeface="Maiandra GD" panose="020E0502030308020204" pitchFamily="34" charset="0"/>
            </a:endParaRPr>
          </a:p>
          <a:p>
            <a:pPr marR="27880" algn="just"/>
            <a:r>
              <a:rPr lang="en-US" dirty="0" smtClean="0">
                <a:solidFill>
                  <a:srgbClr val="231F20"/>
                </a:solidFill>
                <a:latin typeface="Maiandra GD" panose="020E0502030308020204" pitchFamily="34" charset="0"/>
              </a:rPr>
              <a:t>Drugs </a:t>
            </a:r>
            <a:r>
              <a:rPr lang="en-US" dirty="0">
                <a:solidFill>
                  <a:srgbClr val="231F20"/>
                </a:solidFill>
                <a:latin typeface="Maiandra GD" panose="020E0502030308020204" pitchFamily="34" charset="0"/>
              </a:rPr>
              <a:t>act as signals, and their receptors act as signal detectors. Receptors transduce their recognition of a bound agonist by initiating a series of reactions that ultimately result in a specific intracellular response. [Note: The term “</a:t>
            </a:r>
            <a:r>
              <a:rPr lang="en-US" b="1" dirty="0">
                <a:solidFill>
                  <a:srgbClr val="231F20"/>
                </a:solidFill>
                <a:latin typeface="Maiandra GD" panose="020E0502030308020204" pitchFamily="34" charset="0"/>
              </a:rPr>
              <a:t>agonist</a:t>
            </a:r>
            <a:r>
              <a:rPr lang="en-US" dirty="0">
                <a:solidFill>
                  <a:srgbClr val="231F20"/>
                </a:solidFill>
                <a:latin typeface="Maiandra GD" panose="020E0502030308020204" pitchFamily="34" charset="0"/>
              </a:rPr>
              <a:t>” refers to a naturally occurring small molecule or a drug that binds to a site on a receptor protein and activates it.] </a:t>
            </a:r>
            <a:r>
              <a:rPr lang="en-US" b="1" dirty="0">
                <a:solidFill>
                  <a:srgbClr val="231F20"/>
                </a:solidFill>
                <a:latin typeface="Maiandra GD" panose="020E0502030308020204" pitchFamily="34" charset="0"/>
              </a:rPr>
              <a:t>E</a:t>
            </a:r>
            <a:r>
              <a:rPr lang="en-US" b="1" dirty="0" smtClean="0">
                <a:solidFill>
                  <a:srgbClr val="231F20"/>
                </a:solidFill>
                <a:latin typeface="Maiandra GD" panose="020E0502030308020204" pitchFamily="34" charset="0"/>
              </a:rPr>
              <a:t>ffector molecules </a:t>
            </a:r>
            <a:r>
              <a:rPr lang="en-US" dirty="0" smtClean="0">
                <a:solidFill>
                  <a:srgbClr val="231F20"/>
                </a:solidFill>
                <a:latin typeface="Maiandra GD" panose="020E0502030308020204" pitchFamily="34" charset="0"/>
              </a:rPr>
              <a:t>or</a:t>
            </a:r>
            <a:r>
              <a:rPr lang="en-US" b="1" dirty="0" smtClean="0">
                <a:solidFill>
                  <a:srgbClr val="231F20"/>
                </a:solidFill>
                <a:latin typeface="Maiandra GD" panose="020E0502030308020204" pitchFamily="34" charset="0"/>
              </a:rPr>
              <a:t> </a:t>
            </a:r>
            <a:r>
              <a:rPr lang="en-US" dirty="0" smtClean="0">
                <a:solidFill>
                  <a:srgbClr val="231F20"/>
                </a:solidFill>
                <a:latin typeface="Maiandra GD" panose="020E0502030308020204" pitchFamily="34" charset="0"/>
              </a:rPr>
              <a:t>“</a:t>
            </a:r>
            <a:r>
              <a:rPr lang="en-US" b="1" dirty="0" smtClean="0">
                <a:solidFill>
                  <a:srgbClr val="231F20"/>
                </a:solidFill>
                <a:latin typeface="Maiandra GD" panose="020E0502030308020204" pitchFamily="34" charset="0"/>
              </a:rPr>
              <a:t>Second </a:t>
            </a:r>
            <a:r>
              <a:rPr lang="en-US" b="1" dirty="0">
                <a:solidFill>
                  <a:srgbClr val="231F20"/>
                </a:solidFill>
                <a:latin typeface="Maiandra GD" panose="020E0502030308020204" pitchFamily="34" charset="0"/>
              </a:rPr>
              <a:t>messenger</a:t>
            </a:r>
            <a:r>
              <a:rPr lang="en-US" dirty="0">
                <a:solidFill>
                  <a:srgbClr val="231F20"/>
                </a:solidFill>
                <a:latin typeface="Maiandra GD" panose="020E0502030308020204" pitchFamily="34" charset="0"/>
              </a:rPr>
              <a:t>” </a:t>
            </a:r>
            <a:r>
              <a:rPr lang="en-US" dirty="0" smtClean="0">
                <a:solidFill>
                  <a:srgbClr val="231F20"/>
                </a:solidFill>
                <a:latin typeface="Maiandra GD" panose="020E0502030308020204" pitchFamily="34" charset="0"/>
              </a:rPr>
              <a:t>are </a:t>
            </a:r>
            <a:r>
              <a:rPr lang="en-US" dirty="0">
                <a:solidFill>
                  <a:srgbClr val="231F20"/>
                </a:solidFill>
                <a:latin typeface="Maiandra GD" panose="020E0502030308020204" pitchFamily="34" charset="0"/>
              </a:rPr>
              <a:t>part of the cascade of events </a:t>
            </a:r>
            <a:r>
              <a:rPr lang="en-US" dirty="0" smtClean="0">
                <a:solidFill>
                  <a:srgbClr val="231F20"/>
                </a:solidFill>
                <a:latin typeface="Maiandra GD" panose="020E0502030308020204" pitchFamily="34" charset="0"/>
              </a:rPr>
              <a:t>that translates </a:t>
            </a:r>
            <a:r>
              <a:rPr lang="en-US" dirty="0">
                <a:solidFill>
                  <a:srgbClr val="231F20"/>
                </a:solidFill>
                <a:latin typeface="Maiandra GD" panose="020E0502030308020204" pitchFamily="34" charset="0"/>
              </a:rPr>
              <a:t>agonist binding into a cellular response.</a:t>
            </a:r>
          </a:p>
          <a:p>
            <a:pPr marR="27880" algn="just"/>
            <a:endParaRPr lang="en-US" dirty="0">
              <a:solidFill>
                <a:srgbClr val="231F20"/>
              </a:solidFill>
              <a:latin typeface="Arial" panose="020B0604020202020204" pitchFamily="34" charset="0"/>
            </a:endParaRPr>
          </a:p>
          <a:p>
            <a:pPr marR="27970" algn="just"/>
            <a:endParaRPr lang="en-US" b="1" dirty="0">
              <a:solidFill>
                <a:srgbClr val="231F20"/>
              </a:solidFill>
              <a:latin typeface="Arial" panose="020B0604020202020204" pitchFamily="34" charset="0"/>
            </a:endParaRPr>
          </a:p>
          <a:p>
            <a:pPr marR="27970" algn="just"/>
            <a:endParaRPr lang="en-US" dirty="0">
              <a:solidFill>
                <a:srgbClr val="231F20"/>
              </a:solidFill>
              <a:latin typeface="Arial" panose="020B0604020202020204" pitchFamily="34" charset="0"/>
            </a:endParaRPr>
          </a:p>
          <a:p>
            <a:pPr marR="27970" algn="just"/>
            <a:endParaRPr lang="en-US" dirty="0">
              <a:solidFill>
                <a:srgbClr val="231F20"/>
              </a:solidFill>
              <a:latin typeface="Arial" panose="020B0604020202020204" pitchFamily="34" charset="0"/>
            </a:endParaRPr>
          </a:p>
          <a:p>
            <a:endParaRPr lang="en-US" dirty="0"/>
          </a:p>
        </p:txBody>
      </p:sp>
    </p:spTree>
    <p:extLst>
      <p:ext uri="{BB962C8B-B14F-4D97-AF65-F5344CB8AC3E}">
        <p14:creationId xmlns:p14="http://schemas.microsoft.com/office/powerpoint/2010/main" val="3736296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4096" y="141667"/>
            <a:ext cx="8113690" cy="6593983"/>
          </a:xfrm>
        </p:spPr>
        <p:txBody>
          <a:bodyPr/>
          <a:lstStyle/>
          <a:p>
            <a:pPr marR="27870" algn="just"/>
            <a:r>
              <a:rPr lang="en-US" sz="2400" b="1" u="sng" dirty="0">
                <a:solidFill>
                  <a:srgbClr val="231F20"/>
                </a:solidFill>
                <a:latin typeface="Maiandra GD" panose="020E0502030308020204" pitchFamily="34" charset="0"/>
              </a:rPr>
              <a:t>The drug–receptor complex</a:t>
            </a:r>
          </a:p>
          <a:p>
            <a:pPr marR="27970" algn="just"/>
            <a:r>
              <a:rPr lang="en-US" dirty="0">
                <a:solidFill>
                  <a:srgbClr val="231F20"/>
                </a:solidFill>
                <a:latin typeface="Maiandra GD" panose="020E0502030308020204" pitchFamily="34" charset="0"/>
              </a:rPr>
              <a:t>Cells have many different types of receptors, each of which is specific for a particular agonist and produces a unique response. Cardiac cell membranes, for example, contain β receptors that bind and respond to epinephrine or norepinephrine, as well as muscarinic receptors </a:t>
            </a:r>
            <a:r>
              <a:rPr lang="en-US" dirty="0" smtClean="0">
                <a:solidFill>
                  <a:srgbClr val="231F20"/>
                </a:solidFill>
                <a:latin typeface="Maiandra GD" panose="020E0502030308020204" pitchFamily="34" charset="0"/>
              </a:rPr>
              <a:t>specific </a:t>
            </a:r>
            <a:r>
              <a:rPr lang="en-US" dirty="0">
                <a:solidFill>
                  <a:srgbClr val="231F20"/>
                </a:solidFill>
                <a:latin typeface="Maiandra GD" panose="020E0502030308020204" pitchFamily="34" charset="0"/>
              </a:rPr>
              <a:t>for acetylcholine. These different receptor populations </a:t>
            </a:r>
            <a:r>
              <a:rPr lang="en-US" dirty="0" smtClean="0">
                <a:solidFill>
                  <a:srgbClr val="231F20"/>
                </a:solidFill>
                <a:latin typeface="Maiandra GD" panose="020E0502030308020204" pitchFamily="34" charset="0"/>
              </a:rPr>
              <a:t>dynamically </a:t>
            </a:r>
            <a:r>
              <a:rPr lang="en-US" dirty="0">
                <a:solidFill>
                  <a:srgbClr val="231F20"/>
                </a:solidFill>
                <a:latin typeface="Maiandra GD" panose="020E0502030308020204" pitchFamily="34" charset="0"/>
              </a:rPr>
              <a:t>interact to control the heart’s vital functions.</a:t>
            </a:r>
          </a:p>
          <a:p>
            <a:pPr marR="27870" algn="just"/>
            <a:r>
              <a:rPr lang="en-US" dirty="0">
                <a:solidFill>
                  <a:srgbClr val="231F20"/>
                </a:solidFill>
                <a:latin typeface="Maiandra GD" panose="020E0502030308020204" pitchFamily="34" charset="0"/>
              </a:rPr>
              <a:t>The magnitude of the response is proportional to the number of drug– receptor complexes. This concept is closely related to the formation of complexes between enzyme and substrate or antigen and antibody. These interactions have many common features, perhaps the most </a:t>
            </a:r>
            <a:r>
              <a:rPr lang="en-US" dirty="0" smtClean="0">
                <a:solidFill>
                  <a:srgbClr val="231F20"/>
                </a:solidFill>
                <a:latin typeface="Maiandra GD" panose="020E0502030308020204" pitchFamily="34" charset="0"/>
              </a:rPr>
              <a:t>noteworthy </a:t>
            </a:r>
            <a:r>
              <a:rPr lang="en-US" dirty="0">
                <a:solidFill>
                  <a:srgbClr val="231F20"/>
                </a:solidFill>
                <a:latin typeface="Maiandra GD" panose="020E0502030308020204" pitchFamily="34" charset="0"/>
              </a:rPr>
              <a:t>being specificity of the receptor for a given agonist. Most receptors are named for the type of agonist that interacts best with it. For example, the receptor for histamine is called a histamine receptor</a:t>
            </a:r>
            <a:r>
              <a:rPr lang="en-US" dirty="0">
                <a:solidFill>
                  <a:srgbClr val="231F20"/>
                </a:solidFill>
                <a:latin typeface="Arial" panose="020B0604020202020204" pitchFamily="34" charset="0"/>
              </a:rPr>
              <a:t>. </a:t>
            </a:r>
            <a:endParaRPr lang="en-US" dirty="0"/>
          </a:p>
        </p:txBody>
      </p:sp>
    </p:spTree>
    <p:extLst>
      <p:ext uri="{BB962C8B-B14F-4D97-AF65-F5344CB8AC3E}">
        <p14:creationId xmlns:p14="http://schemas.microsoft.com/office/powerpoint/2010/main" val="1400718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489" y="115910"/>
            <a:ext cx="8062175" cy="6439436"/>
          </a:xfrm>
        </p:spPr>
        <p:txBody>
          <a:bodyPr>
            <a:normAutofit fontScale="92500" lnSpcReduction="20000"/>
          </a:bodyPr>
          <a:lstStyle/>
          <a:p>
            <a:r>
              <a:rPr lang="en-US" sz="2200" b="1" u="sng" dirty="0">
                <a:solidFill>
                  <a:srgbClr val="231F20"/>
                </a:solidFill>
                <a:latin typeface="Maiandra GD" panose="020E0502030308020204" pitchFamily="34" charset="0"/>
              </a:rPr>
              <a:t>Receptor states</a:t>
            </a:r>
          </a:p>
          <a:p>
            <a:pPr marR="1050" algn="just"/>
            <a:r>
              <a:rPr lang="en-US" dirty="0">
                <a:solidFill>
                  <a:srgbClr val="231F20"/>
                </a:solidFill>
                <a:latin typeface="Maiandra GD" panose="020E0502030308020204" pitchFamily="34" charset="0"/>
              </a:rPr>
              <a:t>Receptors exist in at least two states, inactive (</a:t>
            </a:r>
            <a:r>
              <a:rPr lang="en-US" b="1" dirty="0" smtClean="0">
                <a:solidFill>
                  <a:srgbClr val="231F20"/>
                </a:solidFill>
                <a:latin typeface="Maiandra GD" panose="020E0502030308020204" pitchFamily="34" charset="0"/>
              </a:rPr>
              <a:t>R</a:t>
            </a:r>
            <a:r>
              <a:rPr lang="en-US" sz="1700" b="1" dirty="0" smtClean="0">
                <a:solidFill>
                  <a:srgbClr val="231F20"/>
                </a:solidFill>
                <a:latin typeface="Maiandra GD" panose="020E0502030308020204" pitchFamily="34" charset="0"/>
              </a:rPr>
              <a:t>i</a:t>
            </a:r>
            <a:r>
              <a:rPr lang="en-US"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and active (</a:t>
            </a:r>
            <a:r>
              <a:rPr lang="en-US" b="1" dirty="0" smtClean="0">
                <a:solidFill>
                  <a:srgbClr val="231F20"/>
                </a:solidFill>
                <a:latin typeface="Maiandra GD" panose="020E0502030308020204" pitchFamily="34" charset="0"/>
              </a:rPr>
              <a:t>R</a:t>
            </a:r>
            <a:r>
              <a:rPr lang="en-US" sz="1700" b="1" dirty="0" smtClean="0">
                <a:solidFill>
                  <a:srgbClr val="231F20"/>
                </a:solidFill>
                <a:latin typeface="Maiandra GD" panose="020E0502030308020204" pitchFamily="34" charset="0"/>
              </a:rPr>
              <a:t>a</a:t>
            </a:r>
            <a:r>
              <a:rPr lang="en-US"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that are in reversible equilibrium with one another, usually favoring the inactive state. Binding of agonists causes the equilibrium to shift from </a:t>
            </a:r>
            <a:r>
              <a:rPr lang="en-US" sz="2100" dirty="0">
                <a:solidFill>
                  <a:srgbClr val="231F20"/>
                </a:solidFill>
                <a:latin typeface="Maiandra GD" panose="020E0502030308020204" pitchFamily="34" charset="0"/>
              </a:rPr>
              <a:t>R</a:t>
            </a:r>
            <a:r>
              <a:rPr lang="en-US" sz="1700" dirty="0">
                <a:solidFill>
                  <a:srgbClr val="231F20"/>
                </a:solidFill>
                <a:latin typeface="Maiandra GD" panose="020E0502030308020204" pitchFamily="34" charset="0"/>
              </a:rPr>
              <a:t>i</a:t>
            </a:r>
            <a:r>
              <a:rPr lang="en-US"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to </a:t>
            </a:r>
            <a:r>
              <a:rPr lang="en-US" sz="2100" dirty="0">
                <a:solidFill>
                  <a:srgbClr val="231F20"/>
                </a:solidFill>
                <a:latin typeface="Maiandra GD" panose="020E0502030308020204" pitchFamily="34" charset="0"/>
              </a:rPr>
              <a:t>R</a:t>
            </a:r>
            <a:r>
              <a:rPr lang="en-US" sz="1700" dirty="0">
                <a:solidFill>
                  <a:srgbClr val="231F20"/>
                </a:solidFill>
                <a:latin typeface="Maiandra GD" panose="020E0502030308020204" pitchFamily="34" charset="0"/>
              </a:rPr>
              <a:t>a </a:t>
            </a:r>
            <a:r>
              <a:rPr lang="en-US" dirty="0" smtClean="0">
                <a:solidFill>
                  <a:srgbClr val="231F20"/>
                </a:solidFill>
                <a:latin typeface="Maiandra GD" panose="020E0502030308020204" pitchFamily="34" charset="0"/>
              </a:rPr>
              <a:t>to </a:t>
            </a:r>
            <a:r>
              <a:rPr lang="en-US" dirty="0">
                <a:solidFill>
                  <a:srgbClr val="231F20"/>
                </a:solidFill>
                <a:latin typeface="Maiandra GD" panose="020E0502030308020204" pitchFamily="34" charset="0"/>
              </a:rPr>
              <a:t>produce a biologic effect. Antagonists occupy the receptor but do not increase the fraction of </a:t>
            </a:r>
            <a:r>
              <a:rPr lang="en-US" sz="2100" dirty="0" smtClean="0">
                <a:solidFill>
                  <a:srgbClr val="231F20"/>
                </a:solidFill>
                <a:latin typeface="Maiandra GD" panose="020E0502030308020204" pitchFamily="34" charset="0"/>
              </a:rPr>
              <a:t>R</a:t>
            </a:r>
            <a:r>
              <a:rPr lang="en-US" sz="1700" dirty="0" smtClean="0">
                <a:solidFill>
                  <a:srgbClr val="231F20"/>
                </a:solidFill>
                <a:latin typeface="Maiandra GD" panose="020E0502030308020204" pitchFamily="34" charset="0"/>
              </a:rPr>
              <a:t>a </a:t>
            </a:r>
            <a:r>
              <a:rPr lang="en-US" dirty="0" smtClean="0">
                <a:solidFill>
                  <a:srgbClr val="231F20"/>
                </a:solidFill>
                <a:latin typeface="Maiandra GD" panose="020E0502030308020204" pitchFamily="34" charset="0"/>
              </a:rPr>
              <a:t>and </a:t>
            </a:r>
            <a:r>
              <a:rPr lang="en-US" dirty="0">
                <a:solidFill>
                  <a:srgbClr val="231F20"/>
                </a:solidFill>
                <a:latin typeface="Maiandra GD" panose="020E0502030308020204" pitchFamily="34" charset="0"/>
              </a:rPr>
              <a:t>may stabilize the receptor in the inactive state. Some drugs (</a:t>
            </a:r>
            <a:r>
              <a:rPr lang="en-US" b="1" dirty="0">
                <a:solidFill>
                  <a:srgbClr val="231F20"/>
                </a:solidFill>
                <a:latin typeface="Maiandra GD" panose="020E0502030308020204" pitchFamily="34" charset="0"/>
              </a:rPr>
              <a:t>partial agonists</a:t>
            </a:r>
            <a:r>
              <a:rPr lang="en-US" dirty="0">
                <a:solidFill>
                  <a:srgbClr val="231F20"/>
                </a:solidFill>
                <a:latin typeface="Maiandra GD" panose="020E0502030308020204" pitchFamily="34" charset="0"/>
              </a:rPr>
              <a:t>) cause similar shifts in equilibrium from </a:t>
            </a:r>
            <a:r>
              <a:rPr lang="en-US" sz="2100" dirty="0">
                <a:solidFill>
                  <a:srgbClr val="231F20"/>
                </a:solidFill>
                <a:latin typeface="Maiandra GD" panose="020E0502030308020204" pitchFamily="34" charset="0"/>
              </a:rPr>
              <a:t>R</a:t>
            </a:r>
            <a:r>
              <a:rPr lang="en-US" sz="1700" dirty="0">
                <a:solidFill>
                  <a:srgbClr val="231F20"/>
                </a:solidFill>
                <a:latin typeface="Maiandra GD" panose="020E0502030308020204" pitchFamily="34" charset="0"/>
              </a:rPr>
              <a:t>i</a:t>
            </a:r>
            <a:r>
              <a:rPr lang="en-US"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to </a:t>
            </a:r>
            <a:r>
              <a:rPr lang="en-US" sz="2100" dirty="0">
                <a:solidFill>
                  <a:srgbClr val="231F20"/>
                </a:solidFill>
                <a:latin typeface="Maiandra GD" panose="020E0502030308020204" pitchFamily="34" charset="0"/>
              </a:rPr>
              <a:t>R</a:t>
            </a:r>
            <a:r>
              <a:rPr lang="en-US" sz="1700" dirty="0">
                <a:solidFill>
                  <a:srgbClr val="231F20"/>
                </a:solidFill>
                <a:latin typeface="Maiandra GD" panose="020E0502030308020204" pitchFamily="34" charset="0"/>
              </a:rPr>
              <a:t>a</a:t>
            </a:r>
            <a:r>
              <a:rPr lang="en-US"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but the fraction of </a:t>
            </a:r>
            <a:r>
              <a:rPr lang="en-US" sz="2100" dirty="0">
                <a:solidFill>
                  <a:srgbClr val="231F20"/>
                </a:solidFill>
                <a:latin typeface="Maiandra GD" panose="020E0502030308020204" pitchFamily="34" charset="0"/>
              </a:rPr>
              <a:t>R</a:t>
            </a:r>
            <a:r>
              <a:rPr lang="en-US" sz="1700" dirty="0">
                <a:solidFill>
                  <a:srgbClr val="231F20"/>
                </a:solidFill>
                <a:latin typeface="Maiandra GD" panose="020E0502030308020204" pitchFamily="34" charset="0"/>
              </a:rPr>
              <a:t>a </a:t>
            </a:r>
            <a:r>
              <a:rPr lang="en-US" dirty="0" smtClean="0">
                <a:solidFill>
                  <a:srgbClr val="231F20"/>
                </a:solidFill>
                <a:latin typeface="Maiandra GD" panose="020E0502030308020204" pitchFamily="34" charset="0"/>
              </a:rPr>
              <a:t>is </a:t>
            </a:r>
            <a:r>
              <a:rPr lang="en-US" dirty="0">
                <a:solidFill>
                  <a:srgbClr val="231F20"/>
                </a:solidFill>
                <a:latin typeface="Maiandra GD" panose="020E0502030308020204" pitchFamily="34" charset="0"/>
              </a:rPr>
              <a:t>less than that caused by an agonist (but still more than that caused by an antagonist). The magnitude of biological effect is directly related to the fraction of </a:t>
            </a:r>
            <a:r>
              <a:rPr lang="en-US" sz="2100" dirty="0">
                <a:solidFill>
                  <a:srgbClr val="231F20"/>
                </a:solidFill>
                <a:latin typeface="Maiandra GD" panose="020E0502030308020204" pitchFamily="34" charset="0"/>
              </a:rPr>
              <a:t>R</a:t>
            </a:r>
            <a:r>
              <a:rPr lang="en-US" sz="1700" dirty="0">
                <a:solidFill>
                  <a:srgbClr val="231F20"/>
                </a:solidFill>
                <a:latin typeface="Maiandra GD" panose="020E0502030308020204" pitchFamily="34" charset="0"/>
              </a:rPr>
              <a:t>a</a:t>
            </a:r>
            <a:r>
              <a:rPr lang="en-US" dirty="0" smtClean="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Agonists, antagonists, and partial agonists are examples of ligands, or molecules that bind to the activation site on the receptor.</a:t>
            </a:r>
          </a:p>
          <a:p>
            <a:r>
              <a:rPr lang="en-US" sz="2100" b="1" u="sng" dirty="0" smtClean="0">
                <a:solidFill>
                  <a:srgbClr val="231F20"/>
                </a:solidFill>
                <a:latin typeface="Maiandra GD" panose="020E0502030308020204" pitchFamily="34" charset="0"/>
              </a:rPr>
              <a:t> </a:t>
            </a:r>
            <a:r>
              <a:rPr lang="en-US" sz="2100" b="1" u="sng" dirty="0">
                <a:solidFill>
                  <a:srgbClr val="231F20"/>
                </a:solidFill>
                <a:latin typeface="Maiandra GD" panose="020E0502030308020204" pitchFamily="34" charset="0"/>
              </a:rPr>
              <a:t>Major receptor families</a:t>
            </a:r>
          </a:p>
          <a:p>
            <a:pPr marR="1170" algn="just"/>
            <a:r>
              <a:rPr lang="en-US" dirty="0">
                <a:solidFill>
                  <a:srgbClr val="231F20"/>
                </a:solidFill>
                <a:latin typeface="Maiandra GD" panose="020E0502030308020204" pitchFamily="34" charset="0"/>
              </a:rPr>
              <a:t>Pharmacology defines a receptor as any biologic molecule to which a drug binds and produces a measurable response. Thus, enzymes, nucleic acids, and structural proteins can act as receptors for drugs or endogenous agonists. However, the richest sources of therapeutically relevant pharmacologic receptors are proteins that transduce extra- cellular signals into intracellular responses. These receptors may be divided into four families</a:t>
            </a:r>
            <a:r>
              <a:rPr lang="en-US" dirty="0" smtClean="0">
                <a:solidFill>
                  <a:srgbClr val="231F20"/>
                </a:solidFill>
                <a:latin typeface="Maiandra GD" panose="020E0502030308020204" pitchFamily="34" charset="0"/>
              </a:rPr>
              <a:t>:</a:t>
            </a:r>
          </a:p>
          <a:p>
            <a:pPr marL="457200" marR="1170" indent="-107950" algn="just">
              <a:lnSpc>
                <a:spcPct val="120000"/>
              </a:lnSpc>
              <a:spcBef>
                <a:spcPts val="0"/>
              </a:spcBef>
              <a:spcAft>
                <a:spcPts val="0"/>
              </a:spcAft>
              <a:buFont typeface="+mj-lt"/>
              <a:buAutoNum type="arabicParenR"/>
            </a:pPr>
            <a:r>
              <a:rPr lang="en-US" dirty="0" smtClean="0">
                <a:solidFill>
                  <a:srgbClr val="231F20"/>
                </a:solidFill>
                <a:latin typeface="Maiandra GD" panose="020E0502030308020204" pitchFamily="34" charset="0"/>
              </a:rPr>
              <a:t> </a:t>
            </a:r>
            <a:r>
              <a:rPr lang="en-US" dirty="0" smtClean="0">
                <a:solidFill>
                  <a:srgbClr val="231F20"/>
                </a:solidFill>
                <a:latin typeface="Maiandra GD" panose="020E0502030308020204" pitchFamily="34" charset="0"/>
              </a:rPr>
              <a:t> Ligand-gated </a:t>
            </a:r>
            <a:r>
              <a:rPr lang="en-US" dirty="0" smtClean="0">
                <a:solidFill>
                  <a:srgbClr val="231F20"/>
                </a:solidFill>
                <a:latin typeface="Maiandra GD" panose="020E0502030308020204" pitchFamily="34" charset="0"/>
              </a:rPr>
              <a:t>ion </a:t>
            </a:r>
            <a:r>
              <a:rPr lang="en-US" dirty="0" smtClean="0">
                <a:solidFill>
                  <a:srgbClr val="231F20"/>
                </a:solidFill>
                <a:latin typeface="Maiandra GD" panose="020E0502030308020204" pitchFamily="34" charset="0"/>
              </a:rPr>
              <a:t>channels</a:t>
            </a:r>
            <a:endParaRPr lang="en-US" dirty="0" smtClean="0">
              <a:solidFill>
                <a:srgbClr val="231F20"/>
              </a:solidFill>
              <a:latin typeface="Maiandra GD" panose="020E0502030308020204" pitchFamily="34" charset="0"/>
            </a:endParaRPr>
          </a:p>
          <a:p>
            <a:pPr marL="457200" marR="1170" indent="-107950" algn="just">
              <a:lnSpc>
                <a:spcPct val="120000"/>
              </a:lnSpc>
              <a:spcBef>
                <a:spcPts val="0"/>
              </a:spcBef>
              <a:spcAft>
                <a:spcPts val="0"/>
              </a:spcAft>
              <a:buFont typeface="+mj-lt"/>
              <a:buAutoNum type="arabicParenR"/>
            </a:pPr>
            <a:r>
              <a:rPr lang="en-US" dirty="0" smtClean="0">
                <a:solidFill>
                  <a:srgbClr val="231F20"/>
                </a:solidFill>
                <a:latin typeface="Maiandra GD" panose="020E0502030308020204" pitchFamily="34" charset="0"/>
              </a:rPr>
              <a:t> G </a:t>
            </a:r>
            <a:r>
              <a:rPr lang="en-US" dirty="0" smtClean="0">
                <a:solidFill>
                  <a:srgbClr val="231F20"/>
                </a:solidFill>
                <a:latin typeface="Maiandra GD" panose="020E0502030308020204" pitchFamily="34" charset="0"/>
              </a:rPr>
              <a:t>protein– coupled </a:t>
            </a:r>
            <a:r>
              <a:rPr lang="en-US" dirty="0" smtClean="0">
                <a:solidFill>
                  <a:srgbClr val="231F20"/>
                </a:solidFill>
                <a:latin typeface="Maiandra GD" panose="020E0502030308020204" pitchFamily="34" charset="0"/>
              </a:rPr>
              <a:t>receptors</a:t>
            </a:r>
            <a:endParaRPr lang="en-US" dirty="0" smtClean="0">
              <a:solidFill>
                <a:srgbClr val="231F20"/>
              </a:solidFill>
              <a:latin typeface="Maiandra GD" panose="020E0502030308020204" pitchFamily="34" charset="0"/>
            </a:endParaRPr>
          </a:p>
          <a:p>
            <a:pPr marL="457200" marR="1170" indent="-107950" algn="just">
              <a:lnSpc>
                <a:spcPct val="120000"/>
              </a:lnSpc>
              <a:spcBef>
                <a:spcPts val="0"/>
              </a:spcBef>
              <a:spcAft>
                <a:spcPts val="0"/>
              </a:spcAft>
              <a:buFont typeface="+mj-lt"/>
              <a:buAutoNum type="arabicParenR"/>
            </a:pPr>
            <a:r>
              <a:rPr lang="en-US" dirty="0" smtClean="0">
                <a:solidFill>
                  <a:srgbClr val="231F20"/>
                </a:solidFill>
                <a:latin typeface="Maiandra GD" panose="020E0502030308020204" pitchFamily="34" charset="0"/>
              </a:rPr>
              <a:t> Enzyme-linked receptors</a:t>
            </a:r>
          </a:p>
          <a:p>
            <a:pPr marL="457200" marR="1170" indent="-107950" algn="just">
              <a:lnSpc>
                <a:spcPct val="120000"/>
              </a:lnSpc>
              <a:spcBef>
                <a:spcPts val="0"/>
              </a:spcBef>
              <a:spcAft>
                <a:spcPts val="0"/>
              </a:spcAft>
              <a:buFont typeface="+mj-lt"/>
              <a:buAutoNum type="arabicParenR"/>
            </a:pPr>
            <a:r>
              <a:rPr lang="en-US" dirty="0" smtClean="0">
                <a:solidFill>
                  <a:srgbClr val="231F20"/>
                </a:solidFill>
                <a:latin typeface="Maiandra GD" panose="020E0502030308020204" pitchFamily="34" charset="0"/>
              </a:rPr>
              <a:t> Intracellular </a:t>
            </a:r>
            <a:r>
              <a:rPr lang="en-US" dirty="0" smtClean="0">
                <a:solidFill>
                  <a:srgbClr val="231F20"/>
                </a:solidFill>
                <a:latin typeface="Maiandra GD" panose="020E0502030308020204" pitchFamily="34" charset="0"/>
              </a:rPr>
              <a:t>receptors</a:t>
            </a:r>
          </a:p>
          <a:p>
            <a:pPr marR="1170" algn="just">
              <a:lnSpc>
                <a:spcPct val="120000"/>
              </a:lnSpc>
              <a:spcBef>
                <a:spcPts val="0"/>
              </a:spcBef>
              <a:spcAft>
                <a:spcPts val="0"/>
              </a:spcAft>
            </a:pPr>
            <a:endParaRPr lang="en-US" dirty="0">
              <a:solidFill>
                <a:srgbClr val="231F20"/>
              </a:solidFill>
              <a:latin typeface="Arial" panose="020B0604020202020204" pitchFamily="34" charset="0"/>
            </a:endParaRPr>
          </a:p>
          <a:p>
            <a:endParaRPr lang="en-US" dirty="0"/>
          </a:p>
        </p:txBody>
      </p:sp>
    </p:spTree>
    <p:extLst>
      <p:ext uri="{BB962C8B-B14F-4D97-AF65-F5344CB8AC3E}">
        <p14:creationId xmlns:p14="http://schemas.microsoft.com/office/powerpoint/2010/main" val="21610908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560" y="1062318"/>
            <a:ext cx="8210550" cy="4706470"/>
          </a:xfrm>
          <a:prstGeom prst="rect">
            <a:avLst/>
          </a:prstGeom>
        </p:spPr>
      </p:pic>
    </p:spTree>
    <p:extLst>
      <p:ext uri="{BB962C8B-B14F-4D97-AF65-F5344CB8AC3E}">
        <p14:creationId xmlns:p14="http://schemas.microsoft.com/office/powerpoint/2010/main" val="2193405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2353" y="228600"/>
            <a:ext cx="8175812" cy="6400800"/>
          </a:xfrm>
        </p:spPr>
        <p:txBody>
          <a:bodyPr>
            <a:normAutofit fontScale="92500" lnSpcReduction="10000"/>
          </a:bodyPr>
          <a:lstStyle/>
          <a:p>
            <a:pPr>
              <a:spcBef>
                <a:spcPts val="0"/>
              </a:spcBef>
              <a:spcAft>
                <a:spcPts val="0"/>
              </a:spcAft>
            </a:pPr>
            <a:r>
              <a:rPr lang="en-US" dirty="0">
                <a:solidFill>
                  <a:srgbClr val="231F20"/>
                </a:solidFill>
                <a:latin typeface="Maiandra GD" panose="020E0502030308020204" pitchFamily="34" charset="0"/>
              </a:rPr>
              <a:t>The type of receptor a ligand interacts </a:t>
            </a:r>
            <a:r>
              <a:rPr lang="en-US" dirty="0" smtClean="0">
                <a:solidFill>
                  <a:srgbClr val="231F20"/>
                </a:solidFill>
                <a:latin typeface="Maiandra GD" panose="020E0502030308020204" pitchFamily="34" charset="0"/>
              </a:rPr>
              <a:t>with depends </a:t>
            </a:r>
            <a:r>
              <a:rPr lang="en-US" dirty="0">
                <a:solidFill>
                  <a:srgbClr val="231F20"/>
                </a:solidFill>
                <a:latin typeface="Maiandra GD" panose="020E0502030308020204" pitchFamily="34" charset="0"/>
              </a:rPr>
              <a:t>on the chemical nature of the ligand. Hydrophilic ligands interact with receptors that are found on the cell </a:t>
            </a:r>
            <a:r>
              <a:rPr lang="en-US" dirty="0" smtClean="0">
                <a:solidFill>
                  <a:srgbClr val="231F20"/>
                </a:solidFill>
                <a:latin typeface="Maiandra GD" panose="020E0502030308020204" pitchFamily="34" charset="0"/>
              </a:rPr>
              <a:t>surface. In </a:t>
            </a:r>
            <a:r>
              <a:rPr lang="en-US" dirty="0">
                <a:solidFill>
                  <a:srgbClr val="231F20"/>
                </a:solidFill>
                <a:latin typeface="Maiandra GD" panose="020E0502030308020204" pitchFamily="34" charset="0"/>
              </a:rPr>
              <a:t>contrast, hydrophobic ligands enter cells through the lipid bilayers of the cell membrane to interact with receptors found inside </a:t>
            </a:r>
            <a:r>
              <a:rPr lang="en-US" dirty="0" smtClean="0">
                <a:solidFill>
                  <a:srgbClr val="231F20"/>
                </a:solidFill>
                <a:latin typeface="Maiandra GD" panose="020E0502030308020204" pitchFamily="34" charset="0"/>
              </a:rPr>
              <a:t>cells.</a:t>
            </a:r>
            <a:endParaRPr lang="en-US" dirty="0">
              <a:solidFill>
                <a:srgbClr val="231F20"/>
              </a:solidFill>
              <a:latin typeface="Maiandra GD" panose="020E0502030308020204" pitchFamily="34" charset="0"/>
            </a:endParaRPr>
          </a:p>
          <a:p>
            <a:pPr marR="27970" algn="just">
              <a:spcBef>
                <a:spcPts val="0"/>
              </a:spcBef>
              <a:spcAft>
                <a:spcPts val="0"/>
              </a:spcAft>
            </a:pPr>
            <a:r>
              <a:rPr lang="en-US" b="1" u="sng" dirty="0" smtClean="0">
                <a:solidFill>
                  <a:srgbClr val="231F20"/>
                </a:solidFill>
                <a:latin typeface="Maiandra GD" panose="020E0502030308020204" pitchFamily="34" charset="0"/>
              </a:rPr>
              <a:t>1. </a:t>
            </a:r>
            <a:r>
              <a:rPr lang="en-US" b="1" u="sng" dirty="0" err="1" smtClean="0">
                <a:solidFill>
                  <a:srgbClr val="231F20"/>
                </a:solidFill>
                <a:latin typeface="Maiandra GD" panose="020E0502030308020204" pitchFamily="34" charset="0"/>
              </a:rPr>
              <a:t>Transmembrane</a:t>
            </a:r>
            <a:r>
              <a:rPr lang="en-US" b="1" u="sng" dirty="0" smtClean="0">
                <a:solidFill>
                  <a:srgbClr val="231F20"/>
                </a:solidFill>
                <a:latin typeface="Maiandra GD" panose="020E0502030308020204" pitchFamily="34" charset="0"/>
              </a:rPr>
              <a:t> ligand-gated ion channels: </a:t>
            </a:r>
            <a:r>
              <a:rPr lang="en-US" dirty="0" smtClean="0">
                <a:solidFill>
                  <a:srgbClr val="231F20"/>
                </a:solidFill>
                <a:latin typeface="Maiandra GD" panose="020E0502030308020204" pitchFamily="34" charset="0"/>
              </a:rPr>
              <a:t>The extracellular portion of ligand-gated ion channels usually contains the ligand- binding site. This site regulates the shape of the pore through which ions can flow across cell </a:t>
            </a:r>
            <a:r>
              <a:rPr lang="en-US" dirty="0" smtClean="0">
                <a:solidFill>
                  <a:srgbClr val="231F20"/>
                </a:solidFill>
                <a:latin typeface="Maiandra GD" panose="020E0502030308020204" pitchFamily="34" charset="0"/>
              </a:rPr>
              <a:t>membranes. The </a:t>
            </a:r>
            <a:r>
              <a:rPr lang="en-US" dirty="0" smtClean="0">
                <a:solidFill>
                  <a:srgbClr val="231F20"/>
                </a:solidFill>
                <a:latin typeface="Maiandra GD" panose="020E0502030308020204" pitchFamily="34" charset="0"/>
              </a:rPr>
              <a:t>channel is usually closed until the receptor is activated by an agonist, which opens the channel briefly for a few milliseconds. Depending on the ion conducted through these channels, these receptors mediate diverse functions, including neurotransmission, and cardiac or muscle contraction. For example, stimulation of the nicotinic receptor by acetylcholine results in sodium influx and potassium </a:t>
            </a:r>
            <a:r>
              <a:rPr lang="en-US" dirty="0" err="1" smtClean="0">
                <a:solidFill>
                  <a:srgbClr val="231F20"/>
                </a:solidFill>
                <a:latin typeface="Maiandra GD" panose="020E0502030308020204" pitchFamily="34" charset="0"/>
              </a:rPr>
              <a:t>outflux</a:t>
            </a:r>
            <a:r>
              <a:rPr lang="en-US" dirty="0" smtClean="0">
                <a:solidFill>
                  <a:srgbClr val="231F20"/>
                </a:solidFill>
                <a:latin typeface="Maiandra GD" panose="020E0502030308020204" pitchFamily="34" charset="0"/>
              </a:rPr>
              <a:t>, generating an action potential in a neuron or contraction in skeletal muscle. </a:t>
            </a:r>
            <a:r>
              <a:rPr lang="en-US" dirty="0" smtClean="0">
                <a:solidFill>
                  <a:srgbClr val="231F20"/>
                </a:solidFill>
                <a:latin typeface="Maiandra GD" panose="020E0502030308020204" pitchFamily="34" charset="0"/>
              </a:rPr>
              <a:t>On </a:t>
            </a:r>
            <a:r>
              <a:rPr lang="en-US" dirty="0">
                <a:solidFill>
                  <a:srgbClr val="231F20"/>
                </a:solidFill>
                <a:latin typeface="Maiandra GD" panose="020E0502030308020204" pitchFamily="34" charset="0"/>
              </a:rPr>
              <a:t>the other hand, agonist stimulation of the γ-</a:t>
            </a:r>
            <a:r>
              <a:rPr lang="en-US" dirty="0" err="1">
                <a:solidFill>
                  <a:srgbClr val="231F20"/>
                </a:solidFill>
                <a:latin typeface="Maiandra GD" panose="020E0502030308020204" pitchFamily="34" charset="0"/>
              </a:rPr>
              <a:t>aminobutyric</a:t>
            </a:r>
            <a:r>
              <a:rPr lang="en-US" dirty="0">
                <a:solidFill>
                  <a:srgbClr val="231F20"/>
                </a:solidFill>
                <a:latin typeface="Maiandra GD" panose="020E0502030308020204" pitchFamily="34" charset="0"/>
              </a:rPr>
              <a:t> acid (GABA) receptor increases chloride influx and </a:t>
            </a:r>
            <a:r>
              <a:rPr lang="en-US" dirty="0" smtClean="0">
                <a:solidFill>
                  <a:srgbClr val="231F20"/>
                </a:solidFill>
                <a:latin typeface="Maiandra GD" panose="020E0502030308020204" pitchFamily="34" charset="0"/>
              </a:rPr>
              <a:t>causes hyperpolarization </a:t>
            </a:r>
            <a:r>
              <a:rPr lang="en-US" dirty="0">
                <a:solidFill>
                  <a:srgbClr val="231F20"/>
                </a:solidFill>
                <a:latin typeface="Maiandra GD" panose="020E0502030308020204" pitchFamily="34" charset="0"/>
              </a:rPr>
              <a:t>of neurons. </a:t>
            </a:r>
            <a:endParaRPr lang="en-US" dirty="0" smtClean="0">
              <a:solidFill>
                <a:srgbClr val="231F20"/>
              </a:solidFill>
              <a:latin typeface="Maiandra GD" panose="020E0502030308020204" pitchFamily="34" charset="0"/>
            </a:endParaRPr>
          </a:p>
          <a:p>
            <a:pPr marR="27970" algn="just">
              <a:spcBef>
                <a:spcPts val="0"/>
              </a:spcBef>
              <a:spcAft>
                <a:spcPts val="0"/>
              </a:spcAft>
            </a:pPr>
            <a:r>
              <a:rPr lang="en-US" b="1" dirty="0" smtClean="0">
                <a:solidFill>
                  <a:srgbClr val="231F20"/>
                </a:solidFill>
                <a:latin typeface="Maiandra GD" panose="020E0502030308020204" pitchFamily="34" charset="0"/>
              </a:rPr>
              <a:t>Voltage-gated </a:t>
            </a:r>
            <a:r>
              <a:rPr lang="en-US" b="1" dirty="0">
                <a:solidFill>
                  <a:srgbClr val="231F20"/>
                </a:solidFill>
                <a:latin typeface="Maiandra GD" panose="020E0502030308020204" pitchFamily="34" charset="0"/>
              </a:rPr>
              <a:t>ion channels</a:t>
            </a:r>
            <a:r>
              <a:rPr lang="en-US" dirty="0">
                <a:solidFill>
                  <a:srgbClr val="231F20"/>
                </a:solidFill>
                <a:latin typeface="Maiandra GD" panose="020E0502030308020204" pitchFamily="34" charset="0"/>
              </a:rPr>
              <a:t> </a:t>
            </a:r>
            <a:r>
              <a:rPr lang="en-US" dirty="0">
                <a:solidFill>
                  <a:srgbClr val="231F20"/>
                </a:solidFill>
                <a:latin typeface="Maiandra GD" panose="020E0502030308020204" pitchFamily="34" charset="0"/>
              </a:rPr>
              <a:t>are a class of transmembrane proteins that form ion channels that are activated by changes in the electrical membrane potential near the </a:t>
            </a:r>
            <a:r>
              <a:rPr lang="en-US" dirty="0" err="1" smtClean="0">
                <a:solidFill>
                  <a:srgbClr val="231F20"/>
                </a:solidFill>
                <a:latin typeface="Maiandra GD" panose="020E0502030308020204" pitchFamily="34" charset="0"/>
              </a:rPr>
              <a:t>channel.They</a:t>
            </a:r>
            <a:r>
              <a:rPr lang="en-US" dirty="0" smtClean="0">
                <a:solidFill>
                  <a:srgbClr val="231F20"/>
                </a:solidFill>
                <a:latin typeface="Maiandra GD" panose="020E0502030308020204" pitchFamily="34" charset="0"/>
              </a:rPr>
              <a:t> </a:t>
            </a:r>
            <a:r>
              <a:rPr lang="en-US" dirty="0" smtClean="0">
                <a:solidFill>
                  <a:srgbClr val="231F20"/>
                </a:solidFill>
                <a:latin typeface="Maiandra GD" panose="020E0502030308020204" pitchFamily="34" charset="0"/>
              </a:rPr>
              <a:t>possess </a:t>
            </a:r>
            <a:r>
              <a:rPr lang="en-US" dirty="0">
                <a:solidFill>
                  <a:srgbClr val="231F20"/>
                </a:solidFill>
                <a:latin typeface="Maiandra GD" panose="020E0502030308020204" pitchFamily="34" charset="0"/>
              </a:rPr>
              <a:t>ligand-binding sites that can regulate channel function. For example, local anesthetics bind to the voltage-gated sodium channel, inhibiting sodium influx and decreasing neuronal conduction.</a:t>
            </a:r>
          </a:p>
          <a:p>
            <a:pPr marR="27970" algn="just">
              <a:spcBef>
                <a:spcPts val="0"/>
              </a:spcBef>
              <a:spcAft>
                <a:spcPts val="0"/>
              </a:spcAft>
            </a:pPr>
            <a:endParaRPr lang="en-US" dirty="0" smtClean="0">
              <a:solidFill>
                <a:srgbClr val="231F20"/>
              </a:solidFill>
              <a:latin typeface="Arial" panose="020B0604020202020204" pitchFamily="34" charset="0"/>
            </a:endParaRPr>
          </a:p>
          <a:p>
            <a:pPr marR="27970" algn="just">
              <a:spcBef>
                <a:spcPts val="0"/>
              </a:spcBef>
              <a:spcAft>
                <a:spcPts val="0"/>
              </a:spcAft>
            </a:pPr>
            <a:endParaRPr lang="en-US" dirty="0">
              <a:solidFill>
                <a:srgbClr val="231F20"/>
              </a:solidFill>
              <a:latin typeface="Arial" panose="020B0604020202020204" pitchFamily="34" charset="0"/>
            </a:endParaRPr>
          </a:p>
          <a:p>
            <a:pPr marR="27970" algn="just"/>
            <a:endParaRPr lang="en-US" dirty="0" smtClean="0">
              <a:solidFill>
                <a:srgbClr val="231F20"/>
              </a:solidFill>
              <a:latin typeface="Arial" panose="020B0604020202020204" pitchFamily="34" charset="0"/>
            </a:endParaRPr>
          </a:p>
          <a:p>
            <a:endParaRPr lang="en-US" dirty="0"/>
          </a:p>
        </p:txBody>
      </p:sp>
    </p:spTree>
    <p:extLst>
      <p:ext uri="{BB962C8B-B14F-4D97-AF65-F5344CB8AC3E}">
        <p14:creationId xmlns:p14="http://schemas.microsoft.com/office/powerpoint/2010/main" val="39120465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2693" y="134471"/>
            <a:ext cx="8243048" cy="6427694"/>
          </a:xfrm>
        </p:spPr>
        <p:txBody>
          <a:bodyPr>
            <a:noAutofit/>
          </a:bodyPr>
          <a:lstStyle/>
          <a:p>
            <a:pPr algn="just"/>
            <a:r>
              <a:rPr lang="en-US" b="1" u="sng" dirty="0" smtClean="0">
                <a:solidFill>
                  <a:schemeClr val="tx1"/>
                </a:solidFill>
                <a:latin typeface="Maiandra GD" panose="020E0502030308020204" pitchFamily="34" charset="0"/>
              </a:rPr>
              <a:t>2. </a:t>
            </a:r>
            <a:r>
              <a:rPr lang="en-US" b="1" u="sng" dirty="0" err="1" smtClean="0">
                <a:solidFill>
                  <a:schemeClr val="tx1"/>
                </a:solidFill>
                <a:latin typeface="Maiandra GD" panose="020E0502030308020204" pitchFamily="34" charset="0"/>
              </a:rPr>
              <a:t>Transmembrane</a:t>
            </a:r>
            <a:r>
              <a:rPr lang="en-US" b="1" u="sng" dirty="0" smtClean="0">
                <a:solidFill>
                  <a:schemeClr val="tx1"/>
                </a:solidFill>
                <a:latin typeface="Maiandra GD" panose="020E0502030308020204" pitchFamily="34" charset="0"/>
              </a:rPr>
              <a:t> G protein–coupled receptors: </a:t>
            </a:r>
            <a:r>
              <a:rPr lang="en-US" dirty="0" smtClean="0">
                <a:solidFill>
                  <a:schemeClr val="tx1"/>
                </a:solidFill>
                <a:latin typeface="Maiandra GD" panose="020E0502030308020204" pitchFamily="34" charset="0"/>
              </a:rPr>
              <a:t>The extracellular domain of this receptor contains the ligand-binding area, and the intracellular domain interacts (when activated) with a guanine nucleotide-binding protein (</a:t>
            </a:r>
            <a:r>
              <a:rPr lang="en-US" b="1" dirty="0" smtClean="0">
                <a:solidFill>
                  <a:schemeClr val="tx1"/>
                </a:solidFill>
                <a:latin typeface="Maiandra GD" panose="020E0502030308020204" pitchFamily="34" charset="0"/>
              </a:rPr>
              <a:t>G protein</a:t>
            </a:r>
            <a:r>
              <a:rPr lang="en-US" dirty="0" smtClean="0">
                <a:solidFill>
                  <a:schemeClr val="tx1"/>
                </a:solidFill>
                <a:latin typeface="Maiandra GD" panose="020E0502030308020204" pitchFamily="34" charset="0"/>
              </a:rPr>
              <a:t>) or effector molecule. There are many kinds of G proteins (for example, </a:t>
            </a:r>
            <a:r>
              <a:rPr lang="en-US" dirty="0" err="1" smtClean="0">
                <a:solidFill>
                  <a:schemeClr val="tx1"/>
                </a:solidFill>
                <a:latin typeface="Maiandra GD" panose="020E0502030308020204" pitchFamily="34" charset="0"/>
              </a:rPr>
              <a:t>Gs</a:t>
            </a:r>
            <a:r>
              <a:rPr lang="en-US" dirty="0" smtClean="0">
                <a:solidFill>
                  <a:schemeClr val="tx1"/>
                </a:solidFill>
                <a:latin typeface="Maiandra GD" panose="020E0502030308020204" pitchFamily="34" charset="0"/>
              </a:rPr>
              <a:t>, </a:t>
            </a:r>
            <a:r>
              <a:rPr lang="en-US" dirty="0" err="1" smtClean="0">
                <a:solidFill>
                  <a:schemeClr val="tx1"/>
                </a:solidFill>
                <a:latin typeface="Maiandra GD" panose="020E0502030308020204" pitchFamily="34" charset="0"/>
              </a:rPr>
              <a:t>Gi</a:t>
            </a:r>
            <a:r>
              <a:rPr lang="en-US" dirty="0" smtClean="0">
                <a:solidFill>
                  <a:schemeClr val="tx1"/>
                </a:solidFill>
                <a:latin typeface="Maiandra GD" panose="020E0502030308020204" pitchFamily="34" charset="0"/>
              </a:rPr>
              <a:t>, and </a:t>
            </a:r>
            <a:r>
              <a:rPr lang="en-US" dirty="0" err="1" smtClean="0">
                <a:solidFill>
                  <a:schemeClr val="tx1"/>
                </a:solidFill>
                <a:latin typeface="Maiandra GD" panose="020E0502030308020204" pitchFamily="34" charset="0"/>
              </a:rPr>
              <a:t>Gq</a:t>
            </a:r>
            <a:r>
              <a:rPr lang="en-US" dirty="0" smtClean="0">
                <a:solidFill>
                  <a:schemeClr val="tx1"/>
                </a:solidFill>
                <a:latin typeface="Maiandra GD" panose="020E0502030308020204" pitchFamily="34" charset="0"/>
              </a:rPr>
              <a:t>), but they all are composed of three protein subunits. The α subunit binds </a:t>
            </a:r>
            <a:r>
              <a:rPr lang="en-US" dirty="0" err="1" smtClean="0">
                <a:solidFill>
                  <a:schemeClr val="tx1"/>
                </a:solidFill>
                <a:latin typeface="Maiandra GD" panose="020E0502030308020204" pitchFamily="34" charset="0"/>
              </a:rPr>
              <a:t>guanosine</a:t>
            </a:r>
            <a:r>
              <a:rPr lang="en-US" dirty="0" smtClean="0">
                <a:solidFill>
                  <a:schemeClr val="tx1"/>
                </a:solidFill>
                <a:latin typeface="Maiandra GD" panose="020E0502030308020204" pitchFamily="34" charset="0"/>
              </a:rPr>
              <a:t> triphosphate (GTP),</a:t>
            </a:r>
            <a:r>
              <a:rPr lang="en-US" dirty="0">
                <a:solidFill>
                  <a:schemeClr val="tx1"/>
                </a:solidFill>
                <a:latin typeface="Maiandra GD" panose="020E0502030308020204" pitchFamily="34" charset="0"/>
              </a:rPr>
              <a:t> and the β and γ subunits anchor the G protein in the cell </a:t>
            </a:r>
            <a:r>
              <a:rPr lang="en-US" dirty="0" smtClean="0">
                <a:solidFill>
                  <a:schemeClr val="tx1"/>
                </a:solidFill>
                <a:latin typeface="Maiandra GD" panose="020E0502030308020204" pitchFamily="34" charset="0"/>
              </a:rPr>
              <a:t>membrane.</a:t>
            </a:r>
            <a:endParaRPr lang="en-US" dirty="0">
              <a:solidFill>
                <a:schemeClr val="tx1"/>
              </a:solidFill>
              <a:latin typeface="Maiandra GD" panose="020E0502030308020204" pitchFamily="34" charset="0"/>
            </a:endParaRPr>
          </a:p>
          <a:p>
            <a:pPr algn="just"/>
            <a:r>
              <a:rPr lang="en-US" dirty="0" smtClean="0">
                <a:solidFill>
                  <a:schemeClr val="tx1"/>
                </a:solidFill>
                <a:latin typeface="Maiandra GD" panose="020E0502030308020204" pitchFamily="34" charset="0"/>
              </a:rPr>
              <a:t>Binding </a:t>
            </a:r>
            <a:r>
              <a:rPr lang="en-US" dirty="0">
                <a:solidFill>
                  <a:schemeClr val="tx1"/>
                </a:solidFill>
                <a:latin typeface="Maiandra GD" panose="020E0502030308020204" pitchFamily="34" charset="0"/>
              </a:rPr>
              <a:t>of an agonist to the receptor </a:t>
            </a:r>
            <a:r>
              <a:rPr lang="en-US" dirty="0" smtClean="0">
                <a:solidFill>
                  <a:schemeClr val="tx1"/>
                </a:solidFill>
                <a:latin typeface="Maiandra GD" panose="020E0502030308020204" pitchFamily="34" charset="0"/>
              </a:rPr>
              <a:t>increases GTP </a:t>
            </a:r>
            <a:r>
              <a:rPr lang="en-US" dirty="0">
                <a:solidFill>
                  <a:schemeClr val="tx1"/>
                </a:solidFill>
                <a:latin typeface="Maiandra GD" panose="020E0502030308020204" pitchFamily="34" charset="0"/>
              </a:rPr>
              <a:t>binding to the α subunit, causing dissociation of the </a:t>
            </a:r>
            <a:r>
              <a:rPr lang="en-US" dirty="0" smtClean="0">
                <a:solidFill>
                  <a:schemeClr val="tx1"/>
                </a:solidFill>
                <a:latin typeface="Maiandra GD" panose="020E0502030308020204" pitchFamily="34" charset="0"/>
              </a:rPr>
              <a:t>α-GTP complex </a:t>
            </a:r>
            <a:r>
              <a:rPr lang="en-US" dirty="0">
                <a:solidFill>
                  <a:schemeClr val="tx1"/>
                </a:solidFill>
                <a:latin typeface="Maiandra GD" panose="020E0502030308020204" pitchFamily="34" charset="0"/>
              </a:rPr>
              <a:t>from the βγ complex. These two complexes can </a:t>
            </a:r>
            <a:r>
              <a:rPr lang="en-US" dirty="0" smtClean="0">
                <a:solidFill>
                  <a:schemeClr val="tx1"/>
                </a:solidFill>
                <a:latin typeface="Maiandra GD" panose="020E0502030308020204" pitchFamily="34" charset="0"/>
              </a:rPr>
              <a:t>then interact </a:t>
            </a:r>
            <a:r>
              <a:rPr lang="en-US" dirty="0">
                <a:solidFill>
                  <a:schemeClr val="tx1"/>
                </a:solidFill>
                <a:latin typeface="Maiandra GD" panose="020E0502030308020204" pitchFamily="34" charset="0"/>
              </a:rPr>
              <a:t>with other cellular </a:t>
            </a:r>
            <a:r>
              <a:rPr lang="en-US" b="1" dirty="0">
                <a:solidFill>
                  <a:schemeClr val="tx1"/>
                </a:solidFill>
                <a:latin typeface="Maiandra GD" panose="020E0502030308020204" pitchFamily="34" charset="0"/>
              </a:rPr>
              <a:t>effectors</a:t>
            </a:r>
            <a:r>
              <a:rPr lang="en-US" dirty="0">
                <a:solidFill>
                  <a:schemeClr val="tx1"/>
                </a:solidFill>
                <a:latin typeface="Maiandra GD" panose="020E0502030308020204" pitchFamily="34" charset="0"/>
              </a:rPr>
              <a:t>, usually an enzyme, a protein</a:t>
            </a:r>
            <a:r>
              <a:rPr lang="en-US" dirty="0" smtClean="0">
                <a:solidFill>
                  <a:schemeClr val="tx1"/>
                </a:solidFill>
                <a:latin typeface="Maiandra GD" panose="020E0502030308020204" pitchFamily="34" charset="0"/>
              </a:rPr>
              <a:t>,</a:t>
            </a:r>
            <a:r>
              <a:rPr lang="en-US" dirty="0">
                <a:solidFill>
                  <a:schemeClr val="tx1"/>
                </a:solidFill>
                <a:latin typeface="Maiandra GD" panose="020E0502030308020204" pitchFamily="34" charset="0"/>
              </a:rPr>
              <a:t> or an ion channel, that are responsible for further actions </a:t>
            </a:r>
            <a:r>
              <a:rPr lang="en-US" dirty="0" smtClean="0">
                <a:solidFill>
                  <a:schemeClr val="tx1"/>
                </a:solidFill>
                <a:latin typeface="Maiandra GD" panose="020E0502030308020204" pitchFamily="34" charset="0"/>
              </a:rPr>
              <a:t>within the </a:t>
            </a:r>
            <a:r>
              <a:rPr lang="en-US" dirty="0">
                <a:solidFill>
                  <a:schemeClr val="tx1"/>
                </a:solidFill>
                <a:latin typeface="Maiandra GD" panose="020E0502030308020204" pitchFamily="34" charset="0"/>
              </a:rPr>
              <a:t>cell. These responses usually last several seconds to minutes</a:t>
            </a:r>
            <a:r>
              <a:rPr lang="en-US" dirty="0" smtClean="0">
                <a:solidFill>
                  <a:schemeClr val="tx1"/>
                </a:solidFill>
                <a:latin typeface="Maiandra GD" panose="020E0502030308020204" pitchFamily="34" charset="0"/>
              </a:rPr>
              <a:t>.</a:t>
            </a:r>
            <a:r>
              <a:rPr lang="en-US" dirty="0">
                <a:solidFill>
                  <a:schemeClr val="tx1"/>
                </a:solidFill>
                <a:latin typeface="Maiandra GD" panose="020E0502030308020204" pitchFamily="34" charset="0"/>
              </a:rPr>
              <a:t> Sometimes, the activated effectors produce </a:t>
            </a:r>
            <a:r>
              <a:rPr lang="en-US" b="1" dirty="0">
                <a:solidFill>
                  <a:schemeClr val="tx1"/>
                </a:solidFill>
                <a:latin typeface="Maiandra GD" panose="020E0502030308020204" pitchFamily="34" charset="0"/>
              </a:rPr>
              <a:t>second </a:t>
            </a:r>
            <a:r>
              <a:rPr lang="en-US" b="1" dirty="0" smtClean="0">
                <a:solidFill>
                  <a:schemeClr val="tx1"/>
                </a:solidFill>
                <a:latin typeface="Maiandra GD" panose="020E0502030308020204" pitchFamily="34" charset="0"/>
              </a:rPr>
              <a:t>messengers </a:t>
            </a:r>
            <a:r>
              <a:rPr lang="en-US" dirty="0" smtClean="0">
                <a:solidFill>
                  <a:schemeClr val="tx1"/>
                </a:solidFill>
                <a:latin typeface="Maiandra GD" panose="020E0502030308020204" pitchFamily="34" charset="0"/>
              </a:rPr>
              <a:t>that </a:t>
            </a:r>
            <a:r>
              <a:rPr lang="en-US" dirty="0">
                <a:solidFill>
                  <a:schemeClr val="tx1"/>
                </a:solidFill>
                <a:latin typeface="Maiandra GD" panose="020E0502030308020204" pitchFamily="34" charset="0"/>
              </a:rPr>
              <a:t>further activate other effectors in the cell, causing a </a:t>
            </a:r>
            <a:r>
              <a:rPr lang="en-US" dirty="0" smtClean="0">
                <a:solidFill>
                  <a:schemeClr val="tx1"/>
                </a:solidFill>
                <a:latin typeface="Maiandra GD" panose="020E0502030308020204" pitchFamily="34" charset="0"/>
              </a:rPr>
              <a:t>signal cascade </a:t>
            </a:r>
            <a:r>
              <a:rPr lang="en-US" dirty="0">
                <a:solidFill>
                  <a:schemeClr val="tx1"/>
                </a:solidFill>
                <a:latin typeface="Maiandra GD" panose="020E0502030308020204" pitchFamily="34" charset="0"/>
              </a:rPr>
              <a:t>effect.</a:t>
            </a:r>
          </a:p>
          <a:p>
            <a:pPr marR="42680" algn="just"/>
            <a:r>
              <a:rPr lang="en-US" dirty="0" smtClean="0">
                <a:solidFill>
                  <a:srgbClr val="231F20"/>
                </a:solidFill>
                <a:latin typeface="Maiandra GD" panose="020E0502030308020204" pitchFamily="34" charset="0"/>
              </a:rPr>
              <a:t>Second </a:t>
            </a:r>
            <a:r>
              <a:rPr lang="en-US" dirty="0">
                <a:solidFill>
                  <a:srgbClr val="231F20"/>
                </a:solidFill>
                <a:latin typeface="Maiandra GD" panose="020E0502030308020204" pitchFamily="34" charset="0"/>
              </a:rPr>
              <a:t>messengers are the key distributors of an external signal, as they are released into the cytosol as a consequence of receptor activation and are responsible for affecting a wide variety of intracellular enzymes, ion channels and transporters.</a:t>
            </a:r>
          </a:p>
          <a:p>
            <a:endParaRPr lang="en-US" dirty="0">
              <a:latin typeface="Maiandra GD" panose="020E0502030308020204" pitchFamily="34" charset="0"/>
            </a:endParaRPr>
          </a:p>
          <a:p>
            <a:endParaRPr lang="en-US" dirty="0">
              <a:latin typeface="Maiandra GD" panose="020E0502030308020204" pitchFamily="34" charset="0"/>
            </a:endParaRPr>
          </a:p>
          <a:p>
            <a:endParaRPr lang="en-US" dirty="0">
              <a:latin typeface="Helvetica" panose="020B0604020202020204" pitchFamily="34" charset="0"/>
            </a:endParaRPr>
          </a:p>
          <a:p>
            <a:pPr algn="just"/>
            <a:endParaRPr lang="en-US" dirty="0">
              <a:latin typeface="Helvetica" panose="020B0604020202020204" pitchFamily="34" charset="0"/>
            </a:endParaRPr>
          </a:p>
          <a:p>
            <a:endParaRPr lang="en-US" dirty="0">
              <a:latin typeface="Helvetica" panose="020B0604020202020204" pitchFamily="34" charset="0"/>
            </a:endParaRPr>
          </a:p>
          <a:p>
            <a:endParaRPr lang="en-US" dirty="0">
              <a:latin typeface="Helvetica" panose="020B0604020202020204" pitchFamily="34" charset="0"/>
            </a:endParaRPr>
          </a:p>
        </p:txBody>
      </p:sp>
    </p:spTree>
    <p:extLst>
      <p:ext uri="{BB962C8B-B14F-4D97-AF65-F5344CB8AC3E}">
        <p14:creationId xmlns:p14="http://schemas.microsoft.com/office/powerpoint/2010/main" val="3281466285"/>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Maiandra GD"/>
        <a:ea typeface=""/>
        <a:cs typeface=""/>
      </a:majorFont>
      <a:minorFont>
        <a:latin typeface="Maiandra GD"/>
        <a:ea typeface=""/>
        <a:cs typeface=""/>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TM10001105[[fn=Crop]]</Template>
  <TotalTime>320</TotalTime>
  <Words>2467</Words>
  <Application>Microsoft Office PowerPoint</Application>
  <PresentationFormat>On-screen Show (4:3)</PresentationFormat>
  <Paragraphs>69</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AGaramondPro-Bold</vt:lpstr>
      <vt:lpstr>AGaramondPro-Regular</vt:lpstr>
      <vt:lpstr>Arial</vt:lpstr>
      <vt:lpstr>Franklin Gothic Book</vt:lpstr>
      <vt:lpstr>Helvetica</vt:lpstr>
      <vt:lpstr>HelveticaNeue-Roman</vt:lpstr>
      <vt:lpstr>Maiandra GD</vt:lpstr>
      <vt:lpstr>Crop</vt:lpstr>
      <vt:lpstr>Introduction to Clinical pharmacology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pharmacology</dc:title>
  <dc:creator>Ali</dc:creator>
  <cp:lastModifiedBy>Ali</cp:lastModifiedBy>
  <cp:revision>28</cp:revision>
  <dcterms:created xsi:type="dcterms:W3CDTF">2018-09-29T18:01:22Z</dcterms:created>
  <dcterms:modified xsi:type="dcterms:W3CDTF">2018-10-02T17:12:28Z</dcterms:modified>
</cp:coreProperties>
</file>