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7" r:id="rId10"/>
    <p:sldId id="268"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2B44E-8CE9-4890-8323-D4486EF7344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151236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B44E-8CE9-4890-8323-D4486EF7344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198365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B44E-8CE9-4890-8323-D4486EF7344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351369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B44E-8CE9-4890-8323-D4486EF7344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244426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2B44E-8CE9-4890-8323-D4486EF7344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304656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2B44E-8CE9-4890-8323-D4486EF73445}"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44217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2B44E-8CE9-4890-8323-D4486EF73445}"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141100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2B44E-8CE9-4890-8323-D4486EF73445}"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208720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B44E-8CE9-4890-8323-D4486EF73445}"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34989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2B44E-8CE9-4890-8323-D4486EF73445}"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342240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2B44E-8CE9-4890-8323-D4486EF73445}"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EA698-964D-4049-A9DC-191FA00EC331}" type="slidenum">
              <a:rPr lang="en-US" smtClean="0"/>
              <a:t>‹#›</a:t>
            </a:fld>
            <a:endParaRPr lang="en-US"/>
          </a:p>
        </p:txBody>
      </p:sp>
    </p:spTree>
    <p:extLst>
      <p:ext uri="{BB962C8B-B14F-4D97-AF65-F5344CB8AC3E}">
        <p14:creationId xmlns:p14="http://schemas.microsoft.com/office/powerpoint/2010/main" val="407668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2B44E-8CE9-4890-8323-D4486EF73445}" type="datetimeFigureOut">
              <a:rPr lang="en-US" smtClean="0"/>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EA698-964D-4049-A9DC-191FA00EC331}" type="slidenum">
              <a:rPr lang="en-US" smtClean="0"/>
              <a:t>‹#›</a:t>
            </a:fld>
            <a:endParaRPr lang="en-US"/>
          </a:p>
        </p:txBody>
      </p:sp>
    </p:spTree>
    <p:extLst>
      <p:ext uri="{BB962C8B-B14F-4D97-AF65-F5344CB8AC3E}">
        <p14:creationId xmlns:p14="http://schemas.microsoft.com/office/powerpoint/2010/main" val="273305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nlm.nih.gov/medlineplus/osteoporosis.html" TargetMode="External"/><Relationship Id="rId7" Type="http://schemas.openxmlformats.org/officeDocument/2006/relationships/hyperlink" Target="https://www.nlm.nih.gov/medlineplus/gout.html" TargetMode="External"/><Relationship Id="rId2" Type="http://schemas.openxmlformats.org/officeDocument/2006/relationships/hyperlink" Target="https://www.nlm.nih.gov/medlineplus/carpaltunnelsyndrome.html" TargetMode="External"/><Relationship Id="rId1" Type="http://schemas.openxmlformats.org/officeDocument/2006/relationships/slideLayout" Target="../slideLayouts/slideLayout5.xml"/><Relationship Id="rId6" Type="http://schemas.openxmlformats.org/officeDocument/2006/relationships/hyperlink" Target="https://www.nlm.nih.gov/medlineplus/arthritis.html" TargetMode="External"/><Relationship Id="rId5" Type="http://schemas.openxmlformats.org/officeDocument/2006/relationships/hyperlink" Target="https://www.nlm.nih.gov/medlineplus/tendinitis.html" TargetMode="External"/><Relationship Id="rId4" Type="http://schemas.openxmlformats.org/officeDocument/2006/relationships/hyperlink" Target="https://www.nlm.nih.gov/medlineplus/sprainsandstrain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webmd.com/a-to-z-guides/weakness-and-fatigue-topic-overview" TargetMode="External"/><Relationship Id="rId2" Type="http://schemas.openxmlformats.org/officeDocument/2006/relationships/hyperlink" Target="http://www.webmd.com/pain-management/carpal-tunnel/default.htm" TargetMode="External"/><Relationship Id="rId1" Type="http://schemas.openxmlformats.org/officeDocument/2006/relationships/slideLayout" Target="../slideLayouts/slideLayout7.xml"/><Relationship Id="rId4" Type="http://schemas.openxmlformats.org/officeDocument/2006/relationships/hyperlink" Target="http://www.webmd.com/hw-popup/median-nerv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endon" TargetMode="External"/><Relationship Id="rId2" Type="http://schemas.openxmlformats.org/officeDocument/2006/relationships/hyperlink" Target="https://en.wikipedia.org/wiki/Tenosynovitis" TargetMode="External"/><Relationship Id="rId1" Type="http://schemas.openxmlformats.org/officeDocument/2006/relationships/slideLayout" Target="../slideLayouts/slideLayout7.xml"/><Relationship Id="rId4" Type="http://schemas.openxmlformats.org/officeDocument/2006/relationships/hyperlink" Target="https://en.wikipedia.org/wiki/Thum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a:t>Wrist &amp; hand disorders</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01726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6944816" cy="1055167"/>
          </a:xfrm>
        </p:spPr>
        <p:txBody>
          <a:bodyPr>
            <a:normAutofit fontScale="90000"/>
          </a:bodyPr>
          <a:lstStyle/>
          <a:p>
            <a:r>
              <a:rPr lang="en-US" b="1" u="sng" dirty="0"/>
              <a:t>Hand infections:</a:t>
            </a:r>
            <a:r>
              <a:rPr lang="en-US" dirty="0"/>
              <a:t/>
            </a:r>
            <a:br>
              <a:rPr lang="en-US" dirty="0"/>
            </a:br>
            <a:r>
              <a:rPr lang="en-US" dirty="0" smtClean="0"/>
              <a:t>   </a:t>
            </a:r>
            <a:endParaRPr lang="en-US" dirty="0"/>
          </a:p>
        </p:txBody>
      </p:sp>
      <p:sp>
        <p:nvSpPr>
          <p:cNvPr id="3" name="Subtitle 2"/>
          <p:cNvSpPr>
            <a:spLocks noGrp="1"/>
          </p:cNvSpPr>
          <p:nvPr>
            <p:ph type="subTitle" idx="1"/>
          </p:nvPr>
        </p:nvSpPr>
        <p:spPr>
          <a:xfrm>
            <a:off x="611560" y="908720"/>
            <a:ext cx="7160840" cy="4730080"/>
          </a:xfrm>
        </p:spPr>
        <p:txBody>
          <a:bodyPr/>
          <a:lstStyle/>
          <a:p>
            <a:pPr lvl="0" algn="l"/>
            <a:r>
              <a:rPr lang="en-US" b="1" u="sng" cap="all" dirty="0" smtClean="0"/>
              <a:t>-Paronychia</a:t>
            </a:r>
            <a:endParaRPr lang="en-US" dirty="0"/>
          </a:p>
          <a:p>
            <a:pPr lvl="0" algn="l"/>
            <a:r>
              <a:rPr lang="en-US" b="1" u="sng" cap="all" dirty="0" smtClean="0"/>
              <a:t>-Felon</a:t>
            </a:r>
            <a:endParaRPr lang="en-US" dirty="0"/>
          </a:p>
          <a:p>
            <a:pPr lvl="0" algn="l"/>
            <a:r>
              <a:rPr lang="en-US" b="1" u="sng" cap="all" dirty="0" smtClean="0"/>
              <a:t>-Cellulitis</a:t>
            </a:r>
            <a:endParaRPr lang="en-US" dirty="0"/>
          </a:p>
          <a:p>
            <a:pPr lvl="0" algn="l"/>
            <a:r>
              <a:rPr lang="en-US" b="1" u="sng" cap="all" dirty="0" smtClean="0"/>
              <a:t>-Tendon </a:t>
            </a:r>
            <a:r>
              <a:rPr lang="en-US" b="1" u="sng" cap="all" dirty="0"/>
              <a:t>Sheath Infection (“Infectious Tenosynovitis”)</a:t>
            </a:r>
            <a:endParaRPr lang="en-US" dirty="0"/>
          </a:p>
          <a:p>
            <a:pPr lvl="0" algn="l"/>
            <a:r>
              <a:rPr lang="en-US" b="1" u="sng" cap="all" dirty="0" smtClean="0"/>
              <a:t>-Bite </a:t>
            </a:r>
            <a:r>
              <a:rPr lang="en-US" b="1" u="sng" cap="all" dirty="0"/>
              <a:t>Wound Infections</a:t>
            </a:r>
            <a:endParaRPr lang="en-US" dirty="0"/>
          </a:p>
          <a:p>
            <a:pPr lvl="0" algn="l"/>
            <a:r>
              <a:rPr lang="en-US" b="1" u="sng" cap="all" dirty="0" smtClean="0"/>
              <a:t>-Deep </a:t>
            </a:r>
            <a:r>
              <a:rPr lang="en-US" b="1" u="sng" cap="all" dirty="0"/>
              <a:t>Space Infections</a:t>
            </a:r>
            <a:endParaRPr lang="en-US" dirty="0"/>
          </a:p>
          <a:p>
            <a:pPr lvl="0" algn="l"/>
            <a:r>
              <a:rPr lang="en-US" b="1" u="sng" cap="all" dirty="0" smtClean="0"/>
              <a:t>-Septic </a:t>
            </a:r>
            <a:r>
              <a:rPr lang="en-US" b="1" u="sng" cap="all" dirty="0"/>
              <a:t>Arthritis/Osteomyelitis</a:t>
            </a:r>
            <a:endParaRPr lang="en-US" b="1" dirty="0"/>
          </a:p>
          <a:p>
            <a:endParaRPr lang="en-US" dirty="0"/>
          </a:p>
        </p:txBody>
      </p:sp>
    </p:spTree>
    <p:extLst>
      <p:ext uri="{BB962C8B-B14F-4D97-AF65-F5344CB8AC3E}">
        <p14:creationId xmlns:p14="http://schemas.microsoft.com/office/powerpoint/2010/main" val="494705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ullResImage" descr="http://www.assh.org/Portals/1/PackFlashItemImages/WebReady/HandInfection_Fig2.jpg"/>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340768"/>
            <a:ext cx="2985616" cy="3456384"/>
          </a:xfrm>
          <a:prstGeom prst="rect">
            <a:avLst/>
          </a:prstGeom>
          <a:noFill/>
          <a:ln>
            <a:noFill/>
          </a:ln>
        </p:spPr>
      </p:pic>
    </p:spTree>
    <p:extLst>
      <p:ext uri="{BB962C8B-B14F-4D97-AF65-F5344CB8AC3E}">
        <p14:creationId xmlns:p14="http://schemas.microsoft.com/office/powerpoint/2010/main" val="401256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ullResImage" descr="http://www.assh.org/Portals/1/PackFlashItemImages/WebReady/HandInfection_Fig3.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3518118" cy="3744416"/>
          </a:xfrm>
          <a:prstGeom prst="rect">
            <a:avLst/>
          </a:prstGeom>
          <a:noFill/>
          <a:ln>
            <a:noFill/>
          </a:ln>
        </p:spPr>
      </p:pic>
    </p:spTree>
    <p:extLst>
      <p:ext uri="{BB962C8B-B14F-4D97-AF65-F5344CB8AC3E}">
        <p14:creationId xmlns:p14="http://schemas.microsoft.com/office/powerpoint/2010/main" val="202803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ullResImage" descr="http://www.assh.org/Portals/1/PackFlashItemImages/WebReady/HandInfection_Fig4.jpg"/>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700808"/>
            <a:ext cx="3744416" cy="3384376"/>
          </a:xfrm>
          <a:prstGeom prst="rect">
            <a:avLst/>
          </a:prstGeom>
          <a:noFill/>
          <a:ln>
            <a:noFill/>
          </a:ln>
        </p:spPr>
      </p:pic>
    </p:spTree>
    <p:extLst>
      <p:ext uri="{BB962C8B-B14F-4D97-AF65-F5344CB8AC3E}">
        <p14:creationId xmlns:p14="http://schemas.microsoft.com/office/powerpoint/2010/main" val="35611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fontScale="70000" lnSpcReduction="20000"/>
          </a:bodyPr>
          <a:lstStyle/>
          <a:p>
            <a:r>
              <a:rPr lang="en-US" dirty="0"/>
              <a:t>Wrist pain is common. Repetitive motion can damage your wrist. Everyday activities like typing, racquet sports or sewing can cause pain, or even </a:t>
            </a:r>
            <a:r>
              <a:rPr lang="en-US" u="sng" dirty="0">
                <a:hlinkClick r:id="rId2"/>
              </a:rPr>
              <a:t>carpal tunnel syndrome</a:t>
            </a:r>
            <a:r>
              <a:rPr lang="en-US" dirty="0"/>
              <a:t>. Wrist pain with bruising and swelling can be a sign of injury. The signs of a possible fracture include misshapen joints and inability to move your wrist. Some wrist fractures are a result of </a:t>
            </a:r>
            <a:r>
              <a:rPr lang="en-US" u="sng" dirty="0">
                <a:hlinkClick r:id="rId3"/>
              </a:rPr>
              <a:t>osteoporosis</a:t>
            </a:r>
            <a:r>
              <a:rPr lang="en-US" dirty="0"/>
              <a:t>.</a:t>
            </a:r>
          </a:p>
          <a:p>
            <a:r>
              <a:rPr lang="en-US" dirty="0"/>
              <a:t>Other common causes of pain are </a:t>
            </a:r>
          </a:p>
          <a:p>
            <a:r>
              <a:rPr lang="en-US" u="sng" dirty="0">
                <a:solidFill>
                  <a:schemeClr val="tx1">
                    <a:lumMod val="75000"/>
                    <a:lumOff val="25000"/>
                  </a:schemeClr>
                </a:solidFill>
                <a:hlinkClick r:id="rId4"/>
              </a:rPr>
              <a:t>Sprains and strains</a:t>
            </a:r>
            <a:endParaRPr lang="en-US" dirty="0">
              <a:solidFill>
                <a:schemeClr val="tx1">
                  <a:lumMod val="75000"/>
                  <a:lumOff val="25000"/>
                </a:schemeClr>
              </a:solidFill>
            </a:endParaRPr>
          </a:p>
          <a:p>
            <a:r>
              <a:rPr lang="en-US" u="sng" dirty="0">
                <a:solidFill>
                  <a:schemeClr val="tx1">
                    <a:lumMod val="75000"/>
                    <a:lumOff val="25000"/>
                  </a:schemeClr>
                </a:solidFill>
                <a:hlinkClick r:id="rId5"/>
              </a:rPr>
              <a:t>Tendinitis</a:t>
            </a:r>
            <a:endParaRPr lang="en-US" dirty="0">
              <a:solidFill>
                <a:schemeClr val="tx1">
                  <a:lumMod val="75000"/>
                  <a:lumOff val="25000"/>
                </a:schemeClr>
              </a:solidFill>
            </a:endParaRPr>
          </a:p>
          <a:p>
            <a:r>
              <a:rPr lang="en-US" u="sng" dirty="0">
                <a:solidFill>
                  <a:schemeClr val="tx1">
                    <a:lumMod val="75000"/>
                    <a:lumOff val="25000"/>
                  </a:schemeClr>
                </a:solidFill>
                <a:hlinkClick r:id="rId6"/>
              </a:rPr>
              <a:t>Arthritis</a:t>
            </a:r>
            <a:endParaRPr lang="en-US" dirty="0">
              <a:solidFill>
                <a:schemeClr val="tx1">
                  <a:lumMod val="75000"/>
                  <a:lumOff val="25000"/>
                </a:schemeClr>
              </a:solidFill>
            </a:endParaRPr>
          </a:p>
          <a:p>
            <a:r>
              <a:rPr lang="en-US" u="sng" dirty="0">
                <a:solidFill>
                  <a:schemeClr val="tx1">
                    <a:lumMod val="75000"/>
                    <a:lumOff val="25000"/>
                  </a:schemeClr>
                </a:solidFill>
                <a:hlinkClick r:id="rId7"/>
              </a:rPr>
              <a:t>Gout and </a:t>
            </a:r>
            <a:r>
              <a:rPr lang="en-US" u="sng" dirty="0" err="1">
                <a:solidFill>
                  <a:schemeClr val="tx1">
                    <a:lumMod val="75000"/>
                    <a:lumOff val="25000"/>
                  </a:schemeClr>
                </a:solidFill>
                <a:hlinkClick r:id="rId7"/>
              </a:rPr>
              <a:t>pseudogout</a:t>
            </a:r>
            <a:endParaRPr lang="en-US" dirty="0">
              <a:solidFill>
                <a:schemeClr val="tx1">
                  <a:lumMod val="75000"/>
                  <a:lumOff val="25000"/>
                </a:schemeClr>
              </a:solidFill>
            </a:endParaRP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a:bodyPr>
          <a:lstStyle/>
          <a:p>
            <a:pPr marL="0" indent="0">
              <a:buNone/>
            </a:pPr>
            <a:endParaRPr lang="en-U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348880"/>
            <a:ext cx="352839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89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5526360" cy="3046988"/>
          </a:xfrm>
          <a:prstGeom prst="rect">
            <a:avLst/>
          </a:prstGeom>
        </p:spPr>
        <p:txBody>
          <a:bodyPr wrap="square">
            <a:spAutoFit/>
          </a:bodyPr>
          <a:lstStyle/>
          <a:p>
            <a:r>
              <a:rPr lang="en-US" sz="3200" b="1" dirty="0"/>
              <a:t>Carpal Tunnel Syndrome </a:t>
            </a:r>
            <a:endParaRPr lang="en-US" sz="3200" dirty="0"/>
          </a:p>
          <a:p>
            <a:r>
              <a:rPr lang="en-US" sz="3200" dirty="0">
                <a:hlinkClick r:id="rId2"/>
              </a:rPr>
              <a:t>Carpal tunnel syndrome</a:t>
            </a:r>
            <a:r>
              <a:rPr lang="en-US" sz="3200" dirty="0"/>
              <a:t> is numbness, tingling, </a:t>
            </a:r>
            <a:r>
              <a:rPr lang="en-US" sz="3200" dirty="0">
                <a:hlinkClick r:id="rId3"/>
              </a:rPr>
              <a:t>weakness</a:t>
            </a:r>
            <a:r>
              <a:rPr lang="en-US" sz="3200" dirty="0"/>
              <a:t>, and other problems in your hand because of pressure on the </a:t>
            </a:r>
            <a:r>
              <a:rPr lang="en-US" sz="3200" dirty="0">
                <a:hlinkClick r:id="rId4"/>
              </a:rPr>
              <a:t>median nerve</a:t>
            </a:r>
            <a:r>
              <a:rPr lang="en-US" sz="3200" dirty="0"/>
              <a:t> in your wrist.</a:t>
            </a:r>
          </a:p>
        </p:txBody>
      </p:sp>
    </p:spTree>
    <p:extLst>
      <p:ext uri="{BB962C8B-B14F-4D97-AF65-F5344CB8AC3E}">
        <p14:creationId xmlns:p14="http://schemas.microsoft.com/office/powerpoint/2010/main" val="1264386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4401205"/>
          </a:xfrm>
          <a:prstGeom prst="rect">
            <a:avLst/>
          </a:prstGeom>
        </p:spPr>
        <p:txBody>
          <a:bodyPr>
            <a:spAutoFit/>
          </a:bodyPr>
          <a:lstStyle/>
          <a:p>
            <a:r>
              <a:rPr lang="en-US" sz="2000" b="1" dirty="0"/>
              <a:t>De </a:t>
            </a:r>
            <a:r>
              <a:rPr lang="en-US" sz="2000" b="1" dirty="0" err="1"/>
              <a:t>Quervain</a:t>
            </a:r>
            <a:r>
              <a:rPr lang="en-US" sz="2000" b="1" dirty="0"/>
              <a:t> syndrome:( de </a:t>
            </a:r>
            <a:r>
              <a:rPr lang="en-US" sz="2000" b="1" dirty="0" err="1"/>
              <a:t>Quervain's</a:t>
            </a:r>
            <a:r>
              <a:rPr lang="en-US" sz="2000" b="1" dirty="0"/>
              <a:t> </a:t>
            </a:r>
            <a:r>
              <a:rPr lang="en-US" sz="2000" b="1" dirty="0" err="1"/>
              <a:t>stenosing</a:t>
            </a:r>
            <a:r>
              <a:rPr lang="en-US" sz="2000" b="1" dirty="0"/>
              <a:t> tenosynovitis):</a:t>
            </a:r>
            <a:r>
              <a:rPr lang="en-US" sz="2000" dirty="0"/>
              <a:t> is a </a:t>
            </a:r>
            <a:r>
              <a:rPr lang="en-US" sz="2000" u="sng" dirty="0">
                <a:hlinkClick r:id="rId2" tooltip="Tenosynovitis"/>
              </a:rPr>
              <a:t>tenosynovitis</a:t>
            </a:r>
            <a:r>
              <a:rPr lang="en-US" sz="2000" dirty="0"/>
              <a:t> of the sheath or tunnel that surrounds two </a:t>
            </a:r>
            <a:r>
              <a:rPr lang="en-US" sz="2000" u="sng" dirty="0">
                <a:hlinkClick r:id="rId3" tooltip="Tendon"/>
              </a:rPr>
              <a:t>tendons</a:t>
            </a:r>
            <a:r>
              <a:rPr lang="en-US" sz="2000" dirty="0"/>
              <a:t>(EPL&amp; APB) that control movement of the </a:t>
            </a:r>
            <a:r>
              <a:rPr lang="en-US" sz="2000" u="sng" dirty="0">
                <a:hlinkClick r:id="rId4" tooltip="Thumb"/>
              </a:rPr>
              <a:t>thumb</a:t>
            </a:r>
            <a:r>
              <a:rPr lang="en-US" sz="2000" dirty="0"/>
              <a:t>. Symptoms are pain at the radial side of the wrist, spasms, tenderness, occasional burning sensation in the hand, and swelling over the thumb side of the wrist, and difficulty gripping with the affected side of the hand. The onset is often gradual. Pain is made worse by movement of the thumb and wrist, and may radiate to the thumb or the forearm.</a:t>
            </a:r>
          </a:p>
        </p:txBody>
      </p:sp>
    </p:spTree>
    <p:extLst>
      <p:ext uri="{BB962C8B-B14F-4D97-AF65-F5344CB8AC3E}">
        <p14:creationId xmlns:p14="http://schemas.microsoft.com/office/powerpoint/2010/main" val="3706430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1/15/Gray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865" y="980728"/>
            <a:ext cx="3500388" cy="420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09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Ganglion cyst:</a:t>
            </a:r>
            <a:br>
              <a:rPr lang="en-US" b="1" dirty="0"/>
            </a:br>
            <a:endParaRPr lang="en-US" dirty="0"/>
          </a:p>
        </p:txBody>
      </p:sp>
      <p:pic>
        <p:nvPicPr>
          <p:cNvPr id="3074" name="Picture 2" descr="https://upload.wikimedia.org/wikipedia/commons/2/2e/Ganglion-cy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12776"/>
            <a:ext cx="3810000" cy="461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5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Kienbock’s disease</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99506"/>
            <a:ext cx="348615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942" y="1999506"/>
            <a:ext cx="35337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62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554461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307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422041"/>
            <a:ext cx="5526360" cy="3376822"/>
          </a:xfrm>
          <a:prstGeom prst="rect">
            <a:avLst/>
          </a:prstGeom>
        </p:spPr>
        <p:txBody>
          <a:bodyPr wrap="square">
            <a:spAutoFit/>
          </a:bodyPr>
          <a:lstStyle/>
          <a:p>
            <a:pPr algn="just">
              <a:lnSpc>
                <a:spcPct val="115000"/>
              </a:lnSpc>
              <a:spcAft>
                <a:spcPts val="1350"/>
              </a:spcAft>
            </a:pPr>
            <a:r>
              <a:rPr lang="en-US" sz="2400" b="1" u="sng" dirty="0" smtClean="0">
                <a:solidFill>
                  <a:srgbClr val="000000"/>
                </a:solidFill>
                <a:effectLst/>
                <a:latin typeface="Lato"/>
                <a:ea typeface="Calibri"/>
                <a:cs typeface="Arial"/>
              </a:rPr>
              <a:t>Arthritis of the Hand:</a:t>
            </a:r>
            <a:endParaRPr lang="en-US" sz="1400" dirty="0">
              <a:ea typeface="Calibri"/>
              <a:cs typeface="Arial"/>
            </a:endParaRPr>
          </a:p>
          <a:p>
            <a:pPr>
              <a:lnSpc>
                <a:spcPct val="115000"/>
              </a:lnSpc>
              <a:spcAft>
                <a:spcPts val="1000"/>
              </a:spcAft>
            </a:pPr>
            <a:r>
              <a:rPr lang="en-US" dirty="0" smtClean="0">
                <a:effectLst/>
                <a:latin typeface="Times New Roman"/>
                <a:ea typeface="Times New Roman"/>
                <a:cs typeface="Arial"/>
              </a:rPr>
              <a:t>The two most common forms of arthritis from disease are osteoarthritis and rheumatoid arthritis. </a:t>
            </a:r>
            <a:endParaRPr lang="en-US" dirty="0">
              <a:ea typeface="Calibri"/>
              <a:cs typeface="Arial"/>
            </a:endParaRPr>
          </a:p>
          <a:p>
            <a:pPr>
              <a:lnSpc>
                <a:spcPct val="115000"/>
              </a:lnSpc>
              <a:spcAft>
                <a:spcPts val="1000"/>
              </a:spcAft>
            </a:pPr>
            <a:r>
              <a:rPr lang="en-US" dirty="0" smtClean="0">
                <a:effectLst/>
                <a:latin typeface="Times New Roman"/>
                <a:ea typeface="Times New Roman"/>
                <a:cs typeface="Arial"/>
              </a:rPr>
              <a:t>-</a:t>
            </a:r>
            <a:r>
              <a:rPr lang="en-US" b="1" u="sng" dirty="0" smtClean="0">
                <a:effectLst/>
                <a:latin typeface="Times New Roman"/>
                <a:ea typeface="Times New Roman"/>
                <a:cs typeface="Arial"/>
              </a:rPr>
              <a:t>Osteoarthritis</a:t>
            </a:r>
            <a:r>
              <a:rPr lang="en-US" dirty="0" smtClean="0">
                <a:effectLst/>
                <a:latin typeface="Times New Roman"/>
                <a:ea typeface="Times New Roman"/>
                <a:cs typeface="Arial"/>
              </a:rPr>
              <a:t> is much more common and generally affects older people. Also known as "wear and tear" arthritis, osteoarthritis causes cartilage to wear away.. </a:t>
            </a:r>
            <a:endParaRPr lang="en-US" dirty="0">
              <a:ea typeface="Calibri"/>
              <a:cs typeface="Arial"/>
            </a:endParaRPr>
          </a:p>
          <a:p>
            <a:r>
              <a:rPr lang="en-US" b="1" u="sng" dirty="0" smtClean="0">
                <a:effectLst/>
                <a:latin typeface="Times New Roman"/>
                <a:ea typeface="Times New Roman"/>
              </a:rPr>
              <a:t>-Rheumatoid arthritis</a:t>
            </a:r>
            <a:r>
              <a:rPr lang="en-US" dirty="0" smtClean="0">
                <a:effectLst/>
                <a:latin typeface="Times New Roman"/>
                <a:ea typeface="Times New Roman"/>
              </a:rPr>
              <a:t> is a chronic disease that can affect many parts of your body. It causes the joint lining (synovium) to swell.</a:t>
            </a:r>
            <a:endParaRPr lang="en-US" dirty="0"/>
          </a:p>
        </p:txBody>
      </p:sp>
    </p:spTree>
    <p:extLst>
      <p:ext uri="{BB962C8B-B14F-4D97-AF65-F5344CB8AC3E}">
        <p14:creationId xmlns:p14="http://schemas.microsoft.com/office/powerpoint/2010/main" val="2477180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328</Words>
  <Application>Microsoft Office PowerPoint</Application>
  <PresentationFormat>On-screen Show (4:3)</PresentationFormat>
  <Paragraphs>24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Wrist &amp; hand disorders </vt:lpstr>
      <vt:lpstr>PowerPoint Presentation</vt:lpstr>
      <vt:lpstr>PowerPoint Presentation</vt:lpstr>
      <vt:lpstr>PowerPoint Presentation</vt:lpstr>
      <vt:lpstr>PowerPoint Presentation</vt:lpstr>
      <vt:lpstr>Ganglion cyst: </vt:lpstr>
      <vt:lpstr>Kienbock’s disease</vt:lpstr>
      <vt:lpstr>PowerPoint Presentation</vt:lpstr>
      <vt:lpstr>PowerPoint Presentation</vt:lpstr>
      <vt:lpstr>Hand infections: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Wrist &amp; hand disorders</dc:title>
  <dc:creator>user</dc:creator>
  <cp:lastModifiedBy>user</cp:lastModifiedBy>
  <cp:revision>9</cp:revision>
  <dcterms:created xsi:type="dcterms:W3CDTF">2016-04-11T00:33:20Z</dcterms:created>
  <dcterms:modified xsi:type="dcterms:W3CDTF">2018-12-09T06:21:38Z</dcterms:modified>
</cp:coreProperties>
</file>