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324" r:id="rId2"/>
    <p:sldId id="325" r:id="rId3"/>
    <p:sldId id="387" r:id="rId4"/>
    <p:sldId id="261" r:id="rId5"/>
    <p:sldId id="345" r:id="rId6"/>
    <p:sldId id="346" r:id="rId7"/>
    <p:sldId id="383" r:id="rId8"/>
    <p:sldId id="348" r:id="rId9"/>
    <p:sldId id="349" r:id="rId10"/>
    <p:sldId id="350" r:id="rId11"/>
    <p:sldId id="351" r:id="rId12"/>
    <p:sldId id="382" r:id="rId13"/>
    <p:sldId id="352" r:id="rId14"/>
    <p:sldId id="259" r:id="rId15"/>
    <p:sldId id="384" r:id="rId16"/>
    <p:sldId id="353" r:id="rId17"/>
    <p:sldId id="355" r:id="rId18"/>
    <p:sldId id="356" r:id="rId19"/>
    <p:sldId id="269" r:id="rId20"/>
    <p:sldId id="357" r:id="rId21"/>
    <p:sldId id="328" r:id="rId22"/>
    <p:sldId id="339" r:id="rId23"/>
    <p:sldId id="329" r:id="rId24"/>
    <p:sldId id="270" r:id="rId25"/>
    <p:sldId id="271" r:id="rId26"/>
    <p:sldId id="274" r:id="rId27"/>
    <p:sldId id="275" r:id="rId28"/>
    <p:sldId id="358" r:id="rId29"/>
    <p:sldId id="359" r:id="rId30"/>
    <p:sldId id="360" r:id="rId31"/>
    <p:sldId id="361" r:id="rId32"/>
    <p:sldId id="386" r:id="rId33"/>
    <p:sldId id="362" r:id="rId34"/>
    <p:sldId id="388" r:id="rId35"/>
    <p:sldId id="363" r:id="rId36"/>
    <p:sldId id="277" r:id="rId37"/>
    <p:sldId id="278" r:id="rId38"/>
    <p:sldId id="389" r:id="rId39"/>
    <p:sldId id="279" r:id="rId40"/>
    <p:sldId id="280" r:id="rId41"/>
    <p:sldId id="281" r:id="rId42"/>
    <p:sldId id="282" r:id="rId43"/>
    <p:sldId id="286" r:id="rId44"/>
    <p:sldId id="283" r:id="rId45"/>
    <p:sldId id="284" r:id="rId46"/>
    <p:sldId id="390" r:id="rId47"/>
    <p:sldId id="370" r:id="rId48"/>
    <p:sldId id="391" r:id="rId49"/>
    <p:sldId id="366" r:id="rId50"/>
    <p:sldId id="368" r:id="rId51"/>
    <p:sldId id="369" r:id="rId52"/>
    <p:sldId id="373" r:id="rId53"/>
    <p:sldId id="367" r:id="rId54"/>
    <p:sldId id="392" r:id="rId55"/>
    <p:sldId id="371" r:id="rId56"/>
    <p:sldId id="393" r:id="rId57"/>
    <p:sldId id="372" r:id="rId58"/>
    <p:sldId id="374" r:id="rId59"/>
    <p:sldId id="365" r:id="rId60"/>
    <p:sldId id="385" r:id="rId61"/>
    <p:sldId id="394" r:id="rId62"/>
    <p:sldId id="376" r:id="rId63"/>
    <p:sldId id="377" r:id="rId64"/>
    <p:sldId id="378" r:id="rId65"/>
    <p:sldId id="379" r:id="rId66"/>
    <p:sldId id="395" r:id="rId67"/>
    <p:sldId id="380" r:id="rId68"/>
    <p:sldId id="381" r:id="rId69"/>
    <p:sldId id="396" r:id="rId70"/>
    <p:sldId id="342" r:id="rId71"/>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412" autoAdjust="0"/>
    <p:restoredTop sz="94624" autoAdjust="0"/>
  </p:normalViewPr>
  <p:slideViewPr>
    <p:cSldViewPr>
      <p:cViewPr varScale="1">
        <p:scale>
          <a:sx n="70" d="100"/>
          <a:sy n="70" d="100"/>
        </p:scale>
        <p:origin x="-1386"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IQ"/>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IQ"/>
          </a:p>
        </p:txBody>
      </p:sp>
      <p:sp>
        <p:nvSpPr>
          <p:cNvPr id="4" name="Date Placeholder 3"/>
          <p:cNvSpPr>
            <a:spLocks noGrp="1"/>
          </p:cNvSpPr>
          <p:nvPr>
            <p:ph type="dt" sz="half" idx="10"/>
          </p:nvPr>
        </p:nvSpPr>
        <p:spPr/>
        <p:txBody>
          <a:bodyPr/>
          <a:lstStyle/>
          <a:p>
            <a:fld id="{97C32744-CC0C-4D0B-8984-41F9D90641DF}" type="datetimeFigureOut">
              <a:rPr lang="ar-IQ" smtClean="0"/>
              <a:t>24/04/1440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77EAF236-2624-4148-963B-6036E69FDB77}" type="slidenum">
              <a:rPr lang="ar-IQ" smtClean="0"/>
              <a:t>‹#›</a:t>
            </a:fld>
            <a:endParaRPr lang="ar-IQ"/>
          </a:p>
        </p:txBody>
      </p:sp>
    </p:spTree>
    <p:extLst>
      <p:ext uri="{BB962C8B-B14F-4D97-AF65-F5344CB8AC3E}">
        <p14:creationId xmlns:p14="http://schemas.microsoft.com/office/powerpoint/2010/main" val="643492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10"/>
          </p:nvPr>
        </p:nvSpPr>
        <p:spPr/>
        <p:txBody>
          <a:bodyPr/>
          <a:lstStyle/>
          <a:p>
            <a:fld id="{97C32744-CC0C-4D0B-8984-41F9D90641DF}" type="datetimeFigureOut">
              <a:rPr lang="ar-IQ" smtClean="0"/>
              <a:t>24/04/1440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77EAF236-2624-4148-963B-6036E69FDB77}" type="slidenum">
              <a:rPr lang="ar-IQ" smtClean="0"/>
              <a:t>‹#›</a:t>
            </a:fld>
            <a:endParaRPr lang="ar-IQ"/>
          </a:p>
        </p:txBody>
      </p:sp>
    </p:spTree>
    <p:extLst>
      <p:ext uri="{BB962C8B-B14F-4D97-AF65-F5344CB8AC3E}">
        <p14:creationId xmlns:p14="http://schemas.microsoft.com/office/powerpoint/2010/main" val="65603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IQ"/>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10"/>
          </p:nvPr>
        </p:nvSpPr>
        <p:spPr/>
        <p:txBody>
          <a:bodyPr/>
          <a:lstStyle/>
          <a:p>
            <a:fld id="{97C32744-CC0C-4D0B-8984-41F9D90641DF}" type="datetimeFigureOut">
              <a:rPr lang="ar-IQ" smtClean="0"/>
              <a:t>24/04/1440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77EAF236-2624-4148-963B-6036E69FDB77}" type="slidenum">
              <a:rPr lang="ar-IQ" smtClean="0"/>
              <a:t>‹#›</a:t>
            </a:fld>
            <a:endParaRPr lang="ar-IQ"/>
          </a:p>
        </p:txBody>
      </p:sp>
    </p:spTree>
    <p:extLst>
      <p:ext uri="{BB962C8B-B14F-4D97-AF65-F5344CB8AC3E}">
        <p14:creationId xmlns:p14="http://schemas.microsoft.com/office/powerpoint/2010/main" val="1990067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10"/>
          </p:nvPr>
        </p:nvSpPr>
        <p:spPr/>
        <p:txBody>
          <a:bodyPr/>
          <a:lstStyle/>
          <a:p>
            <a:fld id="{97C32744-CC0C-4D0B-8984-41F9D90641DF}" type="datetimeFigureOut">
              <a:rPr lang="ar-IQ" smtClean="0"/>
              <a:t>24/04/1440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77EAF236-2624-4148-963B-6036E69FDB77}" type="slidenum">
              <a:rPr lang="ar-IQ" smtClean="0"/>
              <a:t>‹#›</a:t>
            </a:fld>
            <a:endParaRPr lang="ar-IQ"/>
          </a:p>
        </p:txBody>
      </p:sp>
    </p:spTree>
    <p:extLst>
      <p:ext uri="{BB962C8B-B14F-4D97-AF65-F5344CB8AC3E}">
        <p14:creationId xmlns:p14="http://schemas.microsoft.com/office/powerpoint/2010/main" val="1499091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IQ"/>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C32744-CC0C-4D0B-8984-41F9D90641DF}" type="datetimeFigureOut">
              <a:rPr lang="ar-IQ" smtClean="0"/>
              <a:t>24/04/1440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77EAF236-2624-4148-963B-6036E69FDB77}" type="slidenum">
              <a:rPr lang="ar-IQ" smtClean="0"/>
              <a:t>‹#›</a:t>
            </a:fld>
            <a:endParaRPr lang="ar-IQ"/>
          </a:p>
        </p:txBody>
      </p:sp>
    </p:spTree>
    <p:extLst>
      <p:ext uri="{BB962C8B-B14F-4D97-AF65-F5344CB8AC3E}">
        <p14:creationId xmlns:p14="http://schemas.microsoft.com/office/powerpoint/2010/main" val="2294827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5" name="Date Placeholder 4"/>
          <p:cNvSpPr>
            <a:spLocks noGrp="1"/>
          </p:cNvSpPr>
          <p:nvPr>
            <p:ph type="dt" sz="half" idx="10"/>
          </p:nvPr>
        </p:nvSpPr>
        <p:spPr/>
        <p:txBody>
          <a:bodyPr/>
          <a:lstStyle/>
          <a:p>
            <a:fld id="{97C32744-CC0C-4D0B-8984-41F9D90641DF}" type="datetimeFigureOut">
              <a:rPr lang="ar-IQ" smtClean="0"/>
              <a:t>24/04/1440</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77EAF236-2624-4148-963B-6036E69FDB77}" type="slidenum">
              <a:rPr lang="ar-IQ" smtClean="0"/>
              <a:t>‹#›</a:t>
            </a:fld>
            <a:endParaRPr lang="ar-IQ"/>
          </a:p>
        </p:txBody>
      </p:sp>
    </p:spTree>
    <p:extLst>
      <p:ext uri="{BB962C8B-B14F-4D97-AF65-F5344CB8AC3E}">
        <p14:creationId xmlns:p14="http://schemas.microsoft.com/office/powerpoint/2010/main" val="1741253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IQ"/>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7" name="Date Placeholder 6"/>
          <p:cNvSpPr>
            <a:spLocks noGrp="1"/>
          </p:cNvSpPr>
          <p:nvPr>
            <p:ph type="dt" sz="half" idx="10"/>
          </p:nvPr>
        </p:nvSpPr>
        <p:spPr/>
        <p:txBody>
          <a:bodyPr/>
          <a:lstStyle/>
          <a:p>
            <a:fld id="{97C32744-CC0C-4D0B-8984-41F9D90641DF}" type="datetimeFigureOut">
              <a:rPr lang="ar-IQ" smtClean="0"/>
              <a:t>24/04/1440</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77EAF236-2624-4148-963B-6036E69FDB77}" type="slidenum">
              <a:rPr lang="ar-IQ" smtClean="0"/>
              <a:t>‹#›</a:t>
            </a:fld>
            <a:endParaRPr lang="ar-IQ"/>
          </a:p>
        </p:txBody>
      </p:sp>
    </p:spTree>
    <p:extLst>
      <p:ext uri="{BB962C8B-B14F-4D97-AF65-F5344CB8AC3E}">
        <p14:creationId xmlns:p14="http://schemas.microsoft.com/office/powerpoint/2010/main" val="244308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Date Placeholder 2"/>
          <p:cNvSpPr>
            <a:spLocks noGrp="1"/>
          </p:cNvSpPr>
          <p:nvPr>
            <p:ph type="dt" sz="half" idx="10"/>
          </p:nvPr>
        </p:nvSpPr>
        <p:spPr/>
        <p:txBody>
          <a:bodyPr/>
          <a:lstStyle/>
          <a:p>
            <a:fld id="{97C32744-CC0C-4D0B-8984-41F9D90641DF}" type="datetimeFigureOut">
              <a:rPr lang="ar-IQ" smtClean="0"/>
              <a:t>24/04/1440</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77EAF236-2624-4148-963B-6036E69FDB77}" type="slidenum">
              <a:rPr lang="ar-IQ" smtClean="0"/>
              <a:t>‹#›</a:t>
            </a:fld>
            <a:endParaRPr lang="ar-IQ"/>
          </a:p>
        </p:txBody>
      </p:sp>
    </p:spTree>
    <p:extLst>
      <p:ext uri="{BB962C8B-B14F-4D97-AF65-F5344CB8AC3E}">
        <p14:creationId xmlns:p14="http://schemas.microsoft.com/office/powerpoint/2010/main" val="2033841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C32744-CC0C-4D0B-8984-41F9D90641DF}" type="datetimeFigureOut">
              <a:rPr lang="ar-IQ" smtClean="0"/>
              <a:t>24/04/1440</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77EAF236-2624-4148-963B-6036E69FDB77}" type="slidenum">
              <a:rPr lang="ar-IQ" smtClean="0"/>
              <a:t>‹#›</a:t>
            </a:fld>
            <a:endParaRPr lang="ar-IQ"/>
          </a:p>
        </p:txBody>
      </p:sp>
    </p:spTree>
    <p:extLst>
      <p:ext uri="{BB962C8B-B14F-4D97-AF65-F5344CB8AC3E}">
        <p14:creationId xmlns:p14="http://schemas.microsoft.com/office/powerpoint/2010/main" val="3444966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IQ"/>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C32744-CC0C-4D0B-8984-41F9D90641DF}" type="datetimeFigureOut">
              <a:rPr lang="ar-IQ" smtClean="0"/>
              <a:t>24/04/1440</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77EAF236-2624-4148-963B-6036E69FDB77}" type="slidenum">
              <a:rPr lang="ar-IQ" smtClean="0"/>
              <a:t>‹#›</a:t>
            </a:fld>
            <a:endParaRPr lang="ar-IQ"/>
          </a:p>
        </p:txBody>
      </p:sp>
    </p:spTree>
    <p:extLst>
      <p:ext uri="{BB962C8B-B14F-4D97-AF65-F5344CB8AC3E}">
        <p14:creationId xmlns:p14="http://schemas.microsoft.com/office/powerpoint/2010/main" val="3504965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IQ"/>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C32744-CC0C-4D0B-8984-41F9D90641DF}" type="datetimeFigureOut">
              <a:rPr lang="ar-IQ" smtClean="0"/>
              <a:t>24/04/1440</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77EAF236-2624-4148-963B-6036E69FDB77}" type="slidenum">
              <a:rPr lang="ar-IQ" smtClean="0"/>
              <a:t>‹#›</a:t>
            </a:fld>
            <a:endParaRPr lang="ar-IQ"/>
          </a:p>
        </p:txBody>
      </p:sp>
    </p:spTree>
    <p:extLst>
      <p:ext uri="{BB962C8B-B14F-4D97-AF65-F5344CB8AC3E}">
        <p14:creationId xmlns:p14="http://schemas.microsoft.com/office/powerpoint/2010/main" val="3376566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ar-IQ"/>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97C32744-CC0C-4D0B-8984-41F9D90641DF}" type="datetimeFigureOut">
              <a:rPr lang="ar-IQ" smtClean="0"/>
              <a:t>24/04/1440</a:t>
            </a:fld>
            <a:endParaRPr lang="ar-IQ"/>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7EAF236-2624-4148-963B-6036E69FDB77}" type="slidenum">
              <a:rPr lang="ar-IQ" smtClean="0"/>
              <a:t>‹#›</a:t>
            </a:fld>
            <a:endParaRPr lang="ar-IQ"/>
          </a:p>
        </p:txBody>
      </p:sp>
    </p:spTree>
    <p:extLst>
      <p:ext uri="{BB962C8B-B14F-4D97-AF65-F5344CB8AC3E}">
        <p14:creationId xmlns:p14="http://schemas.microsoft.com/office/powerpoint/2010/main" val="38386075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6632"/>
            <a:ext cx="9144000" cy="5909310"/>
          </a:xfrm>
          <a:prstGeom prst="rect">
            <a:avLst/>
          </a:prstGeom>
        </p:spPr>
        <p:txBody>
          <a:bodyPr wrap="square">
            <a:spAutoFit/>
          </a:bodyPr>
          <a:lstStyle/>
          <a:p>
            <a:pPr algn="ctr" rtl="0"/>
            <a:r>
              <a:rPr lang="en-US" sz="2000" b="1" dirty="0">
                <a:latin typeface="Times New Roman" pitchFamily="18" charset="0"/>
                <a:cs typeface="Times New Roman" pitchFamily="18" charset="0"/>
              </a:rPr>
              <a:t>Surgical </a:t>
            </a:r>
            <a:r>
              <a:rPr lang="en-US" sz="2000" b="1" dirty="0" smtClean="0">
                <a:latin typeface="Times New Roman" pitchFamily="18" charset="0"/>
                <a:cs typeface="Times New Roman" pitchFamily="18" charset="0"/>
              </a:rPr>
              <a:t>infection</a:t>
            </a:r>
            <a:endParaRPr lang="en-US" sz="2000" b="1" dirty="0" smtClean="0">
              <a:solidFill>
                <a:srgbClr val="33CDCD"/>
              </a:solidFill>
              <a:latin typeface="Times New Roman" pitchFamily="18" charset="0"/>
              <a:cs typeface="Times New Roman" pitchFamily="18" charset="0"/>
            </a:endParaRPr>
          </a:p>
          <a:p>
            <a:pPr algn="l" rtl="0"/>
            <a:r>
              <a:rPr lang="en-US" sz="2000" b="1" dirty="0">
                <a:latin typeface="Times New Roman" pitchFamily="18" charset="0"/>
                <a:cs typeface="Times New Roman" pitchFamily="18" charset="0"/>
              </a:rPr>
              <a:t>HISTORY OF </a:t>
            </a:r>
            <a:r>
              <a:rPr lang="en-US" sz="2000" b="1" dirty="0" smtClean="0">
                <a:latin typeface="Times New Roman" pitchFamily="18" charset="0"/>
                <a:cs typeface="Times New Roman" pitchFamily="18" charset="0"/>
              </a:rPr>
              <a:t>SURGICAL INFECTION</a:t>
            </a:r>
          </a:p>
          <a:p>
            <a:pPr marL="800100" lvl="1" indent="-342900" algn="l" rtl="0">
              <a:buFont typeface="Arial" pitchFamily="34" charset="0"/>
              <a:buChar char="•"/>
            </a:pPr>
            <a:r>
              <a:rPr lang="en-US" sz="2000" dirty="0" smtClean="0">
                <a:solidFill>
                  <a:srgbClr val="000000"/>
                </a:solidFill>
                <a:latin typeface="Times New Roman" pitchFamily="18" charset="0"/>
                <a:cs typeface="Times New Roman" pitchFamily="18" charset="0"/>
              </a:rPr>
              <a:t>Surgical </a:t>
            </a:r>
            <a:r>
              <a:rPr lang="en-US" sz="2000" dirty="0">
                <a:solidFill>
                  <a:srgbClr val="000000"/>
                </a:solidFill>
                <a:latin typeface="Times New Roman" pitchFamily="18" charset="0"/>
                <a:cs typeface="Times New Roman" pitchFamily="18" charset="0"/>
              </a:rPr>
              <a:t>infection, particularly surgical site infection (SSI), </a:t>
            </a:r>
            <a:r>
              <a:rPr lang="en-US" sz="2000" dirty="0" smtClean="0">
                <a:solidFill>
                  <a:srgbClr val="000000"/>
                </a:solidFill>
                <a:latin typeface="Times New Roman" pitchFamily="18" charset="0"/>
                <a:cs typeface="Times New Roman" pitchFamily="18" charset="0"/>
              </a:rPr>
              <a:t>has always </a:t>
            </a:r>
            <a:r>
              <a:rPr lang="en-US" sz="2000" dirty="0">
                <a:solidFill>
                  <a:srgbClr val="000000"/>
                </a:solidFill>
                <a:latin typeface="Times New Roman" pitchFamily="18" charset="0"/>
                <a:cs typeface="Times New Roman" pitchFamily="18" charset="0"/>
              </a:rPr>
              <a:t>been a major complication of surgery and trauma and </a:t>
            </a:r>
            <a:r>
              <a:rPr lang="en-US" sz="2000" dirty="0" smtClean="0">
                <a:solidFill>
                  <a:srgbClr val="000000"/>
                </a:solidFill>
                <a:latin typeface="Times New Roman" pitchFamily="18" charset="0"/>
                <a:cs typeface="Times New Roman" pitchFamily="18" charset="0"/>
              </a:rPr>
              <a:t>has been </a:t>
            </a:r>
            <a:r>
              <a:rPr lang="en-US" sz="2000" dirty="0">
                <a:solidFill>
                  <a:srgbClr val="000000"/>
                </a:solidFill>
                <a:latin typeface="Times New Roman" pitchFamily="18" charset="0"/>
                <a:cs typeface="Times New Roman" pitchFamily="18" charset="0"/>
              </a:rPr>
              <a:t>documented for 4000–5000 years</a:t>
            </a:r>
            <a:r>
              <a:rPr lang="en-US" sz="2000" dirty="0" smtClean="0">
                <a:solidFill>
                  <a:srgbClr val="000000"/>
                </a:solidFill>
                <a:latin typeface="Times New Roman" pitchFamily="18" charset="0"/>
                <a:cs typeface="Times New Roman" pitchFamily="18" charset="0"/>
              </a:rPr>
              <a:t>.</a:t>
            </a:r>
          </a:p>
          <a:p>
            <a:pPr marL="800100" lvl="1" indent="-34290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The Egyptians had </a:t>
            </a:r>
            <a:r>
              <a:rPr lang="en-US" sz="2000" dirty="0" smtClean="0">
                <a:latin typeface="Times New Roman" pitchFamily="18" charset="0"/>
                <a:cs typeface="Times New Roman" pitchFamily="18" charset="0"/>
              </a:rPr>
              <a:t>some concepts </a:t>
            </a:r>
            <a:r>
              <a:rPr lang="en-US" sz="2000" dirty="0">
                <a:latin typeface="Times New Roman" pitchFamily="18" charset="0"/>
                <a:cs typeface="Times New Roman" pitchFamily="18" charset="0"/>
              </a:rPr>
              <a:t>about infection as they were able to prevent </a:t>
            </a:r>
            <a:r>
              <a:rPr lang="en-US" sz="2000" dirty="0" smtClean="0">
                <a:latin typeface="Times New Roman" pitchFamily="18" charset="0"/>
                <a:cs typeface="Times New Roman" pitchFamily="18" charset="0"/>
              </a:rPr>
              <a:t>putrefaction, testified </a:t>
            </a:r>
            <a:r>
              <a:rPr lang="en-US" sz="2000" dirty="0">
                <a:latin typeface="Times New Roman" pitchFamily="18" charset="0"/>
                <a:cs typeface="Times New Roman" pitchFamily="18" charset="0"/>
              </a:rPr>
              <a:t>by mummification skills.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Their </a:t>
            </a:r>
            <a:r>
              <a:rPr lang="en-US" sz="2000" dirty="0">
                <a:latin typeface="Times New Roman" pitchFamily="18" charset="0"/>
                <a:cs typeface="Times New Roman" pitchFamily="18" charset="0"/>
              </a:rPr>
              <a:t>medical </a:t>
            </a:r>
            <a:r>
              <a:rPr lang="en-US" sz="2000" dirty="0" smtClean="0">
                <a:latin typeface="Times New Roman" pitchFamily="18" charset="0"/>
                <a:cs typeface="Times New Roman" pitchFamily="18" charset="0"/>
              </a:rPr>
              <a:t>papyruses also </a:t>
            </a:r>
            <a:r>
              <a:rPr lang="en-US" sz="2000" dirty="0">
                <a:latin typeface="Times New Roman" pitchFamily="18" charset="0"/>
                <a:cs typeface="Times New Roman" pitchFamily="18" charset="0"/>
              </a:rPr>
              <a:t>describe the use of salves and antiseptics to prevent </a:t>
            </a:r>
            <a:r>
              <a:rPr lang="en-US" sz="2000" dirty="0" smtClean="0">
                <a:latin typeface="Times New Roman" pitchFamily="18" charset="0"/>
                <a:cs typeface="Times New Roman" pitchFamily="18" charset="0"/>
              </a:rPr>
              <a:t>SSIs.</a:t>
            </a:r>
          </a:p>
          <a:p>
            <a:pPr marL="800100" lvl="1" indent="-342900" algn="l" rtl="0">
              <a:buFont typeface="Arial" pitchFamily="34" charset="0"/>
              <a:buChar char="•"/>
            </a:pPr>
            <a:r>
              <a:rPr lang="en-US" sz="2000" dirty="0" smtClean="0">
                <a:latin typeface="Times New Roman" pitchFamily="18" charset="0"/>
                <a:cs typeface="Times New Roman" pitchFamily="18" charset="0"/>
              </a:rPr>
              <a:t> It </a:t>
            </a:r>
            <a:r>
              <a:rPr lang="en-US" sz="2000" dirty="0">
                <a:latin typeface="Times New Roman" pitchFamily="18" charset="0"/>
                <a:cs typeface="Times New Roman" pitchFamily="18" charset="0"/>
              </a:rPr>
              <a:t>was described again </a:t>
            </a:r>
            <a:r>
              <a:rPr lang="en-US" sz="2000" dirty="0" smtClean="0">
                <a:latin typeface="Times New Roman" pitchFamily="18" charset="0"/>
                <a:cs typeface="Times New Roman" pitchFamily="18" charset="0"/>
              </a:rPr>
              <a:t>independently by </a:t>
            </a:r>
            <a:r>
              <a:rPr lang="en-US" sz="2000" dirty="0">
                <a:latin typeface="Times New Roman" pitchFamily="18" charset="0"/>
                <a:cs typeface="Times New Roman" pitchFamily="18" charset="0"/>
              </a:rPr>
              <a:t>the Greeks</a:t>
            </a:r>
            <a:r>
              <a:rPr lang="en-US" sz="2000" dirty="0" smtClean="0">
                <a:latin typeface="Times New Roman" pitchFamily="18" charset="0"/>
                <a:cs typeface="Times New Roman" pitchFamily="18" charset="0"/>
              </a:rPr>
              <a:t>. </a:t>
            </a:r>
          </a:p>
          <a:p>
            <a:pPr marL="800100" lvl="1" indent="-34290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Hippocratic teachings described </a:t>
            </a:r>
            <a:r>
              <a:rPr lang="en-US" sz="2000" dirty="0" smtClean="0">
                <a:latin typeface="Times New Roman" pitchFamily="18" charset="0"/>
                <a:cs typeface="Times New Roman" pitchFamily="18" charset="0"/>
              </a:rPr>
              <a:t>the use </a:t>
            </a:r>
            <a:r>
              <a:rPr lang="en-US" sz="2000" dirty="0">
                <a:latin typeface="Times New Roman" pitchFamily="18" charset="0"/>
                <a:cs typeface="Times New Roman" pitchFamily="18" charset="0"/>
              </a:rPr>
              <a:t>of antimicrobials, such as wine and vinegar, which </a:t>
            </a:r>
            <a:r>
              <a:rPr lang="en-US" sz="2000" dirty="0" smtClean="0">
                <a:latin typeface="Times New Roman" pitchFamily="18" charset="0"/>
                <a:cs typeface="Times New Roman" pitchFamily="18" charset="0"/>
              </a:rPr>
              <a:t>were widely </a:t>
            </a:r>
            <a:r>
              <a:rPr lang="en-US" sz="2000" dirty="0">
                <a:latin typeface="Times New Roman" pitchFamily="18" charset="0"/>
                <a:cs typeface="Times New Roman" pitchFamily="18" charset="0"/>
              </a:rPr>
              <a:t>used to irrigate open, infected wounds </a:t>
            </a:r>
            <a:r>
              <a:rPr lang="en-US" sz="2000" dirty="0" smtClean="0">
                <a:latin typeface="Times New Roman" pitchFamily="18" charset="0"/>
                <a:cs typeface="Times New Roman" pitchFamily="18" charset="0"/>
              </a:rPr>
              <a:t>before delayed</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primary </a:t>
            </a:r>
            <a:r>
              <a:rPr lang="en-US" sz="2000" dirty="0">
                <a:latin typeface="Times New Roman" pitchFamily="18" charset="0"/>
                <a:cs typeface="Times New Roman" pitchFamily="18" charset="0"/>
              </a:rPr>
              <a:t>or secondary wound closure</a:t>
            </a:r>
            <a:r>
              <a:rPr lang="en-US" sz="2000" dirty="0" smtClean="0">
                <a:latin typeface="Times New Roman" pitchFamily="18" charset="0"/>
                <a:cs typeface="Times New Roman" pitchFamily="18" charset="0"/>
              </a:rPr>
              <a:t>.</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the Romans belief, that</a:t>
            </a:r>
            <a:r>
              <a:rPr lang="en-US" sz="2000" dirty="0">
                <a:latin typeface="Times New Roman" pitchFamily="18" charset="0"/>
                <a:cs typeface="Times New Roman" pitchFamily="18" charset="0"/>
              </a:rPr>
              <a:t>, whenever pus localised in an infected wound, it needed </a:t>
            </a:r>
            <a:r>
              <a:rPr lang="en-US" sz="2000" dirty="0" smtClean="0">
                <a:latin typeface="Times New Roman" pitchFamily="18" charset="0"/>
                <a:cs typeface="Times New Roman" pitchFamily="18" charset="0"/>
              </a:rPr>
              <a:t>to</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be </a:t>
            </a:r>
            <a:r>
              <a:rPr lang="en-US" sz="2000" dirty="0">
                <a:latin typeface="Times New Roman" pitchFamily="18" charset="0"/>
                <a:cs typeface="Times New Roman" pitchFamily="18" charset="0"/>
              </a:rPr>
              <a:t>drained</a:t>
            </a:r>
            <a:r>
              <a:rPr lang="en-US" sz="2000" dirty="0" smtClean="0">
                <a:latin typeface="Times New Roman" pitchFamily="18" charset="0"/>
                <a:cs typeface="Times New Roman" pitchFamily="18" charset="0"/>
              </a:rPr>
              <a:t>.</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understanding of the causes of infection came in </a:t>
            </a:r>
            <a:r>
              <a:rPr lang="en-US" sz="2000" dirty="0" smtClean="0">
                <a:latin typeface="Times New Roman" pitchFamily="18" charset="0"/>
                <a:cs typeface="Times New Roman" pitchFamily="18" charset="0"/>
              </a:rPr>
              <a:t>the nineteenth </a:t>
            </a:r>
            <a:r>
              <a:rPr lang="en-US" sz="2000" dirty="0">
                <a:latin typeface="Times New Roman" pitchFamily="18" charset="0"/>
                <a:cs typeface="Times New Roman" pitchFamily="18" charset="0"/>
              </a:rPr>
              <a:t>century</a:t>
            </a:r>
            <a:r>
              <a:rPr lang="en-US" sz="2000" dirty="0" smtClean="0">
                <a:latin typeface="Times New Roman" pitchFamily="18" charset="0"/>
                <a:cs typeface="Times New Roman" pitchFamily="18" charset="0"/>
              </a:rPr>
              <a:t>.</a:t>
            </a:r>
          </a:p>
          <a:p>
            <a:pPr marL="800100" lvl="1" indent="-34290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Microbes had been seen under the </a:t>
            </a:r>
            <a:r>
              <a:rPr lang="en-US" sz="2000" dirty="0" smtClean="0">
                <a:latin typeface="Times New Roman" pitchFamily="18" charset="0"/>
                <a:cs typeface="Times New Roman" pitchFamily="18" charset="0"/>
              </a:rPr>
              <a:t>microscope, but </a:t>
            </a:r>
            <a:r>
              <a:rPr lang="en-US" sz="2000" dirty="0">
                <a:latin typeface="Times New Roman" pitchFamily="18" charset="0"/>
                <a:cs typeface="Times New Roman" pitchFamily="18" charset="0"/>
              </a:rPr>
              <a:t>Koch laid down the first definition of infective </a:t>
            </a:r>
            <a:r>
              <a:rPr lang="en-US" sz="2000" dirty="0" smtClean="0">
                <a:latin typeface="Times New Roman" pitchFamily="18" charset="0"/>
                <a:cs typeface="Times New Roman" pitchFamily="18" charset="0"/>
              </a:rPr>
              <a:t>disease (Koch’s postulates)</a:t>
            </a:r>
          </a:p>
          <a:p>
            <a:pPr marL="285750" indent="-285750" algn="l" rtl="0">
              <a:buFont typeface="Arial" pitchFamily="34" charset="0"/>
              <a:buChar char="•"/>
            </a:pPr>
            <a:endParaRPr lang="ar-IQ" dirty="0">
              <a:solidFill>
                <a:prstClr val="black"/>
              </a:solidFill>
            </a:endParaRPr>
          </a:p>
        </p:txBody>
      </p:sp>
    </p:spTree>
    <p:extLst>
      <p:ext uri="{BB962C8B-B14F-4D97-AF65-F5344CB8AC3E}">
        <p14:creationId xmlns:p14="http://schemas.microsoft.com/office/powerpoint/2010/main" val="2629988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247864"/>
          </a:xfrm>
          <a:prstGeom prst="rect">
            <a:avLst/>
          </a:prstGeom>
        </p:spPr>
        <p:txBody>
          <a:bodyPr wrap="square">
            <a:spAutoFit/>
          </a:bodyPr>
          <a:lstStyle/>
          <a:p>
            <a:pPr marL="800100" lvl="1" indent="-342900" algn="l" rtl="0">
              <a:buFont typeface="Arial" pitchFamily="34" charset="0"/>
              <a:buChar char="•"/>
            </a:pPr>
            <a:r>
              <a:rPr lang="en-US" sz="2000" dirty="0">
                <a:latin typeface="Times New Roman" pitchFamily="18" charset="0"/>
                <a:cs typeface="Times New Roman" pitchFamily="18" charset="0"/>
              </a:rPr>
              <a:t>Pseudomonas spp. tend to colonise burns and tracheostomy wounds, as well as the urinary tract. </a:t>
            </a:r>
          </a:p>
          <a:p>
            <a:pPr marL="800100" lvl="1" indent="-342900" algn="l" rtl="0">
              <a:buFont typeface="Arial" pitchFamily="34" charset="0"/>
              <a:buChar char="•"/>
            </a:pPr>
            <a:r>
              <a:rPr lang="en-US" sz="2000" dirty="0">
                <a:latin typeface="Times New Roman" pitchFamily="18" charset="0"/>
                <a:cs typeface="Times New Roman" pitchFamily="18" charset="0"/>
              </a:rPr>
              <a:t>Once Pseudomonas has colonised wards and intensive care units, it may be difficult to eradicate. </a:t>
            </a:r>
          </a:p>
          <a:p>
            <a:pPr marL="800100" lvl="1" indent="-342900" algn="l" rtl="0">
              <a:buFont typeface="Arial" pitchFamily="34" charset="0"/>
              <a:buChar char="•"/>
            </a:pPr>
            <a:r>
              <a:rPr lang="en-US" sz="2000" dirty="0">
                <a:latin typeface="Times New Roman" pitchFamily="18" charset="0"/>
                <a:cs typeface="Times New Roman" pitchFamily="18" charset="0"/>
              </a:rPr>
              <a:t>Surveillance of cross-infection is important in outbreaks. </a:t>
            </a:r>
          </a:p>
          <a:p>
            <a:pPr marL="800100" lvl="1" indent="-342900" algn="l" rtl="0">
              <a:buFont typeface="Arial" pitchFamily="34" charset="0"/>
              <a:buChar char="•"/>
            </a:pPr>
            <a:r>
              <a:rPr lang="en-US" sz="2000" dirty="0">
                <a:latin typeface="Times New Roman" pitchFamily="18" charset="0"/>
                <a:cs typeface="Times New Roman" pitchFamily="18" charset="0"/>
              </a:rPr>
              <a:t>Hospital strains become resistant to b-lactamase as resistance can be transferred by plasmids. </a:t>
            </a:r>
          </a:p>
          <a:p>
            <a:pPr marL="800100" lvl="1" indent="-342900" algn="l" rtl="0">
              <a:buFont typeface="Arial" pitchFamily="34" charset="0"/>
              <a:buChar char="•"/>
            </a:pPr>
            <a:r>
              <a:rPr lang="en-US" sz="2000" dirty="0">
                <a:latin typeface="Times New Roman" pitchFamily="18" charset="0"/>
                <a:cs typeface="Times New Roman" pitchFamily="18" charset="0"/>
              </a:rPr>
              <a:t>Wound infections need antibiotic therapy only when there is progressive or spreading infection with systemic signs. </a:t>
            </a:r>
          </a:p>
          <a:p>
            <a:pPr marL="800100" lvl="1" indent="-342900" algn="l" rtl="0">
              <a:buFont typeface="Arial" pitchFamily="34" charset="0"/>
              <a:buChar char="•"/>
            </a:pPr>
            <a:r>
              <a:rPr lang="en-US" sz="2000" dirty="0">
                <a:latin typeface="Times New Roman" pitchFamily="18" charset="0"/>
                <a:cs typeface="Times New Roman" pitchFamily="18" charset="0"/>
              </a:rPr>
              <a:t>The aminoglycosides and the quinolones are effective, but some cephalosporins and penicillin may not be. </a:t>
            </a:r>
          </a:p>
          <a:p>
            <a:pPr marL="800100" lvl="1" indent="-342900" algn="l" rtl="0">
              <a:buFont typeface="Arial" pitchFamily="34" charset="0"/>
              <a:buChar char="•"/>
            </a:pPr>
            <a:r>
              <a:rPr lang="en-US" sz="2000" dirty="0">
                <a:latin typeface="Times New Roman" pitchFamily="18" charset="0"/>
                <a:cs typeface="Times New Roman" pitchFamily="18" charset="0"/>
              </a:rPr>
              <a:t>Many of the carbapenems (e.g. meropenem) are useful in severe infections.</a:t>
            </a:r>
          </a:p>
          <a:p>
            <a:pPr algn="l" rtl="0"/>
            <a:r>
              <a:rPr lang="en-US" sz="2000" b="1" dirty="0" smtClean="0">
                <a:latin typeface="Times New Roman" pitchFamily="18" charset="0"/>
                <a:cs typeface="Times New Roman" pitchFamily="18" charset="0"/>
              </a:rPr>
              <a:t>Bacteroides</a:t>
            </a:r>
            <a:endParaRPr lang="en-US" sz="2000" b="1" dirty="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Bacteroides are non-spore-bearing, strict anaerobes that colonise the large bowel, vagina and oropharynx. </a:t>
            </a:r>
          </a:p>
          <a:p>
            <a:pPr marL="742950" lvl="1" indent="-285750" algn="l" rtl="0">
              <a:buFont typeface="Arial" pitchFamily="34" charset="0"/>
              <a:buChar char="•"/>
            </a:pPr>
            <a:r>
              <a:rPr lang="en-US" sz="2000" dirty="0">
                <a:latin typeface="Times New Roman" pitchFamily="18" charset="0"/>
                <a:cs typeface="Times New Roman" pitchFamily="18" charset="0"/>
              </a:rPr>
              <a:t>Bacteroides fragilis is the principal organism that acts in synergy with AGNB (Aerobic Gram-negative bacilli)  to cause SSIs, including intra-abdominal abscesses, after colorectal or gynaecological surgery. </a:t>
            </a:r>
          </a:p>
          <a:p>
            <a:pPr marL="742950" lvl="1" indent="-285750" algn="l" rtl="0">
              <a:buFont typeface="Arial" pitchFamily="34" charset="0"/>
              <a:buChar char="•"/>
            </a:pPr>
            <a:r>
              <a:rPr lang="en-US" sz="2000" dirty="0">
                <a:latin typeface="Times New Roman" pitchFamily="18" charset="0"/>
                <a:cs typeface="Times New Roman" pitchFamily="18" charset="0"/>
              </a:rPr>
              <a:t>They are sensitive to the imidazoles (e.g. metronidazole) and some cephalosporins (e.g.cefotaxime).</a:t>
            </a:r>
          </a:p>
        </p:txBody>
      </p:sp>
    </p:spTree>
    <p:extLst>
      <p:ext uri="{BB962C8B-B14F-4D97-AF65-F5344CB8AC3E}">
        <p14:creationId xmlns:p14="http://schemas.microsoft.com/office/powerpoint/2010/main" val="41409060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00110"/>
          </a:xfrm>
          <a:prstGeom prst="rect">
            <a:avLst/>
          </a:prstGeom>
        </p:spPr>
        <p:txBody>
          <a:bodyPr wrap="square">
            <a:spAutoFit/>
          </a:bodyPr>
          <a:lstStyle/>
          <a:p>
            <a:pPr algn="l" rtl="0"/>
            <a:r>
              <a:rPr lang="en-US" sz="2000" b="1" dirty="0">
                <a:latin typeface="Times New Roman" pitchFamily="18" charset="0"/>
                <a:cs typeface="Times New Roman" pitchFamily="18" charset="0"/>
              </a:rPr>
              <a:t>Sources of </a:t>
            </a:r>
            <a:r>
              <a:rPr lang="en-US" sz="2000" b="1" dirty="0" smtClean="0">
                <a:latin typeface="Times New Roman" pitchFamily="18" charset="0"/>
                <a:cs typeface="Times New Roman" pitchFamily="18" charset="0"/>
              </a:rPr>
              <a:t>infection</a:t>
            </a:r>
            <a:endParaRPr lang="en-US" sz="2000" b="1" dirty="0">
              <a:latin typeface="Times New Roman" pitchFamily="18" charset="0"/>
              <a:cs typeface="Times New Roman" pitchFamily="18" charset="0"/>
            </a:endParaRPr>
          </a:p>
        </p:txBody>
      </p:sp>
      <p:sp>
        <p:nvSpPr>
          <p:cNvPr id="3" name="Rectangle 2"/>
          <p:cNvSpPr/>
          <p:nvPr/>
        </p:nvSpPr>
        <p:spPr>
          <a:xfrm>
            <a:off x="0" y="369332"/>
            <a:ext cx="9144000" cy="4370427"/>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The infection of a wound can be defined as the invasion </a:t>
            </a:r>
            <a:r>
              <a:rPr lang="en-US" sz="2000" dirty="0" smtClean="0">
                <a:latin typeface="Times New Roman" pitchFamily="18" charset="0"/>
                <a:cs typeface="Times New Roman" pitchFamily="18" charset="0"/>
              </a:rPr>
              <a:t>of organisms </a:t>
            </a:r>
            <a:r>
              <a:rPr lang="en-US" sz="2000" dirty="0">
                <a:latin typeface="Times New Roman" pitchFamily="18" charset="0"/>
                <a:cs typeface="Times New Roman" pitchFamily="18" charset="0"/>
              </a:rPr>
              <a:t>into tissues following a breakdown of local and </a:t>
            </a:r>
            <a:r>
              <a:rPr lang="en-US" sz="2000" dirty="0" smtClean="0">
                <a:latin typeface="Times New Roman" pitchFamily="18" charset="0"/>
                <a:cs typeface="Times New Roman" pitchFamily="18" charset="0"/>
              </a:rPr>
              <a:t>systemic host </a:t>
            </a:r>
            <a:r>
              <a:rPr lang="en-US" sz="2000" dirty="0">
                <a:latin typeface="Times New Roman" pitchFamily="18" charset="0"/>
                <a:cs typeface="Times New Roman" pitchFamily="18" charset="0"/>
              </a:rPr>
              <a:t>defences, leading to either cellulitis, </a:t>
            </a:r>
            <a:r>
              <a:rPr lang="en-US" sz="2000" dirty="0" smtClean="0">
                <a:latin typeface="Times New Roman" pitchFamily="18" charset="0"/>
                <a:cs typeface="Times New Roman" pitchFamily="18" charset="0"/>
              </a:rPr>
              <a:t>lymphangitis, abscess </a:t>
            </a:r>
            <a:r>
              <a:rPr lang="en-US" sz="2000" dirty="0">
                <a:latin typeface="Times New Roman" pitchFamily="18" charset="0"/>
                <a:cs typeface="Times New Roman" pitchFamily="18" charset="0"/>
              </a:rPr>
              <a:t>formation or bacteraemia.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infection of most </a:t>
            </a:r>
            <a:r>
              <a:rPr lang="en-US" sz="2000" dirty="0" smtClean="0">
                <a:latin typeface="Times New Roman" pitchFamily="18" charset="0"/>
                <a:cs typeface="Times New Roman" pitchFamily="18" charset="0"/>
              </a:rPr>
              <a:t>surgical wounds </a:t>
            </a:r>
            <a:r>
              <a:rPr lang="en-US" sz="2000" dirty="0">
                <a:latin typeface="Times New Roman" pitchFamily="18" charset="0"/>
                <a:cs typeface="Times New Roman" pitchFamily="18" charset="0"/>
              </a:rPr>
              <a:t>is referred to as superficial surgical site </a:t>
            </a:r>
            <a:r>
              <a:rPr lang="en-US" sz="2000" dirty="0" smtClean="0">
                <a:latin typeface="Times New Roman" pitchFamily="18" charset="0"/>
                <a:cs typeface="Times New Roman" pitchFamily="18" charset="0"/>
              </a:rPr>
              <a:t>infection (SSSI</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other categories include deep SSI (infection </a:t>
            </a:r>
            <a:r>
              <a:rPr lang="en-US" sz="2000" dirty="0" smtClean="0">
                <a:latin typeface="Times New Roman" pitchFamily="18" charset="0"/>
                <a:cs typeface="Times New Roman" pitchFamily="18" charset="0"/>
              </a:rPr>
              <a:t>in the </a:t>
            </a:r>
            <a:r>
              <a:rPr lang="en-US" sz="2000" dirty="0">
                <a:latin typeface="Times New Roman" pitchFamily="18" charset="0"/>
                <a:cs typeface="Times New Roman" pitchFamily="18" charset="0"/>
              </a:rPr>
              <a:t>deeper musculofascial layers) and organ space </a:t>
            </a:r>
            <a:r>
              <a:rPr lang="en-US" sz="2000" dirty="0" smtClean="0">
                <a:latin typeface="Times New Roman" pitchFamily="18" charset="0"/>
                <a:cs typeface="Times New Roman" pitchFamily="18" charset="0"/>
              </a:rPr>
              <a:t>infection (such </a:t>
            </a:r>
            <a:r>
              <a:rPr lang="en-US" sz="2000" dirty="0">
                <a:latin typeface="Times New Roman" pitchFamily="18" charset="0"/>
                <a:cs typeface="Times New Roman" pitchFamily="18" charset="0"/>
              </a:rPr>
              <a:t>as an abdominal abscess after an anastomotic leak).</a:t>
            </a:r>
          </a:p>
          <a:p>
            <a:pPr marL="742950" lvl="1" indent="-285750" algn="l" rtl="0">
              <a:buFont typeface="Arial" pitchFamily="34" charset="0"/>
              <a:buChar char="•"/>
            </a:pPr>
            <a:r>
              <a:rPr lang="en-US" sz="2000" dirty="0">
                <a:latin typeface="Times New Roman" pitchFamily="18" charset="0"/>
                <a:cs typeface="Times New Roman" pitchFamily="18" charset="0"/>
              </a:rPr>
              <a:t>Pathogens resist host defences by releasing toxins, </a:t>
            </a:r>
            <a:r>
              <a:rPr lang="en-US" sz="2000" dirty="0" smtClean="0">
                <a:latin typeface="Times New Roman" pitchFamily="18" charset="0"/>
                <a:cs typeface="Times New Roman" pitchFamily="18" charset="0"/>
              </a:rPr>
              <a:t>which favour </a:t>
            </a:r>
            <a:r>
              <a:rPr lang="en-US" sz="2000" dirty="0">
                <a:latin typeface="Times New Roman" pitchFamily="18" charset="0"/>
                <a:cs typeface="Times New Roman" pitchFamily="18" charset="0"/>
              </a:rPr>
              <a:t>their spread, and this is enhanced in anaerobic </a:t>
            </a:r>
            <a:r>
              <a:rPr lang="en-US" sz="2000" dirty="0" smtClean="0">
                <a:latin typeface="Times New Roman" pitchFamily="18" charset="0"/>
                <a:cs typeface="Times New Roman" pitchFamily="18" charset="0"/>
              </a:rPr>
              <a:t>or frankly </a:t>
            </a:r>
            <a:r>
              <a:rPr lang="en-US" sz="2000" dirty="0">
                <a:latin typeface="Times New Roman" pitchFamily="18" charset="0"/>
                <a:cs typeface="Times New Roman" pitchFamily="18" charset="0"/>
              </a:rPr>
              <a:t>necrotic wound tissue.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Clostridium </a:t>
            </a:r>
            <a:r>
              <a:rPr lang="en-US" sz="2000" dirty="0">
                <a:latin typeface="Times New Roman" pitchFamily="18" charset="0"/>
                <a:cs typeface="Times New Roman" pitchFamily="18" charset="0"/>
              </a:rPr>
              <a:t>perfringens, which </a:t>
            </a:r>
            <a:r>
              <a:rPr lang="en-US" sz="2000" dirty="0" smtClean="0">
                <a:latin typeface="Times New Roman" pitchFamily="18" charset="0"/>
                <a:cs typeface="Times New Roman" pitchFamily="18" charset="0"/>
              </a:rPr>
              <a:t>is responsible </a:t>
            </a:r>
            <a:r>
              <a:rPr lang="en-US" sz="2000" dirty="0">
                <a:latin typeface="Times New Roman" pitchFamily="18" charset="0"/>
                <a:cs typeface="Times New Roman" pitchFamily="18" charset="0"/>
              </a:rPr>
              <a:t>for gas gangrene, releases proteases such as </a:t>
            </a:r>
            <a:r>
              <a:rPr lang="en-US" sz="2000" dirty="0" smtClean="0">
                <a:latin typeface="Times New Roman" pitchFamily="18" charset="0"/>
                <a:cs typeface="Times New Roman" pitchFamily="18" charset="0"/>
              </a:rPr>
              <a:t>hyaluronidase, lecithinase </a:t>
            </a:r>
            <a:r>
              <a:rPr lang="en-US" sz="2000" dirty="0">
                <a:latin typeface="Times New Roman" pitchFamily="18" charset="0"/>
                <a:cs typeface="Times New Roman" pitchFamily="18" charset="0"/>
              </a:rPr>
              <a:t>and haemolysin, which allow it to </a:t>
            </a:r>
            <a:r>
              <a:rPr lang="en-US" sz="2000" dirty="0" smtClean="0">
                <a:latin typeface="Times New Roman" pitchFamily="18" charset="0"/>
                <a:cs typeface="Times New Roman" pitchFamily="18" charset="0"/>
              </a:rPr>
              <a:t>spread through </a:t>
            </a:r>
            <a:r>
              <a:rPr lang="en-US" sz="2000" dirty="0">
                <a:latin typeface="Times New Roman" pitchFamily="18" charset="0"/>
                <a:cs typeface="Times New Roman" pitchFamily="18" charset="0"/>
              </a:rPr>
              <a:t>the tissues. </a:t>
            </a:r>
            <a:endParaRPr lang="en-US" sz="2000" dirty="0" smtClean="0">
              <a:latin typeface="Times New Roman" pitchFamily="18" charset="0"/>
              <a:cs typeface="Times New Roman" pitchFamily="18" charset="0"/>
            </a:endParaRPr>
          </a:p>
          <a:p>
            <a:pPr lvl="1" algn="l" rtl="0"/>
            <a:r>
              <a:rPr lang="en-US" dirty="0" smtClean="0">
                <a:latin typeface="Times New Roman" pitchFamily="18" charset="0"/>
                <a:cs typeface="Times New Roman" pitchFamily="18" charset="0"/>
              </a:rPr>
              <a:t>.</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16900132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477875"/>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Resistance to antibiotics can be acquired by previously sensitive bacteria by transfer through plasmids.</a:t>
            </a:r>
          </a:p>
          <a:p>
            <a:pPr marL="742950" lvl="1" indent="-285750" algn="l" rtl="0">
              <a:buFont typeface="Arial" pitchFamily="34" charset="0"/>
              <a:buChar char="•"/>
            </a:pPr>
            <a:r>
              <a:rPr lang="en-US" sz="2000" dirty="0" smtClean="0">
                <a:latin typeface="Times New Roman" pitchFamily="18" charset="0"/>
                <a:cs typeface="Times New Roman" pitchFamily="18" charset="0"/>
              </a:rPr>
              <a:t>They </a:t>
            </a:r>
            <a:r>
              <a:rPr lang="en-US" sz="2000" dirty="0">
                <a:latin typeface="Times New Roman" pitchFamily="18" charset="0"/>
                <a:cs typeface="Times New Roman" pitchFamily="18" charset="0"/>
              </a:rPr>
              <a:t>can be released into tissues before, during or after surgery, contamination being most severe when a hollow viscus perforates (e.g. faecal peritonitis following a diverticular perforation).</a:t>
            </a:r>
          </a:p>
          <a:p>
            <a:pPr marL="742950" lvl="1" indent="-285750" algn="l" rtl="0">
              <a:buFont typeface="Arial" pitchFamily="34" charset="0"/>
              <a:buChar char="•"/>
            </a:pPr>
            <a:r>
              <a:rPr lang="en-US" sz="2000" dirty="0">
                <a:latin typeface="Times New Roman" pitchFamily="18" charset="0"/>
                <a:cs typeface="Times New Roman" pitchFamily="18" charset="0"/>
              </a:rPr>
              <a:t>Any infection that follows surgery may be termed endogenous or exogenous, depending on the source of the bacterial contamination. </a:t>
            </a:r>
          </a:p>
          <a:p>
            <a:pPr marL="742950" lvl="1" indent="-285750" algn="l" rtl="0">
              <a:buFont typeface="Arial" pitchFamily="34" charset="0"/>
              <a:buChar char="•"/>
            </a:pPr>
            <a:r>
              <a:rPr lang="en-US" sz="2000" dirty="0">
                <a:latin typeface="Times New Roman" pitchFamily="18" charset="0"/>
                <a:cs typeface="Times New Roman" pitchFamily="18" charset="0"/>
              </a:rPr>
              <a:t>Endogenous organisms are present on or in the patient at the time of surgery, whereas exogenous organisms come from outside the patient. </a:t>
            </a:r>
          </a:p>
          <a:p>
            <a:pPr marL="742950" lvl="1" indent="-285750" algn="l" rtl="0">
              <a:buFont typeface="Arial" pitchFamily="34" charset="0"/>
              <a:buChar char="•"/>
            </a:pPr>
            <a:r>
              <a:rPr lang="en-US" sz="2000" dirty="0">
                <a:latin typeface="Times New Roman" pitchFamily="18" charset="0"/>
                <a:cs typeface="Times New Roman" pitchFamily="18" charset="0"/>
              </a:rPr>
              <a:t>In modern hospital practice, endogenous organisms colonising the patient are by far the most common source of infection</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15705810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938992"/>
          </a:xfrm>
          <a:prstGeom prst="rect">
            <a:avLst/>
          </a:prstGeom>
        </p:spPr>
        <p:txBody>
          <a:bodyPr wrap="square">
            <a:spAutoFit/>
          </a:bodyPr>
          <a:lstStyle/>
          <a:p>
            <a:pPr algn="l" rtl="0"/>
            <a:r>
              <a:rPr lang="en-US" sz="2000" b="1" dirty="0">
                <a:latin typeface="Times New Roman" pitchFamily="18" charset="0"/>
                <a:cs typeface="Times New Roman" pitchFamily="18" charset="0"/>
              </a:rPr>
              <a:t>Classification of sources of infection</a:t>
            </a:r>
          </a:p>
          <a:p>
            <a:pPr lvl="1" algn="l" rtl="0"/>
            <a:r>
              <a:rPr lang="en-US" sz="2000" b="1"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Endogenous: </a:t>
            </a:r>
            <a:r>
              <a:rPr lang="en-US" sz="2000" dirty="0">
                <a:latin typeface="Times New Roman" pitchFamily="18" charset="0"/>
                <a:cs typeface="Times New Roman" pitchFamily="18" charset="0"/>
              </a:rPr>
              <a:t>present in or on the host e.g. SSSI </a:t>
            </a:r>
            <a:r>
              <a:rPr lang="en-US" sz="2000" dirty="0" smtClean="0">
                <a:latin typeface="Times New Roman" pitchFamily="18" charset="0"/>
                <a:cs typeface="Times New Roman" pitchFamily="18" charset="0"/>
              </a:rPr>
              <a:t>following contamination </a:t>
            </a:r>
            <a:r>
              <a:rPr lang="en-US" sz="2000" dirty="0">
                <a:latin typeface="Times New Roman" pitchFamily="18" charset="0"/>
                <a:cs typeface="Times New Roman" pitchFamily="18" charset="0"/>
              </a:rPr>
              <a:t>of the wound from a perforated appendix</a:t>
            </a:r>
          </a:p>
          <a:p>
            <a:pPr lvl="1" algn="l" rtl="0"/>
            <a:r>
              <a:rPr lang="en-US" sz="2000"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Exogenous: </a:t>
            </a:r>
            <a:r>
              <a:rPr lang="en-US" sz="2000" dirty="0">
                <a:latin typeface="Times New Roman" pitchFamily="18" charset="0"/>
                <a:cs typeface="Times New Roman" pitchFamily="18" charset="0"/>
              </a:rPr>
              <a:t>acquired from a source outside the body such </a:t>
            </a:r>
            <a:r>
              <a:rPr lang="en-US" sz="2000" dirty="0" smtClean="0">
                <a:latin typeface="Times New Roman" pitchFamily="18" charset="0"/>
                <a:cs typeface="Times New Roman" pitchFamily="18" charset="0"/>
              </a:rPr>
              <a:t>as the </a:t>
            </a:r>
            <a:r>
              <a:rPr lang="en-US" sz="2000" dirty="0">
                <a:latin typeface="Times New Roman" pitchFamily="18" charset="0"/>
                <a:cs typeface="Times New Roman" pitchFamily="18" charset="0"/>
              </a:rPr>
              <a:t>operating theatre (inadequate air filtration, poor </a:t>
            </a:r>
            <a:r>
              <a:rPr lang="en-US" sz="2000" dirty="0" smtClean="0">
                <a:latin typeface="Times New Roman" pitchFamily="18" charset="0"/>
                <a:cs typeface="Times New Roman" pitchFamily="18" charset="0"/>
              </a:rPr>
              <a:t>antisepsis) or </a:t>
            </a:r>
            <a:r>
              <a:rPr lang="en-US" sz="2000" dirty="0">
                <a:latin typeface="Times New Roman" pitchFamily="18" charset="0"/>
                <a:cs typeface="Times New Roman" pitchFamily="18" charset="0"/>
              </a:rPr>
              <a:t>the ward (e.g. poor hand-washing compliance). The </a:t>
            </a:r>
            <a:r>
              <a:rPr lang="en-US" sz="2000" dirty="0" smtClean="0">
                <a:latin typeface="Times New Roman" pitchFamily="18" charset="0"/>
                <a:cs typeface="Times New Roman" pitchFamily="18" charset="0"/>
              </a:rPr>
              <a:t>cause of </a:t>
            </a:r>
            <a:r>
              <a:rPr lang="en-US" sz="2000" dirty="0">
                <a:latin typeface="Times New Roman" pitchFamily="18" charset="0"/>
                <a:cs typeface="Times New Roman" pitchFamily="18" charset="0"/>
              </a:rPr>
              <a:t>hospital acquired infection (HAI</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8706859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862322"/>
          </a:xfrm>
          <a:prstGeom prst="rect">
            <a:avLst/>
          </a:prstGeom>
        </p:spPr>
        <p:txBody>
          <a:bodyPr wrap="square">
            <a:spAutoFit/>
          </a:bodyPr>
          <a:lstStyle/>
          <a:p>
            <a:pPr marL="800100" lvl="1" indent="-342900" algn="l" rtl="0">
              <a:buFont typeface="Arial" pitchFamily="34" charset="0"/>
              <a:buChar char="•"/>
            </a:pPr>
            <a:r>
              <a:rPr lang="en-US" sz="2000" dirty="0">
                <a:latin typeface="Times New Roman" pitchFamily="18" charset="0"/>
                <a:cs typeface="Times New Roman" pitchFamily="18" charset="0"/>
              </a:rPr>
              <a:t>Microorganisms are normally prevented from </a:t>
            </a:r>
            <a:r>
              <a:rPr lang="en-US" sz="2000" dirty="0" smtClean="0">
                <a:latin typeface="Times New Roman" pitchFamily="18" charset="0"/>
                <a:cs typeface="Times New Roman" pitchFamily="18" charset="0"/>
              </a:rPr>
              <a:t>causing infection </a:t>
            </a:r>
            <a:r>
              <a:rPr lang="en-US" sz="2000" dirty="0">
                <a:latin typeface="Times New Roman" pitchFamily="18" charset="0"/>
                <a:cs typeface="Times New Roman" pitchFamily="18" charset="0"/>
              </a:rPr>
              <a:t>in tissues by </a:t>
            </a:r>
            <a:r>
              <a:rPr lang="en-US" sz="2000" b="1" dirty="0">
                <a:latin typeface="Times New Roman" pitchFamily="18" charset="0"/>
                <a:cs typeface="Times New Roman" pitchFamily="18" charset="0"/>
              </a:rPr>
              <a:t>intact epithelial </a:t>
            </a:r>
            <a:r>
              <a:rPr lang="en-US" sz="2000" dirty="0">
                <a:latin typeface="Times New Roman" pitchFamily="18" charset="0"/>
                <a:cs typeface="Times New Roman" pitchFamily="18" charset="0"/>
              </a:rPr>
              <a:t>surfaces, most </a:t>
            </a:r>
            <a:r>
              <a:rPr lang="en-US" sz="2000" dirty="0" smtClean="0">
                <a:latin typeface="Times New Roman" pitchFamily="18" charset="0"/>
                <a:cs typeface="Times New Roman" pitchFamily="18" charset="0"/>
              </a:rPr>
              <a:t>notably </a:t>
            </a:r>
            <a:r>
              <a:rPr lang="en-US" sz="2000" b="1" dirty="0" smtClean="0">
                <a:latin typeface="Times New Roman" pitchFamily="18" charset="0"/>
                <a:cs typeface="Times New Roman" pitchFamily="18" charset="0"/>
              </a:rPr>
              <a:t>the </a:t>
            </a:r>
            <a:r>
              <a:rPr lang="en-US" sz="2000" b="1" dirty="0">
                <a:latin typeface="Times New Roman" pitchFamily="18" charset="0"/>
                <a:cs typeface="Times New Roman" pitchFamily="18" charset="0"/>
              </a:rPr>
              <a:t>skin. </a:t>
            </a:r>
            <a:endParaRPr lang="en-US" sz="2000" b="1"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These </a:t>
            </a:r>
            <a:r>
              <a:rPr lang="en-US" sz="2000" dirty="0">
                <a:latin typeface="Times New Roman" pitchFamily="18" charset="0"/>
                <a:cs typeface="Times New Roman" pitchFamily="18" charset="0"/>
              </a:rPr>
              <a:t>surfaces are broken down by trauma or surgery.</a:t>
            </a:r>
          </a:p>
          <a:p>
            <a:pPr marL="800100" lvl="1" indent="-342900" algn="l" rtl="0">
              <a:buFont typeface="Arial" pitchFamily="34" charset="0"/>
              <a:buChar char="•"/>
            </a:pPr>
            <a:r>
              <a:rPr lang="en-US" sz="2000" dirty="0">
                <a:latin typeface="Times New Roman" pitchFamily="18" charset="0"/>
                <a:cs typeface="Times New Roman" pitchFamily="18" charset="0"/>
              </a:rPr>
              <a:t>In addition to these mechanical barriers, there are </a:t>
            </a:r>
            <a:r>
              <a:rPr lang="en-US" sz="2000" dirty="0" smtClean="0">
                <a:latin typeface="Times New Roman" pitchFamily="18" charset="0"/>
                <a:cs typeface="Times New Roman" pitchFamily="18" charset="0"/>
              </a:rPr>
              <a:t>other protective </a:t>
            </a:r>
            <a:r>
              <a:rPr lang="en-US" sz="2000" dirty="0">
                <a:latin typeface="Times New Roman" pitchFamily="18" charset="0"/>
                <a:cs typeface="Times New Roman" pitchFamily="18" charset="0"/>
              </a:rPr>
              <a:t>mechanisms, which can be divided into</a:t>
            </a:r>
            <a:r>
              <a:rPr lang="en-US" sz="2000" dirty="0" smtClean="0">
                <a:latin typeface="Times New Roman" pitchFamily="18" charset="0"/>
                <a:cs typeface="Times New Roman" pitchFamily="18" charset="0"/>
              </a:rPr>
              <a:t>:</a:t>
            </a:r>
          </a:p>
          <a:p>
            <a:pPr marL="800100" lvl="1" indent="-342900" algn="l" rtl="0">
              <a:buFont typeface="Arial" pitchFamily="34" charset="0"/>
              <a:buChar char="•"/>
            </a:pPr>
            <a:r>
              <a:rPr lang="en-US" sz="2000" b="1" dirty="0" smtClean="0">
                <a:latin typeface="Times New Roman" pitchFamily="18" charset="0"/>
                <a:cs typeface="Times New Roman" pitchFamily="18" charset="0"/>
              </a:rPr>
              <a:t>C</a:t>
            </a:r>
            <a:r>
              <a:rPr lang="en-US" sz="2000" b="1" i="0" u="none" strike="noStrike" baseline="0" dirty="0" smtClean="0">
                <a:latin typeface="Times New Roman" pitchFamily="18" charset="0"/>
                <a:cs typeface="Times New Roman" pitchFamily="18" charset="0"/>
              </a:rPr>
              <a:t>hemical</a:t>
            </a:r>
            <a:r>
              <a:rPr lang="en-US" sz="2000" b="0" i="0" u="none" strike="noStrike" baseline="0" dirty="0" smtClean="0">
                <a:latin typeface="Times New Roman" pitchFamily="18" charset="0"/>
                <a:cs typeface="Times New Roman" pitchFamily="18" charset="0"/>
              </a:rPr>
              <a:t>: low gastric pH</a:t>
            </a:r>
          </a:p>
          <a:p>
            <a:pPr marL="800100" lvl="1" indent="-342900" algn="l" rtl="0">
              <a:buFont typeface="Arial" pitchFamily="34" charset="0"/>
              <a:buChar char="•"/>
            </a:pPr>
            <a:r>
              <a:rPr lang="en-US" sz="2000" b="0" i="0" u="none" strike="noStrike" baseline="0"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H</a:t>
            </a:r>
            <a:r>
              <a:rPr lang="en-US" sz="2000" b="1" i="0" u="none" strike="noStrike" baseline="0" dirty="0" smtClean="0">
                <a:latin typeface="Times New Roman" pitchFamily="18" charset="0"/>
                <a:cs typeface="Times New Roman" pitchFamily="18" charset="0"/>
              </a:rPr>
              <a:t>umoral</a:t>
            </a:r>
            <a:r>
              <a:rPr lang="en-US" sz="2000" b="0" i="0" u="none" strike="noStrike" baseline="0" dirty="0" smtClean="0">
                <a:latin typeface="Times New Roman" pitchFamily="18" charset="0"/>
                <a:cs typeface="Times New Roman" pitchFamily="18" charset="0"/>
              </a:rPr>
              <a:t>: antibodies, complement and opsonins</a:t>
            </a:r>
          </a:p>
          <a:p>
            <a:pPr marL="800100" lvl="1" indent="-342900" algn="l" rtl="0">
              <a:buFont typeface="Arial" pitchFamily="34" charset="0"/>
              <a:buChar char="•"/>
            </a:pPr>
            <a:r>
              <a:rPr lang="en-US" sz="2000" b="1" dirty="0" smtClean="0">
                <a:latin typeface="Times New Roman" pitchFamily="18" charset="0"/>
                <a:cs typeface="Times New Roman" pitchFamily="18" charset="0"/>
              </a:rPr>
              <a:t> C</a:t>
            </a:r>
            <a:r>
              <a:rPr lang="en-US" sz="2000" b="1" i="0" u="none" strike="noStrike" baseline="0" dirty="0" smtClean="0">
                <a:latin typeface="Times New Roman" pitchFamily="18" charset="0"/>
                <a:cs typeface="Times New Roman" pitchFamily="18" charset="0"/>
              </a:rPr>
              <a:t>ellular</a:t>
            </a:r>
            <a:r>
              <a:rPr lang="en-US" sz="2000" b="0" i="0" u="none" strike="noStrike" baseline="0" dirty="0" smtClean="0">
                <a:latin typeface="Times New Roman" pitchFamily="18" charset="0"/>
                <a:cs typeface="Times New Roman" pitchFamily="18" charset="0"/>
              </a:rPr>
              <a:t>: phagocytic cells, macrophages, polymorphonuclear</a:t>
            </a:r>
            <a:r>
              <a:rPr lang="en-US" sz="2000" b="0" i="0" u="none" strike="noStrike" dirty="0" smtClean="0">
                <a:latin typeface="Times New Roman" pitchFamily="18" charset="0"/>
                <a:cs typeface="Times New Roman" pitchFamily="18" charset="0"/>
              </a:rPr>
              <a:t> </a:t>
            </a:r>
            <a:r>
              <a:rPr lang="en-US" sz="2000" b="0" i="0" u="none" strike="noStrike" baseline="0" dirty="0" smtClean="0">
                <a:latin typeface="Times New Roman" pitchFamily="18" charset="0"/>
                <a:cs typeface="Times New Roman" pitchFamily="18" charset="0"/>
              </a:rPr>
              <a:t>cells and killer lymphocytes.</a:t>
            </a:r>
          </a:p>
        </p:txBody>
      </p:sp>
    </p:spTree>
    <p:extLst>
      <p:ext uri="{BB962C8B-B14F-4D97-AF65-F5344CB8AC3E}">
        <p14:creationId xmlns:p14="http://schemas.microsoft.com/office/powerpoint/2010/main" val="4400581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5016758"/>
          </a:xfrm>
          <a:prstGeom prst="rect">
            <a:avLst/>
          </a:prstGeom>
        </p:spPr>
        <p:txBody>
          <a:bodyPr wrap="square">
            <a:spAutoFit/>
          </a:bodyPr>
          <a:lstStyle/>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chance of developing an SSI after surgery is </a:t>
            </a:r>
            <a:r>
              <a:rPr lang="en-US" sz="2000" dirty="0" smtClean="0">
                <a:latin typeface="Times New Roman" pitchFamily="18" charset="0"/>
                <a:cs typeface="Times New Roman" pitchFamily="18" charset="0"/>
              </a:rPr>
              <a:t>also determined </a:t>
            </a:r>
            <a:r>
              <a:rPr lang="en-US" sz="2000" dirty="0">
                <a:latin typeface="Times New Roman" pitchFamily="18" charset="0"/>
                <a:cs typeface="Times New Roman" pitchFamily="18" charset="0"/>
              </a:rPr>
              <a:t>by the </a:t>
            </a:r>
            <a:r>
              <a:rPr lang="en-US" sz="2000" b="1" dirty="0">
                <a:latin typeface="Times New Roman" pitchFamily="18" charset="0"/>
                <a:cs typeface="Times New Roman" pitchFamily="18" charset="0"/>
              </a:rPr>
              <a:t>pathogenicity</a:t>
            </a:r>
            <a:r>
              <a:rPr lang="en-US" sz="2000" dirty="0">
                <a:latin typeface="Times New Roman" pitchFamily="18" charset="0"/>
                <a:cs typeface="Times New Roman" pitchFamily="18" charset="0"/>
              </a:rPr>
              <a:t> of the organisms present </a:t>
            </a:r>
            <a:r>
              <a:rPr lang="en-US" sz="2000" dirty="0" smtClean="0">
                <a:latin typeface="Times New Roman" pitchFamily="18" charset="0"/>
                <a:cs typeface="Times New Roman" pitchFamily="18" charset="0"/>
              </a:rPr>
              <a:t>and by </a:t>
            </a:r>
            <a:r>
              <a:rPr lang="en-US" sz="2000" dirty="0">
                <a:latin typeface="Times New Roman" pitchFamily="18" charset="0"/>
                <a:cs typeface="Times New Roman" pitchFamily="18" charset="0"/>
              </a:rPr>
              <a:t>the</a:t>
            </a:r>
            <a:r>
              <a:rPr lang="en-US" sz="2000" b="1" dirty="0">
                <a:latin typeface="Times New Roman" pitchFamily="18" charset="0"/>
                <a:cs typeface="Times New Roman" pitchFamily="18" charset="0"/>
              </a:rPr>
              <a:t> size of the bacterial inoculum. </a:t>
            </a:r>
            <a:endParaRPr lang="en-US" sz="2000" b="1"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more </a:t>
            </a:r>
            <a:r>
              <a:rPr lang="en-US" sz="2000" b="1" dirty="0">
                <a:latin typeface="Times New Roman" pitchFamily="18" charset="0"/>
                <a:cs typeface="Times New Roman" pitchFamily="18" charset="0"/>
              </a:rPr>
              <a:t>virulent</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the organism </a:t>
            </a:r>
            <a:r>
              <a:rPr lang="en-US" sz="2000" dirty="0">
                <a:latin typeface="Times New Roman" pitchFamily="18" charset="0"/>
                <a:cs typeface="Times New Roman" pitchFamily="18" charset="0"/>
              </a:rPr>
              <a:t>or the </a:t>
            </a:r>
            <a:r>
              <a:rPr lang="en-US" sz="2000" b="1" dirty="0">
                <a:latin typeface="Times New Roman" pitchFamily="18" charset="0"/>
                <a:cs typeface="Times New Roman" pitchFamily="18" charset="0"/>
              </a:rPr>
              <a:t>larger </a:t>
            </a:r>
            <a:r>
              <a:rPr lang="en-US" sz="2000" dirty="0">
                <a:latin typeface="Times New Roman" pitchFamily="18" charset="0"/>
                <a:cs typeface="Times New Roman" pitchFamily="18" charset="0"/>
              </a:rPr>
              <a:t>the extent of bacterial </a:t>
            </a:r>
            <a:r>
              <a:rPr lang="en-US" sz="2000" b="1" dirty="0" smtClean="0">
                <a:latin typeface="Times New Roman" pitchFamily="18" charset="0"/>
                <a:cs typeface="Times New Roman" pitchFamily="18" charset="0"/>
              </a:rPr>
              <a:t>contamination</a:t>
            </a:r>
            <a:r>
              <a:rPr lang="en-US" sz="2000" dirty="0" smtClean="0">
                <a:latin typeface="Times New Roman" pitchFamily="18" charset="0"/>
                <a:cs typeface="Times New Roman" pitchFamily="18" charset="0"/>
              </a:rPr>
              <a:t>, the </a:t>
            </a:r>
            <a:r>
              <a:rPr lang="en-US" sz="2000" dirty="0">
                <a:latin typeface="Times New Roman" pitchFamily="18" charset="0"/>
                <a:cs typeface="Times New Roman" pitchFamily="18" charset="0"/>
              </a:rPr>
              <a:t>more likely is wound infection to occur.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b="1" dirty="0" smtClean="0">
                <a:latin typeface="Times New Roman" pitchFamily="18" charset="0"/>
                <a:cs typeface="Times New Roman" pitchFamily="18" charset="0"/>
              </a:rPr>
              <a:t>Host </a:t>
            </a:r>
            <a:r>
              <a:rPr lang="en-US" sz="2000" b="1" dirty="0">
                <a:latin typeface="Times New Roman" pitchFamily="18" charset="0"/>
                <a:cs typeface="Times New Roman" pitchFamily="18" charset="0"/>
              </a:rPr>
              <a:t>factors </a:t>
            </a:r>
            <a:r>
              <a:rPr lang="en-US" sz="2000" dirty="0" smtClean="0">
                <a:latin typeface="Times New Roman" pitchFamily="18" charset="0"/>
                <a:cs typeface="Times New Roman" pitchFamily="18" charset="0"/>
              </a:rPr>
              <a:t>are also </a:t>
            </a:r>
            <a:r>
              <a:rPr lang="en-US" sz="2000" dirty="0">
                <a:latin typeface="Times New Roman" pitchFamily="18" charset="0"/>
                <a:cs typeface="Times New Roman" pitchFamily="18" charset="0"/>
              </a:rPr>
              <a:t>important, so a less virulent organism or a lower level </a:t>
            </a:r>
            <a:r>
              <a:rPr lang="en-US" sz="2000" dirty="0" smtClean="0">
                <a:latin typeface="Times New Roman" pitchFamily="18" charset="0"/>
                <a:cs typeface="Times New Roman" pitchFamily="18" charset="0"/>
              </a:rPr>
              <a:t>of wound </a:t>
            </a:r>
            <a:r>
              <a:rPr lang="en-US" sz="2000" dirty="0">
                <a:latin typeface="Times New Roman" pitchFamily="18" charset="0"/>
                <a:cs typeface="Times New Roman" pitchFamily="18" charset="0"/>
              </a:rPr>
              <a:t>contamination may still result in a wound infection </a:t>
            </a:r>
            <a:r>
              <a:rPr lang="en-US" sz="2000" dirty="0" smtClean="0">
                <a:latin typeface="Times New Roman" pitchFamily="18" charset="0"/>
                <a:cs typeface="Times New Roman" pitchFamily="18" charset="0"/>
              </a:rPr>
              <a:t>if the </a:t>
            </a:r>
            <a:r>
              <a:rPr lang="en-US" sz="2000" dirty="0">
                <a:latin typeface="Times New Roman" pitchFamily="18" charset="0"/>
                <a:cs typeface="Times New Roman" pitchFamily="18" charset="0"/>
              </a:rPr>
              <a:t>host response is </a:t>
            </a:r>
            <a:r>
              <a:rPr lang="en-US" sz="2000" dirty="0" smtClean="0">
                <a:latin typeface="Times New Roman" pitchFamily="18" charset="0"/>
                <a:cs typeface="Times New Roman" pitchFamily="18" charset="0"/>
              </a:rPr>
              <a:t>impaired. </a:t>
            </a:r>
          </a:p>
          <a:p>
            <a:pPr marL="742950" lvl="1" indent="-285750" algn="l" rtl="0">
              <a:buFont typeface="Arial" pitchFamily="34" charset="0"/>
              <a:buChar char="•"/>
            </a:pPr>
            <a:r>
              <a:rPr lang="en-US" sz="2000" b="1" dirty="0" smtClean="0">
                <a:latin typeface="Times New Roman" pitchFamily="18" charset="0"/>
                <a:cs typeface="Times New Roman" pitchFamily="18" charset="0"/>
              </a:rPr>
              <a:t>Devitalised tissue</a:t>
            </a:r>
            <a:r>
              <a:rPr lang="en-US" sz="2000" b="1" dirty="0">
                <a:latin typeface="Times New Roman" pitchFamily="18" charset="0"/>
                <a:cs typeface="Times New Roman" pitchFamily="18" charset="0"/>
              </a:rPr>
              <a:t>, excessive dead space or haematoma</a:t>
            </a:r>
            <a:r>
              <a:rPr lang="en-US" sz="2000" dirty="0">
                <a:latin typeface="Times New Roman" pitchFamily="18" charset="0"/>
                <a:cs typeface="Times New Roman" pitchFamily="18" charset="0"/>
              </a:rPr>
              <a:t>, all the </a:t>
            </a:r>
            <a:r>
              <a:rPr lang="en-US" sz="2000" dirty="0" smtClean="0">
                <a:latin typeface="Times New Roman" pitchFamily="18" charset="0"/>
                <a:cs typeface="Times New Roman" pitchFamily="18" charset="0"/>
              </a:rPr>
              <a:t>results of </a:t>
            </a:r>
            <a:r>
              <a:rPr lang="en-US" sz="2000" b="1" dirty="0">
                <a:latin typeface="Times New Roman" pitchFamily="18" charset="0"/>
                <a:cs typeface="Times New Roman" pitchFamily="18" charset="0"/>
              </a:rPr>
              <a:t>poor surgical technique</a:t>
            </a:r>
            <a:r>
              <a:rPr lang="en-US" sz="2000" dirty="0">
                <a:latin typeface="Times New Roman" pitchFamily="18" charset="0"/>
                <a:cs typeface="Times New Roman" pitchFamily="18" charset="0"/>
              </a:rPr>
              <a:t>, increase the chances of infection.</a:t>
            </a:r>
          </a:p>
          <a:p>
            <a:pPr marL="742950" lvl="1" indent="-285750" algn="l" rtl="0">
              <a:buFont typeface="Arial" pitchFamily="34" charset="0"/>
              <a:buChar char="•"/>
            </a:pPr>
            <a:r>
              <a:rPr lang="en-US" sz="2000" dirty="0">
                <a:latin typeface="Times New Roman" pitchFamily="18" charset="0"/>
                <a:cs typeface="Times New Roman" pitchFamily="18" charset="0"/>
              </a:rPr>
              <a:t>The same applies to </a:t>
            </a:r>
            <a:r>
              <a:rPr lang="en-US" sz="2000" b="1" dirty="0">
                <a:latin typeface="Times New Roman" pitchFamily="18" charset="0"/>
                <a:cs typeface="Times New Roman" pitchFamily="18" charset="0"/>
              </a:rPr>
              <a:t>foreign materials </a:t>
            </a:r>
            <a:r>
              <a:rPr lang="en-US" sz="2000" dirty="0">
                <a:latin typeface="Times New Roman" pitchFamily="18" charset="0"/>
                <a:cs typeface="Times New Roman" pitchFamily="18" charset="0"/>
              </a:rPr>
              <a:t>of any kind, </a:t>
            </a:r>
            <a:r>
              <a:rPr lang="en-US" sz="2000" dirty="0" smtClean="0">
                <a:latin typeface="Times New Roman" pitchFamily="18" charset="0"/>
                <a:cs typeface="Times New Roman" pitchFamily="18" charset="0"/>
              </a:rPr>
              <a:t>including sutures </a:t>
            </a:r>
            <a:r>
              <a:rPr lang="en-US" sz="2000" dirty="0">
                <a:latin typeface="Times New Roman" pitchFamily="18" charset="0"/>
                <a:cs typeface="Times New Roman" pitchFamily="18" charset="0"/>
              </a:rPr>
              <a:t>and drains.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If </a:t>
            </a:r>
            <a:r>
              <a:rPr lang="en-US" sz="2000" dirty="0">
                <a:latin typeface="Times New Roman" pitchFamily="18" charset="0"/>
                <a:cs typeface="Times New Roman" pitchFamily="18" charset="0"/>
              </a:rPr>
              <a:t>there is a silk suture in tissue, the </a:t>
            </a:r>
            <a:r>
              <a:rPr lang="en-US" sz="2000" dirty="0" smtClean="0">
                <a:latin typeface="Times New Roman" pitchFamily="18" charset="0"/>
                <a:cs typeface="Times New Roman" pitchFamily="18" charset="0"/>
              </a:rPr>
              <a:t>critical number </a:t>
            </a:r>
            <a:r>
              <a:rPr lang="en-US" sz="2000" dirty="0">
                <a:latin typeface="Times New Roman" pitchFamily="18" charset="0"/>
                <a:cs typeface="Times New Roman" pitchFamily="18" charset="0"/>
              </a:rPr>
              <a:t>of organisms needed to start an infection is </a:t>
            </a:r>
            <a:r>
              <a:rPr lang="en-US" sz="2000" dirty="0" smtClean="0">
                <a:latin typeface="Times New Roman" pitchFamily="18" charset="0"/>
                <a:cs typeface="Times New Roman" pitchFamily="18" charset="0"/>
              </a:rPr>
              <a:t>reduced logarithmically</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Silk </a:t>
            </a:r>
            <a:r>
              <a:rPr lang="en-US" sz="2000" dirty="0">
                <a:latin typeface="Times New Roman" pitchFamily="18" charset="0"/>
                <a:cs typeface="Times New Roman" pitchFamily="18" charset="0"/>
              </a:rPr>
              <a:t>should not be used to close skin as </a:t>
            </a:r>
            <a:r>
              <a:rPr lang="en-US" sz="2000" dirty="0" smtClean="0">
                <a:latin typeface="Times New Roman" pitchFamily="18" charset="0"/>
                <a:cs typeface="Times New Roman" pitchFamily="18" charset="0"/>
              </a:rPr>
              <a:t>it causes </a:t>
            </a:r>
            <a:r>
              <a:rPr lang="en-US" sz="2000" dirty="0">
                <a:latin typeface="Times New Roman" pitchFamily="18" charset="0"/>
                <a:cs typeface="Times New Roman" pitchFamily="18" charset="0"/>
              </a:rPr>
              <a:t>suture abscesses for this reason.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These </a:t>
            </a:r>
            <a:r>
              <a:rPr lang="en-US" sz="2000" dirty="0">
                <a:latin typeface="Times New Roman" pitchFamily="18" charset="0"/>
                <a:cs typeface="Times New Roman" pitchFamily="18" charset="0"/>
              </a:rPr>
              <a:t>principles </a:t>
            </a:r>
            <a:r>
              <a:rPr lang="en-US" sz="2000" dirty="0" smtClean="0">
                <a:latin typeface="Times New Roman" pitchFamily="18" charset="0"/>
                <a:cs typeface="Times New Roman" pitchFamily="18" charset="0"/>
              </a:rPr>
              <a:t>are important </a:t>
            </a:r>
            <a:r>
              <a:rPr lang="en-US" sz="2000" dirty="0">
                <a:latin typeface="Times New Roman" pitchFamily="18" charset="0"/>
                <a:cs typeface="Times New Roman" pitchFamily="18" charset="0"/>
              </a:rPr>
              <a:t>to an understanding of how best to prevent </a:t>
            </a:r>
            <a:r>
              <a:rPr lang="en-US" sz="2000" dirty="0" smtClean="0">
                <a:latin typeface="Times New Roman" pitchFamily="18" charset="0"/>
                <a:cs typeface="Times New Roman" pitchFamily="18" charset="0"/>
              </a:rPr>
              <a:t>infection in </a:t>
            </a:r>
            <a:r>
              <a:rPr lang="en-US" sz="2000" dirty="0">
                <a:latin typeface="Times New Roman" pitchFamily="18" charset="0"/>
                <a:cs typeface="Times New Roman" pitchFamily="18" charset="0"/>
              </a:rPr>
              <a:t>surgical practice.</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42806751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6432530"/>
          </a:xfrm>
          <a:prstGeom prst="rect">
            <a:avLst/>
          </a:prstGeom>
        </p:spPr>
        <p:txBody>
          <a:bodyPr wrap="square">
            <a:spAutoFit/>
          </a:bodyPr>
          <a:lstStyle/>
          <a:p>
            <a:pPr lvl="1" algn="l" rtl="0"/>
            <a:endParaRPr lang="en-US" b="1" dirty="0" smtClean="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Factors </a:t>
            </a:r>
            <a:r>
              <a:rPr lang="en-US" sz="2000" b="1" dirty="0">
                <a:latin typeface="Times New Roman" pitchFamily="18" charset="0"/>
                <a:cs typeface="Times New Roman" pitchFamily="18" charset="0"/>
              </a:rPr>
              <a:t>that determine whether a wound will become infected</a:t>
            </a:r>
          </a:p>
          <a:p>
            <a:pPr marL="1200150" lvl="2" indent="-285750" algn="l" rtl="0">
              <a:buFont typeface="Arial" pitchFamily="34" charset="0"/>
              <a:buChar char="•"/>
            </a:pPr>
            <a:r>
              <a:rPr lang="en-US" sz="2000" dirty="0">
                <a:latin typeface="Times New Roman" pitchFamily="18" charset="0"/>
                <a:cs typeface="Times New Roman" pitchFamily="18" charset="0"/>
              </a:rPr>
              <a:t> Host response</a:t>
            </a:r>
          </a:p>
          <a:p>
            <a:pPr marL="1200150" lvl="2" indent="-285750" algn="l" rtl="0">
              <a:buFont typeface="Arial" pitchFamily="34" charset="0"/>
              <a:buChar char="•"/>
            </a:pPr>
            <a:r>
              <a:rPr lang="en-US" sz="2000" dirty="0">
                <a:latin typeface="Times New Roman" pitchFamily="18" charset="0"/>
                <a:cs typeface="Times New Roman" pitchFamily="18" charset="0"/>
              </a:rPr>
              <a:t> Virulence and inoculum of infective agent</a:t>
            </a:r>
          </a:p>
          <a:p>
            <a:pPr marL="1200150" lvl="2" indent="-285750" algn="l" rtl="0">
              <a:buFont typeface="Arial" pitchFamily="34" charset="0"/>
              <a:buChar char="•"/>
            </a:pPr>
            <a:r>
              <a:rPr lang="en-US" sz="2000" dirty="0">
                <a:latin typeface="Times New Roman" pitchFamily="18" charset="0"/>
                <a:cs typeface="Times New Roman" pitchFamily="18" charset="0"/>
              </a:rPr>
              <a:t> Vascularity and health of tissue being invaded (including local ischaemia as well as systemic shock)</a:t>
            </a:r>
          </a:p>
          <a:p>
            <a:pPr marL="1200150" lvl="2" indent="-285750" algn="l" rtl="0">
              <a:buFont typeface="Arial" pitchFamily="34" charset="0"/>
              <a:buChar char="•"/>
            </a:pPr>
            <a:r>
              <a:rPr lang="en-US" sz="2000" dirty="0">
                <a:latin typeface="Times New Roman" pitchFamily="18" charset="0"/>
                <a:cs typeface="Times New Roman" pitchFamily="18" charset="0"/>
              </a:rPr>
              <a:t> Presence of dead or foreign tissue</a:t>
            </a:r>
          </a:p>
          <a:p>
            <a:pPr marL="1200150" lvl="2" indent="-285750" algn="l" rtl="0">
              <a:buFont typeface="Arial" pitchFamily="34" charset="0"/>
              <a:buChar char="•"/>
            </a:pPr>
            <a:r>
              <a:rPr lang="en-US" sz="2000" dirty="0">
                <a:latin typeface="Times New Roman" pitchFamily="18" charset="0"/>
                <a:cs typeface="Times New Roman" pitchFamily="18" charset="0"/>
              </a:rPr>
              <a:t> Presence of antibiotics during the ‘decisive period’ </a:t>
            </a:r>
            <a:endParaRPr lang="en-US" sz="2000" dirty="0" smtClean="0">
              <a:latin typeface="Times New Roman" pitchFamily="18" charset="0"/>
              <a:cs typeface="Times New Roman" pitchFamily="18" charset="0"/>
            </a:endParaRPr>
          </a:p>
          <a:p>
            <a:pPr marL="1200150" lvl="2" indent="-285750" algn="l" rtl="0">
              <a:buFont typeface="Arial" pitchFamily="34" charset="0"/>
              <a:buChar char="•"/>
            </a:pPr>
            <a:endParaRPr lang="en-US" sz="2000" dirty="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In summary </a:t>
            </a:r>
            <a:r>
              <a:rPr lang="en-US" sz="2000" b="1" dirty="0">
                <a:latin typeface="Times New Roman" pitchFamily="18" charset="0"/>
                <a:cs typeface="Times New Roman" pitchFamily="18" charset="0"/>
              </a:rPr>
              <a:t>r</a:t>
            </a:r>
            <a:r>
              <a:rPr lang="en-US" sz="2000" b="1" dirty="0" smtClean="0">
                <a:latin typeface="Times New Roman" pitchFamily="18" charset="0"/>
                <a:cs typeface="Times New Roman" pitchFamily="18" charset="0"/>
              </a:rPr>
              <a:t>isk </a:t>
            </a:r>
            <a:r>
              <a:rPr lang="en-US" sz="2000" b="1" dirty="0">
                <a:latin typeface="Times New Roman" pitchFamily="18" charset="0"/>
                <a:cs typeface="Times New Roman" pitchFamily="18" charset="0"/>
              </a:rPr>
              <a:t>factors for increased risk of wound infection</a:t>
            </a:r>
          </a:p>
          <a:p>
            <a:pPr lvl="2"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Malnutrition (obesity, weight loss)</a:t>
            </a:r>
          </a:p>
          <a:p>
            <a:pPr lvl="2"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Metabolic disease (diabetes, uraemia, jaundice)</a:t>
            </a:r>
          </a:p>
          <a:p>
            <a:pPr lvl="2"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Immunosuppression (cancer, AIDS, steroids, </a:t>
            </a:r>
            <a:r>
              <a:rPr lang="en-US" sz="2000" dirty="0" smtClean="0">
                <a:latin typeface="Times New Roman" pitchFamily="18" charset="0"/>
                <a:cs typeface="Times New Roman" pitchFamily="18" charset="0"/>
              </a:rPr>
              <a:t>chemotherapy and </a:t>
            </a:r>
            <a:r>
              <a:rPr lang="en-US" sz="2000" dirty="0">
                <a:latin typeface="Times New Roman" pitchFamily="18" charset="0"/>
                <a:cs typeface="Times New Roman" pitchFamily="18" charset="0"/>
              </a:rPr>
              <a:t>radiotherapy)</a:t>
            </a:r>
          </a:p>
          <a:p>
            <a:pPr lvl="2"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Colonisation and translocation in the gastrointestinal tract</a:t>
            </a:r>
          </a:p>
          <a:p>
            <a:pPr lvl="2"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Poor perfusion (systemic shock or local ischaemia)</a:t>
            </a:r>
          </a:p>
          <a:p>
            <a:pPr lvl="2"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Foreign body material</a:t>
            </a:r>
          </a:p>
          <a:p>
            <a:pPr lvl="2"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Poor surgical technique (dead space, haematoma)</a:t>
            </a:r>
          </a:p>
          <a:p>
            <a:pPr lvl="1" algn="l" rtl="0"/>
            <a:endParaRPr lang="en-US" dirty="0">
              <a:latin typeface="Times New Roman" pitchFamily="18" charset="0"/>
              <a:cs typeface="Times New Roman" pitchFamily="18" charset="0"/>
            </a:endParaRPr>
          </a:p>
          <a:p>
            <a:pPr lvl="1" algn="l" rtl="0"/>
            <a:endParaRPr lang="en-US" dirty="0">
              <a:latin typeface="Times New Roman" pitchFamily="18" charset="0"/>
              <a:cs typeface="Times New Roman" pitchFamily="18" charset="0"/>
            </a:endParaRPr>
          </a:p>
          <a:p>
            <a:pPr algn="l" rtl="0"/>
            <a:r>
              <a:rPr lang="en-US" dirty="0">
                <a:latin typeface="Times New Roman" pitchFamily="18" charset="0"/>
                <a:cs typeface="Times New Roman" pitchFamily="18" charset="0"/>
              </a:rPr>
              <a:t> </a:t>
            </a: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35935322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8847"/>
            <a:ext cx="9144000" cy="3785652"/>
          </a:xfrm>
          <a:prstGeom prst="rect">
            <a:avLst/>
          </a:prstGeom>
        </p:spPr>
        <p:txBody>
          <a:bodyPr wrap="square">
            <a:spAutoFit/>
          </a:bodyPr>
          <a:lstStyle/>
          <a:p>
            <a:pPr algn="l" rtl="0"/>
            <a:r>
              <a:rPr lang="en-US" sz="2000" b="1" dirty="0">
                <a:latin typeface="Times New Roman" pitchFamily="18" charset="0"/>
                <a:cs typeface="Times New Roman" pitchFamily="18" charset="0"/>
              </a:rPr>
              <a:t>The decisive period</a:t>
            </a:r>
          </a:p>
          <a:p>
            <a:pPr marL="742950" lvl="1" indent="-285750" algn="l" rtl="0">
              <a:buFont typeface="Arial" pitchFamily="34" charset="0"/>
              <a:buChar char="•"/>
            </a:pPr>
            <a:r>
              <a:rPr lang="en-US" sz="2000" dirty="0">
                <a:latin typeface="Times New Roman" pitchFamily="18" charset="0"/>
                <a:cs typeface="Times New Roman" pitchFamily="18" charset="0"/>
              </a:rPr>
              <a:t>There is up to a 4-hour interval before bacterial growth </a:t>
            </a:r>
            <a:r>
              <a:rPr lang="en-US" sz="2000" dirty="0" smtClean="0">
                <a:latin typeface="Times New Roman" pitchFamily="18" charset="0"/>
                <a:cs typeface="Times New Roman" pitchFamily="18" charset="0"/>
              </a:rPr>
              <a:t>becomes established </a:t>
            </a:r>
            <a:r>
              <a:rPr lang="en-US" sz="2000" dirty="0">
                <a:latin typeface="Times New Roman" pitchFamily="18" charset="0"/>
                <a:cs typeface="Times New Roman" pitchFamily="18" charset="0"/>
              </a:rPr>
              <a:t>enough to cause an infection after a breach in </a:t>
            </a:r>
            <a:r>
              <a:rPr lang="en-US" sz="2000" dirty="0" smtClean="0">
                <a:latin typeface="Times New Roman" pitchFamily="18" charset="0"/>
                <a:cs typeface="Times New Roman" pitchFamily="18" charset="0"/>
              </a:rPr>
              <a:t>the tissues</a:t>
            </a:r>
            <a:r>
              <a:rPr lang="en-US" sz="2000" dirty="0">
                <a:latin typeface="Times New Roman" pitchFamily="18" charset="0"/>
                <a:cs typeface="Times New Roman" pitchFamily="18" charset="0"/>
              </a:rPr>
              <a:t>, whether caused by trauma or surgery.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This </a:t>
            </a:r>
            <a:r>
              <a:rPr lang="en-US" sz="2000" dirty="0">
                <a:latin typeface="Times New Roman" pitchFamily="18" charset="0"/>
                <a:cs typeface="Times New Roman" pitchFamily="18" charset="0"/>
              </a:rPr>
              <a:t>interval </a:t>
            </a:r>
            <a:r>
              <a:rPr lang="en-US" sz="2000" dirty="0" smtClean="0">
                <a:latin typeface="Times New Roman" pitchFamily="18" charset="0"/>
                <a:cs typeface="Times New Roman" pitchFamily="18" charset="0"/>
              </a:rPr>
              <a:t>is called </a:t>
            </a:r>
            <a:r>
              <a:rPr lang="en-US" sz="2000" dirty="0">
                <a:latin typeface="Times New Roman" pitchFamily="18" charset="0"/>
                <a:cs typeface="Times New Roman" pitchFamily="18" charset="0"/>
              </a:rPr>
              <a:t>the ‘decisive period’ and strategies aimed at </a:t>
            </a:r>
            <a:r>
              <a:rPr lang="en-US" sz="2000" dirty="0" smtClean="0">
                <a:latin typeface="Times New Roman" pitchFamily="18" charset="0"/>
                <a:cs typeface="Times New Roman" pitchFamily="18" charset="0"/>
              </a:rPr>
              <a:t>preventing infection </a:t>
            </a:r>
            <a:r>
              <a:rPr lang="en-US" sz="2000" dirty="0">
                <a:latin typeface="Times New Roman" pitchFamily="18" charset="0"/>
                <a:cs typeface="Times New Roman" pitchFamily="18" charset="0"/>
              </a:rPr>
              <a:t>from taking a hold become ineffective after </a:t>
            </a:r>
            <a:r>
              <a:rPr lang="en-US" sz="2000" dirty="0" smtClean="0">
                <a:latin typeface="Times New Roman" pitchFamily="18" charset="0"/>
                <a:cs typeface="Times New Roman" pitchFamily="18" charset="0"/>
              </a:rPr>
              <a:t>this time </a:t>
            </a:r>
            <a:r>
              <a:rPr lang="en-US" sz="2000" dirty="0">
                <a:latin typeface="Times New Roman" pitchFamily="18" charset="0"/>
                <a:cs typeface="Times New Roman" pitchFamily="18" charset="0"/>
              </a:rPr>
              <a:t>period.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is therefore logical that prophylactic </a:t>
            </a:r>
            <a:r>
              <a:rPr lang="en-US" sz="2000" dirty="0" smtClean="0">
                <a:latin typeface="Times New Roman" pitchFamily="18" charset="0"/>
                <a:cs typeface="Times New Roman" pitchFamily="18" charset="0"/>
              </a:rPr>
              <a:t>antibiotics should </a:t>
            </a:r>
            <a:r>
              <a:rPr lang="en-US" sz="2000" dirty="0">
                <a:latin typeface="Times New Roman" pitchFamily="18" charset="0"/>
                <a:cs typeface="Times New Roman" pitchFamily="18" charset="0"/>
              </a:rPr>
              <a:t>be given to cover this period and that they could </a:t>
            </a:r>
            <a:r>
              <a:rPr lang="en-US" sz="2000" dirty="0" smtClean="0">
                <a:latin typeface="Times New Roman" pitchFamily="18" charset="0"/>
                <a:cs typeface="Times New Roman" pitchFamily="18" charset="0"/>
              </a:rPr>
              <a:t>be decisive </a:t>
            </a:r>
            <a:r>
              <a:rPr lang="en-US" sz="2000" dirty="0">
                <a:latin typeface="Times New Roman" pitchFamily="18" charset="0"/>
                <a:cs typeface="Times New Roman" pitchFamily="18" charset="0"/>
              </a:rPr>
              <a:t>in preventing an infection from developing, </a:t>
            </a:r>
            <a:r>
              <a:rPr lang="en-US" sz="2000" dirty="0" smtClean="0">
                <a:latin typeface="Times New Roman" pitchFamily="18" charset="0"/>
                <a:cs typeface="Times New Roman" pitchFamily="18" charset="0"/>
              </a:rPr>
              <a:t>before bacterial </a:t>
            </a:r>
            <a:r>
              <a:rPr lang="en-US" sz="2000" dirty="0">
                <a:latin typeface="Times New Roman" pitchFamily="18" charset="0"/>
                <a:cs typeface="Times New Roman" pitchFamily="18" charset="0"/>
              </a:rPr>
              <a:t>growth takes a hold.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tissue levels of </a:t>
            </a:r>
            <a:r>
              <a:rPr lang="en-US" sz="2000" dirty="0" smtClean="0">
                <a:latin typeface="Times New Roman" pitchFamily="18" charset="0"/>
                <a:cs typeface="Times New Roman" pitchFamily="18" charset="0"/>
              </a:rPr>
              <a:t>antibiotics during </a:t>
            </a:r>
            <a:r>
              <a:rPr lang="en-US" sz="2000" dirty="0">
                <a:latin typeface="Times New Roman" pitchFamily="18" charset="0"/>
                <a:cs typeface="Times New Roman" pitchFamily="18" charset="0"/>
              </a:rPr>
              <a:t>the period when bacterial contamination is likely </a:t>
            </a:r>
            <a:r>
              <a:rPr lang="en-US" sz="2000" dirty="0" smtClean="0">
                <a:latin typeface="Times New Roman" pitchFamily="18" charset="0"/>
                <a:cs typeface="Times New Roman" pitchFamily="18" charset="0"/>
              </a:rPr>
              <a:t>to occur </a:t>
            </a:r>
            <a:r>
              <a:rPr lang="en-US" sz="2000" dirty="0">
                <a:latin typeface="Times New Roman" pitchFamily="18" charset="0"/>
                <a:cs typeface="Times New Roman" pitchFamily="18" charset="0"/>
              </a:rPr>
              <a:t>should be above the minimum inhibitory </a:t>
            </a:r>
            <a:r>
              <a:rPr lang="en-US" sz="2000" dirty="0" smtClean="0">
                <a:latin typeface="Times New Roman" pitchFamily="18" charset="0"/>
                <a:cs typeface="Times New Roman" pitchFamily="18" charset="0"/>
              </a:rPr>
              <a:t>concentration for </a:t>
            </a:r>
            <a:r>
              <a:rPr lang="en-US" sz="2000" dirty="0">
                <a:latin typeface="Times New Roman" pitchFamily="18" charset="0"/>
                <a:cs typeface="Times New Roman" pitchFamily="18" charset="0"/>
              </a:rPr>
              <a:t>the expected </a:t>
            </a:r>
            <a:r>
              <a:rPr lang="en-US" sz="2000" dirty="0" smtClean="0">
                <a:latin typeface="Times New Roman" pitchFamily="18" charset="0"/>
                <a:cs typeface="Times New Roman" pitchFamily="18" charset="0"/>
              </a:rPr>
              <a:t>pathogens</a:t>
            </a:r>
            <a:r>
              <a:rPr lang="en-US" dirty="0" smtClean="0">
                <a:latin typeface="Times New Roman" pitchFamily="18" charset="0"/>
                <a:cs typeface="Times New Roman" pitchFamily="18" charset="0"/>
              </a:rPr>
              <a:t>.</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3232089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7417415"/>
          </a:xfrm>
          <a:prstGeom prst="rect">
            <a:avLst/>
          </a:prstGeom>
        </p:spPr>
        <p:txBody>
          <a:bodyPr wrap="square">
            <a:spAutoFit/>
          </a:bodyPr>
          <a:lstStyle/>
          <a:p>
            <a:pPr algn="l" rtl="0"/>
            <a:r>
              <a:rPr lang="en-US" sz="2000" b="1" dirty="0">
                <a:latin typeface="Times New Roman" pitchFamily="18" charset="0"/>
                <a:cs typeface="Times New Roman" pitchFamily="18" charset="0"/>
              </a:rPr>
              <a:t>Reduced resistance to </a:t>
            </a:r>
            <a:r>
              <a:rPr lang="en-US" sz="2000" b="1" dirty="0" smtClean="0">
                <a:latin typeface="Times New Roman" pitchFamily="18" charset="0"/>
                <a:cs typeface="Times New Roman" pitchFamily="18" charset="0"/>
              </a:rPr>
              <a:t>infection </a:t>
            </a:r>
          </a:p>
          <a:p>
            <a:pPr marL="742950" lvl="1" indent="-285750" algn="l" rtl="0">
              <a:buFont typeface="Arial" pitchFamily="34" charset="0"/>
              <a:buChar char="•"/>
            </a:pPr>
            <a:r>
              <a:rPr lang="en-US" sz="2000" dirty="0" smtClean="0">
                <a:latin typeface="Times New Roman" pitchFamily="18" charset="0"/>
                <a:cs typeface="Times New Roman" pitchFamily="18" charset="0"/>
              </a:rPr>
              <a:t>Host response </a:t>
            </a:r>
            <a:r>
              <a:rPr lang="en-US" sz="2000" dirty="0">
                <a:latin typeface="Times New Roman" pitchFamily="18" charset="0"/>
                <a:cs typeface="Times New Roman" pitchFamily="18" charset="0"/>
              </a:rPr>
              <a:t>is weakened by malnutrition, which can be </a:t>
            </a:r>
            <a:r>
              <a:rPr lang="en-US" sz="2000" dirty="0" smtClean="0">
                <a:latin typeface="Times New Roman" pitchFamily="18" charset="0"/>
                <a:cs typeface="Times New Roman" pitchFamily="18" charset="0"/>
              </a:rPr>
              <a:t>recognised clinically</a:t>
            </a:r>
            <a:r>
              <a:rPr lang="en-US" sz="2000" dirty="0">
                <a:latin typeface="Times New Roman" pitchFamily="18" charset="0"/>
                <a:cs typeface="Times New Roman" pitchFamily="18" charset="0"/>
              </a:rPr>
              <a:t>, and most easily, as recent rapid weight </a:t>
            </a:r>
            <a:r>
              <a:rPr lang="en-US" sz="2000" dirty="0" smtClean="0">
                <a:latin typeface="Times New Roman" pitchFamily="18" charset="0"/>
                <a:cs typeface="Times New Roman" pitchFamily="18" charset="0"/>
              </a:rPr>
              <a:t>loss that </a:t>
            </a:r>
            <a:r>
              <a:rPr lang="en-US" sz="2000" dirty="0">
                <a:latin typeface="Times New Roman" pitchFamily="18" charset="0"/>
                <a:cs typeface="Times New Roman" pitchFamily="18" charset="0"/>
              </a:rPr>
              <a:t>can be present even in the presence of obesity.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Metabolic diseases </a:t>
            </a:r>
            <a:r>
              <a:rPr lang="en-US" sz="2000" dirty="0">
                <a:latin typeface="Times New Roman" pitchFamily="18" charset="0"/>
                <a:cs typeface="Times New Roman" pitchFamily="18" charset="0"/>
              </a:rPr>
              <a:t>such as diabetes mellitus, uraemia and </a:t>
            </a:r>
            <a:r>
              <a:rPr lang="en-US" sz="2000" dirty="0" smtClean="0">
                <a:latin typeface="Times New Roman" pitchFamily="18" charset="0"/>
                <a:cs typeface="Times New Roman" pitchFamily="18" charset="0"/>
              </a:rPr>
              <a:t>jaundice, disseminated </a:t>
            </a:r>
            <a:r>
              <a:rPr lang="en-US" sz="2000" dirty="0">
                <a:latin typeface="Times New Roman" pitchFamily="18" charset="0"/>
                <a:cs typeface="Times New Roman" pitchFamily="18" charset="0"/>
              </a:rPr>
              <a:t>malignancy and acquired </a:t>
            </a:r>
            <a:r>
              <a:rPr lang="en-US" sz="2000" dirty="0" smtClean="0">
                <a:latin typeface="Times New Roman" pitchFamily="18" charset="0"/>
                <a:cs typeface="Times New Roman" pitchFamily="18" charset="0"/>
              </a:rPr>
              <a:t>immune deficiency syndrome </a:t>
            </a:r>
            <a:r>
              <a:rPr lang="en-US" sz="2000" dirty="0">
                <a:latin typeface="Times New Roman" pitchFamily="18" charset="0"/>
                <a:cs typeface="Times New Roman" pitchFamily="18" charset="0"/>
              </a:rPr>
              <a:t>(AIDS) are other contributors to infection and </a:t>
            </a:r>
            <a:r>
              <a:rPr lang="en-US" sz="2000" dirty="0" smtClean="0">
                <a:latin typeface="Times New Roman" pitchFamily="18" charset="0"/>
                <a:cs typeface="Times New Roman" pitchFamily="18" charset="0"/>
              </a:rPr>
              <a:t>a poor </a:t>
            </a:r>
            <a:r>
              <a:rPr lang="en-US" sz="2000" dirty="0">
                <a:latin typeface="Times New Roman" pitchFamily="18" charset="0"/>
                <a:cs typeface="Times New Roman" pitchFamily="18" charset="0"/>
              </a:rPr>
              <a:t>healing response, as are iatrogenic causes including </a:t>
            </a:r>
            <a:r>
              <a:rPr lang="en-US" sz="2000" dirty="0" smtClean="0">
                <a:latin typeface="Times New Roman" pitchFamily="18" charset="0"/>
                <a:cs typeface="Times New Roman" pitchFamily="18" charset="0"/>
              </a:rPr>
              <a:t>the immunosuppression </a:t>
            </a:r>
            <a:r>
              <a:rPr lang="en-US" sz="2000" dirty="0">
                <a:latin typeface="Times New Roman" pitchFamily="18" charset="0"/>
                <a:cs typeface="Times New Roman" pitchFamily="18" charset="0"/>
              </a:rPr>
              <a:t>caused by radiotherapy, chemotherapy </a:t>
            </a:r>
            <a:r>
              <a:rPr lang="en-US" sz="2000" dirty="0" smtClean="0">
                <a:latin typeface="Times New Roman" pitchFamily="18" charset="0"/>
                <a:cs typeface="Times New Roman" pitchFamily="18" charset="0"/>
              </a:rPr>
              <a:t>or </a:t>
            </a:r>
            <a:r>
              <a:rPr lang="en-US" sz="2000" dirty="0">
                <a:latin typeface="Times New Roman" pitchFamily="18" charset="0"/>
                <a:cs typeface="Times New Roman" pitchFamily="18" charset="0"/>
              </a:rPr>
              <a:t>steroids.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When </a:t>
            </a:r>
            <a:r>
              <a:rPr lang="en-US" sz="2000" dirty="0">
                <a:latin typeface="Times New Roman" pitchFamily="18" charset="0"/>
                <a:cs typeface="Times New Roman" pitchFamily="18" charset="0"/>
              </a:rPr>
              <a:t>enteral feeding is suspended during the </a:t>
            </a:r>
            <a:r>
              <a:rPr lang="en-US" sz="2000" dirty="0" smtClean="0">
                <a:latin typeface="Times New Roman" pitchFamily="18" charset="0"/>
                <a:cs typeface="Times New Roman" pitchFamily="18" charset="0"/>
              </a:rPr>
              <a:t>perioperative period</a:t>
            </a:r>
            <a:r>
              <a:rPr lang="en-US" sz="2000" dirty="0">
                <a:latin typeface="Times New Roman" pitchFamily="18" charset="0"/>
                <a:cs typeface="Times New Roman" pitchFamily="18" charset="0"/>
              </a:rPr>
              <a:t>, and particularly with underlying disease such </a:t>
            </a:r>
            <a:r>
              <a:rPr lang="en-US" sz="2000" dirty="0" smtClean="0">
                <a:latin typeface="Times New Roman" pitchFamily="18" charset="0"/>
                <a:cs typeface="Times New Roman" pitchFamily="18" charset="0"/>
              </a:rPr>
              <a:t>as cancer</a:t>
            </a:r>
            <a:r>
              <a:rPr lang="en-US" sz="2000" dirty="0">
                <a:latin typeface="Times New Roman" pitchFamily="18" charset="0"/>
                <a:cs typeface="Times New Roman" pitchFamily="18" charset="0"/>
              </a:rPr>
              <a:t>, immunosuppression, shock or sepsis, bacteria (</a:t>
            </a:r>
            <a:r>
              <a:rPr lang="en-US" sz="2000" dirty="0" smtClean="0">
                <a:latin typeface="Times New Roman" pitchFamily="18" charset="0"/>
                <a:cs typeface="Times New Roman" pitchFamily="18" charset="0"/>
              </a:rPr>
              <a:t>particularly aerobic gram-negative </a:t>
            </a:r>
            <a:r>
              <a:rPr lang="en-US" sz="2000" dirty="0">
                <a:latin typeface="Times New Roman" pitchFamily="18" charset="0"/>
                <a:cs typeface="Times New Roman" pitchFamily="18" charset="0"/>
              </a:rPr>
              <a:t>bacilli) tend to colonise </a:t>
            </a:r>
            <a:r>
              <a:rPr lang="en-US" sz="2000" dirty="0" smtClean="0">
                <a:latin typeface="Times New Roman" pitchFamily="18" charset="0"/>
                <a:cs typeface="Times New Roman" pitchFamily="18" charset="0"/>
              </a:rPr>
              <a:t>the normally </a:t>
            </a:r>
            <a:r>
              <a:rPr lang="en-US" sz="2000" dirty="0">
                <a:latin typeface="Times New Roman" pitchFamily="18" charset="0"/>
                <a:cs typeface="Times New Roman" pitchFamily="18" charset="0"/>
              </a:rPr>
              <a:t>sterile upper gastrointestinal tract.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They </a:t>
            </a:r>
            <a:r>
              <a:rPr lang="en-US" sz="2000" dirty="0">
                <a:latin typeface="Times New Roman" pitchFamily="18" charset="0"/>
                <a:cs typeface="Times New Roman" pitchFamily="18" charset="0"/>
              </a:rPr>
              <a:t>may </a:t>
            </a:r>
            <a:r>
              <a:rPr lang="en-US" sz="2000" dirty="0" smtClean="0">
                <a:latin typeface="Times New Roman" pitchFamily="18" charset="0"/>
                <a:cs typeface="Times New Roman" pitchFamily="18" charset="0"/>
              </a:rPr>
              <a:t>then translocate </a:t>
            </a:r>
            <a:r>
              <a:rPr lang="en-US" sz="2000" dirty="0">
                <a:latin typeface="Times New Roman" pitchFamily="18" charset="0"/>
                <a:cs typeface="Times New Roman" pitchFamily="18" charset="0"/>
              </a:rPr>
              <a:t>to the mesenteric nodes and cause the release </a:t>
            </a:r>
            <a:r>
              <a:rPr lang="en-US" sz="2000" dirty="0" smtClean="0">
                <a:latin typeface="Times New Roman" pitchFamily="18" charset="0"/>
                <a:cs typeface="Times New Roman" pitchFamily="18" charset="0"/>
              </a:rPr>
              <a:t>of endotoxins </a:t>
            </a:r>
            <a:r>
              <a:rPr lang="en-US" sz="2000" dirty="0">
                <a:latin typeface="Times New Roman" pitchFamily="18" charset="0"/>
                <a:cs typeface="Times New Roman" pitchFamily="18" charset="0"/>
              </a:rPr>
              <a:t>(lipopolysaccharide in bacterial cell walls), </a:t>
            </a:r>
            <a:r>
              <a:rPr lang="en-US" sz="2000" dirty="0" smtClean="0">
                <a:latin typeface="Times New Roman" pitchFamily="18" charset="0"/>
                <a:cs typeface="Times New Roman" pitchFamily="18" charset="0"/>
              </a:rPr>
              <a:t>which can </a:t>
            </a:r>
            <a:r>
              <a:rPr lang="en-US" sz="2000" dirty="0">
                <a:latin typeface="Times New Roman" pitchFamily="18" charset="0"/>
                <a:cs typeface="Times New Roman" pitchFamily="18" charset="0"/>
              </a:rPr>
              <a:t>be one cause of a harmful systemic inflammatory </a:t>
            </a:r>
            <a:r>
              <a:rPr lang="en-US" sz="2000" dirty="0" smtClean="0">
                <a:latin typeface="Times New Roman" pitchFamily="18" charset="0"/>
                <a:cs typeface="Times New Roman" pitchFamily="18" charset="0"/>
              </a:rPr>
              <a:t>response through </a:t>
            </a:r>
            <a:r>
              <a:rPr lang="en-US" sz="2000" dirty="0">
                <a:latin typeface="Times New Roman" pitchFamily="18" charset="0"/>
                <a:cs typeface="Times New Roman" pitchFamily="18" charset="0"/>
              </a:rPr>
              <a:t>the excessive release of proinflammatory </a:t>
            </a:r>
            <a:r>
              <a:rPr lang="en-US" sz="2000" dirty="0" smtClean="0">
                <a:latin typeface="Times New Roman" pitchFamily="18" charset="0"/>
                <a:cs typeface="Times New Roman" pitchFamily="18" charset="0"/>
              </a:rPr>
              <a:t>cytokines and </a:t>
            </a:r>
            <a:r>
              <a:rPr lang="en-US" sz="2000" dirty="0">
                <a:latin typeface="Times New Roman" pitchFamily="18" charset="0"/>
                <a:cs typeface="Times New Roman" pitchFamily="18" charset="0"/>
              </a:rPr>
              <a:t>activation of </a:t>
            </a:r>
            <a:r>
              <a:rPr lang="en-US" sz="2000" dirty="0" smtClean="0">
                <a:latin typeface="Times New Roman" pitchFamily="18" charset="0"/>
                <a:cs typeface="Times New Roman" pitchFamily="18" charset="0"/>
              </a:rPr>
              <a:t>macrophages. </a:t>
            </a:r>
          </a:p>
          <a:p>
            <a:pPr marL="742950" lvl="1" indent="-28575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the </a:t>
            </a:r>
            <a:r>
              <a:rPr lang="en-US" sz="2000" dirty="0" smtClean="0">
                <a:latin typeface="Times New Roman" pitchFamily="18" charset="0"/>
                <a:cs typeface="Times New Roman" pitchFamily="18" charset="0"/>
              </a:rPr>
              <a:t>circumstances of </a:t>
            </a:r>
            <a:r>
              <a:rPr lang="en-US" sz="2000" dirty="0">
                <a:latin typeface="Times New Roman" pitchFamily="18" charset="0"/>
                <a:cs typeface="Times New Roman" pitchFamily="18" charset="0"/>
              </a:rPr>
              <a:t>reduced host resistance to infection, </a:t>
            </a:r>
            <a:r>
              <a:rPr lang="en-US" sz="2000" dirty="0" smtClean="0">
                <a:latin typeface="Times New Roman" pitchFamily="18" charset="0"/>
                <a:cs typeface="Times New Roman" pitchFamily="18" charset="0"/>
              </a:rPr>
              <a:t>microorganisms that </a:t>
            </a:r>
            <a:r>
              <a:rPr lang="en-US" sz="2000" dirty="0">
                <a:latin typeface="Times New Roman" pitchFamily="18" charset="0"/>
                <a:cs typeface="Times New Roman" pitchFamily="18" charset="0"/>
              </a:rPr>
              <a:t>are not normally pathogenic may start to behave </a:t>
            </a:r>
            <a:r>
              <a:rPr lang="en-US" sz="2000" dirty="0" smtClean="0">
                <a:latin typeface="Times New Roman" pitchFamily="18" charset="0"/>
                <a:cs typeface="Times New Roman" pitchFamily="18" charset="0"/>
              </a:rPr>
              <a:t>as pathogens</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This </a:t>
            </a:r>
            <a:r>
              <a:rPr lang="en-US" sz="2000" dirty="0">
                <a:latin typeface="Times New Roman" pitchFamily="18" charset="0"/>
                <a:cs typeface="Times New Roman" pitchFamily="18" charset="0"/>
              </a:rPr>
              <a:t>is known as opportunistic infection.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Opportunistic infection </a:t>
            </a:r>
            <a:r>
              <a:rPr lang="en-US" sz="2000" dirty="0">
                <a:latin typeface="Times New Roman" pitchFamily="18" charset="0"/>
                <a:cs typeface="Times New Roman" pitchFamily="18" charset="0"/>
              </a:rPr>
              <a:t>with fungi is an example, particularly </a:t>
            </a:r>
            <a:r>
              <a:rPr lang="en-US" sz="2000" dirty="0" smtClean="0">
                <a:latin typeface="Times New Roman" pitchFamily="18" charset="0"/>
                <a:cs typeface="Times New Roman" pitchFamily="18" charset="0"/>
              </a:rPr>
              <a:t>when prolonged </a:t>
            </a:r>
            <a:r>
              <a:rPr lang="en-US" sz="2000" dirty="0">
                <a:latin typeface="Times New Roman" pitchFamily="18" charset="0"/>
                <a:cs typeface="Times New Roman" pitchFamily="18" charset="0"/>
              </a:rPr>
              <a:t>and changing antibiotic regimes have been used.</a:t>
            </a:r>
          </a:p>
          <a:p>
            <a:pPr marL="1200150" lvl="2" indent="-285750" algn="l" rtl="0">
              <a:buFont typeface="Arial" pitchFamily="34" charset="0"/>
              <a:buChar char="•"/>
            </a:pPr>
            <a:endParaRPr lang="en-US" dirty="0" smtClean="0">
              <a:latin typeface="Times New Roman" pitchFamily="18" charset="0"/>
              <a:cs typeface="Times New Roman" pitchFamily="18" charset="0"/>
            </a:endParaRPr>
          </a:p>
          <a:p>
            <a:pPr marL="1200150" lvl="2" indent="-285750" algn="l" rtl="0">
              <a:buFont typeface="Arial" pitchFamily="34" charset="0"/>
              <a:buChar char="•"/>
            </a:pP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0464319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477875"/>
          </a:xfrm>
          <a:prstGeom prst="rect">
            <a:avLst/>
          </a:prstGeom>
        </p:spPr>
        <p:txBody>
          <a:bodyPr wrap="square">
            <a:spAutoFit/>
          </a:bodyPr>
          <a:lstStyle/>
          <a:p>
            <a:pPr algn="l" rtl="0"/>
            <a:r>
              <a:rPr lang="en-US" sz="2000" b="1" dirty="0">
                <a:latin typeface="Times New Roman" pitchFamily="18" charset="0"/>
                <a:cs typeface="Times New Roman" pitchFamily="18" charset="0"/>
              </a:rPr>
              <a:t>PRESENTATION OF </a:t>
            </a:r>
            <a:r>
              <a:rPr lang="en-US" sz="2000" b="1" dirty="0" smtClean="0">
                <a:latin typeface="Times New Roman" pitchFamily="18" charset="0"/>
                <a:cs typeface="Times New Roman" pitchFamily="18" charset="0"/>
              </a:rPr>
              <a:t>SURGICAL INFECTION</a:t>
            </a:r>
            <a:endParaRPr lang="en-US" sz="2000" b="1" dirty="0">
              <a:latin typeface="Times New Roman" pitchFamily="18" charset="0"/>
              <a:cs typeface="Times New Roman" pitchFamily="18" charset="0"/>
            </a:endParaRPr>
          </a:p>
          <a:p>
            <a:pPr algn="l" rtl="0"/>
            <a:r>
              <a:rPr lang="en-US" sz="2000" b="1" dirty="0">
                <a:latin typeface="Times New Roman" pitchFamily="18" charset="0"/>
                <a:cs typeface="Times New Roman" pitchFamily="18" charset="0"/>
              </a:rPr>
              <a:t>Major and minor surgical </a:t>
            </a:r>
            <a:r>
              <a:rPr lang="en-US" sz="2000" b="1" dirty="0" smtClean="0">
                <a:latin typeface="Times New Roman" pitchFamily="18" charset="0"/>
                <a:cs typeface="Times New Roman" pitchFamily="18" charset="0"/>
              </a:rPr>
              <a:t>site </a:t>
            </a:r>
            <a:r>
              <a:rPr lang="en-US" sz="2000" b="1" dirty="0">
                <a:latin typeface="Times New Roman" pitchFamily="18" charset="0"/>
                <a:cs typeface="Times New Roman" pitchFamily="18" charset="0"/>
              </a:rPr>
              <a:t>infection </a:t>
            </a:r>
            <a:endParaRPr lang="en-US" sz="2000" b="1"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Infection </a:t>
            </a:r>
            <a:r>
              <a:rPr lang="en-US" sz="2000" dirty="0">
                <a:latin typeface="Times New Roman" pitchFamily="18" charset="0"/>
                <a:cs typeface="Times New Roman" pitchFamily="18" charset="0"/>
              </a:rPr>
              <a:t>acquired from the environment or the staff </a:t>
            </a:r>
            <a:r>
              <a:rPr lang="en-US" sz="2000" dirty="0" smtClean="0">
                <a:latin typeface="Times New Roman" pitchFamily="18" charset="0"/>
                <a:cs typeface="Times New Roman" pitchFamily="18" charset="0"/>
              </a:rPr>
              <a:t>following surgery </a:t>
            </a:r>
            <a:r>
              <a:rPr lang="en-US" sz="2000" dirty="0">
                <a:latin typeface="Times New Roman" pitchFamily="18" charset="0"/>
                <a:cs typeface="Times New Roman" pitchFamily="18" charset="0"/>
              </a:rPr>
              <a:t>or admission to hospital is termed </a:t>
            </a:r>
            <a:r>
              <a:rPr lang="en-US" sz="2000" dirty="0" smtClean="0">
                <a:latin typeface="Times New Roman" pitchFamily="18" charset="0"/>
                <a:cs typeface="Times New Roman" pitchFamily="18" charset="0"/>
              </a:rPr>
              <a:t>hospital acquired </a:t>
            </a:r>
            <a:r>
              <a:rPr lang="en-US" sz="2000" dirty="0">
                <a:latin typeface="Times New Roman" pitchFamily="18" charset="0"/>
                <a:cs typeface="Times New Roman" pitchFamily="18" charset="0"/>
              </a:rPr>
              <a:t>infection (HAI). </a:t>
            </a:r>
            <a:endParaRPr lang="en-US" sz="2000" dirty="0" smtClean="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There </a:t>
            </a:r>
            <a:r>
              <a:rPr lang="en-US" sz="2000" b="1" dirty="0">
                <a:latin typeface="Times New Roman" pitchFamily="18" charset="0"/>
                <a:cs typeface="Times New Roman" pitchFamily="18" charset="0"/>
              </a:rPr>
              <a:t>are four main groups:</a:t>
            </a:r>
          </a:p>
          <a:p>
            <a:pPr marL="800100" lvl="1" indent="-342900" algn="l" rtl="0">
              <a:buFont typeface="Arial" pitchFamily="34" charset="0"/>
              <a:buChar char="•"/>
            </a:pPr>
            <a:r>
              <a:rPr lang="en-US" sz="2000" dirty="0" smtClean="0">
                <a:latin typeface="Times New Roman" pitchFamily="18" charset="0"/>
                <a:cs typeface="Times New Roman" pitchFamily="18" charset="0"/>
              </a:rPr>
              <a:t>Respiratory </a:t>
            </a:r>
            <a:r>
              <a:rPr lang="en-US" sz="2000" dirty="0">
                <a:latin typeface="Times New Roman" pitchFamily="18" charset="0"/>
                <a:cs typeface="Times New Roman" pitchFamily="18" charset="0"/>
              </a:rPr>
              <a:t>infections (including ventilator-associated pneumonia</a:t>
            </a:r>
            <a:r>
              <a:rPr lang="en-US" sz="2000" dirty="0" smtClean="0">
                <a:latin typeface="Times New Roman" pitchFamily="18" charset="0"/>
                <a:cs typeface="Times New Roman" pitchFamily="18" charset="0"/>
              </a:rPr>
              <a:t>)</a:t>
            </a:r>
          </a:p>
          <a:p>
            <a:pPr marL="800100" lvl="1" indent="-342900" algn="l" rtl="0">
              <a:buFont typeface="Arial" pitchFamily="34" charset="0"/>
              <a:buChar char="•"/>
            </a:pPr>
            <a:r>
              <a:rPr lang="en-US" sz="2000" dirty="0">
                <a:latin typeface="Times New Roman" pitchFamily="18" charset="0"/>
                <a:cs typeface="Times New Roman" pitchFamily="18" charset="0"/>
              </a:rPr>
              <a:t>U</a:t>
            </a:r>
            <a:r>
              <a:rPr lang="en-US" sz="2000" dirty="0" smtClean="0">
                <a:latin typeface="Times New Roman" pitchFamily="18" charset="0"/>
                <a:cs typeface="Times New Roman" pitchFamily="18" charset="0"/>
              </a:rPr>
              <a:t>rinary </a:t>
            </a:r>
            <a:r>
              <a:rPr lang="en-US" sz="2000" dirty="0">
                <a:latin typeface="Times New Roman" pitchFamily="18" charset="0"/>
                <a:cs typeface="Times New Roman" pitchFamily="18" charset="0"/>
              </a:rPr>
              <a:t>tract infections (mostly related to </a:t>
            </a:r>
            <a:r>
              <a:rPr lang="en-US" sz="2000" dirty="0" smtClean="0">
                <a:latin typeface="Times New Roman" pitchFamily="18" charset="0"/>
                <a:cs typeface="Times New Roman" pitchFamily="18" charset="0"/>
              </a:rPr>
              <a:t>urinary catheters) </a:t>
            </a:r>
          </a:p>
          <a:p>
            <a:pPr marL="800100" lvl="1" indent="-342900" algn="l" rtl="0">
              <a:buFont typeface="Arial" pitchFamily="34" charset="0"/>
              <a:buChar char="•"/>
            </a:pPr>
            <a:r>
              <a:rPr lang="en-US" sz="2000" dirty="0">
                <a:latin typeface="Times New Roman" pitchFamily="18" charset="0"/>
                <a:cs typeface="Times New Roman" pitchFamily="18" charset="0"/>
              </a:rPr>
              <a:t>B</a:t>
            </a:r>
            <a:r>
              <a:rPr lang="en-US" sz="2000" dirty="0" smtClean="0">
                <a:latin typeface="Times New Roman" pitchFamily="18" charset="0"/>
                <a:cs typeface="Times New Roman" pitchFamily="18" charset="0"/>
              </a:rPr>
              <a:t>acteraemia </a:t>
            </a:r>
            <a:r>
              <a:rPr lang="en-US" sz="2000" dirty="0">
                <a:latin typeface="Times New Roman" pitchFamily="18" charset="0"/>
                <a:cs typeface="Times New Roman" pitchFamily="18" charset="0"/>
              </a:rPr>
              <a:t>(mostly related to indwelling </a:t>
            </a:r>
            <a:r>
              <a:rPr lang="en-US" sz="2000" dirty="0" smtClean="0">
                <a:latin typeface="Times New Roman" pitchFamily="18" charset="0"/>
                <a:cs typeface="Times New Roman" pitchFamily="18" charset="0"/>
              </a:rPr>
              <a:t>vascular catheters</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SSIs.</a:t>
            </a:r>
            <a:r>
              <a:rPr lang="en-US" sz="2000" dirty="0">
                <a:latin typeface="Times New Roman" pitchFamily="18" charset="0"/>
                <a:cs typeface="Times New Roman" pitchFamily="18" charset="0"/>
              </a:rPr>
              <a:t> </a:t>
            </a:r>
          </a:p>
          <a:p>
            <a:pPr lvl="1" algn="l" rtl="0"/>
            <a:endParaRPr lang="en-US" sz="2000" dirty="0" smtClean="0">
              <a:latin typeface="Times New Roman" pitchFamily="18" charset="0"/>
              <a:cs typeface="Times New Roman" pitchFamily="18" charset="0"/>
            </a:endParaRPr>
          </a:p>
          <a:p>
            <a:pPr lvl="1" algn="l" rtl="0"/>
            <a:endParaRPr lang="en-US" sz="2000" b="1" dirty="0" smtClean="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150310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985980"/>
          </a:xfrm>
          <a:prstGeom prst="rect">
            <a:avLst/>
          </a:prstGeom>
        </p:spPr>
        <p:txBody>
          <a:bodyPr wrap="square">
            <a:spAutoFit/>
          </a:bodyPr>
          <a:lstStyle/>
          <a:p>
            <a:pPr marL="800100" lvl="1" indent="-342900" algn="l" rtl="0">
              <a:buFont typeface="Arial" pitchFamily="34" charset="0"/>
              <a:buChar char="•"/>
            </a:pPr>
            <a:r>
              <a:rPr lang="en-US" sz="2000" dirty="0">
                <a:solidFill>
                  <a:prstClr val="black"/>
                </a:solidFill>
                <a:latin typeface="Times New Roman" pitchFamily="18" charset="0"/>
                <a:cs typeface="Times New Roman" pitchFamily="18" charset="0"/>
              </a:rPr>
              <a:t>Organisms of low virulence may not cause disease in normal hosts but may be responsible for disease in immunocompromised hosts. </a:t>
            </a:r>
            <a:endParaRPr lang="en-US" sz="2000" dirty="0" smtClean="0">
              <a:solidFill>
                <a:prstClr val="black"/>
              </a:solidFill>
              <a:latin typeface="Times New Roman" pitchFamily="18" charset="0"/>
              <a:cs typeface="Times New Roman" pitchFamily="18" charset="0"/>
            </a:endParaRPr>
          </a:p>
          <a:p>
            <a:pPr marL="800100" lvl="1" indent="-342900" algn="l" rtl="0">
              <a:buFont typeface="Arial" pitchFamily="34" charset="0"/>
              <a:buChar char="•"/>
            </a:pPr>
            <a:r>
              <a:rPr lang="en-US" sz="2000" dirty="0" smtClean="0">
                <a:solidFill>
                  <a:prstClr val="black"/>
                </a:solidFill>
                <a:latin typeface="Times New Roman" pitchFamily="18" charset="0"/>
                <a:cs typeface="Times New Roman" pitchFamily="18" charset="0"/>
              </a:rPr>
              <a:t>Some </a:t>
            </a:r>
            <a:r>
              <a:rPr lang="en-US" sz="2000" dirty="0">
                <a:solidFill>
                  <a:prstClr val="black"/>
                </a:solidFill>
                <a:latin typeface="Times New Roman" pitchFamily="18" charset="0"/>
                <a:cs typeface="Times New Roman" pitchFamily="18" charset="0"/>
              </a:rPr>
              <a:t>hosts may develop subclinical disease and yet still be a carrier of the organism capable of infecting others. </a:t>
            </a:r>
            <a:endParaRPr lang="en-US" sz="2000" dirty="0" smtClean="0">
              <a:solidFill>
                <a:prstClr val="black"/>
              </a:solidFill>
              <a:latin typeface="Times New Roman" pitchFamily="18" charset="0"/>
              <a:cs typeface="Times New Roman" pitchFamily="18" charset="0"/>
            </a:endParaRPr>
          </a:p>
          <a:p>
            <a:pPr marL="800100" lvl="1" indent="-342900" algn="l" rtl="0">
              <a:buFont typeface="Arial" pitchFamily="34" charset="0"/>
              <a:buChar char="•"/>
            </a:pPr>
            <a:r>
              <a:rPr lang="en-US" sz="2000" dirty="0" smtClean="0">
                <a:solidFill>
                  <a:prstClr val="black"/>
                </a:solidFill>
                <a:latin typeface="Times New Roman" pitchFamily="18" charset="0"/>
                <a:cs typeface="Times New Roman" pitchFamily="18" charset="0"/>
              </a:rPr>
              <a:t> Not </a:t>
            </a:r>
            <a:r>
              <a:rPr lang="en-US" sz="2000" dirty="0">
                <a:solidFill>
                  <a:prstClr val="black"/>
                </a:solidFill>
                <a:latin typeface="Times New Roman" pitchFamily="18" charset="0"/>
                <a:cs typeface="Times New Roman" pitchFamily="18" charset="0"/>
              </a:rPr>
              <a:t>every organism that causes disease can be grown in </a:t>
            </a:r>
            <a:r>
              <a:rPr lang="en-US" sz="2000" dirty="0" smtClean="0">
                <a:solidFill>
                  <a:prstClr val="black"/>
                </a:solidFill>
                <a:latin typeface="Times New Roman" pitchFamily="18" charset="0"/>
                <a:cs typeface="Times New Roman" pitchFamily="18" charset="0"/>
              </a:rPr>
              <a:t>culture. </a:t>
            </a:r>
          </a:p>
          <a:p>
            <a:pPr marL="800100" lvl="1" indent="-342900" algn="l" rtl="0">
              <a:buFont typeface="Arial" pitchFamily="34" charset="0"/>
              <a:buChar char="•"/>
            </a:pPr>
            <a:r>
              <a:rPr lang="en-US" sz="2000" dirty="0" smtClean="0">
                <a:latin typeface="Times New Roman" pitchFamily="18" charset="0"/>
                <a:cs typeface="Times New Roman" pitchFamily="18" charset="0"/>
              </a:rPr>
              <a:t>Louis </a:t>
            </a:r>
            <a:r>
              <a:rPr lang="en-US" sz="2000" dirty="0">
                <a:latin typeface="Times New Roman" pitchFamily="18" charset="0"/>
                <a:cs typeface="Times New Roman" pitchFamily="18" charset="0"/>
              </a:rPr>
              <a:t>Pasteur recognised through his germ theory that </a:t>
            </a:r>
            <a:r>
              <a:rPr lang="en-US" sz="2000" dirty="0" smtClean="0">
                <a:latin typeface="Times New Roman" pitchFamily="18" charset="0"/>
                <a:cs typeface="Times New Roman" pitchFamily="18" charset="0"/>
              </a:rPr>
              <a:t>microorganisms were </a:t>
            </a:r>
            <a:r>
              <a:rPr lang="en-US" sz="2000" dirty="0">
                <a:latin typeface="Times New Roman" pitchFamily="18" charset="0"/>
                <a:cs typeface="Times New Roman" pitchFamily="18" charset="0"/>
              </a:rPr>
              <a:t>responsible for infecting humans and </a:t>
            </a:r>
            <a:r>
              <a:rPr lang="en-US" sz="2000" dirty="0" smtClean="0">
                <a:latin typeface="Times New Roman" pitchFamily="18" charset="0"/>
                <a:cs typeface="Times New Roman" pitchFamily="18" charset="0"/>
              </a:rPr>
              <a:t>causing disease.</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principles of antiseptic surgery were soon enhanced </a:t>
            </a:r>
            <a:r>
              <a:rPr lang="en-US" sz="2000" dirty="0" smtClean="0">
                <a:latin typeface="Times New Roman" pitchFamily="18" charset="0"/>
                <a:cs typeface="Times New Roman" pitchFamily="18" charset="0"/>
              </a:rPr>
              <a:t>with aseptic </a:t>
            </a:r>
            <a:r>
              <a:rPr lang="en-US" sz="2000" dirty="0">
                <a:latin typeface="Times New Roman" pitchFamily="18" charset="0"/>
                <a:cs typeface="Times New Roman" pitchFamily="18" charset="0"/>
              </a:rPr>
              <a:t>surgery at the turn of the century.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As </a:t>
            </a:r>
            <a:r>
              <a:rPr lang="en-US" sz="2000" dirty="0">
                <a:latin typeface="Times New Roman" pitchFamily="18" charset="0"/>
                <a:cs typeface="Times New Roman" pitchFamily="18" charset="0"/>
              </a:rPr>
              <a:t>well as killing </a:t>
            </a:r>
            <a:r>
              <a:rPr lang="en-US" sz="2000" dirty="0" smtClean="0">
                <a:latin typeface="Times New Roman" pitchFamily="18" charset="0"/>
                <a:cs typeface="Times New Roman" pitchFamily="18" charset="0"/>
              </a:rPr>
              <a:t>the bacteria </a:t>
            </a:r>
            <a:r>
              <a:rPr lang="en-US" sz="2000" dirty="0">
                <a:latin typeface="Times New Roman" pitchFamily="18" charset="0"/>
                <a:cs typeface="Times New Roman" pitchFamily="18" charset="0"/>
              </a:rPr>
              <a:t>on the skin before surgical incision (antiseptic technique</a:t>
            </a:r>
            <a:r>
              <a:rPr lang="en-US" sz="2000" dirty="0" smtClean="0">
                <a:latin typeface="Times New Roman" pitchFamily="18" charset="0"/>
                <a:cs typeface="Times New Roman" pitchFamily="18" charset="0"/>
              </a:rPr>
              <a:t>), the </a:t>
            </a:r>
            <a:r>
              <a:rPr lang="en-US" sz="2000" dirty="0">
                <a:latin typeface="Times New Roman" pitchFamily="18" charset="0"/>
                <a:cs typeface="Times New Roman" pitchFamily="18" charset="0"/>
              </a:rPr>
              <a:t>conditions under which the operation was </a:t>
            </a:r>
            <a:r>
              <a:rPr lang="en-US" sz="2000" dirty="0" smtClean="0">
                <a:latin typeface="Times New Roman" pitchFamily="18" charset="0"/>
                <a:cs typeface="Times New Roman" pitchFamily="18" charset="0"/>
              </a:rPr>
              <a:t>performed were </a:t>
            </a:r>
            <a:r>
              <a:rPr lang="en-US" sz="2000" dirty="0">
                <a:latin typeface="Times New Roman" pitchFamily="18" charset="0"/>
                <a:cs typeface="Times New Roman" pitchFamily="18" charset="0"/>
              </a:rPr>
              <a:t>kept free of bacteria (aseptic technique).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This </a:t>
            </a:r>
            <a:r>
              <a:rPr lang="en-US" sz="2000" dirty="0">
                <a:latin typeface="Times New Roman" pitchFamily="18" charset="0"/>
                <a:cs typeface="Times New Roman" pitchFamily="18" charset="0"/>
              </a:rPr>
              <a:t>technique </a:t>
            </a:r>
            <a:r>
              <a:rPr lang="en-US" sz="2000" dirty="0" smtClean="0">
                <a:latin typeface="Times New Roman" pitchFamily="18" charset="0"/>
                <a:cs typeface="Times New Roman" pitchFamily="18" charset="0"/>
              </a:rPr>
              <a:t>is still </a:t>
            </a:r>
            <a:r>
              <a:rPr lang="en-US" sz="2000" dirty="0">
                <a:latin typeface="Times New Roman" pitchFamily="18" charset="0"/>
                <a:cs typeface="Times New Roman" pitchFamily="18" charset="0"/>
              </a:rPr>
              <a:t>employed in modern operating theatres</a:t>
            </a:r>
            <a:r>
              <a:rPr lang="en-US" sz="2000" dirty="0" smtClean="0">
                <a:latin typeface="Times New Roman" pitchFamily="18" charset="0"/>
                <a:cs typeface="Times New Roman" pitchFamily="18" charset="0"/>
              </a:rPr>
              <a:t>.</a:t>
            </a:r>
          </a:p>
          <a:p>
            <a:pPr marL="800100" lvl="1" indent="-342900" algn="l" rtl="0">
              <a:buFont typeface="Arial" pitchFamily="34" charset="0"/>
              <a:buChar char="•"/>
            </a:pPr>
            <a:r>
              <a:rPr lang="en-US" sz="2000" dirty="0" smtClean="0">
                <a:latin typeface="Times New Roman" pitchFamily="18" charset="0"/>
                <a:cs typeface="Times New Roman" pitchFamily="18" charset="0"/>
              </a:rPr>
              <a:t> The discovery of the antibiotic penicillin is attributed to Alexander Fleming in 1928, but it was not isolated for clinical use until 1941 by Florey and Chain.</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lvl="1" algn="l" rtl="0"/>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3815326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940088"/>
          </a:xfrm>
          <a:prstGeom prst="rect">
            <a:avLst/>
          </a:prstGeom>
        </p:spPr>
        <p:txBody>
          <a:bodyPr wrap="square">
            <a:spAutoFit/>
          </a:bodyPr>
          <a:lstStyle/>
          <a:p>
            <a:pPr algn="l" rtl="0"/>
            <a:r>
              <a:rPr lang="en-US" sz="2000" b="1" dirty="0">
                <a:latin typeface="Times New Roman" pitchFamily="18" charset="0"/>
                <a:cs typeface="Times New Roman" pitchFamily="18" charset="0"/>
              </a:rPr>
              <a:t>A major SSI</a:t>
            </a:r>
          </a:p>
          <a:p>
            <a:pPr marL="742950" lvl="1" indent="-285750" algn="l" rtl="0">
              <a:buFont typeface="Arial" pitchFamily="34" charset="0"/>
              <a:buChar char="•"/>
            </a:pPr>
            <a:r>
              <a:rPr lang="en-US" sz="2000" dirty="0">
                <a:latin typeface="Times New Roman" pitchFamily="18" charset="0"/>
                <a:cs typeface="Times New Roman" pitchFamily="18" charset="0"/>
              </a:rPr>
              <a:t> Is defined as a wound that either discharges significant quantities of pus spontaneously or needs a secondary procedure to drain it. </a:t>
            </a:r>
          </a:p>
          <a:p>
            <a:pPr marL="742950" lvl="1" indent="-285750" algn="l" rtl="0">
              <a:buFont typeface="Arial" pitchFamily="34" charset="0"/>
              <a:buChar char="•"/>
            </a:pPr>
            <a:r>
              <a:rPr lang="en-US" sz="2000" dirty="0">
                <a:latin typeface="Times New Roman" pitchFamily="18" charset="0"/>
                <a:cs typeface="Times New Roman" pitchFamily="18" charset="0"/>
              </a:rPr>
              <a:t>The patient may have systemic signs, such as tachycardia, pyrexia and a raised white count.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Delayed return home</a:t>
            </a:r>
          </a:p>
          <a:p>
            <a:pPr lvl="1" algn="l" rtl="0"/>
            <a:endParaRPr lang="en-US" sz="2000" dirty="0">
              <a:latin typeface="Times New Roman" pitchFamily="18" charset="0"/>
              <a:cs typeface="Times New Roman" pitchFamily="18" charset="0"/>
            </a:endParaRPr>
          </a:p>
          <a:p>
            <a:pPr algn="l" rtl="0"/>
            <a:r>
              <a:rPr lang="en-US" sz="2000" b="1" dirty="0">
                <a:latin typeface="Times New Roman" pitchFamily="18" charset="0"/>
                <a:cs typeface="Times New Roman" pitchFamily="18" charset="0"/>
              </a:rPr>
              <a:t>Minor wound infections </a:t>
            </a:r>
            <a:endParaRPr lang="en-US" sz="2000" b="1"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M</a:t>
            </a:r>
            <a:r>
              <a:rPr lang="en-US" sz="2000" dirty="0" smtClean="0">
                <a:latin typeface="Times New Roman" pitchFamily="18" charset="0"/>
                <a:cs typeface="Times New Roman" pitchFamily="18" charset="0"/>
              </a:rPr>
              <a:t>ay </a:t>
            </a:r>
            <a:r>
              <a:rPr lang="en-US" sz="2000" dirty="0">
                <a:latin typeface="Times New Roman" pitchFamily="18" charset="0"/>
                <a:cs typeface="Times New Roman" pitchFamily="18" charset="0"/>
              </a:rPr>
              <a:t>discharge pus or infected serous fluid but should not be associated with excessive discomfort, systemic signs or delay in return home.</a:t>
            </a:r>
          </a:p>
          <a:p>
            <a:pPr marL="742950" lvl="1" indent="-285750" algn="l" rtl="0">
              <a:buFont typeface="Arial" pitchFamily="34" charset="0"/>
              <a:buChar char="•"/>
            </a:pPr>
            <a:endParaRPr lang="en-US" sz="2000" dirty="0" smtClean="0">
              <a:latin typeface="Times New Roman" pitchFamily="18" charset="0"/>
              <a:cs typeface="Times New Roman" pitchFamily="18" charset="0"/>
            </a:endParaRPr>
          </a:p>
          <a:p>
            <a:pPr lvl="1" algn="l" rtl="0"/>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There are scoring systems for the severity of wound infection, which are particularly useful in surveillance and research.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Examples </a:t>
            </a:r>
            <a:r>
              <a:rPr lang="en-US" sz="2000" dirty="0">
                <a:latin typeface="Times New Roman" pitchFamily="18" charset="0"/>
                <a:cs typeface="Times New Roman" pitchFamily="18" charset="0"/>
              </a:rPr>
              <a:t>are the Southampton and ASEPSIS systems.</a:t>
            </a:r>
          </a:p>
          <a:p>
            <a:pPr marL="742950" lvl="1" indent="-285750" algn="l" rtl="0">
              <a:buFont typeface="Arial" pitchFamily="34" charset="0"/>
              <a:buChar char="•"/>
            </a:pPr>
            <a:r>
              <a:rPr lang="en-US" sz="2000" dirty="0">
                <a:latin typeface="Times New Roman" pitchFamily="18" charset="0"/>
                <a:cs typeface="Times New Roman" pitchFamily="18" charset="0"/>
              </a:rPr>
              <a:t>Most include surveillance for a 30-day postoperative period. </a:t>
            </a:r>
          </a:p>
          <a:p>
            <a:pPr marL="742950" lvl="1" indent="-285750" algn="l" rtl="0">
              <a:buFont typeface="Arial" pitchFamily="34" charset="0"/>
              <a:buChar char="•"/>
            </a:pPr>
            <a:r>
              <a:rPr lang="en-US" sz="2000" dirty="0">
                <a:latin typeface="Times New Roman" pitchFamily="18" charset="0"/>
                <a:cs typeface="Times New Roman" pitchFamily="18" charset="0"/>
              </a:rPr>
              <a:t>The US Centers for Disease Control (CDC) definition insists on a 30-day follow-up period for non-prosthetic surgery and one year after implanted hip and knee surgery.</a:t>
            </a:r>
          </a:p>
        </p:txBody>
      </p:sp>
    </p:spTree>
    <p:extLst>
      <p:ext uri="{BB962C8B-B14F-4D97-AF65-F5344CB8AC3E}">
        <p14:creationId xmlns:p14="http://schemas.microsoft.com/office/powerpoint/2010/main" val="21610981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324535"/>
          </a:xfrm>
          <a:prstGeom prst="rect">
            <a:avLst/>
          </a:prstGeom>
        </p:spPr>
        <p:txBody>
          <a:bodyPr wrap="square">
            <a:spAutoFit/>
          </a:bodyPr>
          <a:lstStyle/>
          <a:p>
            <a:pPr algn="l"/>
            <a:r>
              <a:rPr lang="en-US" sz="2000" b="1" dirty="0">
                <a:solidFill>
                  <a:srgbClr val="000000"/>
                </a:solidFill>
                <a:latin typeface="Times New Roman" pitchFamily="18" charset="0"/>
                <a:cs typeface="Times New Roman" pitchFamily="18" charset="0"/>
              </a:rPr>
              <a:t>Southampton wound grading system.</a:t>
            </a:r>
          </a:p>
          <a:p>
            <a:pPr algn="l" rtl="0"/>
            <a:r>
              <a:rPr lang="en-US" sz="2000" dirty="0" smtClean="0">
                <a:latin typeface="Times New Roman" pitchFamily="18" charset="0"/>
                <a:cs typeface="Times New Roman" pitchFamily="18" charset="0"/>
              </a:rPr>
              <a:t> </a:t>
            </a:r>
            <a:r>
              <a:rPr lang="en-US" sz="2000" dirty="0">
                <a:solidFill>
                  <a:srgbClr val="C00000"/>
                </a:solidFill>
                <a:latin typeface="Futura-Book"/>
              </a:rPr>
              <a:t>Grade </a:t>
            </a:r>
            <a:r>
              <a:rPr lang="en-US" sz="2000" dirty="0" smtClean="0">
                <a:latin typeface="Futura-Book"/>
              </a:rPr>
              <a:t>          </a:t>
            </a:r>
            <a:r>
              <a:rPr lang="en-US" sz="2000" dirty="0" smtClean="0">
                <a:solidFill>
                  <a:srgbClr val="C00000"/>
                </a:solidFill>
                <a:latin typeface="Futura-Book"/>
              </a:rPr>
              <a:t>Appearance</a:t>
            </a:r>
          </a:p>
          <a:p>
            <a:pPr algn="l"/>
            <a:r>
              <a:rPr lang="en-US" sz="2000" dirty="0">
                <a:solidFill>
                  <a:srgbClr val="FFFFFF"/>
                </a:solidFill>
                <a:latin typeface="Futura-Book"/>
                <a:cs typeface="Times New Roman" pitchFamily="18" charset="0"/>
              </a:rPr>
              <a:t> </a:t>
            </a:r>
            <a:r>
              <a:rPr lang="en-US" sz="2000" dirty="0" smtClean="0">
                <a:solidFill>
                  <a:srgbClr val="FFFFFF"/>
                </a:solidFill>
                <a:latin typeface="Futura-Book"/>
                <a:cs typeface="Times New Roman" pitchFamily="18" charset="0"/>
              </a:rPr>
              <a:t>      </a:t>
            </a:r>
            <a:r>
              <a:rPr lang="en-US" sz="2000" dirty="0" smtClean="0">
                <a:solidFill>
                  <a:srgbClr val="000000"/>
                </a:solidFill>
                <a:latin typeface="Times New Roman" pitchFamily="18" charset="0"/>
                <a:cs typeface="Times New Roman" pitchFamily="18" charset="0"/>
              </a:rPr>
              <a:t>0             Normal </a:t>
            </a:r>
            <a:r>
              <a:rPr lang="en-US" sz="2000" dirty="0">
                <a:solidFill>
                  <a:srgbClr val="000000"/>
                </a:solidFill>
                <a:latin typeface="Times New Roman" pitchFamily="18" charset="0"/>
                <a:cs typeface="Times New Roman" pitchFamily="18" charset="0"/>
              </a:rPr>
              <a:t>healing</a:t>
            </a:r>
          </a:p>
          <a:p>
            <a:pPr lvl="1" algn="l" rtl="0"/>
            <a:r>
              <a:rPr lang="en-US" sz="2000" dirty="0">
                <a:solidFill>
                  <a:srgbClr val="000000"/>
                </a:solidFill>
                <a:latin typeface="Times New Roman" pitchFamily="18" charset="0"/>
                <a:cs typeface="Times New Roman" pitchFamily="18" charset="0"/>
              </a:rPr>
              <a:t>I </a:t>
            </a:r>
            <a:r>
              <a:rPr lang="en-US" sz="2000" dirty="0" smtClean="0">
                <a:solidFill>
                  <a:srgbClr val="000000"/>
                </a:solidFill>
                <a:latin typeface="Times New Roman" pitchFamily="18" charset="0"/>
                <a:cs typeface="Times New Roman" pitchFamily="18" charset="0"/>
              </a:rPr>
              <a:t>             Normal </a:t>
            </a:r>
            <a:r>
              <a:rPr lang="en-US" sz="2000" dirty="0">
                <a:solidFill>
                  <a:srgbClr val="000000"/>
                </a:solidFill>
                <a:latin typeface="Times New Roman" pitchFamily="18" charset="0"/>
                <a:cs typeface="Times New Roman" pitchFamily="18" charset="0"/>
              </a:rPr>
              <a:t>healing with mild bruising </a:t>
            </a:r>
            <a:r>
              <a:rPr lang="en-US" sz="2000" dirty="0" smtClean="0">
                <a:solidFill>
                  <a:srgbClr val="000000"/>
                </a:solidFill>
                <a:latin typeface="Times New Roman" pitchFamily="18" charset="0"/>
                <a:cs typeface="Times New Roman" pitchFamily="18" charset="0"/>
              </a:rPr>
              <a:t>or erythema</a:t>
            </a:r>
            <a:endParaRPr lang="en-US" sz="2000" dirty="0">
              <a:solidFill>
                <a:srgbClr val="000000"/>
              </a:solidFill>
              <a:latin typeface="Times New Roman" pitchFamily="18" charset="0"/>
              <a:cs typeface="Times New Roman" pitchFamily="18" charset="0"/>
            </a:endParaRPr>
          </a:p>
          <a:p>
            <a:pPr lvl="1" algn="l" rtl="0"/>
            <a:r>
              <a:rPr lang="en-US" sz="2000" dirty="0">
                <a:solidFill>
                  <a:srgbClr val="000000"/>
                </a:solidFill>
                <a:latin typeface="Times New Roman" pitchFamily="18" charset="0"/>
                <a:cs typeface="Times New Roman" pitchFamily="18" charset="0"/>
              </a:rPr>
              <a:t>Ia </a:t>
            </a:r>
            <a:r>
              <a:rPr lang="en-US" sz="2000" dirty="0" smtClean="0">
                <a:solidFill>
                  <a:srgbClr val="000000"/>
                </a:solidFill>
                <a:latin typeface="Times New Roman" pitchFamily="18" charset="0"/>
                <a:cs typeface="Times New Roman" pitchFamily="18" charset="0"/>
              </a:rPr>
              <a:t>            Some </a:t>
            </a:r>
            <a:r>
              <a:rPr lang="en-US" sz="2000" dirty="0">
                <a:solidFill>
                  <a:srgbClr val="000000"/>
                </a:solidFill>
                <a:latin typeface="Times New Roman" pitchFamily="18" charset="0"/>
                <a:cs typeface="Times New Roman" pitchFamily="18" charset="0"/>
              </a:rPr>
              <a:t>bruising</a:t>
            </a:r>
          </a:p>
          <a:p>
            <a:pPr lvl="1" algn="l" rtl="0"/>
            <a:r>
              <a:rPr lang="en-US" sz="2000" dirty="0">
                <a:solidFill>
                  <a:srgbClr val="000000"/>
                </a:solidFill>
                <a:latin typeface="Times New Roman" pitchFamily="18" charset="0"/>
                <a:cs typeface="Times New Roman" pitchFamily="18" charset="0"/>
              </a:rPr>
              <a:t>Ib </a:t>
            </a:r>
            <a:r>
              <a:rPr lang="en-US" sz="2000" dirty="0" smtClean="0">
                <a:solidFill>
                  <a:srgbClr val="000000"/>
                </a:solidFill>
                <a:latin typeface="Times New Roman" pitchFamily="18" charset="0"/>
                <a:cs typeface="Times New Roman" pitchFamily="18" charset="0"/>
              </a:rPr>
              <a:t>            Considerable </a:t>
            </a:r>
            <a:r>
              <a:rPr lang="en-US" sz="2000" dirty="0">
                <a:solidFill>
                  <a:srgbClr val="000000"/>
                </a:solidFill>
                <a:latin typeface="Times New Roman" pitchFamily="18" charset="0"/>
                <a:cs typeface="Times New Roman" pitchFamily="18" charset="0"/>
              </a:rPr>
              <a:t>bruising</a:t>
            </a:r>
          </a:p>
          <a:p>
            <a:pPr lvl="1" algn="l" rtl="0"/>
            <a:r>
              <a:rPr lang="en-US" sz="2000" dirty="0">
                <a:solidFill>
                  <a:srgbClr val="000000"/>
                </a:solidFill>
                <a:latin typeface="Times New Roman" pitchFamily="18" charset="0"/>
                <a:cs typeface="Times New Roman" pitchFamily="18" charset="0"/>
              </a:rPr>
              <a:t>Ic </a:t>
            </a:r>
            <a:r>
              <a:rPr lang="en-US" sz="2000" dirty="0" smtClean="0">
                <a:solidFill>
                  <a:srgbClr val="000000"/>
                </a:solidFill>
                <a:latin typeface="Times New Roman" pitchFamily="18" charset="0"/>
                <a:cs typeface="Times New Roman" pitchFamily="18" charset="0"/>
              </a:rPr>
              <a:t>            Mild </a:t>
            </a:r>
            <a:r>
              <a:rPr lang="en-US" sz="2000" dirty="0">
                <a:solidFill>
                  <a:srgbClr val="000000"/>
                </a:solidFill>
                <a:latin typeface="Times New Roman" pitchFamily="18" charset="0"/>
                <a:cs typeface="Times New Roman" pitchFamily="18" charset="0"/>
              </a:rPr>
              <a:t>erythema</a:t>
            </a:r>
          </a:p>
          <a:p>
            <a:pPr lvl="1" algn="l" rtl="0"/>
            <a:r>
              <a:rPr lang="en-US" sz="2000" dirty="0">
                <a:solidFill>
                  <a:srgbClr val="000000"/>
                </a:solidFill>
                <a:latin typeface="Times New Roman" pitchFamily="18" charset="0"/>
                <a:cs typeface="Times New Roman" pitchFamily="18" charset="0"/>
              </a:rPr>
              <a:t>II </a:t>
            </a:r>
            <a:r>
              <a:rPr lang="en-US" sz="2000" dirty="0" smtClean="0">
                <a:solidFill>
                  <a:srgbClr val="000000"/>
                </a:solidFill>
                <a:latin typeface="Times New Roman" pitchFamily="18" charset="0"/>
                <a:cs typeface="Times New Roman" pitchFamily="18" charset="0"/>
              </a:rPr>
              <a:t>             Erythema </a:t>
            </a:r>
            <a:r>
              <a:rPr lang="en-US" sz="2000" dirty="0">
                <a:solidFill>
                  <a:srgbClr val="000000"/>
                </a:solidFill>
                <a:latin typeface="Times New Roman" pitchFamily="18" charset="0"/>
                <a:cs typeface="Times New Roman" pitchFamily="18" charset="0"/>
              </a:rPr>
              <a:t>plus other signs of inflammation</a:t>
            </a:r>
          </a:p>
          <a:p>
            <a:pPr lvl="1" algn="l" rtl="0"/>
            <a:r>
              <a:rPr lang="en-US" sz="2000" dirty="0">
                <a:solidFill>
                  <a:srgbClr val="000000"/>
                </a:solidFill>
                <a:latin typeface="Times New Roman" pitchFamily="18" charset="0"/>
                <a:cs typeface="Times New Roman" pitchFamily="18" charset="0"/>
              </a:rPr>
              <a:t>IIa </a:t>
            </a:r>
            <a:r>
              <a:rPr lang="en-US" sz="2000" dirty="0" smtClean="0">
                <a:solidFill>
                  <a:srgbClr val="000000"/>
                </a:solidFill>
                <a:latin typeface="Times New Roman" pitchFamily="18" charset="0"/>
                <a:cs typeface="Times New Roman" pitchFamily="18" charset="0"/>
              </a:rPr>
              <a:t>           At </a:t>
            </a:r>
            <a:r>
              <a:rPr lang="en-US" sz="2000" dirty="0">
                <a:solidFill>
                  <a:srgbClr val="000000"/>
                </a:solidFill>
                <a:latin typeface="Times New Roman" pitchFamily="18" charset="0"/>
                <a:cs typeface="Times New Roman" pitchFamily="18" charset="0"/>
              </a:rPr>
              <a:t>one point</a:t>
            </a:r>
          </a:p>
          <a:p>
            <a:pPr lvl="1" algn="l" rtl="0"/>
            <a:r>
              <a:rPr lang="en-US" sz="2000" dirty="0">
                <a:solidFill>
                  <a:srgbClr val="000000"/>
                </a:solidFill>
                <a:latin typeface="Times New Roman" pitchFamily="18" charset="0"/>
                <a:cs typeface="Times New Roman" pitchFamily="18" charset="0"/>
              </a:rPr>
              <a:t>IIb </a:t>
            </a:r>
            <a:r>
              <a:rPr lang="en-US" sz="2000" dirty="0" smtClean="0">
                <a:solidFill>
                  <a:srgbClr val="000000"/>
                </a:solidFill>
                <a:latin typeface="Times New Roman" pitchFamily="18" charset="0"/>
                <a:cs typeface="Times New Roman" pitchFamily="18" charset="0"/>
              </a:rPr>
              <a:t>          Around </a:t>
            </a:r>
            <a:r>
              <a:rPr lang="en-US" sz="2000" dirty="0">
                <a:solidFill>
                  <a:srgbClr val="000000"/>
                </a:solidFill>
                <a:latin typeface="Times New Roman" pitchFamily="18" charset="0"/>
                <a:cs typeface="Times New Roman" pitchFamily="18" charset="0"/>
              </a:rPr>
              <a:t>sutures</a:t>
            </a:r>
          </a:p>
          <a:p>
            <a:pPr lvl="1" algn="l" rtl="0"/>
            <a:r>
              <a:rPr lang="en-US" sz="2000" dirty="0">
                <a:solidFill>
                  <a:srgbClr val="000000"/>
                </a:solidFill>
                <a:latin typeface="Times New Roman" pitchFamily="18" charset="0"/>
                <a:cs typeface="Times New Roman" pitchFamily="18" charset="0"/>
              </a:rPr>
              <a:t>IIc </a:t>
            </a:r>
            <a:r>
              <a:rPr lang="en-US" sz="2000" dirty="0" smtClean="0">
                <a:solidFill>
                  <a:srgbClr val="000000"/>
                </a:solidFill>
                <a:latin typeface="Times New Roman" pitchFamily="18" charset="0"/>
                <a:cs typeface="Times New Roman" pitchFamily="18" charset="0"/>
              </a:rPr>
              <a:t>          Along </a:t>
            </a:r>
            <a:r>
              <a:rPr lang="en-US" sz="2000" dirty="0">
                <a:solidFill>
                  <a:srgbClr val="000000"/>
                </a:solidFill>
                <a:latin typeface="Times New Roman" pitchFamily="18" charset="0"/>
                <a:cs typeface="Times New Roman" pitchFamily="18" charset="0"/>
              </a:rPr>
              <a:t>wound</a:t>
            </a:r>
          </a:p>
          <a:p>
            <a:pPr lvl="1" algn="l" rtl="0"/>
            <a:r>
              <a:rPr lang="en-US" sz="2000" dirty="0">
                <a:solidFill>
                  <a:srgbClr val="000000"/>
                </a:solidFill>
                <a:latin typeface="Times New Roman" pitchFamily="18" charset="0"/>
                <a:cs typeface="Times New Roman" pitchFamily="18" charset="0"/>
              </a:rPr>
              <a:t>IId </a:t>
            </a:r>
            <a:r>
              <a:rPr lang="en-US" sz="2000" dirty="0" smtClean="0">
                <a:solidFill>
                  <a:srgbClr val="000000"/>
                </a:solidFill>
                <a:latin typeface="Times New Roman" pitchFamily="18" charset="0"/>
                <a:cs typeface="Times New Roman" pitchFamily="18" charset="0"/>
              </a:rPr>
              <a:t>          Around </a:t>
            </a:r>
            <a:r>
              <a:rPr lang="en-US" sz="2000" dirty="0">
                <a:solidFill>
                  <a:srgbClr val="000000"/>
                </a:solidFill>
                <a:latin typeface="Times New Roman" pitchFamily="18" charset="0"/>
                <a:cs typeface="Times New Roman" pitchFamily="18" charset="0"/>
              </a:rPr>
              <a:t>wound</a:t>
            </a:r>
          </a:p>
          <a:p>
            <a:pPr lvl="1" algn="l" rtl="0"/>
            <a:r>
              <a:rPr lang="en-US" sz="2000" dirty="0">
                <a:solidFill>
                  <a:srgbClr val="000000"/>
                </a:solidFill>
                <a:latin typeface="Times New Roman" pitchFamily="18" charset="0"/>
                <a:cs typeface="Times New Roman" pitchFamily="18" charset="0"/>
              </a:rPr>
              <a:t>III </a:t>
            </a:r>
            <a:r>
              <a:rPr lang="en-US" sz="2000" dirty="0" smtClean="0">
                <a:solidFill>
                  <a:srgbClr val="000000"/>
                </a:solidFill>
                <a:latin typeface="Times New Roman" pitchFamily="18" charset="0"/>
                <a:cs typeface="Times New Roman" pitchFamily="18" charset="0"/>
              </a:rPr>
              <a:t>           Clear </a:t>
            </a:r>
            <a:r>
              <a:rPr lang="en-US" sz="2000" dirty="0">
                <a:solidFill>
                  <a:srgbClr val="000000"/>
                </a:solidFill>
                <a:latin typeface="Times New Roman" pitchFamily="18" charset="0"/>
                <a:cs typeface="Times New Roman" pitchFamily="18" charset="0"/>
              </a:rPr>
              <a:t>or haemoserous discharge</a:t>
            </a:r>
          </a:p>
          <a:p>
            <a:pPr lvl="1" algn="l" rtl="0"/>
            <a:r>
              <a:rPr lang="en-US" sz="2000" dirty="0">
                <a:solidFill>
                  <a:srgbClr val="000000"/>
                </a:solidFill>
                <a:latin typeface="Times New Roman" pitchFamily="18" charset="0"/>
                <a:cs typeface="Times New Roman" pitchFamily="18" charset="0"/>
              </a:rPr>
              <a:t>IIIa </a:t>
            </a:r>
            <a:r>
              <a:rPr lang="en-US" sz="2000" dirty="0" smtClean="0">
                <a:solidFill>
                  <a:srgbClr val="000000"/>
                </a:solidFill>
                <a:latin typeface="Times New Roman" pitchFamily="18" charset="0"/>
                <a:cs typeface="Times New Roman" pitchFamily="18" charset="0"/>
              </a:rPr>
              <a:t>         At </a:t>
            </a:r>
            <a:r>
              <a:rPr lang="en-US" sz="2000" dirty="0">
                <a:solidFill>
                  <a:srgbClr val="000000"/>
                </a:solidFill>
                <a:latin typeface="Times New Roman" pitchFamily="18" charset="0"/>
                <a:cs typeface="Times New Roman" pitchFamily="18" charset="0"/>
              </a:rPr>
              <a:t>one point </a:t>
            </a:r>
            <a:r>
              <a:rPr lang="en-US" sz="2000" dirty="0" smtClean="0">
                <a:solidFill>
                  <a:srgbClr val="000000"/>
                </a:solidFill>
                <a:latin typeface="Times New Roman" pitchFamily="18" charset="0"/>
                <a:cs typeface="Times New Roman" pitchFamily="18" charset="0"/>
              </a:rPr>
              <a:t>only (&lt;</a:t>
            </a:r>
            <a:r>
              <a:rPr lang="ar-SA" sz="2000" dirty="0" smtClean="0">
                <a:ea typeface="Calibri"/>
              </a:rPr>
              <a:t> </a:t>
            </a:r>
            <a:r>
              <a:rPr lang="en-US" sz="2000" dirty="0" smtClean="0">
                <a:ea typeface="Calibri"/>
              </a:rPr>
              <a:t>2cm)</a:t>
            </a:r>
            <a:endParaRPr lang="en-US" sz="2000" dirty="0">
              <a:solidFill>
                <a:srgbClr val="000000"/>
              </a:solidFill>
              <a:latin typeface="Times New Roman" pitchFamily="18" charset="0"/>
              <a:cs typeface="Times New Roman" pitchFamily="18" charset="0"/>
            </a:endParaRPr>
          </a:p>
          <a:p>
            <a:pPr lvl="1" algn="l" rtl="0"/>
            <a:r>
              <a:rPr lang="en-US" sz="2000" dirty="0">
                <a:solidFill>
                  <a:srgbClr val="000000"/>
                </a:solidFill>
                <a:latin typeface="Times New Roman" pitchFamily="18" charset="0"/>
                <a:cs typeface="Times New Roman" pitchFamily="18" charset="0"/>
              </a:rPr>
              <a:t>IIIb </a:t>
            </a:r>
            <a:r>
              <a:rPr lang="en-US" sz="2000" dirty="0" smtClean="0">
                <a:solidFill>
                  <a:srgbClr val="000000"/>
                </a:solidFill>
                <a:latin typeface="Times New Roman" pitchFamily="18" charset="0"/>
                <a:cs typeface="Times New Roman" pitchFamily="18" charset="0"/>
              </a:rPr>
              <a:t>         Along </a:t>
            </a:r>
            <a:r>
              <a:rPr lang="en-US" sz="2000" dirty="0">
                <a:solidFill>
                  <a:srgbClr val="000000"/>
                </a:solidFill>
                <a:latin typeface="Times New Roman" pitchFamily="18" charset="0"/>
                <a:cs typeface="Times New Roman" pitchFamily="18" charset="0"/>
              </a:rPr>
              <a:t>wound (&gt;2 cm)</a:t>
            </a:r>
          </a:p>
          <a:p>
            <a:pPr lvl="1" algn="l" rtl="0"/>
            <a:r>
              <a:rPr lang="en-US" sz="2000" dirty="0">
                <a:solidFill>
                  <a:srgbClr val="000000"/>
                </a:solidFill>
                <a:latin typeface="Times New Roman" pitchFamily="18" charset="0"/>
                <a:cs typeface="Times New Roman" pitchFamily="18" charset="0"/>
              </a:rPr>
              <a:t>IIIc </a:t>
            </a:r>
            <a:r>
              <a:rPr lang="en-US" sz="2000" dirty="0" smtClean="0">
                <a:solidFill>
                  <a:srgbClr val="000000"/>
                </a:solidFill>
                <a:latin typeface="Times New Roman" pitchFamily="18" charset="0"/>
                <a:cs typeface="Times New Roman" pitchFamily="18" charset="0"/>
              </a:rPr>
              <a:t>         Large </a:t>
            </a:r>
            <a:r>
              <a:rPr lang="en-US" sz="2000" dirty="0">
                <a:solidFill>
                  <a:srgbClr val="000000"/>
                </a:solidFill>
                <a:latin typeface="Times New Roman" pitchFamily="18" charset="0"/>
                <a:cs typeface="Times New Roman" pitchFamily="18" charset="0"/>
              </a:rPr>
              <a:t>volume</a:t>
            </a:r>
          </a:p>
          <a:p>
            <a:pPr lvl="1" algn="l" rtl="0"/>
            <a:r>
              <a:rPr lang="en-US" sz="2000" dirty="0">
                <a:solidFill>
                  <a:srgbClr val="000000"/>
                </a:solidFill>
                <a:latin typeface="Times New Roman" pitchFamily="18" charset="0"/>
                <a:cs typeface="Times New Roman" pitchFamily="18" charset="0"/>
              </a:rPr>
              <a:t>IIId </a:t>
            </a:r>
            <a:r>
              <a:rPr lang="en-US" sz="2000" dirty="0" smtClean="0">
                <a:solidFill>
                  <a:srgbClr val="000000"/>
                </a:solidFill>
                <a:latin typeface="Times New Roman" pitchFamily="18" charset="0"/>
                <a:cs typeface="Times New Roman" pitchFamily="18" charset="0"/>
              </a:rPr>
              <a:t>        Prolonged </a:t>
            </a:r>
            <a:r>
              <a:rPr lang="en-US" sz="2000" dirty="0">
                <a:solidFill>
                  <a:srgbClr val="000000"/>
                </a:solidFill>
                <a:latin typeface="Times New Roman" pitchFamily="18" charset="0"/>
                <a:cs typeface="Times New Roman" pitchFamily="18" charset="0"/>
              </a:rPr>
              <a:t>(&gt;3 days</a:t>
            </a:r>
            <a:r>
              <a:rPr lang="en-US" sz="2000" dirty="0" smtClean="0">
                <a:solidFill>
                  <a:srgbClr val="000000"/>
                </a:solidFill>
                <a:latin typeface="Times New Roman" pitchFamily="18" charset="0"/>
                <a:cs typeface="Times New Roman" pitchFamily="18" charset="0"/>
              </a:rPr>
              <a:t>)</a:t>
            </a:r>
            <a:r>
              <a:rPr lang="en-US" sz="2000" b="1" dirty="0">
                <a:latin typeface="Times New Roman" pitchFamily="18" charset="0"/>
                <a:cs typeface="Times New Roman" pitchFamily="18" charset="0"/>
              </a:rPr>
              <a:t> </a:t>
            </a:r>
            <a:endParaRPr lang="en-US" sz="20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6755353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246769"/>
          </a:xfrm>
          <a:prstGeom prst="rect">
            <a:avLst/>
          </a:prstGeom>
        </p:spPr>
        <p:txBody>
          <a:bodyPr wrap="square">
            <a:spAutoFit/>
          </a:bodyPr>
          <a:lstStyle/>
          <a:p>
            <a:pPr lvl="0" algn="l"/>
            <a:r>
              <a:rPr lang="en-US" sz="2000" b="1" dirty="0">
                <a:solidFill>
                  <a:prstClr val="black"/>
                </a:solidFill>
                <a:latin typeface="Times New Roman" pitchFamily="18" charset="0"/>
                <a:cs typeface="Times New Roman" pitchFamily="18" charset="0"/>
              </a:rPr>
              <a:t>Major complication</a:t>
            </a:r>
          </a:p>
          <a:p>
            <a:pPr lvl="1" algn="l" rtl="0"/>
            <a:r>
              <a:rPr lang="en-US" sz="2000" dirty="0" smtClean="0">
                <a:latin typeface="Times New Roman" pitchFamily="18" charset="0"/>
                <a:cs typeface="Times New Roman" pitchFamily="18" charset="0"/>
              </a:rPr>
              <a:t>Grade       Appearance</a:t>
            </a:r>
          </a:p>
          <a:p>
            <a:pPr lvl="1" algn="l" rtl="0"/>
            <a:r>
              <a:rPr lang="en-US" sz="2000" dirty="0">
                <a:solidFill>
                  <a:prstClr val="black"/>
                </a:solidFill>
                <a:latin typeface="Times New Roman" pitchFamily="18" charset="0"/>
                <a:cs typeface="Times New Roman" pitchFamily="18" charset="0"/>
              </a:rPr>
              <a:t>I</a:t>
            </a:r>
            <a:r>
              <a:rPr lang="en-US" sz="2000" dirty="0" smtClean="0">
                <a:solidFill>
                  <a:prstClr val="black"/>
                </a:solidFill>
                <a:latin typeface="Times New Roman" pitchFamily="18" charset="0"/>
                <a:cs typeface="Times New Roman" pitchFamily="18" charset="0"/>
              </a:rPr>
              <a:t>V               Pus</a:t>
            </a:r>
            <a:endParaRPr lang="en-US" sz="2000" dirty="0">
              <a:solidFill>
                <a:prstClr val="black"/>
              </a:solidFill>
              <a:latin typeface="Times New Roman" pitchFamily="18" charset="0"/>
              <a:cs typeface="Times New Roman" pitchFamily="18" charset="0"/>
            </a:endParaRPr>
          </a:p>
          <a:p>
            <a:pPr lvl="1" algn="l" rtl="0"/>
            <a:r>
              <a:rPr lang="en-US" sz="2000" dirty="0">
                <a:solidFill>
                  <a:prstClr val="black"/>
                </a:solidFill>
                <a:latin typeface="Times New Roman" pitchFamily="18" charset="0"/>
                <a:cs typeface="Times New Roman" pitchFamily="18" charset="0"/>
              </a:rPr>
              <a:t>IVa   </a:t>
            </a:r>
            <a:r>
              <a:rPr lang="en-US" sz="2000" dirty="0" smtClean="0">
                <a:solidFill>
                  <a:prstClr val="black"/>
                </a:solidFill>
                <a:latin typeface="Times New Roman" pitchFamily="18" charset="0"/>
                <a:cs typeface="Times New Roman" pitchFamily="18" charset="0"/>
              </a:rPr>
              <a:t>          At </a:t>
            </a:r>
            <a:r>
              <a:rPr lang="en-US" sz="2000" dirty="0">
                <a:solidFill>
                  <a:prstClr val="black"/>
                </a:solidFill>
                <a:latin typeface="Times New Roman" pitchFamily="18" charset="0"/>
                <a:cs typeface="Times New Roman" pitchFamily="18" charset="0"/>
              </a:rPr>
              <a:t>one point only </a:t>
            </a:r>
            <a:r>
              <a:rPr lang="en-US" sz="2000" dirty="0" smtClean="0">
                <a:solidFill>
                  <a:prstClr val="black"/>
                </a:solidFill>
                <a:latin typeface="Times New Roman" pitchFamily="18" charset="0"/>
                <a:cs typeface="Times New Roman" pitchFamily="18" charset="0"/>
              </a:rPr>
              <a:t>(</a:t>
            </a:r>
            <a:r>
              <a:rPr lang="ar-IQ" sz="2000" dirty="0" smtClean="0">
                <a:solidFill>
                  <a:prstClr val="black"/>
                </a:solidFill>
                <a:latin typeface="Times New Roman" pitchFamily="18" charset="0"/>
                <a:cs typeface="Times New Roman" pitchFamily="18" charset="0"/>
              </a:rPr>
              <a:t>&gt;</a:t>
            </a:r>
            <a:r>
              <a:rPr lang="en-US" sz="2000" dirty="0" smtClean="0">
                <a:solidFill>
                  <a:prstClr val="black"/>
                </a:solidFill>
                <a:latin typeface="Times New Roman" pitchFamily="18" charset="0"/>
                <a:cs typeface="Times New Roman" pitchFamily="18" charset="0"/>
              </a:rPr>
              <a:t>2 </a:t>
            </a:r>
            <a:r>
              <a:rPr lang="en-US" sz="2000" dirty="0">
                <a:solidFill>
                  <a:prstClr val="black"/>
                </a:solidFill>
                <a:latin typeface="Times New Roman" pitchFamily="18" charset="0"/>
                <a:cs typeface="Times New Roman" pitchFamily="18" charset="0"/>
              </a:rPr>
              <a:t>cm)</a:t>
            </a:r>
          </a:p>
          <a:p>
            <a:pPr lvl="1" algn="l" rtl="0"/>
            <a:r>
              <a:rPr lang="en-US" sz="2000" dirty="0">
                <a:solidFill>
                  <a:prstClr val="black"/>
                </a:solidFill>
                <a:latin typeface="Times New Roman" pitchFamily="18" charset="0"/>
                <a:cs typeface="Times New Roman" pitchFamily="18" charset="0"/>
              </a:rPr>
              <a:t>IVb   </a:t>
            </a:r>
            <a:r>
              <a:rPr lang="en-US" sz="2000" dirty="0" smtClean="0">
                <a:solidFill>
                  <a:prstClr val="black"/>
                </a:solidFill>
                <a:latin typeface="Times New Roman" pitchFamily="18" charset="0"/>
                <a:cs typeface="Times New Roman" pitchFamily="18" charset="0"/>
              </a:rPr>
              <a:t>         Along </a:t>
            </a:r>
            <a:r>
              <a:rPr lang="en-US" sz="2000" dirty="0">
                <a:solidFill>
                  <a:prstClr val="black"/>
                </a:solidFill>
                <a:latin typeface="Times New Roman" pitchFamily="18" charset="0"/>
                <a:cs typeface="Times New Roman" pitchFamily="18" charset="0"/>
              </a:rPr>
              <a:t>wound (&gt;2 cm)</a:t>
            </a:r>
          </a:p>
          <a:p>
            <a:pPr lvl="1" algn="l" rtl="0"/>
            <a:r>
              <a:rPr lang="en-US" sz="2000" dirty="0">
                <a:solidFill>
                  <a:prstClr val="black"/>
                </a:solidFill>
                <a:latin typeface="Times New Roman" pitchFamily="18" charset="0"/>
                <a:cs typeface="Times New Roman" pitchFamily="18" charset="0"/>
              </a:rPr>
              <a:t>V      </a:t>
            </a:r>
            <a:r>
              <a:rPr lang="en-US" sz="2000" dirty="0" smtClean="0">
                <a:solidFill>
                  <a:prstClr val="black"/>
                </a:solidFill>
                <a:latin typeface="Times New Roman" pitchFamily="18" charset="0"/>
                <a:cs typeface="Times New Roman" pitchFamily="18" charset="0"/>
              </a:rPr>
              <a:t>         Deep </a:t>
            </a:r>
            <a:r>
              <a:rPr lang="en-US" sz="2000" dirty="0">
                <a:solidFill>
                  <a:prstClr val="black"/>
                </a:solidFill>
                <a:latin typeface="Times New Roman" pitchFamily="18" charset="0"/>
                <a:cs typeface="Times New Roman" pitchFamily="18" charset="0"/>
              </a:rPr>
              <a:t>or severe wound infection with or without tissue breakdown</a:t>
            </a:r>
            <a:r>
              <a:rPr lang="en-US" sz="2000" dirty="0" smtClean="0">
                <a:solidFill>
                  <a:prstClr val="black"/>
                </a:solidFill>
                <a:latin typeface="Times New Roman" pitchFamily="18" charset="0"/>
                <a:cs typeface="Times New Roman" pitchFamily="18" charset="0"/>
              </a:rPr>
              <a:t>;</a:t>
            </a:r>
            <a:r>
              <a:rPr lang="en-US" sz="2000" dirty="0">
                <a:solidFill>
                  <a:prstClr val="black"/>
                </a:solidFill>
                <a:latin typeface="Times New Roman" pitchFamily="18" charset="0"/>
                <a:cs typeface="Times New Roman" pitchFamily="18" charset="0"/>
              </a:rPr>
              <a:t> </a:t>
            </a:r>
            <a:r>
              <a:rPr lang="en-US" sz="2000" dirty="0" smtClean="0">
                <a:solidFill>
                  <a:prstClr val="black"/>
                </a:solidFill>
                <a:latin typeface="Times New Roman" pitchFamily="18" charset="0"/>
                <a:cs typeface="Times New Roman" pitchFamily="18" charset="0"/>
              </a:rPr>
              <a:t>     haematoma requiring aspiration</a:t>
            </a:r>
            <a:endParaRPr lang="ar-IQ" sz="20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14945718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755422"/>
          </a:xfrm>
          <a:prstGeom prst="rect">
            <a:avLst/>
          </a:prstGeom>
        </p:spPr>
        <p:txBody>
          <a:bodyPr wrap="square">
            <a:spAutoFit/>
          </a:bodyPr>
          <a:lstStyle/>
          <a:p>
            <a:pPr algn="l" rtl="0"/>
            <a:r>
              <a:rPr lang="en-US" sz="2000" dirty="0">
                <a:solidFill>
                  <a:srgbClr val="000000"/>
                </a:solidFill>
                <a:latin typeface="Times New Roman" pitchFamily="18" charset="0"/>
                <a:cs typeface="Times New Roman" pitchFamily="18" charset="0"/>
              </a:rPr>
              <a:t>The </a:t>
            </a:r>
            <a:r>
              <a:rPr lang="en-US" sz="2000" b="1" dirty="0">
                <a:solidFill>
                  <a:srgbClr val="000000"/>
                </a:solidFill>
                <a:latin typeface="Times New Roman" pitchFamily="18" charset="0"/>
                <a:cs typeface="Times New Roman" pitchFamily="18" charset="0"/>
              </a:rPr>
              <a:t>ASEPSIS </a:t>
            </a:r>
            <a:r>
              <a:rPr lang="en-US" sz="2000" dirty="0">
                <a:solidFill>
                  <a:srgbClr val="000000"/>
                </a:solidFill>
                <a:latin typeface="Times New Roman" pitchFamily="18" charset="0"/>
                <a:cs typeface="Times New Roman" pitchFamily="18" charset="0"/>
              </a:rPr>
              <a:t>wound </a:t>
            </a:r>
            <a:r>
              <a:rPr lang="en-US" sz="2000" dirty="0" smtClean="0">
                <a:solidFill>
                  <a:srgbClr val="000000"/>
                </a:solidFill>
                <a:latin typeface="Times New Roman" pitchFamily="18" charset="0"/>
                <a:cs typeface="Times New Roman" pitchFamily="18" charset="0"/>
              </a:rPr>
              <a:t>score.</a:t>
            </a:r>
          </a:p>
          <a:p>
            <a:pPr algn="l" rtl="0"/>
            <a:r>
              <a:rPr lang="en-US" sz="2000" b="1" dirty="0" smtClean="0">
                <a:solidFill>
                  <a:srgbClr val="000000"/>
                </a:solidFill>
                <a:latin typeface="Times New Roman" pitchFamily="18" charset="0"/>
                <a:cs typeface="Times New Roman" pitchFamily="18" charset="0"/>
              </a:rPr>
              <a:t>Criterion </a:t>
            </a:r>
            <a:r>
              <a:rPr lang="en-US" sz="2000" dirty="0" smtClean="0">
                <a:solidFill>
                  <a:srgbClr val="000000"/>
                </a:solidFill>
                <a:latin typeface="Times New Roman" pitchFamily="18" charset="0"/>
                <a:cs typeface="Times New Roman" pitchFamily="18" charset="0"/>
              </a:rPr>
              <a:t>                                                                                          </a:t>
            </a:r>
            <a:r>
              <a:rPr lang="en-US" sz="2000" b="1" dirty="0" smtClean="0">
                <a:solidFill>
                  <a:srgbClr val="000000"/>
                </a:solidFill>
                <a:latin typeface="Times New Roman" pitchFamily="18" charset="0"/>
                <a:cs typeface="Times New Roman" pitchFamily="18" charset="0"/>
              </a:rPr>
              <a:t>Points</a:t>
            </a:r>
          </a:p>
          <a:p>
            <a:pPr algn="l" rtl="0"/>
            <a:endParaRPr lang="en-US" sz="2000" dirty="0">
              <a:latin typeface="Times New Roman" pitchFamily="18" charset="0"/>
              <a:cs typeface="Times New Roman" pitchFamily="18" charset="0"/>
            </a:endParaRPr>
          </a:p>
          <a:p>
            <a:pPr algn="l"/>
            <a:r>
              <a:rPr lang="en-US" sz="2400" b="1" dirty="0">
                <a:solidFill>
                  <a:srgbClr val="000000"/>
                </a:solidFill>
                <a:latin typeface="Times New Roman" pitchFamily="18" charset="0"/>
                <a:cs typeface="Times New Roman" pitchFamily="18" charset="0"/>
              </a:rPr>
              <a:t>A</a:t>
            </a:r>
            <a:r>
              <a:rPr lang="en-US" sz="2000" dirty="0">
                <a:solidFill>
                  <a:srgbClr val="000000"/>
                </a:solidFill>
                <a:latin typeface="Times New Roman" pitchFamily="18" charset="0"/>
                <a:cs typeface="Times New Roman" pitchFamily="18" charset="0"/>
              </a:rPr>
              <a:t>dditional treatment </a:t>
            </a:r>
            <a:r>
              <a:rPr lang="en-US" sz="2000" dirty="0" smtClean="0">
                <a:solidFill>
                  <a:srgbClr val="000000"/>
                </a:solidFill>
                <a:latin typeface="Times New Roman" pitchFamily="18" charset="0"/>
                <a:cs typeface="Times New Roman" pitchFamily="18" charset="0"/>
              </a:rPr>
              <a:t>                                                                          0</a:t>
            </a:r>
            <a:endParaRPr lang="en-US" sz="2000" dirty="0">
              <a:solidFill>
                <a:srgbClr val="000000"/>
              </a:solidFill>
              <a:latin typeface="Times New Roman" pitchFamily="18" charset="0"/>
              <a:cs typeface="Times New Roman" pitchFamily="18" charset="0"/>
            </a:endParaRPr>
          </a:p>
          <a:p>
            <a:pPr lvl="1" algn="l" rtl="0"/>
            <a:r>
              <a:rPr lang="en-US" sz="2000" dirty="0">
                <a:solidFill>
                  <a:srgbClr val="000000"/>
                </a:solidFill>
                <a:latin typeface="Times New Roman" pitchFamily="18" charset="0"/>
                <a:cs typeface="Times New Roman" pitchFamily="18" charset="0"/>
              </a:rPr>
              <a:t>Antibiotics for wound infection </a:t>
            </a:r>
            <a:r>
              <a:rPr lang="en-US" sz="2000" dirty="0" smtClean="0">
                <a:solidFill>
                  <a:srgbClr val="000000"/>
                </a:solidFill>
                <a:latin typeface="Times New Roman" pitchFamily="18" charset="0"/>
                <a:cs typeface="Times New Roman" pitchFamily="18" charset="0"/>
              </a:rPr>
              <a:t>                                                 10</a:t>
            </a:r>
            <a:endParaRPr lang="en-US" sz="2000" dirty="0">
              <a:solidFill>
                <a:srgbClr val="000000"/>
              </a:solidFill>
              <a:latin typeface="Times New Roman" pitchFamily="18" charset="0"/>
              <a:cs typeface="Times New Roman" pitchFamily="18" charset="0"/>
            </a:endParaRPr>
          </a:p>
          <a:p>
            <a:pPr lvl="1" algn="l" rtl="0"/>
            <a:r>
              <a:rPr lang="en-US" sz="2000" dirty="0">
                <a:solidFill>
                  <a:srgbClr val="000000"/>
                </a:solidFill>
                <a:latin typeface="Times New Roman" pitchFamily="18" charset="0"/>
                <a:cs typeface="Times New Roman" pitchFamily="18" charset="0"/>
              </a:rPr>
              <a:t>Drainage of pus under local </a:t>
            </a:r>
            <a:r>
              <a:rPr lang="en-US" sz="2000" dirty="0" smtClean="0">
                <a:solidFill>
                  <a:srgbClr val="000000"/>
                </a:solidFill>
                <a:latin typeface="Times New Roman" pitchFamily="18" charset="0"/>
                <a:cs typeface="Times New Roman" pitchFamily="18" charset="0"/>
              </a:rPr>
              <a:t>anaesthesia                                     5</a:t>
            </a:r>
            <a:endParaRPr lang="en-US" sz="2000" dirty="0">
              <a:solidFill>
                <a:srgbClr val="000000"/>
              </a:solidFill>
              <a:latin typeface="Times New Roman" pitchFamily="18" charset="0"/>
              <a:cs typeface="Times New Roman" pitchFamily="18" charset="0"/>
            </a:endParaRPr>
          </a:p>
          <a:p>
            <a:pPr lvl="1" algn="l" rtl="0"/>
            <a:r>
              <a:rPr lang="en-US" sz="2000" dirty="0">
                <a:solidFill>
                  <a:srgbClr val="000000"/>
                </a:solidFill>
                <a:latin typeface="Times New Roman" pitchFamily="18" charset="0"/>
                <a:cs typeface="Times New Roman" pitchFamily="18" charset="0"/>
              </a:rPr>
              <a:t>Debridement of wound under general anaesthesia </a:t>
            </a:r>
            <a:r>
              <a:rPr lang="en-US" sz="2000" dirty="0" smtClean="0">
                <a:solidFill>
                  <a:srgbClr val="000000"/>
                </a:solidFill>
                <a:latin typeface="Times New Roman" pitchFamily="18" charset="0"/>
                <a:cs typeface="Times New Roman" pitchFamily="18" charset="0"/>
              </a:rPr>
              <a:t>                    10</a:t>
            </a:r>
            <a:endParaRPr lang="en-US" sz="2000" dirty="0">
              <a:solidFill>
                <a:srgbClr val="000000"/>
              </a:solidFill>
              <a:latin typeface="Times New Roman" pitchFamily="18" charset="0"/>
              <a:cs typeface="Times New Roman" pitchFamily="18" charset="0"/>
            </a:endParaRPr>
          </a:p>
          <a:p>
            <a:pPr lvl="0" algn="l" rtl="0"/>
            <a:r>
              <a:rPr lang="en-US" sz="2400" b="1" dirty="0">
                <a:solidFill>
                  <a:srgbClr val="000000"/>
                </a:solidFill>
                <a:latin typeface="Times New Roman" pitchFamily="18" charset="0"/>
                <a:cs typeface="Times New Roman" pitchFamily="18" charset="0"/>
              </a:rPr>
              <a:t>S</a:t>
            </a:r>
            <a:r>
              <a:rPr lang="en-US" sz="2000" dirty="0">
                <a:solidFill>
                  <a:srgbClr val="000000"/>
                </a:solidFill>
                <a:latin typeface="Times New Roman" pitchFamily="18" charset="0"/>
                <a:cs typeface="Times New Roman" pitchFamily="18" charset="0"/>
              </a:rPr>
              <a:t>erous dischargea </a:t>
            </a:r>
            <a:r>
              <a:rPr lang="en-US" sz="2000" dirty="0" smtClean="0">
                <a:solidFill>
                  <a:srgbClr val="000000"/>
                </a:solidFill>
                <a:latin typeface="Times New Roman" pitchFamily="18" charset="0"/>
                <a:cs typeface="Times New Roman" pitchFamily="18" charset="0"/>
              </a:rPr>
              <a:t>                                                                              Daily 0–5                                                                                                                                                                </a:t>
            </a:r>
            <a:r>
              <a:rPr lang="en-US" sz="2400" b="1" dirty="0" smtClean="0">
                <a:solidFill>
                  <a:srgbClr val="000000"/>
                </a:solidFill>
                <a:latin typeface="Times New Roman" pitchFamily="18" charset="0"/>
                <a:cs typeface="Times New Roman" pitchFamily="18" charset="0"/>
              </a:rPr>
              <a:t>E</a:t>
            </a:r>
            <a:r>
              <a:rPr lang="en-US" sz="2000" dirty="0" smtClean="0">
                <a:solidFill>
                  <a:srgbClr val="000000"/>
                </a:solidFill>
                <a:latin typeface="Times New Roman" pitchFamily="18" charset="0"/>
                <a:cs typeface="Times New Roman" pitchFamily="18" charset="0"/>
              </a:rPr>
              <a:t>rythemaa                                                                                          Daily </a:t>
            </a:r>
            <a:r>
              <a:rPr lang="en-US" sz="2000" dirty="0">
                <a:solidFill>
                  <a:srgbClr val="000000"/>
                </a:solidFill>
                <a:latin typeface="Times New Roman" pitchFamily="18" charset="0"/>
                <a:cs typeface="Times New Roman" pitchFamily="18" charset="0"/>
              </a:rPr>
              <a:t>0–5</a:t>
            </a:r>
          </a:p>
          <a:p>
            <a:pPr lvl="0" algn="l" rtl="0"/>
            <a:r>
              <a:rPr lang="en-US" sz="2400" b="1" dirty="0">
                <a:solidFill>
                  <a:srgbClr val="000000"/>
                </a:solidFill>
                <a:latin typeface="Times New Roman" pitchFamily="18" charset="0"/>
                <a:cs typeface="Times New Roman" pitchFamily="18" charset="0"/>
              </a:rPr>
              <a:t>P</a:t>
            </a:r>
            <a:r>
              <a:rPr lang="en-US" sz="2000" dirty="0">
                <a:solidFill>
                  <a:srgbClr val="000000"/>
                </a:solidFill>
                <a:latin typeface="Times New Roman" pitchFamily="18" charset="0"/>
                <a:cs typeface="Times New Roman" pitchFamily="18" charset="0"/>
              </a:rPr>
              <a:t>urulent exudatea </a:t>
            </a:r>
            <a:r>
              <a:rPr lang="en-US" sz="2000" dirty="0" smtClean="0">
                <a:solidFill>
                  <a:srgbClr val="000000"/>
                </a:solidFill>
                <a:latin typeface="Times New Roman" pitchFamily="18" charset="0"/>
                <a:cs typeface="Times New Roman" pitchFamily="18" charset="0"/>
              </a:rPr>
              <a:t>                                                                              Daily </a:t>
            </a:r>
            <a:r>
              <a:rPr lang="en-US" sz="2000" dirty="0">
                <a:solidFill>
                  <a:srgbClr val="000000"/>
                </a:solidFill>
                <a:latin typeface="Times New Roman" pitchFamily="18" charset="0"/>
                <a:cs typeface="Times New Roman" pitchFamily="18" charset="0"/>
              </a:rPr>
              <a:t>0–10</a:t>
            </a:r>
          </a:p>
          <a:p>
            <a:pPr lvl="0" algn="l" rtl="0"/>
            <a:r>
              <a:rPr lang="en-US" sz="2400" b="1" dirty="0">
                <a:solidFill>
                  <a:srgbClr val="000000"/>
                </a:solidFill>
                <a:latin typeface="Times New Roman" pitchFamily="18" charset="0"/>
                <a:cs typeface="Times New Roman" pitchFamily="18" charset="0"/>
              </a:rPr>
              <a:t>S</a:t>
            </a:r>
            <a:r>
              <a:rPr lang="en-US" sz="2000" dirty="0">
                <a:solidFill>
                  <a:srgbClr val="000000"/>
                </a:solidFill>
                <a:latin typeface="Times New Roman" pitchFamily="18" charset="0"/>
                <a:cs typeface="Times New Roman" pitchFamily="18" charset="0"/>
              </a:rPr>
              <a:t>eparation of deep tissuesa </a:t>
            </a:r>
            <a:r>
              <a:rPr lang="en-US" sz="2000" dirty="0" smtClean="0">
                <a:solidFill>
                  <a:srgbClr val="000000"/>
                </a:solidFill>
                <a:latin typeface="Times New Roman" pitchFamily="18" charset="0"/>
                <a:cs typeface="Times New Roman" pitchFamily="18" charset="0"/>
              </a:rPr>
              <a:t>                                                               Daily 0–10                                                                                                                                  </a:t>
            </a:r>
            <a:r>
              <a:rPr lang="en-US" sz="2400" b="1" dirty="0" smtClean="0">
                <a:solidFill>
                  <a:srgbClr val="000000"/>
                </a:solidFill>
                <a:latin typeface="Times New Roman" pitchFamily="18" charset="0"/>
                <a:cs typeface="Times New Roman" pitchFamily="18" charset="0"/>
              </a:rPr>
              <a:t>I</a:t>
            </a:r>
            <a:r>
              <a:rPr lang="en-US" sz="2000" dirty="0" smtClean="0">
                <a:solidFill>
                  <a:srgbClr val="000000"/>
                </a:solidFill>
                <a:latin typeface="Times New Roman" pitchFamily="18" charset="0"/>
                <a:cs typeface="Times New Roman" pitchFamily="18" charset="0"/>
              </a:rPr>
              <a:t>solation </a:t>
            </a:r>
            <a:r>
              <a:rPr lang="en-US" sz="2000" dirty="0">
                <a:solidFill>
                  <a:srgbClr val="000000"/>
                </a:solidFill>
                <a:latin typeface="Times New Roman" pitchFamily="18" charset="0"/>
                <a:cs typeface="Times New Roman" pitchFamily="18" charset="0"/>
              </a:rPr>
              <a:t>of bacteria from wound </a:t>
            </a:r>
            <a:r>
              <a:rPr lang="en-US" sz="2000" dirty="0" smtClean="0">
                <a:solidFill>
                  <a:srgbClr val="000000"/>
                </a:solidFill>
                <a:latin typeface="Times New Roman" pitchFamily="18" charset="0"/>
                <a:cs typeface="Times New Roman" pitchFamily="18" charset="0"/>
              </a:rPr>
              <a:t>                                                     10</a:t>
            </a:r>
            <a:endParaRPr lang="en-US" sz="2000" dirty="0">
              <a:solidFill>
                <a:srgbClr val="000000"/>
              </a:solidFill>
              <a:latin typeface="Times New Roman" pitchFamily="18" charset="0"/>
              <a:cs typeface="Times New Roman" pitchFamily="18" charset="0"/>
            </a:endParaRPr>
          </a:p>
          <a:p>
            <a:pPr algn="l" rtl="0"/>
            <a:r>
              <a:rPr lang="en-US" sz="2400" b="1" dirty="0" smtClean="0">
                <a:solidFill>
                  <a:srgbClr val="000000"/>
                </a:solidFill>
                <a:latin typeface="Times New Roman" pitchFamily="18" charset="0"/>
                <a:cs typeface="Times New Roman" pitchFamily="18" charset="0"/>
              </a:rPr>
              <a:t>S</a:t>
            </a:r>
            <a:r>
              <a:rPr lang="en-US" sz="2000" dirty="0" smtClean="0">
                <a:solidFill>
                  <a:srgbClr val="000000"/>
                </a:solidFill>
                <a:latin typeface="Times New Roman" pitchFamily="18" charset="0"/>
                <a:cs typeface="Times New Roman" pitchFamily="18" charset="0"/>
              </a:rPr>
              <a:t>tay </a:t>
            </a:r>
            <a:r>
              <a:rPr lang="en-US" sz="2000" dirty="0">
                <a:solidFill>
                  <a:srgbClr val="000000"/>
                </a:solidFill>
                <a:latin typeface="Times New Roman" pitchFamily="18" charset="0"/>
                <a:cs typeface="Times New Roman" pitchFamily="18" charset="0"/>
              </a:rPr>
              <a:t>as inpatient prolonged over 14 days as </a:t>
            </a:r>
            <a:r>
              <a:rPr lang="en-US" sz="2000" dirty="0" smtClean="0">
                <a:solidFill>
                  <a:srgbClr val="000000"/>
                </a:solidFill>
                <a:latin typeface="Times New Roman" pitchFamily="18" charset="0"/>
                <a:cs typeface="Times New Roman" pitchFamily="18" charset="0"/>
              </a:rPr>
              <a:t>result                            5</a:t>
            </a:r>
            <a:endParaRPr lang="en-US" sz="2000" dirty="0">
              <a:solidFill>
                <a:srgbClr val="000000"/>
              </a:solidFill>
              <a:latin typeface="Times New Roman" pitchFamily="18" charset="0"/>
              <a:cs typeface="Times New Roman" pitchFamily="18" charset="0"/>
            </a:endParaRPr>
          </a:p>
          <a:p>
            <a:pPr algn="l" rtl="0"/>
            <a:r>
              <a:rPr lang="en-US" sz="2000" dirty="0">
                <a:solidFill>
                  <a:srgbClr val="000000"/>
                </a:solidFill>
                <a:latin typeface="Times New Roman" pitchFamily="18" charset="0"/>
                <a:cs typeface="Times New Roman" pitchFamily="18" charset="0"/>
              </a:rPr>
              <a:t>of wound infection</a:t>
            </a:r>
          </a:p>
          <a:p>
            <a:pPr algn="l" rtl="0"/>
            <a:r>
              <a:rPr lang="en-US" sz="2000" dirty="0" smtClean="0">
                <a:solidFill>
                  <a:srgbClr val="000000"/>
                </a:solidFill>
                <a:latin typeface="Times New Roman" pitchFamily="18" charset="0"/>
                <a:cs typeface="Times New Roman" pitchFamily="18" charset="0"/>
              </a:rPr>
              <a:t>-------------------------------------------------------------------------------------------------------</a:t>
            </a:r>
            <a:endParaRPr lang="ar-IQ" sz="2000" dirty="0">
              <a:solidFill>
                <a:srgbClr val="000000"/>
              </a:solidFill>
              <a:latin typeface="Times New Roman" pitchFamily="18" charset="0"/>
              <a:cs typeface="Times New Roman" pitchFamily="18" charset="0"/>
            </a:endParaRPr>
          </a:p>
          <a:p>
            <a:pPr algn="l" rtl="0"/>
            <a:r>
              <a:rPr lang="en-US" sz="2000" dirty="0" smtClean="0">
                <a:solidFill>
                  <a:srgbClr val="000000"/>
                </a:solidFill>
                <a:latin typeface="Times New Roman" pitchFamily="18" charset="0"/>
                <a:cs typeface="Times New Roman" pitchFamily="18" charset="0"/>
              </a:rPr>
              <a:t> </a:t>
            </a:r>
            <a:r>
              <a:rPr lang="en-US" sz="2000" i="1" dirty="0">
                <a:solidFill>
                  <a:srgbClr val="000000"/>
                </a:solidFill>
                <a:latin typeface="Times New Roman" pitchFamily="18" charset="0"/>
                <a:cs typeface="Times New Roman" pitchFamily="18" charset="0"/>
              </a:rPr>
              <a:t>Scored for 5 of the first 7 days only, the remainder being scored if present in the first </a:t>
            </a:r>
            <a:r>
              <a:rPr lang="en-US" sz="2000" i="1" dirty="0" smtClean="0">
                <a:solidFill>
                  <a:srgbClr val="000000"/>
                </a:solidFill>
                <a:latin typeface="Times New Roman" pitchFamily="18" charset="0"/>
                <a:cs typeface="Times New Roman" pitchFamily="18" charset="0"/>
              </a:rPr>
              <a:t>two months</a:t>
            </a:r>
            <a:r>
              <a:rPr lang="en-US" sz="1600" i="1" dirty="0">
                <a:solidFill>
                  <a:srgbClr val="000000"/>
                </a:solidFill>
                <a:latin typeface="Times New Roman" pitchFamily="18" charset="0"/>
                <a:cs typeface="Times New Roman" pitchFamily="18" charset="0"/>
              </a:rPr>
              <a:t>.</a:t>
            </a:r>
            <a:endParaRPr lang="ar-IQ" sz="1600" i="1" dirty="0">
              <a:latin typeface="Times New Roman" pitchFamily="18" charset="0"/>
              <a:cs typeface="Times New Roman" pitchFamily="18" charset="0"/>
            </a:endParaRPr>
          </a:p>
        </p:txBody>
      </p:sp>
    </p:spTree>
    <p:extLst>
      <p:ext uri="{BB962C8B-B14F-4D97-AF65-F5344CB8AC3E}">
        <p14:creationId xmlns:p14="http://schemas.microsoft.com/office/powerpoint/2010/main" val="18786431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016758"/>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localised </a:t>
            </a:r>
            <a:r>
              <a:rPr lang="en-US" sz="2000" b="1" dirty="0">
                <a:latin typeface="Times New Roman" pitchFamily="18" charset="0"/>
                <a:cs typeface="Times New Roman" pitchFamily="18" charset="0"/>
              </a:rPr>
              <a:t>infection</a:t>
            </a:r>
          </a:p>
          <a:p>
            <a:pPr algn="l" rtl="0"/>
            <a:r>
              <a:rPr lang="en-US" sz="2000" b="1" dirty="0">
                <a:latin typeface="Times New Roman" pitchFamily="18" charset="0"/>
                <a:cs typeface="Times New Roman" pitchFamily="18" charset="0"/>
              </a:rPr>
              <a:t>Abscess</a:t>
            </a:r>
          </a:p>
          <a:p>
            <a:pPr algn="l"/>
            <a:r>
              <a:rPr lang="en-US" sz="2000" dirty="0">
                <a:solidFill>
                  <a:srgbClr val="000000"/>
                </a:solidFill>
                <a:latin typeface="Times New Roman" pitchFamily="18" charset="0"/>
                <a:cs typeface="Times New Roman" pitchFamily="18" charset="0"/>
              </a:rPr>
              <a:t>An abscess presents all the clinical features of acute </a:t>
            </a:r>
            <a:r>
              <a:rPr lang="en-US" sz="2000" dirty="0" smtClean="0">
                <a:solidFill>
                  <a:srgbClr val="000000"/>
                </a:solidFill>
                <a:latin typeface="Times New Roman" pitchFamily="18" charset="0"/>
                <a:cs typeface="Times New Roman" pitchFamily="18" charset="0"/>
              </a:rPr>
              <a:t>inflamma</a:t>
            </a:r>
            <a:r>
              <a:rPr lang="en-US" sz="2000" dirty="0" smtClean="0">
                <a:latin typeface="Times New Roman" pitchFamily="18" charset="0"/>
                <a:cs typeface="Times New Roman" pitchFamily="18" charset="0"/>
              </a:rPr>
              <a:t>tion:</a:t>
            </a:r>
          </a:p>
          <a:p>
            <a:pPr algn="l"/>
            <a:r>
              <a:rPr lang="en-US" sz="2000" b="1" dirty="0" smtClean="0">
                <a:latin typeface="Times New Roman" pitchFamily="18" charset="0"/>
                <a:cs typeface="Times New Roman" pitchFamily="18" charset="0"/>
              </a:rPr>
              <a:t>heat, redness, pain</a:t>
            </a:r>
            <a:r>
              <a:rPr lang="en-US" sz="2000" b="1" dirty="0">
                <a:latin typeface="Times New Roman" pitchFamily="18" charset="0"/>
                <a:cs typeface="Times New Roman" pitchFamily="18" charset="0"/>
              </a:rPr>
              <a:t>,</a:t>
            </a:r>
            <a:r>
              <a:rPr lang="en-US" sz="2000" b="1" dirty="0" smtClean="0">
                <a:latin typeface="Times New Roman" pitchFamily="18" charset="0"/>
                <a:cs typeface="Times New Roman" pitchFamily="18" charset="0"/>
              </a:rPr>
              <a:t> swelling</a:t>
            </a:r>
            <a:r>
              <a:rPr lang="en-US" sz="2000" b="1" dirty="0" smtClean="0">
                <a:solidFill>
                  <a:prstClr val="black"/>
                </a:solidFill>
                <a:latin typeface="Times New Roman" pitchFamily="18" charset="0"/>
                <a:cs typeface="Times New Roman" pitchFamily="18" charset="0"/>
              </a:rPr>
              <a:t> </a:t>
            </a:r>
            <a:r>
              <a:rPr lang="en-US" sz="2000" b="1" dirty="0">
                <a:solidFill>
                  <a:prstClr val="black"/>
                </a:solidFill>
                <a:latin typeface="Times New Roman" pitchFamily="18" charset="0"/>
                <a:cs typeface="Times New Roman" pitchFamily="18" charset="0"/>
              </a:rPr>
              <a:t>and</a:t>
            </a:r>
            <a:r>
              <a:rPr lang="en-US" sz="2000" b="1" dirty="0" smtClean="0">
                <a:latin typeface="Times New Roman" pitchFamily="18" charset="0"/>
                <a:cs typeface="Times New Roman" pitchFamily="18" charset="0"/>
              </a:rPr>
              <a:t> loss </a:t>
            </a:r>
            <a:r>
              <a:rPr lang="en-US" sz="2000" b="1" dirty="0">
                <a:latin typeface="Times New Roman" pitchFamily="18" charset="0"/>
                <a:cs typeface="Times New Roman" pitchFamily="18" charset="0"/>
              </a:rPr>
              <a:t>of </a:t>
            </a:r>
            <a:r>
              <a:rPr lang="en-US" sz="2000" b="1" dirty="0" smtClean="0">
                <a:latin typeface="Times New Roman" pitchFamily="18" charset="0"/>
                <a:cs typeface="Times New Roman" pitchFamily="18" charset="0"/>
              </a:rPr>
              <a:t>function</a:t>
            </a:r>
            <a:r>
              <a:rPr lang="en-US" sz="2000" dirty="0" smtClean="0">
                <a:latin typeface="Times New Roman" pitchFamily="18" charset="0"/>
                <a:cs typeface="Times New Roman" pitchFamily="18" charset="0"/>
              </a:rPr>
              <a:t>.</a:t>
            </a:r>
          </a:p>
          <a:p>
            <a:pPr marL="800100" lvl="1" indent="-342900" algn="l" rtl="0">
              <a:buFont typeface="Arial" pitchFamily="34" charset="0"/>
              <a:buChar char="•"/>
            </a:pPr>
            <a:r>
              <a:rPr lang="en-US" sz="2000" dirty="0" smtClean="0">
                <a:latin typeface="Times New Roman" pitchFamily="18" charset="0"/>
                <a:cs typeface="Times New Roman" pitchFamily="18" charset="0"/>
              </a:rPr>
              <a:t> They </a:t>
            </a:r>
            <a:r>
              <a:rPr lang="en-US" sz="2000" dirty="0">
                <a:latin typeface="Times New Roman" pitchFamily="18" charset="0"/>
                <a:cs typeface="Times New Roman" pitchFamily="18" charset="0"/>
              </a:rPr>
              <a:t>usually follow a puncture wound of some </a:t>
            </a:r>
            <a:r>
              <a:rPr lang="en-US" sz="2000" dirty="0" smtClean="0">
                <a:latin typeface="Times New Roman" pitchFamily="18" charset="0"/>
                <a:cs typeface="Times New Roman" pitchFamily="18" charset="0"/>
              </a:rPr>
              <a:t>kind, as </a:t>
            </a:r>
            <a:r>
              <a:rPr lang="en-US" sz="2000" dirty="0">
                <a:latin typeface="Times New Roman" pitchFamily="18" charset="0"/>
                <a:cs typeface="Times New Roman" pitchFamily="18" charset="0"/>
              </a:rPr>
              <a:t>well as surgery, but can </a:t>
            </a:r>
            <a:r>
              <a:rPr lang="en-US" sz="2000" dirty="0" smtClean="0">
                <a:latin typeface="Times New Roman" pitchFamily="18" charset="0"/>
                <a:cs typeface="Times New Roman" pitchFamily="18" charset="0"/>
              </a:rPr>
              <a:t>be metastatic </a:t>
            </a:r>
            <a:r>
              <a:rPr lang="en-US" sz="2000" dirty="0">
                <a:latin typeface="Times New Roman" pitchFamily="18" charset="0"/>
                <a:cs typeface="Times New Roman" pitchFamily="18" charset="0"/>
              </a:rPr>
              <a:t>in all tissues following bacteraemia.</a:t>
            </a:r>
          </a:p>
          <a:p>
            <a:pPr marL="800100" lvl="1" indent="-342900" algn="l" rtl="0">
              <a:buFont typeface="Arial" pitchFamily="34" charset="0"/>
              <a:buChar char="•"/>
            </a:pPr>
            <a:r>
              <a:rPr lang="en-US" sz="2000" dirty="0">
                <a:latin typeface="Times New Roman" pitchFamily="18" charset="0"/>
                <a:cs typeface="Times New Roman" pitchFamily="18" charset="0"/>
              </a:rPr>
              <a:t>Pyogenic organisms, predominantly </a:t>
            </a:r>
            <a:r>
              <a:rPr lang="en-US" sz="2000" i="1" dirty="0">
                <a:latin typeface="Times New Roman" pitchFamily="18" charset="0"/>
                <a:cs typeface="Times New Roman" pitchFamily="18" charset="0"/>
              </a:rPr>
              <a:t>Staphylococcus </a:t>
            </a:r>
            <a:r>
              <a:rPr lang="en-US" sz="2000" i="1" dirty="0" smtClean="0">
                <a:latin typeface="Times New Roman" pitchFamily="18" charset="0"/>
                <a:cs typeface="Times New Roman" pitchFamily="18" charset="0"/>
              </a:rPr>
              <a:t>aureus</a:t>
            </a:r>
            <a:r>
              <a:rPr lang="en-US" sz="2000" dirty="0" smtClean="0">
                <a:latin typeface="Times New Roman" pitchFamily="18" charset="0"/>
                <a:cs typeface="Times New Roman" pitchFamily="18" charset="0"/>
              </a:rPr>
              <a:t>, cause </a:t>
            </a:r>
            <a:r>
              <a:rPr lang="en-US" sz="2000" dirty="0">
                <a:latin typeface="Times New Roman" pitchFamily="18" charset="0"/>
                <a:cs typeface="Times New Roman" pitchFamily="18" charset="0"/>
              </a:rPr>
              <a:t>tissue necrosis and suppuration.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Pus </a:t>
            </a:r>
            <a:r>
              <a:rPr lang="en-US" sz="2000" dirty="0">
                <a:latin typeface="Times New Roman" pitchFamily="18" charset="0"/>
                <a:cs typeface="Times New Roman" pitchFamily="18" charset="0"/>
              </a:rPr>
              <a:t>is composed of </a:t>
            </a:r>
            <a:r>
              <a:rPr lang="en-US" sz="2000" dirty="0" smtClean="0">
                <a:latin typeface="Times New Roman" pitchFamily="18" charset="0"/>
                <a:cs typeface="Times New Roman" pitchFamily="18" charset="0"/>
              </a:rPr>
              <a:t>dead and </a:t>
            </a:r>
            <a:r>
              <a:rPr lang="en-US" sz="2000" dirty="0">
                <a:latin typeface="Times New Roman" pitchFamily="18" charset="0"/>
                <a:cs typeface="Times New Roman" pitchFamily="18" charset="0"/>
              </a:rPr>
              <a:t>dying white blood cells that release damaging </a:t>
            </a:r>
            <a:r>
              <a:rPr lang="en-US" sz="2000" dirty="0" smtClean="0">
                <a:latin typeface="Times New Roman" pitchFamily="18" charset="0"/>
                <a:cs typeface="Times New Roman" pitchFamily="18" charset="0"/>
              </a:rPr>
              <a:t>cytokines,</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oxygen </a:t>
            </a:r>
            <a:r>
              <a:rPr lang="en-US" sz="2000" dirty="0">
                <a:latin typeface="Times New Roman" pitchFamily="18" charset="0"/>
                <a:cs typeface="Times New Roman" pitchFamily="18" charset="0"/>
              </a:rPr>
              <a:t>free radicals and other molecules.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An </a:t>
            </a:r>
            <a:r>
              <a:rPr lang="en-US" sz="2000" dirty="0">
                <a:latin typeface="Times New Roman" pitchFamily="18" charset="0"/>
                <a:cs typeface="Times New Roman" pitchFamily="18" charset="0"/>
              </a:rPr>
              <a:t>abscess is </a:t>
            </a:r>
            <a:r>
              <a:rPr lang="en-US" sz="2000" dirty="0" smtClean="0">
                <a:latin typeface="Times New Roman" pitchFamily="18" charset="0"/>
                <a:cs typeface="Times New Roman" pitchFamily="18" charset="0"/>
              </a:rPr>
              <a:t>surrounded by </a:t>
            </a:r>
            <a:r>
              <a:rPr lang="en-US" sz="2000" dirty="0">
                <a:latin typeface="Times New Roman" pitchFamily="18" charset="0"/>
                <a:cs typeface="Times New Roman" pitchFamily="18" charset="0"/>
              </a:rPr>
              <a:t>an acute inflammatory response composed of a</a:t>
            </a:r>
          </a:p>
          <a:p>
            <a:pPr lvl="1" algn="l" rtl="0"/>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fibrinous </a:t>
            </a:r>
            <a:r>
              <a:rPr lang="en-US" sz="2000" dirty="0">
                <a:latin typeface="Times New Roman" pitchFamily="18" charset="0"/>
                <a:cs typeface="Times New Roman" pitchFamily="18" charset="0"/>
              </a:rPr>
              <a:t>exudate, oedema and the cells of acute inflammation.</a:t>
            </a:r>
          </a:p>
          <a:p>
            <a:pPr marL="800100" lvl="1" indent="-342900" algn="l" rtl="0">
              <a:buFont typeface="Arial" pitchFamily="34" charset="0"/>
              <a:buChar char="•"/>
            </a:pPr>
            <a:r>
              <a:rPr lang="en-US" sz="2000" dirty="0">
                <a:latin typeface="Times New Roman" pitchFamily="18" charset="0"/>
                <a:cs typeface="Times New Roman" pitchFamily="18" charset="0"/>
              </a:rPr>
              <a:t>Granulation tissue (macrophages, angiogenesis and </a:t>
            </a:r>
            <a:r>
              <a:rPr lang="en-US" sz="2000" dirty="0" smtClean="0">
                <a:latin typeface="Times New Roman" pitchFamily="18" charset="0"/>
                <a:cs typeface="Times New Roman" pitchFamily="18" charset="0"/>
              </a:rPr>
              <a:t>fibroblasts) forms </a:t>
            </a:r>
            <a:r>
              <a:rPr lang="en-US" sz="2000" dirty="0">
                <a:latin typeface="Times New Roman" pitchFamily="18" charset="0"/>
                <a:cs typeface="Times New Roman" pitchFamily="18" charset="0"/>
              </a:rPr>
              <a:t>later around the suppurative process and leads to </a:t>
            </a:r>
            <a:r>
              <a:rPr lang="en-US" sz="2000" dirty="0" smtClean="0">
                <a:latin typeface="Times New Roman" pitchFamily="18" charset="0"/>
                <a:cs typeface="Times New Roman" pitchFamily="18" charset="0"/>
              </a:rPr>
              <a:t>collagen deposition</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If </a:t>
            </a:r>
            <a:r>
              <a:rPr lang="en-US" sz="2000" dirty="0">
                <a:latin typeface="Times New Roman" pitchFamily="18" charset="0"/>
                <a:cs typeface="Times New Roman" pitchFamily="18" charset="0"/>
              </a:rPr>
              <a:t>it is not drained or resorbed completely, a </a:t>
            </a:r>
            <a:r>
              <a:rPr lang="en-US" sz="2000" dirty="0" smtClean="0">
                <a:latin typeface="Times New Roman" pitchFamily="18" charset="0"/>
                <a:cs typeface="Times New Roman" pitchFamily="18" charset="0"/>
              </a:rPr>
              <a:t>chronic</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abscess </a:t>
            </a:r>
            <a:r>
              <a:rPr lang="en-US" sz="2000" dirty="0">
                <a:latin typeface="Times New Roman" pitchFamily="18" charset="0"/>
                <a:cs typeface="Times New Roman" pitchFamily="18" charset="0"/>
              </a:rPr>
              <a:t>may result.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If </a:t>
            </a:r>
            <a:r>
              <a:rPr lang="en-US" sz="2000" dirty="0">
                <a:latin typeface="Times New Roman" pitchFamily="18" charset="0"/>
                <a:cs typeface="Times New Roman" pitchFamily="18" charset="0"/>
              </a:rPr>
              <a:t>it is partly sterilised with antibiotics, </a:t>
            </a:r>
            <a:r>
              <a:rPr lang="en-US" sz="2000" dirty="0" smtClean="0">
                <a:latin typeface="Times New Roman" pitchFamily="18" charset="0"/>
                <a:cs typeface="Times New Roman" pitchFamily="18" charset="0"/>
              </a:rPr>
              <a:t>an antibioma may form.</a:t>
            </a:r>
            <a:endParaRPr lang="ar-IQ" sz="20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11504252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632311"/>
          </a:xfrm>
          <a:prstGeom prst="rect">
            <a:avLst/>
          </a:prstGeom>
        </p:spPr>
        <p:txBody>
          <a:bodyPr wrap="square">
            <a:spAutoFit/>
          </a:bodyPr>
          <a:lstStyle/>
          <a:p>
            <a:pPr marL="800100" lvl="1" indent="-342900" algn="l" rtl="0">
              <a:buFont typeface="Arial" pitchFamily="34" charset="0"/>
              <a:buChar char="•"/>
            </a:pPr>
            <a:r>
              <a:rPr lang="en-US" sz="2000" dirty="0">
                <a:latin typeface="Times New Roman" pitchFamily="18" charset="0"/>
                <a:cs typeface="Times New Roman" pitchFamily="18" charset="0"/>
              </a:rPr>
              <a:t>Abscesses contain hyperosmolar material that draws in fluid.</a:t>
            </a:r>
          </a:p>
          <a:p>
            <a:pPr marL="800100" lvl="1" indent="-342900" algn="l" rtl="0">
              <a:buFont typeface="Arial" pitchFamily="34" charset="0"/>
              <a:buChar char="•"/>
            </a:pPr>
            <a:r>
              <a:rPr lang="en-US" sz="2000" dirty="0">
                <a:latin typeface="Times New Roman" pitchFamily="18" charset="0"/>
                <a:cs typeface="Times New Roman" pitchFamily="18" charset="0"/>
              </a:rPr>
              <a:t>This increases the pressure and causes pain</a:t>
            </a:r>
            <a:r>
              <a:rPr lang="en-US" sz="2000" dirty="0" smtClean="0">
                <a:latin typeface="Times New Roman" pitchFamily="18" charset="0"/>
                <a:cs typeface="Times New Roman" pitchFamily="18" charset="0"/>
              </a:rPr>
              <a:t>.</a:t>
            </a:r>
          </a:p>
          <a:p>
            <a:pPr marL="800100" lvl="1" indent="-34290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If they spread, </a:t>
            </a:r>
            <a:r>
              <a:rPr lang="en-US" sz="2000" dirty="0" smtClean="0">
                <a:latin typeface="Times New Roman" pitchFamily="18" charset="0"/>
                <a:cs typeface="Times New Roman" pitchFamily="18" charset="0"/>
              </a:rPr>
              <a:t>they usually </a:t>
            </a:r>
            <a:r>
              <a:rPr lang="en-US" sz="2000" dirty="0">
                <a:latin typeface="Times New Roman" pitchFamily="18" charset="0"/>
                <a:cs typeface="Times New Roman" pitchFamily="18" charset="0"/>
              </a:rPr>
              <a:t>track along planes of least resistance and point </a:t>
            </a:r>
            <a:r>
              <a:rPr lang="en-US" sz="2000" dirty="0" smtClean="0">
                <a:latin typeface="Times New Roman" pitchFamily="18" charset="0"/>
                <a:cs typeface="Times New Roman" pitchFamily="18" charset="0"/>
              </a:rPr>
              <a:t>towards the </a:t>
            </a:r>
            <a:r>
              <a:rPr lang="en-US" sz="2000" dirty="0">
                <a:latin typeface="Times New Roman" pitchFamily="18" charset="0"/>
                <a:cs typeface="Times New Roman" pitchFamily="18" charset="0"/>
              </a:rPr>
              <a:t>skin.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Wound </a:t>
            </a:r>
            <a:r>
              <a:rPr lang="en-US" sz="2000" dirty="0">
                <a:latin typeface="Times New Roman" pitchFamily="18" charset="0"/>
                <a:cs typeface="Times New Roman" pitchFamily="18" charset="0"/>
              </a:rPr>
              <a:t>abscesses may discharge spontaneously </a:t>
            </a:r>
            <a:r>
              <a:rPr lang="en-US" sz="2000" dirty="0" smtClean="0">
                <a:latin typeface="Times New Roman" pitchFamily="18" charset="0"/>
                <a:cs typeface="Times New Roman" pitchFamily="18" charset="0"/>
              </a:rPr>
              <a:t>by tracking </a:t>
            </a:r>
            <a:r>
              <a:rPr lang="en-US" sz="2000" dirty="0">
                <a:latin typeface="Times New Roman" pitchFamily="18" charset="0"/>
                <a:cs typeface="Times New Roman" pitchFamily="18" charset="0"/>
              </a:rPr>
              <a:t>to a surface, but may need drainage through a </a:t>
            </a:r>
            <a:r>
              <a:rPr lang="en-US" sz="2000" dirty="0" smtClean="0">
                <a:latin typeface="Times New Roman" pitchFamily="18" charset="0"/>
                <a:cs typeface="Times New Roman" pitchFamily="18" charset="0"/>
              </a:rPr>
              <a:t>surgical incision</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Most </a:t>
            </a:r>
            <a:r>
              <a:rPr lang="en-US" sz="2000" dirty="0">
                <a:latin typeface="Times New Roman" pitchFamily="18" charset="0"/>
                <a:cs typeface="Times New Roman" pitchFamily="18" charset="0"/>
              </a:rPr>
              <a:t>abscesses relating to surgical wounds take </a:t>
            </a:r>
            <a:r>
              <a:rPr lang="en-US" sz="2000" dirty="0" smtClean="0">
                <a:latin typeface="Times New Roman" pitchFamily="18" charset="0"/>
                <a:cs typeface="Times New Roman" pitchFamily="18" charset="0"/>
              </a:rPr>
              <a:t>7–10</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days </a:t>
            </a:r>
            <a:r>
              <a:rPr lang="en-US" sz="2000" dirty="0">
                <a:latin typeface="Times New Roman" pitchFamily="18" charset="0"/>
                <a:cs typeface="Times New Roman" pitchFamily="18" charset="0"/>
              </a:rPr>
              <a:t>to form after surgery.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As </a:t>
            </a:r>
            <a:r>
              <a:rPr lang="en-US" sz="2000" dirty="0">
                <a:latin typeface="Times New Roman" pitchFamily="18" charset="0"/>
                <a:cs typeface="Times New Roman" pitchFamily="18" charset="0"/>
              </a:rPr>
              <a:t>many as 75 per cent of SSIs </a:t>
            </a:r>
            <a:r>
              <a:rPr lang="en-US" sz="2000" dirty="0" smtClean="0">
                <a:latin typeface="Times New Roman" pitchFamily="18" charset="0"/>
                <a:cs typeface="Times New Roman" pitchFamily="18" charset="0"/>
              </a:rPr>
              <a:t>present after </a:t>
            </a:r>
            <a:r>
              <a:rPr lang="en-US" sz="2000" dirty="0">
                <a:latin typeface="Times New Roman" pitchFamily="18" charset="0"/>
                <a:cs typeface="Times New Roman" pitchFamily="18" charset="0"/>
              </a:rPr>
              <a:t>the patient has left hospital and may thus be overlooked </a:t>
            </a:r>
            <a:r>
              <a:rPr lang="en-US" sz="2000" dirty="0" smtClean="0">
                <a:latin typeface="Times New Roman" pitchFamily="18" charset="0"/>
                <a:cs typeface="Times New Roman" pitchFamily="18" charset="0"/>
              </a:rPr>
              <a:t>by the </a:t>
            </a:r>
            <a:r>
              <a:rPr lang="en-US" sz="2000" dirty="0">
                <a:latin typeface="Times New Roman" pitchFamily="18" charset="0"/>
                <a:cs typeface="Times New Roman" pitchFamily="18" charset="0"/>
              </a:rPr>
              <a:t>surgical team.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solidFill>
                  <a:prstClr val="black"/>
                </a:solidFill>
                <a:latin typeface="Times New Roman" pitchFamily="18" charset="0"/>
                <a:cs typeface="Times New Roman" pitchFamily="18" charset="0"/>
              </a:rPr>
              <a:t>Abscess </a:t>
            </a:r>
            <a:r>
              <a:rPr lang="en-US" sz="2000" dirty="0">
                <a:solidFill>
                  <a:prstClr val="black"/>
                </a:solidFill>
                <a:latin typeface="Times New Roman" pitchFamily="18" charset="0"/>
                <a:cs typeface="Times New Roman" pitchFamily="18" charset="0"/>
              </a:rPr>
              <a:t>cavities need cleaning out after incision and drainage and are traditionally encouraged to heal by secondary intention</a:t>
            </a:r>
            <a:r>
              <a:rPr lang="en-US" sz="2000" dirty="0" smtClean="0">
                <a:solidFill>
                  <a:prstClr val="black"/>
                </a:solidFill>
                <a:latin typeface="Times New Roman" pitchFamily="18" charset="0"/>
                <a:cs typeface="Times New Roman" pitchFamily="18" charset="0"/>
              </a:rPr>
              <a:t>.</a:t>
            </a:r>
          </a:p>
          <a:p>
            <a:pPr marL="800100" lvl="1" indent="-342900" algn="l" rtl="0">
              <a:buFont typeface="Arial" pitchFamily="34" charset="0"/>
              <a:buChar char="•"/>
            </a:pPr>
            <a:r>
              <a:rPr lang="en-US" sz="2000" dirty="0" smtClean="0">
                <a:solidFill>
                  <a:prstClr val="black"/>
                </a:solidFill>
                <a:latin typeface="Times New Roman" pitchFamily="18" charset="0"/>
                <a:cs typeface="Times New Roman" pitchFamily="18" charset="0"/>
              </a:rPr>
              <a:t> </a:t>
            </a:r>
            <a:r>
              <a:rPr lang="en-US" sz="2000" dirty="0">
                <a:solidFill>
                  <a:prstClr val="black"/>
                </a:solidFill>
                <a:latin typeface="Times New Roman" pitchFamily="18" charset="0"/>
                <a:cs typeface="Times New Roman" pitchFamily="18" charset="0"/>
              </a:rPr>
              <a:t>When the cavity is left open to drain freely, there is no need for antibiotic </a:t>
            </a:r>
            <a:r>
              <a:rPr lang="en-US" sz="2000" dirty="0" smtClean="0">
                <a:solidFill>
                  <a:prstClr val="black"/>
                </a:solidFill>
                <a:latin typeface="Times New Roman" pitchFamily="18" charset="0"/>
                <a:cs typeface="Times New Roman" pitchFamily="18" charset="0"/>
              </a:rPr>
              <a:t>therapy. </a:t>
            </a:r>
          </a:p>
          <a:p>
            <a:pPr marL="800100" lvl="1" indent="-342900" algn="l" rtl="0">
              <a:buFont typeface="Arial" pitchFamily="34" charset="0"/>
              <a:buChar char="•"/>
            </a:pPr>
            <a:r>
              <a:rPr lang="en-US" sz="2000" dirty="0" smtClean="0">
                <a:solidFill>
                  <a:prstClr val="black"/>
                </a:solidFill>
                <a:latin typeface="Times New Roman" pitchFamily="18" charset="0"/>
                <a:cs typeface="Times New Roman" pitchFamily="18" charset="0"/>
              </a:rPr>
              <a:t>Antibiotics </a:t>
            </a:r>
            <a:r>
              <a:rPr lang="en-US" sz="2000" dirty="0">
                <a:solidFill>
                  <a:prstClr val="black"/>
                </a:solidFill>
                <a:latin typeface="Times New Roman" pitchFamily="18" charset="0"/>
                <a:cs typeface="Times New Roman" pitchFamily="18" charset="0"/>
              </a:rPr>
              <a:t>should be used if </a:t>
            </a:r>
            <a:r>
              <a:rPr lang="en-US" sz="2000" dirty="0" smtClean="0">
                <a:solidFill>
                  <a:prstClr val="black"/>
                </a:solidFill>
                <a:latin typeface="Times New Roman" pitchFamily="18" charset="0"/>
                <a:cs typeface="Times New Roman" pitchFamily="18" charset="0"/>
              </a:rPr>
              <a:t>the abscess </a:t>
            </a:r>
            <a:r>
              <a:rPr lang="en-US" sz="2000" dirty="0">
                <a:solidFill>
                  <a:prstClr val="black"/>
                </a:solidFill>
                <a:latin typeface="Times New Roman" pitchFamily="18" charset="0"/>
                <a:cs typeface="Times New Roman" pitchFamily="18" charset="0"/>
              </a:rPr>
              <a:t>cavity is closed after drainage, but the cavity should not be closed if there is any risk of retained loculi or foreign </a:t>
            </a:r>
            <a:r>
              <a:rPr lang="en-US" sz="2000" dirty="0" smtClean="0">
                <a:solidFill>
                  <a:prstClr val="black"/>
                </a:solidFill>
                <a:latin typeface="Times New Roman" pitchFamily="18" charset="0"/>
                <a:cs typeface="Times New Roman" pitchFamily="18" charset="0"/>
              </a:rPr>
              <a:t>material</a:t>
            </a:r>
            <a:r>
              <a:rPr lang="en-US" sz="2000" dirty="0">
                <a:solidFill>
                  <a:prstClr val="black"/>
                </a:solidFill>
                <a:latin typeface="Times New Roman" pitchFamily="18" charset="0"/>
                <a:cs typeface="Times New Roman" pitchFamily="18" charset="0"/>
              </a:rPr>
              <a:t>.</a:t>
            </a:r>
          </a:p>
          <a:p>
            <a:pPr marL="285750" indent="-285750" algn="l" rtl="0">
              <a:buFont typeface="Wingdings" pitchFamily="2" charset="2"/>
              <a:buChar char="Ø"/>
            </a:pP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35104859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80145"/>
            <a:ext cx="9144000" cy="369332"/>
          </a:xfrm>
          <a:prstGeom prst="rect">
            <a:avLst/>
          </a:prstGeom>
        </p:spPr>
        <p:txBody>
          <a:bodyPr wrap="square">
            <a:spAutoFit/>
          </a:bodyPr>
          <a:lstStyle/>
          <a:p>
            <a:pPr algn="l"/>
            <a:r>
              <a:rPr lang="en-US" dirty="0" smtClean="0">
                <a:latin typeface="Goudy"/>
              </a:rPr>
              <a:t>.</a:t>
            </a:r>
            <a:endParaRPr lang="ar-IQ" dirty="0"/>
          </a:p>
        </p:txBody>
      </p:sp>
      <p:sp>
        <p:nvSpPr>
          <p:cNvPr id="3" name="Rectangle 2"/>
          <p:cNvSpPr/>
          <p:nvPr/>
        </p:nvSpPr>
        <p:spPr>
          <a:xfrm>
            <a:off x="0" y="0"/>
            <a:ext cx="9144000" cy="6247864"/>
          </a:xfrm>
          <a:prstGeom prst="rect">
            <a:avLst/>
          </a:prstGeom>
        </p:spPr>
        <p:txBody>
          <a:bodyPr wrap="square">
            <a:spAutoFit/>
          </a:bodyPr>
          <a:lstStyle/>
          <a:p>
            <a:pPr marL="800100" lvl="1" indent="-342900" algn="l" rtl="0">
              <a:buFont typeface="Arial" pitchFamily="34" charset="0"/>
              <a:buChar char="•"/>
            </a:pPr>
            <a:r>
              <a:rPr lang="en-US" sz="2000" dirty="0" smtClean="0">
                <a:solidFill>
                  <a:prstClr val="black"/>
                </a:solidFill>
                <a:latin typeface="Times New Roman" pitchFamily="18" charset="0"/>
                <a:cs typeface="Times New Roman" pitchFamily="18" charset="0"/>
              </a:rPr>
              <a:t>Thus </a:t>
            </a:r>
            <a:r>
              <a:rPr lang="en-US" sz="2000" dirty="0">
                <a:solidFill>
                  <a:prstClr val="black"/>
                </a:solidFill>
                <a:latin typeface="Times New Roman" pitchFamily="18" charset="0"/>
                <a:cs typeface="Times New Roman" pitchFamily="18" charset="0"/>
              </a:rPr>
              <a:t>a perianal abscess can be incised and drained, the walls curretted and the skin closed with good results using appropriate antibiotic therapy, but a pilonidal abscess has a higher recurrence risk after such treatment because a nidus of hair </a:t>
            </a:r>
            <a:r>
              <a:rPr lang="en-US" sz="2000" dirty="0" smtClean="0">
                <a:solidFill>
                  <a:prstClr val="black"/>
                </a:solidFill>
                <a:latin typeface="Times New Roman" pitchFamily="18" charset="0"/>
                <a:cs typeface="Times New Roman" pitchFamily="18" charset="0"/>
              </a:rPr>
              <a:t>may remain </a:t>
            </a:r>
            <a:r>
              <a:rPr lang="en-US" sz="2000" dirty="0">
                <a:solidFill>
                  <a:prstClr val="black"/>
                </a:solidFill>
                <a:latin typeface="Times New Roman" pitchFamily="18" charset="0"/>
                <a:cs typeface="Times New Roman" pitchFamily="18" charset="0"/>
              </a:rPr>
              <a:t>in the subcutaneous tissue adjacent to the abscess. </a:t>
            </a:r>
            <a:endParaRPr lang="en-US" sz="2000" dirty="0" smtClean="0">
              <a:solidFill>
                <a:prstClr val="black"/>
              </a:solidFill>
              <a:latin typeface="Times New Roman" pitchFamily="18" charset="0"/>
              <a:cs typeface="Times New Roman" pitchFamily="18" charset="0"/>
            </a:endParaRPr>
          </a:p>
          <a:p>
            <a:pPr marL="800100" lvl="1" indent="-342900" algn="l" rtl="0">
              <a:buFont typeface="Arial" pitchFamily="34" charset="0"/>
              <a:buChar char="•"/>
            </a:pPr>
            <a:r>
              <a:rPr lang="en-US" sz="2000" dirty="0" smtClean="0">
                <a:solidFill>
                  <a:prstClr val="black"/>
                </a:solidFill>
                <a:latin typeface="Times New Roman" pitchFamily="18" charset="0"/>
                <a:cs typeface="Times New Roman" pitchFamily="18" charset="0"/>
              </a:rPr>
              <a:t>Some</a:t>
            </a:r>
            <a:r>
              <a:rPr lang="en-US" sz="2000" dirty="0">
                <a:solidFill>
                  <a:prstClr val="black"/>
                </a:solidFill>
                <a:latin typeface="Times New Roman" pitchFamily="18" charset="0"/>
                <a:cs typeface="Times New Roman" pitchFamily="18" charset="0"/>
              </a:rPr>
              <a:t> </a:t>
            </a:r>
            <a:r>
              <a:rPr lang="en-US" sz="2000" dirty="0" smtClean="0">
                <a:solidFill>
                  <a:prstClr val="black"/>
                </a:solidFill>
                <a:latin typeface="Times New Roman" pitchFamily="18" charset="0"/>
                <a:cs typeface="Times New Roman" pitchFamily="18" charset="0"/>
              </a:rPr>
              <a:t>small </a:t>
            </a:r>
            <a:r>
              <a:rPr lang="en-US" sz="2000" dirty="0">
                <a:solidFill>
                  <a:prstClr val="black"/>
                </a:solidFill>
                <a:latin typeface="Times New Roman" pitchFamily="18" charset="0"/>
                <a:cs typeface="Times New Roman" pitchFamily="18" charset="0"/>
              </a:rPr>
              <a:t>breast abscesses can be managed by simple needle </a:t>
            </a:r>
            <a:r>
              <a:rPr lang="en-US" sz="2000" dirty="0" smtClean="0">
                <a:solidFill>
                  <a:prstClr val="black"/>
                </a:solidFill>
                <a:latin typeface="Times New Roman" pitchFamily="18" charset="0"/>
                <a:cs typeface="Times New Roman" pitchFamily="18" charset="0"/>
              </a:rPr>
              <a:t>aspiration of </a:t>
            </a:r>
            <a:r>
              <a:rPr lang="en-US" sz="2000" dirty="0">
                <a:solidFill>
                  <a:prstClr val="black"/>
                </a:solidFill>
                <a:latin typeface="Times New Roman" pitchFamily="18" charset="0"/>
                <a:cs typeface="Times New Roman" pitchFamily="18" charset="0"/>
              </a:rPr>
              <a:t>the pus and antibiotic therapy.</a:t>
            </a:r>
          </a:p>
          <a:p>
            <a:pPr marL="800100" lvl="1" indent="-342900" algn="l" rtl="0">
              <a:buFont typeface="Arial" pitchFamily="34" charset="0"/>
              <a:buChar char="•"/>
            </a:pPr>
            <a:r>
              <a:rPr lang="en-US" sz="2000" dirty="0">
                <a:solidFill>
                  <a:prstClr val="black"/>
                </a:solidFill>
                <a:latin typeface="Times New Roman" pitchFamily="18" charset="0"/>
                <a:cs typeface="Times New Roman" pitchFamily="18" charset="0"/>
              </a:rPr>
              <a:t>Persistent chronic abscesses may lead to sinus or fistula formation.</a:t>
            </a:r>
          </a:p>
          <a:p>
            <a:pPr marL="800100" lvl="1" indent="-342900" algn="l" rtl="0">
              <a:buFont typeface="Arial" pitchFamily="34" charset="0"/>
              <a:buChar char="•"/>
            </a:pPr>
            <a:r>
              <a:rPr lang="en-US" sz="2000" dirty="0">
                <a:solidFill>
                  <a:prstClr val="black"/>
                </a:solidFill>
                <a:latin typeface="Times New Roman" pitchFamily="18" charset="0"/>
                <a:cs typeface="Times New Roman" pitchFamily="18" charset="0"/>
              </a:rPr>
              <a:t>In a chronic abscess, lymphocytes and plasma cells </a:t>
            </a:r>
            <a:r>
              <a:rPr lang="en-US" sz="2000" dirty="0" smtClean="0">
                <a:solidFill>
                  <a:prstClr val="black"/>
                </a:solidFill>
                <a:latin typeface="Times New Roman" pitchFamily="18" charset="0"/>
                <a:cs typeface="Times New Roman" pitchFamily="18" charset="0"/>
              </a:rPr>
              <a:t>are seen</a:t>
            </a:r>
            <a:r>
              <a:rPr lang="en-US" sz="2000" dirty="0">
                <a:solidFill>
                  <a:prstClr val="black"/>
                </a:solidFill>
                <a:latin typeface="Times New Roman" pitchFamily="18" charset="0"/>
                <a:cs typeface="Times New Roman" pitchFamily="18" charset="0"/>
              </a:rPr>
              <a:t>. </a:t>
            </a:r>
            <a:endParaRPr lang="en-US" sz="2000" dirty="0" smtClean="0">
              <a:solidFill>
                <a:prstClr val="black"/>
              </a:solidFill>
              <a:latin typeface="Times New Roman" pitchFamily="18" charset="0"/>
              <a:cs typeface="Times New Roman" pitchFamily="18" charset="0"/>
            </a:endParaRPr>
          </a:p>
          <a:p>
            <a:pPr marL="800100" lvl="1" indent="-342900" algn="l" rtl="0">
              <a:buFont typeface="Arial" pitchFamily="34" charset="0"/>
              <a:buChar char="•"/>
            </a:pPr>
            <a:r>
              <a:rPr lang="en-US" sz="2000" dirty="0" smtClean="0">
                <a:solidFill>
                  <a:prstClr val="black"/>
                </a:solidFill>
                <a:latin typeface="Times New Roman" pitchFamily="18" charset="0"/>
                <a:cs typeface="Times New Roman" pitchFamily="18" charset="0"/>
              </a:rPr>
              <a:t>There </a:t>
            </a:r>
            <a:r>
              <a:rPr lang="en-US" sz="2000" dirty="0">
                <a:solidFill>
                  <a:prstClr val="black"/>
                </a:solidFill>
                <a:latin typeface="Times New Roman" pitchFamily="18" charset="0"/>
                <a:cs typeface="Times New Roman" pitchFamily="18" charset="0"/>
              </a:rPr>
              <a:t>is tissue sequestration and later calcification </a:t>
            </a:r>
            <a:r>
              <a:rPr lang="en-US" sz="2000" dirty="0" smtClean="0">
                <a:solidFill>
                  <a:prstClr val="black"/>
                </a:solidFill>
                <a:latin typeface="Times New Roman" pitchFamily="18" charset="0"/>
                <a:cs typeface="Times New Roman" pitchFamily="18" charset="0"/>
              </a:rPr>
              <a:t>may occur</a:t>
            </a:r>
            <a:r>
              <a:rPr lang="en-US" sz="2000" dirty="0">
                <a:solidFill>
                  <a:prstClr val="black"/>
                </a:solidFill>
                <a:latin typeface="Times New Roman" pitchFamily="18" charset="0"/>
                <a:cs typeface="Times New Roman" pitchFamily="18" charset="0"/>
              </a:rPr>
              <a:t>. </a:t>
            </a:r>
            <a:endParaRPr lang="en-US" sz="2000" dirty="0" smtClean="0">
              <a:solidFill>
                <a:prstClr val="black"/>
              </a:solidFill>
              <a:latin typeface="Times New Roman" pitchFamily="18" charset="0"/>
              <a:cs typeface="Times New Roman" pitchFamily="18" charset="0"/>
            </a:endParaRPr>
          </a:p>
          <a:p>
            <a:pPr marL="800100" lvl="1" indent="-342900" algn="l" rtl="0">
              <a:buFont typeface="Arial" pitchFamily="34" charset="0"/>
              <a:buChar char="•"/>
            </a:pPr>
            <a:r>
              <a:rPr lang="en-US" sz="2000" dirty="0" smtClean="0">
                <a:solidFill>
                  <a:prstClr val="black"/>
                </a:solidFill>
                <a:latin typeface="Times New Roman" pitchFamily="18" charset="0"/>
                <a:cs typeface="Times New Roman" pitchFamily="18" charset="0"/>
              </a:rPr>
              <a:t>Certain </a:t>
            </a:r>
            <a:r>
              <a:rPr lang="en-US" sz="2000" dirty="0">
                <a:solidFill>
                  <a:prstClr val="black"/>
                </a:solidFill>
                <a:latin typeface="Times New Roman" pitchFamily="18" charset="0"/>
                <a:cs typeface="Times New Roman" pitchFamily="18" charset="0"/>
              </a:rPr>
              <a:t>organisms are associated with chronicity, </a:t>
            </a:r>
            <a:r>
              <a:rPr lang="en-US" sz="2000" dirty="0" smtClean="0">
                <a:solidFill>
                  <a:prstClr val="black"/>
                </a:solidFill>
                <a:latin typeface="Times New Roman" pitchFamily="18" charset="0"/>
                <a:cs typeface="Times New Roman" pitchFamily="18" charset="0"/>
              </a:rPr>
              <a:t>sinus</a:t>
            </a:r>
            <a:r>
              <a:rPr lang="en-US" sz="2000" dirty="0">
                <a:solidFill>
                  <a:prstClr val="black"/>
                </a:solidFill>
                <a:latin typeface="Times New Roman" pitchFamily="18" charset="0"/>
                <a:cs typeface="Times New Roman" pitchFamily="18" charset="0"/>
              </a:rPr>
              <a:t> </a:t>
            </a:r>
            <a:r>
              <a:rPr lang="en-US" sz="2000" dirty="0" smtClean="0">
                <a:solidFill>
                  <a:prstClr val="black"/>
                </a:solidFill>
                <a:latin typeface="Times New Roman" pitchFamily="18" charset="0"/>
                <a:cs typeface="Times New Roman" pitchFamily="18" charset="0"/>
              </a:rPr>
              <a:t>and </a:t>
            </a:r>
            <a:r>
              <a:rPr lang="en-US" sz="2000" dirty="0">
                <a:solidFill>
                  <a:prstClr val="black"/>
                </a:solidFill>
                <a:latin typeface="Times New Roman" pitchFamily="18" charset="0"/>
                <a:cs typeface="Times New Roman" pitchFamily="18" charset="0"/>
              </a:rPr>
              <a:t>fistula </a:t>
            </a:r>
            <a:r>
              <a:rPr lang="en-US" sz="2000" dirty="0" smtClean="0">
                <a:solidFill>
                  <a:prstClr val="black"/>
                </a:solidFill>
                <a:latin typeface="Times New Roman" pitchFamily="18" charset="0"/>
                <a:cs typeface="Times New Roman" pitchFamily="18" charset="0"/>
              </a:rPr>
              <a:t>formation, common </a:t>
            </a:r>
            <a:r>
              <a:rPr lang="en-US" sz="2000" dirty="0">
                <a:solidFill>
                  <a:prstClr val="black"/>
                </a:solidFill>
                <a:latin typeface="Times New Roman" pitchFamily="18" charset="0"/>
                <a:cs typeface="Times New Roman" pitchFamily="18" charset="0"/>
              </a:rPr>
              <a:t>ones are </a:t>
            </a:r>
            <a:r>
              <a:rPr lang="en-US" sz="2000" i="1" dirty="0">
                <a:solidFill>
                  <a:prstClr val="black"/>
                </a:solidFill>
                <a:latin typeface="Times New Roman" pitchFamily="18" charset="0"/>
                <a:cs typeface="Times New Roman" pitchFamily="18" charset="0"/>
              </a:rPr>
              <a:t>Mycobacterium </a:t>
            </a:r>
            <a:r>
              <a:rPr lang="en-US" sz="2000" dirty="0">
                <a:solidFill>
                  <a:prstClr val="black"/>
                </a:solidFill>
                <a:latin typeface="Times New Roman" pitchFamily="18" charset="0"/>
                <a:cs typeface="Times New Roman" pitchFamily="18" charset="0"/>
              </a:rPr>
              <a:t>and </a:t>
            </a:r>
            <a:r>
              <a:rPr lang="en-US" sz="2000" i="1" dirty="0">
                <a:solidFill>
                  <a:prstClr val="black"/>
                </a:solidFill>
                <a:latin typeface="Times New Roman" pitchFamily="18" charset="0"/>
                <a:cs typeface="Times New Roman" pitchFamily="18" charset="0"/>
              </a:rPr>
              <a:t>Actinomyces</a:t>
            </a:r>
            <a:r>
              <a:rPr lang="en-US" sz="2000" dirty="0">
                <a:solidFill>
                  <a:prstClr val="black"/>
                </a:solidFill>
                <a:latin typeface="Times New Roman" pitchFamily="18" charset="0"/>
                <a:cs typeface="Times New Roman" pitchFamily="18" charset="0"/>
              </a:rPr>
              <a:t>. </a:t>
            </a:r>
            <a:endParaRPr lang="en-US" sz="2000" dirty="0" smtClean="0">
              <a:solidFill>
                <a:prstClr val="black"/>
              </a:solidFill>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Perianastomotic contamination may be the cause of </a:t>
            </a:r>
            <a:r>
              <a:rPr lang="en-US" sz="2000" dirty="0" smtClean="0">
                <a:latin typeface="Times New Roman" pitchFamily="18" charset="0"/>
                <a:cs typeface="Times New Roman" pitchFamily="18" charset="0"/>
              </a:rPr>
              <a:t>an abscess </a:t>
            </a:r>
            <a:r>
              <a:rPr lang="en-US" sz="2000" dirty="0">
                <a:latin typeface="Times New Roman" pitchFamily="18" charset="0"/>
                <a:cs typeface="Times New Roman" pitchFamily="18" charset="0"/>
              </a:rPr>
              <a:t>but, in the abdomen, abscesses are more usually </a:t>
            </a:r>
            <a:r>
              <a:rPr lang="en-US" sz="2000" dirty="0" smtClean="0">
                <a:latin typeface="Times New Roman" pitchFamily="18" charset="0"/>
                <a:cs typeface="Times New Roman" pitchFamily="18" charset="0"/>
              </a:rPr>
              <a:t>the result </a:t>
            </a:r>
            <a:r>
              <a:rPr lang="en-US" sz="2000" dirty="0">
                <a:latin typeface="Times New Roman" pitchFamily="18" charset="0"/>
                <a:cs typeface="Times New Roman" pitchFamily="18" charset="0"/>
              </a:rPr>
              <a:t>of anastomotic leakage.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An </a:t>
            </a:r>
            <a:r>
              <a:rPr lang="en-US" sz="2000" dirty="0">
                <a:latin typeface="Times New Roman" pitchFamily="18" charset="0"/>
                <a:cs typeface="Times New Roman" pitchFamily="18" charset="0"/>
              </a:rPr>
              <a:t>abscess in a deep </a:t>
            </a:r>
            <a:r>
              <a:rPr lang="en-US" sz="2000" dirty="0" smtClean="0">
                <a:latin typeface="Times New Roman" pitchFamily="18" charset="0"/>
                <a:cs typeface="Times New Roman" pitchFamily="18" charset="0"/>
              </a:rPr>
              <a:t>cavity  such </a:t>
            </a:r>
            <a:r>
              <a:rPr lang="en-US" sz="2000" dirty="0">
                <a:latin typeface="Times New Roman" pitchFamily="18" charset="0"/>
                <a:cs typeface="Times New Roman" pitchFamily="18" charset="0"/>
              </a:rPr>
              <a:t>as the pleura or peritoneum, may be difficult to </a:t>
            </a:r>
            <a:r>
              <a:rPr lang="en-US" sz="2000" dirty="0" smtClean="0">
                <a:latin typeface="Times New Roman" pitchFamily="18" charset="0"/>
                <a:cs typeface="Times New Roman" pitchFamily="18" charset="0"/>
              </a:rPr>
              <a:t>diagnose or </a:t>
            </a:r>
            <a:r>
              <a:rPr lang="en-US" sz="2000" dirty="0">
                <a:latin typeface="Times New Roman" pitchFamily="18" charset="0"/>
                <a:cs typeface="Times New Roman" pitchFamily="18" charset="0"/>
              </a:rPr>
              <a:t>locate even when there is strong clinical suspicion that it </a:t>
            </a:r>
            <a:r>
              <a:rPr lang="en-US" sz="2000" dirty="0" smtClean="0">
                <a:latin typeface="Times New Roman" pitchFamily="18" charset="0"/>
                <a:cs typeface="Times New Roman" pitchFamily="18" charset="0"/>
              </a:rPr>
              <a:t>is present. </a:t>
            </a:r>
          </a:p>
          <a:p>
            <a:pPr marL="800100" lvl="1" indent="-342900" algn="l" rtl="0">
              <a:buFont typeface="Arial" pitchFamily="34" charset="0"/>
              <a:buChar char="•"/>
            </a:pPr>
            <a:r>
              <a:rPr lang="en-US" sz="2000" dirty="0" smtClean="0">
                <a:latin typeface="Times New Roman" pitchFamily="18" charset="0"/>
                <a:cs typeface="Times New Roman" pitchFamily="18" charset="0"/>
              </a:rPr>
              <a:t>Plain </a:t>
            </a:r>
            <a:r>
              <a:rPr lang="en-US" sz="2000" dirty="0">
                <a:latin typeface="Times New Roman" pitchFamily="18" charset="0"/>
                <a:cs typeface="Times New Roman" pitchFamily="18" charset="0"/>
              </a:rPr>
              <a:t>or contrast radiographs may not </a:t>
            </a:r>
            <a:r>
              <a:rPr lang="en-US" sz="2000" dirty="0" smtClean="0">
                <a:latin typeface="Times New Roman" pitchFamily="18" charset="0"/>
                <a:cs typeface="Times New Roman" pitchFamily="18" charset="0"/>
              </a:rPr>
              <a:t>be helpful</a:t>
            </a:r>
            <a:r>
              <a:rPr lang="en-US" sz="2000" dirty="0">
                <a:latin typeface="Times New Roman" pitchFamily="18" charset="0"/>
                <a:cs typeface="Times New Roman" pitchFamily="18" charset="0"/>
              </a:rPr>
              <a:t>, but ultrasonography, computed tomography (CT), </a:t>
            </a:r>
            <a:r>
              <a:rPr lang="en-US" sz="2000" dirty="0" smtClean="0">
                <a:latin typeface="Times New Roman" pitchFamily="18" charset="0"/>
                <a:cs typeface="Times New Roman" pitchFamily="18" charset="0"/>
              </a:rPr>
              <a:t>magnetic resonance </a:t>
            </a:r>
            <a:r>
              <a:rPr lang="en-US" sz="2000" dirty="0">
                <a:latin typeface="Times New Roman" pitchFamily="18" charset="0"/>
                <a:cs typeface="Times New Roman" pitchFamily="18" charset="0"/>
              </a:rPr>
              <a:t>imaging (MRI) and isotope scans are all </a:t>
            </a:r>
            <a:r>
              <a:rPr lang="en-US" sz="2000" dirty="0" smtClean="0">
                <a:latin typeface="Times New Roman" pitchFamily="18" charset="0"/>
                <a:cs typeface="Times New Roman" pitchFamily="18" charset="0"/>
              </a:rPr>
              <a:t>useful and </a:t>
            </a:r>
            <a:r>
              <a:rPr lang="en-US" sz="2000" dirty="0">
                <a:latin typeface="Times New Roman" pitchFamily="18" charset="0"/>
                <a:cs typeface="Times New Roman" pitchFamily="18" charset="0"/>
              </a:rPr>
              <a:t>may allow guided aspiration without the need for </a:t>
            </a:r>
            <a:r>
              <a:rPr lang="en-US" sz="2000" dirty="0" smtClean="0">
                <a:latin typeface="Times New Roman" pitchFamily="18" charset="0"/>
                <a:cs typeface="Times New Roman" pitchFamily="18" charset="0"/>
              </a:rPr>
              <a:t>surgical intervention </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4890940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
            <a:ext cx="9144000" cy="5632311"/>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CELLULITIS AND LYMPHANGITIS</a:t>
            </a:r>
            <a:endParaRPr lang="en-US" sz="2000" b="1" dirty="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Cellulitis is a non-suppurative, invasive infection of </a:t>
            </a:r>
            <a:r>
              <a:rPr lang="en-US" sz="2000" dirty="0" smtClean="0">
                <a:latin typeface="Times New Roman" pitchFamily="18" charset="0"/>
                <a:cs typeface="Times New Roman" pitchFamily="18" charset="0"/>
              </a:rPr>
              <a:t>tissues, which </a:t>
            </a:r>
            <a:r>
              <a:rPr lang="en-US" sz="2000" dirty="0">
                <a:latin typeface="Times New Roman" pitchFamily="18" charset="0"/>
                <a:cs typeface="Times New Roman" pitchFamily="18" charset="0"/>
              </a:rPr>
              <a:t>is usually related to the point of injury</a:t>
            </a:r>
            <a:r>
              <a:rPr lang="en-US" sz="2000" dirty="0" smtClean="0">
                <a:latin typeface="Times New Roman" pitchFamily="18" charset="0"/>
                <a:cs typeface="Times New Roman" pitchFamily="18" charset="0"/>
              </a:rPr>
              <a:t>. </a:t>
            </a:r>
          </a:p>
          <a:p>
            <a:pPr marL="742950" lvl="1" indent="-285750" algn="l" rtl="0">
              <a:buFont typeface="Arial" pitchFamily="34" charset="0"/>
              <a:buChar char="•"/>
            </a:pPr>
            <a:r>
              <a:rPr lang="en-US" sz="2000" dirty="0" smtClean="0">
                <a:latin typeface="Times New Roman" pitchFamily="18" charset="0"/>
                <a:cs typeface="Times New Roman" pitchFamily="18" charset="0"/>
              </a:rPr>
              <a:t>There </a:t>
            </a:r>
            <a:r>
              <a:rPr lang="en-US" sz="2000" dirty="0">
                <a:latin typeface="Times New Roman" pitchFamily="18" charset="0"/>
                <a:cs typeface="Times New Roman" pitchFamily="18" charset="0"/>
              </a:rPr>
              <a:t>is </a:t>
            </a:r>
            <a:r>
              <a:rPr lang="en-US" sz="2000" dirty="0" smtClean="0">
                <a:latin typeface="Times New Roman" pitchFamily="18" charset="0"/>
                <a:cs typeface="Times New Roman" pitchFamily="18" charset="0"/>
              </a:rPr>
              <a:t>poor localisation </a:t>
            </a:r>
            <a:r>
              <a:rPr lang="en-US" sz="2000" dirty="0">
                <a:latin typeface="Times New Roman" pitchFamily="18" charset="0"/>
                <a:cs typeface="Times New Roman" pitchFamily="18" charset="0"/>
              </a:rPr>
              <a:t>in addition to the cardinal signs of </a:t>
            </a:r>
            <a:r>
              <a:rPr lang="en-US" sz="2000" dirty="0" smtClean="0">
                <a:latin typeface="Times New Roman" pitchFamily="18" charset="0"/>
                <a:cs typeface="Times New Roman" pitchFamily="18" charset="0"/>
              </a:rPr>
              <a:t>spreading inflammation</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Such </a:t>
            </a:r>
            <a:r>
              <a:rPr lang="en-US" sz="2000" dirty="0">
                <a:latin typeface="Times New Roman" pitchFamily="18" charset="0"/>
                <a:cs typeface="Times New Roman" pitchFamily="18" charset="0"/>
              </a:rPr>
              <a:t>infections presenting in surgical </a:t>
            </a:r>
            <a:r>
              <a:rPr lang="en-US" sz="2000" dirty="0" smtClean="0">
                <a:latin typeface="Times New Roman" pitchFamily="18" charset="0"/>
                <a:cs typeface="Times New Roman" pitchFamily="18" charset="0"/>
              </a:rPr>
              <a:t>practice are </a:t>
            </a:r>
            <a:r>
              <a:rPr lang="en-US" sz="2000" dirty="0">
                <a:latin typeface="Times New Roman" pitchFamily="18" charset="0"/>
                <a:cs typeface="Times New Roman" pitchFamily="18" charset="0"/>
              </a:rPr>
              <a:t>typically caused by organisms such as </a:t>
            </a:r>
            <a:r>
              <a:rPr lang="en-US" sz="2000" dirty="0" smtClean="0">
                <a:latin typeface="Times New Roman" pitchFamily="18" charset="0"/>
                <a:cs typeface="Times New Roman" pitchFamily="18" charset="0"/>
              </a:rPr>
              <a:t>b-haemolytic streptococci, staphylococci and C</a:t>
            </a:r>
            <a:r>
              <a:rPr lang="en-US" sz="2000" dirty="0">
                <a:latin typeface="Times New Roman" pitchFamily="18" charset="0"/>
                <a:cs typeface="Times New Roman" pitchFamily="18" charset="0"/>
              </a:rPr>
              <a:t>. perfringens.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Tissue </a:t>
            </a:r>
            <a:r>
              <a:rPr lang="en-US" sz="2000" dirty="0">
                <a:latin typeface="Times New Roman" pitchFamily="18" charset="0"/>
                <a:cs typeface="Times New Roman" pitchFamily="18" charset="0"/>
              </a:rPr>
              <a:t>destruction, gangrene and </a:t>
            </a:r>
            <a:r>
              <a:rPr lang="en-US" sz="2000" dirty="0" smtClean="0">
                <a:latin typeface="Times New Roman" pitchFamily="18" charset="0"/>
                <a:cs typeface="Times New Roman" pitchFamily="18" charset="0"/>
              </a:rPr>
              <a:t>ulceration may </a:t>
            </a:r>
            <a:r>
              <a:rPr lang="en-US" sz="2000" dirty="0">
                <a:latin typeface="Times New Roman" pitchFamily="18" charset="0"/>
                <a:cs typeface="Times New Roman" pitchFamily="18" charset="0"/>
              </a:rPr>
              <a:t>follow, which are caused by release of proteases.</a:t>
            </a:r>
          </a:p>
          <a:p>
            <a:pPr marL="742950" lvl="1" indent="-285750" algn="l" rtl="0">
              <a:buFont typeface="Arial" pitchFamily="34" charset="0"/>
              <a:buChar char="•"/>
            </a:pPr>
            <a:r>
              <a:rPr lang="en-US" sz="2000" dirty="0">
                <a:latin typeface="Times New Roman" pitchFamily="18" charset="0"/>
                <a:cs typeface="Times New Roman" pitchFamily="18" charset="0"/>
              </a:rPr>
              <a:t>Systemic signs (the old-fashioned term is toxaemia) </a:t>
            </a:r>
            <a:r>
              <a:rPr lang="en-US" sz="2000" dirty="0" smtClean="0">
                <a:latin typeface="Times New Roman" pitchFamily="18" charset="0"/>
                <a:cs typeface="Times New Roman" pitchFamily="18" charset="0"/>
              </a:rPr>
              <a:t>are common</a:t>
            </a:r>
            <a:r>
              <a:rPr lang="en-US" sz="2000" dirty="0">
                <a:latin typeface="Times New Roman" pitchFamily="18" charset="0"/>
                <a:cs typeface="Times New Roman" pitchFamily="18" charset="0"/>
              </a:rPr>
              <a:t>, with chills, fever and rigors.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These </a:t>
            </a:r>
            <a:r>
              <a:rPr lang="en-US" sz="2000" dirty="0">
                <a:latin typeface="Times New Roman" pitchFamily="18" charset="0"/>
                <a:cs typeface="Times New Roman" pitchFamily="18" charset="0"/>
              </a:rPr>
              <a:t>events </a:t>
            </a:r>
            <a:r>
              <a:rPr lang="en-US" sz="2000" dirty="0" smtClean="0">
                <a:latin typeface="Times New Roman" pitchFamily="18" charset="0"/>
                <a:cs typeface="Times New Roman" pitchFamily="18" charset="0"/>
              </a:rPr>
              <a:t>follow the </a:t>
            </a:r>
            <a:r>
              <a:rPr lang="en-US" sz="2000" dirty="0">
                <a:latin typeface="Times New Roman" pitchFamily="18" charset="0"/>
                <a:cs typeface="Times New Roman" pitchFamily="18" charset="0"/>
              </a:rPr>
              <a:t>release of toxins into the circulation, which </a:t>
            </a:r>
            <a:r>
              <a:rPr lang="en-US" sz="2000" dirty="0" smtClean="0">
                <a:latin typeface="Times New Roman" pitchFamily="18" charset="0"/>
                <a:cs typeface="Times New Roman" pitchFamily="18" charset="0"/>
              </a:rPr>
              <a:t>stimulate a </a:t>
            </a:r>
            <a:r>
              <a:rPr lang="en-US" sz="2000" dirty="0">
                <a:latin typeface="Times New Roman" pitchFamily="18" charset="0"/>
                <a:cs typeface="Times New Roman" pitchFamily="18" charset="0"/>
              </a:rPr>
              <a:t>cytokine-mediated systemic inflammatory response </a:t>
            </a:r>
            <a:r>
              <a:rPr lang="en-US" sz="2000" dirty="0" smtClean="0">
                <a:latin typeface="Times New Roman" pitchFamily="18" charset="0"/>
                <a:cs typeface="Times New Roman" pitchFamily="18" charset="0"/>
              </a:rPr>
              <a:t>even though </a:t>
            </a:r>
            <a:r>
              <a:rPr lang="en-US" sz="2000" dirty="0">
                <a:latin typeface="Times New Roman" pitchFamily="18" charset="0"/>
                <a:cs typeface="Times New Roman" pitchFamily="18" charset="0"/>
              </a:rPr>
              <a:t>blood cultures may be negative.</a:t>
            </a:r>
          </a:p>
          <a:p>
            <a:pPr marL="742950" lvl="1" indent="-285750" algn="l" rtl="0">
              <a:buFont typeface="Arial" pitchFamily="34" charset="0"/>
              <a:buChar char="•"/>
            </a:pPr>
            <a:r>
              <a:rPr lang="en-US" sz="2000" dirty="0">
                <a:latin typeface="Times New Roman" pitchFamily="18" charset="0"/>
                <a:cs typeface="Times New Roman" pitchFamily="18" charset="0"/>
              </a:rPr>
              <a:t>Lymphangitis is part of a similar process and presents </a:t>
            </a:r>
            <a:r>
              <a:rPr lang="en-US" sz="2000" dirty="0" smtClean="0">
                <a:latin typeface="Times New Roman" pitchFamily="18" charset="0"/>
                <a:cs typeface="Times New Roman" pitchFamily="18" charset="0"/>
              </a:rPr>
              <a:t>as painful </a:t>
            </a:r>
            <a:r>
              <a:rPr lang="en-US" sz="2000" dirty="0">
                <a:latin typeface="Times New Roman" pitchFamily="18" charset="0"/>
                <a:cs typeface="Times New Roman" pitchFamily="18" charset="0"/>
              </a:rPr>
              <a:t>red streaks in affected lymphatics draining the </a:t>
            </a:r>
            <a:r>
              <a:rPr lang="en-US" sz="2000" dirty="0" smtClean="0">
                <a:latin typeface="Times New Roman" pitchFamily="18" charset="0"/>
                <a:cs typeface="Times New Roman" pitchFamily="18" charset="0"/>
              </a:rPr>
              <a:t>source of </a:t>
            </a:r>
            <a:r>
              <a:rPr lang="en-US" sz="2000" dirty="0">
                <a:latin typeface="Times New Roman" pitchFamily="18" charset="0"/>
                <a:cs typeface="Times New Roman" pitchFamily="18" charset="0"/>
              </a:rPr>
              <a:t>infection.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Lymphangitis </a:t>
            </a:r>
            <a:r>
              <a:rPr lang="en-US" sz="2000" dirty="0">
                <a:latin typeface="Times New Roman" pitchFamily="18" charset="0"/>
                <a:cs typeface="Times New Roman" pitchFamily="18" charset="0"/>
              </a:rPr>
              <a:t>is often accompanied by </a:t>
            </a:r>
            <a:r>
              <a:rPr lang="en-US" sz="2000" dirty="0" smtClean="0">
                <a:latin typeface="Times New Roman" pitchFamily="18" charset="0"/>
                <a:cs typeface="Times New Roman" pitchFamily="18" charset="0"/>
              </a:rPr>
              <a:t>painful lymph </a:t>
            </a:r>
            <a:r>
              <a:rPr lang="en-US" sz="2000" dirty="0">
                <a:latin typeface="Times New Roman" pitchFamily="18" charset="0"/>
                <a:cs typeface="Times New Roman" pitchFamily="18" charset="0"/>
              </a:rPr>
              <a:t>node groups in the related drainage area. </a:t>
            </a:r>
            <a:endParaRPr lang="en-US"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6076848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4401205"/>
          </a:xfrm>
          <a:prstGeom prst="rect">
            <a:avLst/>
          </a:prstGeom>
        </p:spPr>
        <p:txBody>
          <a:bodyPr wrap="square">
            <a:spAutoFit/>
          </a:bodyPr>
          <a:lstStyle/>
          <a:p>
            <a:pPr algn="l" rtl="0"/>
            <a:r>
              <a:rPr lang="en-US" sz="2000" b="1" dirty="0">
                <a:latin typeface="Times New Roman" pitchFamily="18" charset="0"/>
                <a:cs typeface="Times New Roman" pitchFamily="18" charset="0"/>
              </a:rPr>
              <a:t>Specific local wound infections</a:t>
            </a:r>
          </a:p>
          <a:p>
            <a:pPr algn="l" rtl="0"/>
            <a:r>
              <a:rPr lang="en-US" sz="2000" b="1" dirty="0">
                <a:latin typeface="Times New Roman" pitchFamily="18" charset="0"/>
                <a:cs typeface="Times New Roman" pitchFamily="18" charset="0"/>
              </a:rPr>
              <a:t>GAS GANGRENE</a:t>
            </a:r>
          </a:p>
          <a:p>
            <a:pPr marL="742950" lvl="1" indent="-285750" algn="l" rtl="0">
              <a:buFont typeface="Arial" pitchFamily="34" charset="0"/>
              <a:buChar char="•"/>
            </a:pPr>
            <a:r>
              <a:rPr lang="en-US" sz="2000" dirty="0">
                <a:latin typeface="Times New Roman" pitchFamily="18" charset="0"/>
                <a:cs typeface="Times New Roman" pitchFamily="18" charset="0"/>
              </a:rPr>
              <a:t>Gas gangrene is caused by C. perfringens.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These gram-positive, anaerobic</a:t>
            </a:r>
            <a:r>
              <a:rPr lang="en-US" sz="2000" dirty="0">
                <a:latin typeface="Times New Roman" pitchFamily="18" charset="0"/>
                <a:cs typeface="Times New Roman" pitchFamily="18" charset="0"/>
              </a:rPr>
              <a:t>, spore-bearing bacilli are widely found in </a:t>
            </a:r>
            <a:r>
              <a:rPr lang="en-US" sz="2000" dirty="0" smtClean="0">
                <a:latin typeface="Times New Roman" pitchFamily="18" charset="0"/>
                <a:cs typeface="Times New Roman" pitchFamily="18" charset="0"/>
              </a:rPr>
              <a:t>nature, particularly </a:t>
            </a:r>
            <a:r>
              <a:rPr lang="en-US" sz="2000" dirty="0">
                <a:latin typeface="Times New Roman" pitchFamily="18" charset="0"/>
                <a:cs typeface="Times New Roman" pitchFamily="18" charset="0"/>
              </a:rPr>
              <a:t>in soil and faeces.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This </a:t>
            </a:r>
            <a:r>
              <a:rPr lang="en-US" sz="2000" dirty="0">
                <a:latin typeface="Times New Roman" pitchFamily="18" charset="0"/>
                <a:cs typeface="Times New Roman" pitchFamily="18" charset="0"/>
              </a:rPr>
              <a:t>infection is </a:t>
            </a:r>
            <a:r>
              <a:rPr lang="en-US" sz="2000" dirty="0" smtClean="0">
                <a:latin typeface="Times New Roman" pitchFamily="18" charset="0"/>
                <a:cs typeface="Times New Roman" pitchFamily="18" charset="0"/>
              </a:rPr>
              <a:t>particularly relevant </a:t>
            </a:r>
            <a:r>
              <a:rPr lang="en-US" sz="2000" dirty="0">
                <a:latin typeface="Times New Roman" pitchFamily="18" charset="0"/>
                <a:cs typeface="Times New Roman" pitchFamily="18" charset="0"/>
              </a:rPr>
              <a:t>to military and trauma surgery.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Patients </a:t>
            </a:r>
            <a:r>
              <a:rPr lang="en-US" sz="2000" dirty="0">
                <a:latin typeface="Times New Roman" pitchFamily="18" charset="0"/>
                <a:cs typeface="Times New Roman" pitchFamily="18" charset="0"/>
              </a:rPr>
              <a:t>who </a:t>
            </a:r>
            <a:r>
              <a:rPr lang="en-US" sz="2000" dirty="0" smtClean="0">
                <a:latin typeface="Times New Roman" pitchFamily="18" charset="0"/>
                <a:cs typeface="Times New Roman" pitchFamily="18" charset="0"/>
              </a:rPr>
              <a:t>are immunocompromised</a:t>
            </a:r>
            <a:r>
              <a:rPr lang="en-US" sz="2000" dirty="0">
                <a:latin typeface="Times New Roman" pitchFamily="18" charset="0"/>
                <a:cs typeface="Times New Roman" pitchFamily="18" charset="0"/>
              </a:rPr>
              <a:t>, diabetic or have malignant disease </a:t>
            </a:r>
            <a:r>
              <a:rPr lang="en-US" sz="2000" dirty="0" smtClean="0">
                <a:latin typeface="Times New Roman" pitchFamily="18" charset="0"/>
                <a:cs typeface="Times New Roman" pitchFamily="18" charset="0"/>
              </a:rPr>
              <a:t>are at </a:t>
            </a:r>
            <a:r>
              <a:rPr lang="en-US" sz="2000" dirty="0">
                <a:latin typeface="Times New Roman" pitchFamily="18" charset="0"/>
                <a:cs typeface="Times New Roman" pitchFamily="18" charset="0"/>
              </a:rPr>
              <a:t>greater risk, particularly if they have wounds </a:t>
            </a:r>
            <a:r>
              <a:rPr lang="en-US" sz="2000" dirty="0" smtClean="0">
                <a:latin typeface="Times New Roman" pitchFamily="18" charset="0"/>
                <a:cs typeface="Times New Roman" pitchFamily="18" charset="0"/>
              </a:rPr>
              <a:t>containing necrotic </a:t>
            </a:r>
            <a:r>
              <a:rPr lang="en-US" sz="2000" dirty="0">
                <a:latin typeface="Times New Roman" pitchFamily="18" charset="0"/>
                <a:cs typeface="Times New Roman" pitchFamily="18" charset="0"/>
              </a:rPr>
              <a:t>or foreign material, resulting in anaerobic conditions.</a:t>
            </a:r>
          </a:p>
          <a:p>
            <a:pPr marL="742950" lvl="1" indent="-285750" algn="l" rtl="0">
              <a:buFont typeface="Arial" pitchFamily="34" charset="0"/>
              <a:buChar char="•"/>
            </a:pPr>
            <a:r>
              <a:rPr lang="en-US" sz="2000" dirty="0">
                <a:latin typeface="Times New Roman" pitchFamily="18" charset="0"/>
                <a:cs typeface="Times New Roman" pitchFamily="18" charset="0"/>
              </a:rPr>
              <a:t>Military wounds provide an ideal environment as the </a:t>
            </a:r>
            <a:r>
              <a:rPr lang="en-US" sz="2000" dirty="0" smtClean="0">
                <a:latin typeface="Times New Roman" pitchFamily="18" charset="0"/>
                <a:cs typeface="Times New Roman" pitchFamily="18" charset="0"/>
              </a:rPr>
              <a:t>kinetic energy </a:t>
            </a:r>
            <a:r>
              <a:rPr lang="en-US" sz="2000" dirty="0">
                <a:latin typeface="Times New Roman" pitchFamily="18" charset="0"/>
                <a:cs typeface="Times New Roman" pitchFamily="18" charset="0"/>
              </a:rPr>
              <a:t>of high-velocity missiles or shrapnel causes </a:t>
            </a:r>
            <a:r>
              <a:rPr lang="en-US" sz="2000" dirty="0" smtClean="0">
                <a:latin typeface="Times New Roman" pitchFamily="18" charset="0"/>
                <a:cs typeface="Times New Roman" pitchFamily="18" charset="0"/>
              </a:rPr>
              <a:t>extensive tissue </a:t>
            </a:r>
            <a:r>
              <a:rPr lang="en-US" sz="2000" dirty="0">
                <a:latin typeface="Times New Roman" pitchFamily="18" charset="0"/>
                <a:cs typeface="Times New Roman" pitchFamily="18" charset="0"/>
              </a:rPr>
              <a:t>damage.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cavitation which follows passage of a </a:t>
            </a:r>
            <a:r>
              <a:rPr lang="en-US" sz="2000" dirty="0" smtClean="0">
                <a:latin typeface="Times New Roman" pitchFamily="18" charset="0"/>
                <a:cs typeface="Times New Roman" pitchFamily="18" charset="0"/>
              </a:rPr>
              <a:t>missile through </a:t>
            </a:r>
            <a:r>
              <a:rPr lang="en-US" sz="2000" dirty="0">
                <a:latin typeface="Times New Roman" pitchFamily="18" charset="0"/>
                <a:cs typeface="Times New Roman" pitchFamily="18" charset="0"/>
              </a:rPr>
              <a:t>the tissues causes a ‘sucking’ entry wound, </a:t>
            </a:r>
            <a:r>
              <a:rPr lang="en-US" sz="2000" dirty="0" smtClean="0">
                <a:latin typeface="Times New Roman" pitchFamily="18" charset="0"/>
                <a:cs typeface="Times New Roman" pitchFamily="18" charset="0"/>
              </a:rPr>
              <a:t>leaving clothing </a:t>
            </a:r>
            <a:r>
              <a:rPr lang="en-US" sz="2000" dirty="0">
                <a:latin typeface="Times New Roman" pitchFamily="18" charset="0"/>
                <a:cs typeface="Times New Roman" pitchFamily="18" charset="0"/>
              </a:rPr>
              <a:t>and environmental soiling in the wound in </a:t>
            </a:r>
            <a:r>
              <a:rPr lang="en-US" sz="2000" dirty="0" smtClean="0">
                <a:latin typeface="Times New Roman" pitchFamily="18" charset="0"/>
                <a:cs typeface="Times New Roman" pitchFamily="18" charset="0"/>
              </a:rPr>
              <a:t>addition to </a:t>
            </a:r>
            <a:r>
              <a:rPr lang="en-US" sz="2000" dirty="0">
                <a:latin typeface="Times New Roman" pitchFamily="18" charset="0"/>
                <a:cs typeface="Times New Roman" pitchFamily="18" charset="0"/>
              </a:rPr>
              <a:t>devascularised tissue</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5471048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370427"/>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Gas gangrene wound infections are associated with severe local wound pain and crepitus (gas in the tissues, which may also be visible on plain radiographs).</a:t>
            </a:r>
          </a:p>
          <a:p>
            <a:pPr marL="742950" lvl="1" indent="-285750" algn="l" rtl="0">
              <a:buFont typeface="Arial" pitchFamily="34" charset="0"/>
              <a:buChar char="•"/>
            </a:pPr>
            <a:r>
              <a:rPr lang="en-US" sz="2000" dirty="0">
                <a:latin typeface="Times New Roman" pitchFamily="18" charset="0"/>
                <a:cs typeface="Times New Roman" pitchFamily="18" charset="0"/>
              </a:rPr>
              <a:t>The wound produces a thin, brown, sweet-smelling exudate, in which Gram staining will reveal bacteria. </a:t>
            </a:r>
          </a:p>
          <a:p>
            <a:pPr marL="742950" lvl="1" indent="-285750" algn="l" rtl="0">
              <a:buFont typeface="Arial" pitchFamily="34" charset="0"/>
              <a:buChar char="•"/>
            </a:pPr>
            <a:r>
              <a:rPr lang="en-US" sz="2000" dirty="0">
                <a:latin typeface="Times New Roman" pitchFamily="18" charset="0"/>
                <a:cs typeface="Times New Roman" pitchFamily="18" charset="0"/>
              </a:rPr>
              <a:t>Oedema and spreading gangrene follow the release of collagenase, hyaluronidase, other proteases and alpha toxin. </a:t>
            </a:r>
          </a:p>
          <a:p>
            <a:pPr marL="742950" lvl="1" indent="-285750" algn="l" rtl="0">
              <a:buFont typeface="Arial" pitchFamily="34" charset="0"/>
              <a:buChar char="•"/>
            </a:pPr>
            <a:r>
              <a:rPr lang="en-US" sz="2000" dirty="0">
                <a:latin typeface="Times New Roman" pitchFamily="18" charset="0"/>
                <a:cs typeface="Times New Roman" pitchFamily="18" charset="0"/>
              </a:rPr>
              <a:t>Early systemic complications with circulatory collapse and organ failure follow if prompt action is not taken.</a:t>
            </a:r>
          </a:p>
          <a:p>
            <a:pPr marL="742950" lvl="1" indent="-285750" algn="l" rtl="0">
              <a:buFont typeface="Arial" pitchFamily="34" charset="0"/>
              <a:buChar char="•"/>
            </a:pPr>
            <a:r>
              <a:rPr lang="en-US" sz="2000" dirty="0" smtClean="0">
                <a:latin typeface="Times New Roman" pitchFamily="18" charset="0"/>
                <a:cs typeface="Times New Roman" pitchFamily="18" charset="0"/>
              </a:rPr>
              <a:t>Antibiotic </a:t>
            </a:r>
            <a:r>
              <a:rPr lang="en-US" sz="2000" dirty="0">
                <a:latin typeface="Times New Roman" pitchFamily="18" charset="0"/>
                <a:cs typeface="Times New Roman" pitchFamily="18" charset="0"/>
              </a:rPr>
              <a:t>prophylaxis should always be considered </a:t>
            </a:r>
            <a:r>
              <a:rPr lang="en-US" sz="2000" dirty="0" smtClean="0">
                <a:latin typeface="Times New Roman" pitchFamily="18" charset="0"/>
                <a:cs typeface="Times New Roman" pitchFamily="18" charset="0"/>
              </a:rPr>
              <a:t>in patients </a:t>
            </a:r>
            <a:r>
              <a:rPr lang="en-US" sz="2000" dirty="0">
                <a:latin typeface="Times New Roman" pitchFamily="18" charset="0"/>
                <a:cs typeface="Times New Roman" pitchFamily="18" charset="0"/>
              </a:rPr>
              <a:t>at risk, especially when amputations are </a:t>
            </a:r>
            <a:r>
              <a:rPr lang="en-US" sz="2000" dirty="0" smtClean="0">
                <a:latin typeface="Times New Roman" pitchFamily="18" charset="0"/>
                <a:cs typeface="Times New Roman" pitchFamily="18" charset="0"/>
              </a:rPr>
              <a:t>performed for </a:t>
            </a:r>
            <a:r>
              <a:rPr lang="en-US" sz="2000" dirty="0">
                <a:latin typeface="Times New Roman" pitchFamily="18" charset="0"/>
                <a:cs typeface="Times New Roman" pitchFamily="18" charset="0"/>
              </a:rPr>
              <a:t>peripheral vascular disease with open necrotic ulceration.</a:t>
            </a:r>
          </a:p>
          <a:p>
            <a:pPr marL="742950" lvl="1" indent="-285750" algn="l" rtl="0">
              <a:buFont typeface="Arial" pitchFamily="34" charset="0"/>
              <a:buChar char="•"/>
            </a:pPr>
            <a:r>
              <a:rPr lang="en-US" sz="2000" dirty="0">
                <a:latin typeface="Times New Roman" pitchFamily="18" charset="0"/>
                <a:cs typeface="Times New Roman" pitchFamily="18" charset="0"/>
              </a:rPr>
              <a:t>Once gas gangrene infection is established, large doses </a:t>
            </a:r>
            <a:r>
              <a:rPr lang="en-US" sz="2000" dirty="0" smtClean="0">
                <a:latin typeface="Times New Roman" pitchFamily="18" charset="0"/>
                <a:cs typeface="Times New Roman" pitchFamily="18" charset="0"/>
              </a:rPr>
              <a:t>of intravenous </a:t>
            </a:r>
            <a:r>
              <a:rPr lang="en-US" sz="2000" dirty="0">
                <a:latin typeface="Times New Roman" pitchFamily="18" charset="0"/>
                <a:cs typeface="Times New Roman" pitchFamily="18" charset="0"/>
              </a:rPr>
              <a:t>penicillin and aggressive debridement of </a:t>
            </a:r>
            <a:r>
              <a:rPr lang="en-US" sz="2000" dirty="0" smtClean="0">
                <a:latin typeface="Times New Roman" pitchFamily="18" charset="0"/>
                <a:cs typeface="Times New Roman" pitchFamily="18" charset="0"/>
              </a:rPr>
              <a:t>affected tissues </a:t>
            </a:r>
            <a:r>
              <a:rPr lang="en-US" sz="2000" dirty="0">
                <a:latin typeface="Times New Roman" pitchFamily="18" charset="0"/>
                <a:cs typeface="Times New Roman" pitchFamily="18" charset="0"/>
              </a:rPr>
              <a:t>are required</a:t>
            </a:r>
            <a:r>
              <a:rPr lang="en-US" sz="2000" dirty="0" smtClean="0">
                <a:latin typeface="Times New Roman" pitchFamily="18" charset="0"/>
                <a:cs typeface="Times New Roman" pitchFamily="18" charset="0"/>
              </a:rPr>
              <a:t>.</a:t>
            </a:r>
          </a:p>
          <a:p>
            <a:pPr lvl="1" algn="l" rtl="0"/>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841251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401205"/>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Many staphylococci today have become resistant </a:t>
            </a:r>
            <a:r>
              <a:rPr lang="en-US" sz="2000" dirty="0" smtClean="0">
                <a:latin typeface="Times New Roman" pitchFamily="18" charset="0"/>
                <a:cs typeface="Times New Roman" pitchFamily="18" charset="0"/>
              </a:rPr>
              <a:t>to penicillin</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Often </a:t>
            </a:r>
            <a:r>
              <a:rPr lang="en-US" sz="2000" dirty="0">
                <a:latin typeface="Times New Roman" pitchFamily="18" charset="0"/>
                <a:cs typeface="Times New Roman" pitchFamily="18" charset="0"/>
              </a:rPr>
              <a:t>bacteria develop resistance through </a:t>
            </a:r>
            <a:r>
              <a:rPr lang="en-US" sz="2000" dirty="0" smtClean="0">
                <a:latin typeface="Times New Roman" pitchFamily="18" charset="0"/>
                <a:cs typeface="Times New Roman" pitchFamily="18" charset="0"/>
              </a:rPr>
              <a:t>the acquisition </a:t>
            </a:r>
            <a:r>
              <a:rPr lang="en-US" sz="2000" dirty="0">
                <a:latin typeface="Times New Roman" pitchFamily="18" charset="0"/>
                <a:cs typeface="Times New Roman" pitchFamily="18" charset="0"/>
              </a:rPr>
              <a:t>of b-lactamases, which break up the </a:t>
            </a:r>
            <a:r>
              <a:rPr lang="en-US" sz="2000" dirty="0" smtClean="0">
                <a:latin typeface="Times New Roman" pitchFamily="18" charset="0"/>
                <a:cs typeface="Times New Roman" pitchFamily="18" charset="0"/>
              </a:rPr>
              <a:t>b-lactam ring </a:t>
            </a:r>
            <a:r>
              <a:rPr lang="en-US" sz="2000" dirty="0">
                <a:latin typeface="Times New Roman" pitchFamily="18" charset="0"/>
                <a:cs typeface="Times New Roman" pitchFamily="18" charset="0"/>
              </a:rPr>
              <a:t>present in the molecular structure of many antibiotics.</a:t>
            </a:r>
          </a:p>
          <a:p>
            <a:pPr marL="742950" lvl="1" indent="-285750" algn="l" rtl="0">
              <a:buFont typeface="Arial" pitchFamily="34" charset="0"/>
              <a:buChar char="•"/>
            </a:pPr>
            <a:r>
              <a:rPr lang="en-US" sz="2000" dirty="0">
                <a:latin typeface="Times New Roman" pitchFamily="18" charset="0"/>
                <a:cs typeface="Times New Roman" pitchFamily="18" charset="0"/>
              </a:rPr>
              <a:t>The acquisition of extended spectrum b-lactamases (</a:t>
            </a:r>
            <a:r>
              <a:rPr lang="en-US" sz="2000" dirty="0" smtClean="0">
                <a:latin typeface="Times New Roman" pitchFamily="18" charset="0"/>
                <a:cs typeface="Times New Roman" pitchFamily="18" charset="0"/>
              </a:rPr>
              <a:t>ESBLs) is </a:t>
            </a:r>
            <a:r>
              <a:rPr lang="en-US" sz="2000" dirty="0">
                <a:latin typeface="Times New Roman" pitchFamily="18" charset="0"/>
                <a:cs typeface="Times New Roman" pitchFamily="18" charset="0"/>
              </a:rPr>
              <a:t>an increasing concern in some gram-negative </a:t>
            </a:r>
            <a:r>
              <a:rPr lang="en-US" sz="2000" dirty="0" smtClean="0">
                <a:latin typeface="Times New Roman" pitchFamily="18" charset="0"/>
                <a:cs typeface="Times New Roman" pitchFamily="18" charset="0"/>
              </a:rPr>
              <a:t>organisms that </a:t>
            </a:r>
            <a:r>
              <a:rPr lang="en-US" sz="2000" dirty="0">
                <a:latin typeface="Times New Roman" pitchFamily="18" charset="0"/>
                <a:cs typeface="Times New Roman" pitchFamily="18" charset="0"/>
              </a:rPr>
              <a:t>cause urinary tract infections because it is difficult </a:t>
            </a:r>
            <a:r>
              <a:rPr lang="en-US" sz="2000" dirty="0" smtClean="0">
                <a:latin typeface="Times New Roman" pitchFamily="18" charset="0"/>
                <a:cs typeface="Times New Roman" pitchFamily="18" charset="0"/>
              </a:rPr>
              <a:t>to find </a:t>
            </a:r>
            <a:r>
              <a:rPr lang="en-US" sz="2000" dirty="0">
                <a:latin typeface="Times New Roman" pitchFamily="18" charset="0"/>
                <a:cs typeface="Times New Roman" pitchFamily="18" charset="0"/>
              </a:rPr>
              <a:t>an antibiotic effective against them.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addition, </a:t>
            </a:r>
            <a:r>
              <a:rPr lang="en-US" sz="2000" dirty="0" smtClean="0">
                <a:latin typeface="Times New Roman" pitchFamily="18" charset="0"/>
                <a:cs typeface="Times New Roman" pitchFamily="18" charset="0"/>
              </a:rPr>
              <a:t>there is </a:t>
            </a:r>
            <a:r>
              <a:rPr lang="en-US" sz="2000" dirty="0">
                <a:latin typeface="Times New Roman" pitchFamily="18" charset="0"/>
                <a:cs typeface="Times New Roman" pitchFamily="18" charset="0"/>
              </a:rPr>
              <a:t>increasing concern about the rising resistance of </a:t>
            </a:r>
            <a:r>
              <a:rPr lang="en-US" sz="2000" dirty="0" smtClean="0">
                <a:latin typeface="Times New Roman" pitchFamily="18" charset="0"/>
                <a:cs typeface="Times New Roman" pitchFamily="18" charset="0"/>
              </a:rPr>
              <a:t>many other </a:t>
            </a:r>
            <a:r>
              <a:rPr lang="en-US" sz="2000" dirty="0">
                <a:latin typeface="Times New Roman" pitchFamily="18" charset="0"/>
                <a:cs typeface="Times New Roman" pitchFamily="18" charset="0"/>
              </a:rPr>
              <a:t>bacteria to antibiotics, in particular the </a:t>
            </a:r>
            <a:r>
              <a:rPr lang="en-US" sz="2000" dirty="0" smtClean="0">
                <a:latin typeface="Times New Roman" pitchFamily="18" charset="0"/>
                <a:cs typeface="Times New Roman" pitchFamily="18" charset="0"/>
              </a:rPr>
              <a:t>emergence of </a:t>
            </a:r>
            <a:r>
              <a:rPr lang="en-US" sz="2000" dirty="0">
                <a:latin typeface="Times New Roman" pitchFamily="18" charset="0"/>
                <a:cs typeface="Times New Roman" pitchFamily="18" charset="0"/>
              </a:rPr>
              <a:t>methicillin-resistant Staphylococcus aureus (MRSA) </a:t>
            </a:r>
            <a:r>
              <a:rPr lang="en-US" sz="2000" dirty="0" smtClean="0">
                <a:latin typeface="Times New Roman" pitchFamily="18" charset="0"/>
                <a:cs typeface="Times New Roman" pitchFamily="18" charset="0"/>
              </a:rPr>
              <a:t>and glycopeptide-resistant </a:t>
            </a:r>
            <a:r>
              <a:rPr lang="en-US" sz="2000" dirty="0">
                <a:latin typeface="Times New Roman" pitchFamily="18" charset="0"/>
                <a:cs typeface="Times New Roman" pitchFamily="18" charset="0"/>
              </a:rPr>
              <a:t>enterococci (GRE), which are </a:t>
            </a:r>
            <a:r>
              <a:rPr lang="en-US" sz="2000" dirty="0" smtClean="0">
                <a:latin typeface="Times New Roman" pitchFamily="18" charset="0"/>
                <a:cs typeface="Times New Roman" pitchFamily="18" charset="0"/>
              </a:rPr>
              <a:t>also relevant </a:t>
            </a:r>
            <a:r>
              <a:rPr lang="en-US" sz="2000" dirty="0">
                <a:latin typeface="Times New Roman" pitchFamily="18" charset="0"/>
                <a:cs typeface="Times New Roman" pitchFamily="18" charset="0"/>
              </a:rPr>
              <a:t>in general surgical practice.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introduction of antibiotics for prophylaxis and </a:t>
            </a:r>
            <a:r>
              <a:rPr lang="en-US" sz="2000" dirty="0" smtClean="0">
                <a:latin typeface="Times New Roman" pitchFamily="18" charset="0"/>
                <a:cs typeface="Times New Roman" pitchFamily="18" charset="0"/>
              </a:rPr>
              <a:t>for treatment</a:t>
            </a:r>
            <a:r>
              <a:rPr lang="en-US" sz="2000" dirty="0">
                <a:latin typeface="Times New Roman" pitchFamily="18" charset="0"/>
                <a:cs typeface="Times New Roman" pitchFamily="18" charset="0"/>
              </a:rPr>
              <a:t>, together with advances in anaesthesia and </a:t>
            </a:r>
            <a:r>
              <a:rPr lang="en-US" sz="2000" dirty="0" smtClean="0">
                <a:latin typeface="Times New Roman" pitchFamily="18" charset="0"/>
                <a:cs typeface="Times New Roman" pitchFamily="18" charset="0"/>
              </a:rPr>
              <a:t>critical care </a:t>
            </a:r>
            <a:r>
              <a:rPr lang="en-US" sz="2000" dirty="0">
                <a:latin typeface="Times New Roman" pitchFamily="18" charset="0"/>
                <a:cs typeface="Times New Roman" pitchFamily="18" charset="0"/>
              </a:rPr>
              <a:t>medicine, has made possible surgery that would not </a:t>
            </a:r>
            <a:r>
              <a:rPr lang="en-US" sz="2000" dirty="0" smtClean="0">
                <a:latin typeface="Times New Roman" pitchFamily="18" charset="0"/>
                <a:cs typeface="Times New Roman" pitchFamily="18" charset="0"/>
              </a:rPr>
              <a:t>previously have </a:t>
            </a:r>
            <a:r>
              <a:rPr lang="en-US" sz="2000" dirty="0">
                <a:latin typeface="Times New Roman" pitchFamily="18" charset="0"/>
                <a:cs typeface="Times New Roman" pitchFamily="18" charset="0"/>
              </a:rPr>
              <a:t>been considered.</a:t>
            </a:r>
          </a:p>
          <a:p>
            <a:pPr algn="l" rtl="0"/>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5556797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5324535"/>
          </a:xfrm>
          <a:prstGeom prst="rect">
            <a:avLst/>
          </a:prstGeom>
        </p:spPr>
        <p:txBody>
          <a:bodyPr wrap="square">
            <a:spAutoFit/>
          </a:bodyPr>
          <a:lstStyle/>
          <a:p>
            <a:pPr algn="l" rtl="0"/>
            <a:r>
              <a:rPr lang="en-US" sz="2000" dirty="0">
                <a:latin typeface="Times New Roman" pitchFamily="18" charset="0"/>
                <a:cs typeface="Times New Roman" pitchFamily="18" charset="0"/>
              </a:rPr>
              <a:t>CLOSTRIDIUM TETANI</a:t>
            </a:r>
          </a:p>
          <a:p>
            <a:pPr marL="742950" lvl="1" indent="-285750" algn="l" rtl="0">
              <a:buFont typeface="Arial" pitchFamily="34" charset="0"/>
              <a:buChar char="•"/>
            </a:pPr>
            <a:r>
              <a:rPr lang="en-US" sz="2000" dirty="0">
                <a:latin typeface="Times New Roman" pitchFamily="18" charset="0"/>
                <a:cs typeface="Times New Roman" pitchFamily="18" charset="0"/>
              </a:rPr>
              <a:t>This is another anaerobic, terminal spore-bearing, </a:t>
            </a:r>
            <a:r>
              <a:rPr lang="en-US" sz="2000" dirty="0" smtClean="0">
                <a:latin typeface="Times New Roman" pitchFamily="18" charset="0"/>
                <a:cs typeface="Times New Roman" pitchFamily="18" charset="0"/>
              </a:rPr>
              <a:t>gram positive bacterium</a:t>
            </a:r>
            <a:r>
              <a:rPr lang="en-US" sz="2000" dirty="0">
                <a:latin typeface="Times New Roman" pitchFamily="18" charset="0"/>
                <a:cs typeface="Times New Roman" pitchFamily="18" charset="0"/>
              </a:rPr>
              <a:t>, which can cause tetanus </a:t>
            </a:r>
            <a:r>
              <a:rPr lang="en-US" sz="2000" dirty="0" smtClean="0">
                <a:latin typeface="Times New Roman" pitchFamily="18" charset="0"/>
                <a:cs typeface="Times New Roman" pitchFamily="18" charset="0"/>
              </a:rPr>
              <a:t>following implantation </a:t>
            </a:r>
            <a:r>
              <a:rPr lang="en-US" sz="2000" dirty="0">
                <a:latin typeface="Times New Roman" pitchFamily="18" charset="0"/>
                <a:cs typeface="Times New Roman" pitchFamily="18" charset="0"/>
              </a:rPr>
              <a:t>into tissues </a:t>
            </a:r>
            <a:r>
              <a:rPr lang="en-US" sz="2000" dirty="0" smtClean="0">
                <a:latin typeface="Times New Roman" pitchFamily="18" charset="0"/>
                <a:cs typeface="Times New Roman" pitchFamily="18" charset="0"/>
              </a:rPr>
              <a:t>or a wound.</a:t>
            </a: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spores </a:t>
            </a:r>
            <a:r>
              <a:rPr lang="en-US" sz="2000" dirty="0" smtClean="0">
                <a:latin typeface="Times New Roman" pitchFamily="18" charset="0"/>
                <a:cs typeface="Times New Roman" pitchFamily="18" charset="0"/>
              </a:rPr>
              <a:t>are widespread </a:t>
            </a:r>
            <a:r>
              <a:rPr lang="en-US" sz="2000" dirty="0">
                <a:latin typeface="Times New Roman" pitchFamily="18" charset="0"/>
                <a:cs typeface="Times New Roman" pitchFamily="18" charset="0"/>
              </a:rPr>
              <a:t>in soil and manure, and so the infection is </a:t>
            </a:r>
            <a:r>
              <a:rPr lang="en-US" sz="2000" dirty="0" smtClean="0">
                <a:latin typeface="Times New Roman" pitchFamily="18" charset="0"/>
                <a:cs typeface="Times New Roman" pitchFamily="18" charset="0"/>
              </a:rPr>
              <a:t>more common </a:t>
            </a:r>
            <a:r>
              <a:rPr lang="en-US" sz="2000" dirty="0">
                <a:latin typeface="Times New Roman" pitchFamily="18" charset="0"/>
                <a:cs typeface="Times New Roman" pitchFamily="18" charset="0"/>
              </a:rPr>
              <a:t>in traumatic civilian or military wounds.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signs and </a:t>
            </a:r>
            <a:r>
              <a:rPr lang="en-US" sz="2000" dirty="0">
                <a:latin typeface="Times New Roman" pitchFamily="18" charset="0"/>
                <a:cs typeface="Times New Roman" pitchFamily="18" charset="0"/>
              </a:rPr>
              <a:t>symptoms of tetanus are mediated by the release of </a:t>
            </a:r>
            <a:r>
              <a:rPr lang="en-US" sz="2000" dirty="0" smtClean="0">
                <a:latin typeface="Times New Roman" pitchFamily="18" charset="0"/>
                <a:cs typeface="Times New Roman" pitchFamily="18" charset="0"/>
              </a:rPr>
              <a:t>the exotoxin </a:t>
            </a:r>
            <a:r>
              <a:rPr lang="en-US" sz="2000" dirty="0">
                <a:latin typeface="Times New Roman" pitchFamily="18" charset="0"/>
                <a:cs typeface="Times New Roman" pitchFamily="18" charset="0"/>
              </a:rPr>
              <a:t>tetanospasmin, which affects myoneural </a:t>
            </a:r>
            <a:r>
              <a:rPr lang="en-US" sz="2000" dirty="0" smtClean="0">
                <a:latin typeface="Times New Roman" pitchFamily="18" charset="0"/>
                <a:cs typeface="Times New Roman" pitchFamily="18" charset="0"/>
              </a:rPr>
              <a:t>junctions and </a:t>
            </a:r>
            <a:r>
              <a:rPr lang="en-US" sz="2000" dirty="0">
                <a:latin typeface="Times New Roman" pitchFamily="18" charset="0"/>
                <a:cs typeface="Times New Roman" pitchFamily="18" charset="0"/>
              </a:rPr>
              <a:t>the motor neurones of the anterior horn of the </a:t>
            </a:r>
            <a:r>
              <a:rPr lang="en-US" sz="2000" dirty="0" smtClean="0">
                <a:latin typeface="Times New Roman" pitchFamily="18" charset="0"/>
                <a:cs typeface="Times New Roman" pitchFamily="18" charset="0"/>
              </a:rPr>
              <a:t>spinal cord</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short prodromal period, which has a poor </a:t>
            </a:r>
            <a:r>
              <a:rPr lang="en-US" sz="2000" dirty="0" smtClean="0">
                <a:latin typeface="Times New Roman" pitchFamily="18" charset="0"/>
                <a:cs typeface="Times New Roman" pitchFamily="18" charset="0"/>
              </a:rPr>
              <a:t>prognosis, leads </a:t>
            </a:r>
            <a:r>
              <a:rPr lang="en-US" sz="2000" dirty="0">
                <a:latin typeface="Times New Roman" pitchFamily="18" charset="0"/>
                <a:cs typeface="Times New Roman" pitchFamily="18" charset="0"/>
              </a:rPr>
              <a:t>to spasms in the distribution of the short motor </a:t>
            </a:r>
            <a:r>
              <a:rPr lang="en-US" sz="2000" dirty="0" smtClean="0">
                <a:latin typeface="Times New Roman" pitchFamily="18" charset="0"/>
                <a:cs typeface="Times New Roman" pitchFamily="18" charset="0"/>
              </a:rPr>
              <a:t>nerves of </a:t>
            </a:r>
            <a:r>
              <a:rPr lang="en-US" sz="2000" dirty="0">
                <a:latin typeface="Times New Roman" pitchFamily="18" charset="0"/>
                <a:cs typeface="Times New Roman" pitchFamily="18" charset="0"/>
              </a:rPr>
              <a:t>the face followed by the development of severe </a:t>
            </a:r>
            <a:r>
              <a:rPr lang="en-US" sz="2000" dirty="0" smtClean="0">
                <a:latin typeface="Times New Roman" pitchFamily="18" charset="0"/>
                <a:cs typeface="Times New Roman" pitchFamily="18" charset="0"/>
              </a:rPr>
              <a:t>generalised motor </a:t>
            </a:r>
            <a:r>
              <a:rPr lang="en-US" sz="2000" dirty="0">
                <a:latin typeface="Times New Roman" pitchFamily="18" charset="0"/>
                <a:cs typeface="Times New Roman" pitchFamily="18" charset="0"/>
              </a:rPr>
              <a:t>spasms including opsithotonus, respiratory arrest </a:t>
            </a:r>
            <a:r>
              <a:rPr lang="en-US" sz="2000" dirty="0" smtClean="0">
                <a:latin typeface="Times New Roman" pitchFamily="18" charset="0"/>
                <a:cs typeface="Times New Roman" pitchFamily="18" charset="0"/>
              </a:rPr>
              <a:t>and death</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longer prodromal period of 4–5 weeks is </a:t>
            </a:r>
            <a:r>
              <a:rPr lang="en-US" sz="2000" dirty="0" smtClean="0">
                <a:latin typeface="Times New Roman" pitchFamily="18" charset="0"/>
                <a:cs typeface="Times New Roman" pitchFamily="18" charset="0"/>
              </a:rPr>
              <a:t>associated with </a:t>
            </a:r>
            <a:r>
              <a:rPr lang="en-US" sz="2000" dirty="0">
                <a:latin typeface="Times New Roman" pitchFamily="18" charset="0"/>
                <a:cs typeface="Times New Roman" pitchFamily="18" charset="0"/>
              </a:rPr>
              <a:t>a milder form of the disease.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entry wound may </a:t>
            </a:r>
            <a:r>
              <a:rPr lang="en-US" sz="2000" dirty="0" smtClean="0">
                <a:latin typeface="Times New Roman" pitchFamily="18" charset="0"/>
                <a:cs typeface="Times New Roman" pitchFamily="18" charset="0"/>
              </a:rPr>
              <a:t>show a </a:t>
            </a:r>
            <a:r>
              <a:rPr lang="en-US" sz="2000" dirty="0">
                <a:latin typeface="Times New Roman" pitchFamily="18" charset="0"/>
                <a:cs typeface="Times New Roman" pitchFamily="18" charset="0"/>
              </a:rPr>
              <a:t>localised small area of cellulitis.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Exudate </a:t>
            </a:r>
            <a:r>
              <a:rPr lang="en-US" sz="2000" dirty="0">
                <a:latin typeface="Times New Roman" pitchFamily="18" charset="0"/>
                <a:cs typeface="Times New Roman" pitchFamily="18" charset="0"/>
              </a:rPr>
              <a:t>or aspirate </a:t>
            </a:r>
            <a:r>
              <a:rPr lang="en-US" sz="2000" dirty="0" smtClean="0">
                <a:latin typeface="Times New Roman" pitchFamily="18" charset="0"/>
                <a:cs typeface="Times New Roman" pitchFamily="18" charset="0"/>
              </a:rPr>
              <a:t>may give </a:t>
            </a:r>
            <a:r>
              <a:rPr lang="en-US" sz="2000" dirty="0">
                <a:latin typeface="Times New Roman" pitchFamily="18" charset="0"/>
                <a:cs typeface="Times New Roman" pitchFamily="18" charset="0"/>
              </a:rPr>
              <a:t>a sample that can be stained to show the presence </a:t>
            </a:r>
            <a:r>
              <a:rPr lang="en-US" sz="2000" dirty="0" smtClean="0">
                <a:latin typeface="Times New Roman" pitchFamily="18" charset="0"/>
                <a:cs typeface="Times New Roman" pitchFamily="18" charset="0"/>
              </a:rPr>
              <a:t>of gram-positive </a:t>
            </a:r>
            <a:r>
              <a:rPr lang="en-US" sz="2000" dirty="0">
                <a:latin typeface="Times New Roman" pitchFamily="18" charset="0"/>
                <a:cs typeface="Times New Roman" pitchFamily="18" charset="0"/>
              </a:rPr>
              <a:t>rods.</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24158850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5632311"/>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Prophylaxis with tetanus toxoid is </a:t>
            </a:r>
            <a:r>
              <a:rPr lang="en-US" sz="2000" dirty="0" smtClean="0">
                <a:latin typeface="Times New Roman" pitchFamily="18" charset="0"/>
                <a:cs typeface="Times New Roman" pitchFamily="18" charset="0"/>
              </a:rPr>
              <a:t>the best </a:t>
            </a:r>
            <a:r>
              <a:rPr lang="en-US" sz="2000" dirty="0">
                <a:latin typeface="Times New Roman" pitchFamily="18" charset="0"/>
                <a:cs typeface="Times New Roman" pitchFamily="18" charset="0"/>
              </a:rPr>
              <a:t>preventative treatment but, in an established </a:t>
            </a:r>
            <a:r>
              <a:rPr lang="en-US" sz="2000" dirty="0" smtClean="0">
                <a:latin typeface="Times New Roman" pitchFamily="18" charset="0"/>
                <a:cs typeface="Times New Roman" pitchFamily="18" charset="0"/>
              </a:rPr>
              <a:t>infection, minor </a:t>
            </a:r>
            <a:r>
              <a:rPr lang="en-US" sz="2000" dirty="0">
                <a:latin typeface="Times New Roman" pitchFamily="18" charset="0"/>
                <a:cs typeface="Times New Roman" pitchFamily="18" charset="0"/>
              </a:rPr>
              <a:t>debridement of the wound may need to be </a:t>
            </a:r>
            <a:r>
              <a:rPr lang="en-US" sz="2000" dirty="0" smtClean="0">
                <a:latin typeface="Times New Roman" pitchFamily="18" charset="0"/>
                <a:cs typeface="Times New Roman" pitchFamily="18" charset="0"/>
              </a:rPr>
              <a:t>performed and </a:t>
            </a:r>
            <a:r>
              <a:rPr lang="en-US" sz="2000" dirty="0">
                <a:latin typeface="Times New Roman" pitchFamily="18" charset="0"/>
                <a:cs typeface="Times New Roman" pitchFamily="18" charset="0"/>
              </a:rPr>
              <a:t>antibiotic treatment with </a:t>
            </a:r>
            <a:r>
              <a:rPr lang="en-US" sz="2000" dirty="0" smtClean="0">
                <a:latin typeface="Times New Roman" pitchFamily="18" charset="0"/>
                <a:cs typeface="Times New Roman" pitchFamily="18" charset="0"/>
              </a:rPr>
              <a:t>benzylpenicillin. </a:t>
            </a:r>
          </a:p>
          <a:p>
            <a:pPr marL="742950" lvl="1" indent="-285750" algn="l" rtl="0">
              <a:buFont typeface="Arial" pitchFamily="34" charset="0"/>
              <a:buChar char="•"/>
            </a:pPr>
            <a:r>
              <a:rPr lang="en-US" sz="2000" dirty="0" smtClean="0">
                <a:latin typeface="Times New Roman" pitchFamily="18" charset="0"/>
                <a:cs typeface="Times New Roman" pitchFamily="18" charset="0"/>
              </a:rPr>
              <a:t>Relaxants </a:t>
            </a:r>
            <a:r>
              <a:rPr lang="en-US" sz="2000" dirty="0">
                <a:latin typeface="Times New Roman" pitchFamily="18" charset="0"/>
                <a:cs typeface="Times New Roman" pitchFamily="18" charset="0"/>
              </a:rPr>
              <a:t>may also be required, and the </a:t>
            </a:r>
            <a:r>
              <a:rPr lang="en-US" sz="2000" dirty="0" smtClean="0">
                <a:latin typeface="Times New Roman" pitchFamily="18" charset="0"/>
                <a:cs typeface="Times New Roman" pitchFamily="18" charset="0"/>
              </a:rPr>
              <a:t>patient will </a:t>
            </a:r>
            <a:r>
              <a:rPr lang="en-US" sz="2000" dirty="0">
                <a:latin typeface="Times New Roman" pitchFamily="18" charset="0"/>
                <a:cs typeface="Times New Roman" pitchFamily="18" charset="0"/>
              </a:rPr>
              <a:t>require ventilation in severe forms, which are </a:t>
            </a:r>
            <a:r>
              <a:rPr lang="en-US" sz="2000" dirty="0" smtClean="0">
                <a:latin typeface="Times New Roman" pitchFamily="18" charset="0"/>
                <a:cs typeface="Times New Roman" pitchFamily="18" charset="0"/>
              </a:rPr>
              <a:t>associated with </a:t>
            </a:r>
            <a:r>
              <a:rPr lang="en-US" sz="2000" dirty="0">
                <a:latin typeface="Times New Roman" pitchFamily="18" charset="0"/>
                <a:cs typeface="Times New Roman" pitchFamily="18" charset="0"/>
              </a:rPr>
              <a:t>a high mortality.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administration of antitoxin </a:t>
            </a:r>
            <a:r>
              <a:rPr lang="en-US" sz="2000" dirty="0" smtClean="0">
                <a:latin typeface="Times New Roman" pitchFamily="18" charset="0"/>
                <a:cs typeface="Times New Roman" pitchFamily="18" charset="0"/>
              </a:rPr>
              <a:t>using human </a:t>
            </a:r>
            <a:r>
              <a:rPr lang="en-US" sz="2000" dirty="0">
                <a:latin typeface="Times New Roman" pitchFamily="18" charset="0"/>
                <a:cs typeface="Times New Roman" pitchFamily="18" charset="0"/>
              </a:rPr>
              <a:t>immunoglobulin ought to be considered for </a:t>
            </a:r>
            <a:r>
              <a:rPr lang="en-US" sz="2000" dirty="0" smtClean="0">
                <a:latin typeface="Times New Roman" pitchFamily="18" charset="0"/>
                <a:cs typeface="Times New Roman" pitchFamily="18" charset="0"/>
              </a:rPr>
              <a:t>both at-risk </a:t>
            </a:r>
            <a:r>
              <a:rPr lang="en-US" sz="2000" dirty="0">
                <a:latin typeface="Times New Roman" pitchFamily="18" charset="0"/>
                <a:cs typeface="Times New Roman" pitchFamily="18" charset="0"/>
              </a:rPr>
              <a:t>wounds and established infection.</a:t>
            </a:r>
          </a:p>
          <a:p>
            <a:pPr marL="742950" lvl="1" indent="-285750" algn="l" rtl="0">
              <a:buFont typeface="Arial" pitchFamily="34" charset="0"/>
              <a:buChar char="•"/>
            </a:pPr>
            <a:r>
              <a:rPr lang="en-US" sz="2000" dirty="0">
                <a:latin typeface="Times New Roman" pitchFamily="18" charset="0"/>
                <a:cs typeface="Times New Roman" pitchFamily="18" charset="0"/>
              </a:rPr>
              <a:t>The toxoid is a formalin-attenuated vaccine and </a:t>
            </a:r>
            <a:r>
              <a:rPr lang="en-US" sz="2000" dirty="0" smtClean="0">
                <a:latin typeface="Times New Roman" pitchFamily="18" charset="0"/>
                <a:cs typeface="Times New Roman" pitchFamily="18" charset="0"/>
              </a:rPr>
              <a:t>should be </a:t>
            </a:r>
            <a:r>
              <a:rPr lang="en-US" sz="2000" dirty="0">
                <a:latin typeface="Times New Roman" pitchFamily="18" charset="0"/>
                <a:cs typeface="Times New Roman" pitchFamily="18" charset="0"/>
              </a:rPr>
              <a:t>given in three separate doses to give protection for a </a:t>
            </a:r>
            <a:r>
              <a:rPr lang="en-US" sz="2000" dirty="0" smtClean="0">
                <a:latin typeface="Times New Roman" pitchFamily="18" charset="0"/>
                <a:cs typeface="Times New Roman" pitchFamily="18" charset="0"/>
              </a:rPr>
              <a:t>5-year period</a:t>
            </a:r>
            <a:r>
              <a:rPr lang="en-US" sz="2000" dirty="0">
                <a:latin typeface="Times New Roman" pitchFamily="18" charset="0"/>
                <a:cs typeface="Times New Roman" pitchFamily="18" charset="0"/>
              </a:rPr>
              <a:t>, after which a single 5-yearly booster confers immunity.</a:t>
            </a:r>
          </a:p>
          <a:p>
            <a:pPr marL="742950" lvl="1" indent="-285750" algn="l" rtl="0">
              <a:buFont typeface="Arial" pitchFamily="34" charset="0"/>
              <a:buChar char="•"/>
            </a:pPr>
            <a:r>
              <a:rPr lang="en-US" sz="2000" dirty="0">
                <a:latin typeface="Times New Roman" pitchFamily="18" charset="0"/>
                <a:cs typeface="Times New Roman" pitchFamily="18" charset="0"/>
              </a:rPr>
              <a:t>It should be given to all patients with open </a:t>
            </a:r>
            <a:r>
              <a:rPr lang="en-US" sz="2000" dirty="0" smtClean="0">
                <a:latin typeface="Times New Roman" pitchFamily="18" charset="0"/>
                <a:cs typeface="Times New Roman" pitchFamily="18" charset="0"/>
              </a:rPr>
              <a:t>traumatic wounds </a:t>
            </a:r>
            <a:r>
              <a:rPr lang="en-US" sz="2000" dirty="0">
                <a:latin typeface="Times New Roman" pitchFamily="18" charset="0"/>
                <a:cs typeface="Times New Roman" pitchFamily="18" charset="0"/>
              </a:rPr>
              <a:t>who are not immunised.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At-risk </a:t>
            </a:r>
            <a:r>
              <a:rPr lang="en-US" sz="2000" dirty="0">
                <a:latin typeface="Times New Roman" pitchFamily="18" charset="0"/>
                <a:cs typeface="Times New Roman" pitchFamily="18" charset="0"/>
              </a:rPr>
              <a:t>wounds are </a:t>
            </a:r>
            <a:r>
              <a:rPr lang="en-US" sz="2000" dirty="0" smtClean="0">
                <a:latin typeface="Times New Roman" pitchFamily="18" charset="0"/>
                <a:cs typeface="Times New Roman" pitchFamily="18" charset="0"/>
              </a:rPr>
              <a:t>those when </a:t>
            </a:r>
            <a:r>
              <a:rPr lang="en-US" sz="2000" dirty="0">
                <a:latin typeface="Times New Roman" pitchFamily="18" charset="0"/>
                <a:cs typeface="Times New Roman" pitchFamily="18" charset="0"/>
              </a:rPr>
              <a:t>there is late presentation, when there is </a:t>
            </a:r>
            <a:r>
              <a:rPr lang="en-US" sz="2000" dirty="0" smtClean="0">
                <a:latin typeface="Times New Roman" pitchFamily="18" charset="0"/>
                <a:cs typeface="Times New Roman" pitchFamily="18" charset="0"/>
              </a:rPr>
              <a:t>devitalisation of </a:t>
            </a:r>
            <a:r>
              <a:rPr lang="en-US" sz="2000" dirty="0">
                <a:latin typeface="Times New Roman" pitchFamily="18" charset="0"/>
                <a:cs typeface="Times New Roman" pitchFamily="18" charset="0"/>
              </a:rPr>
              <a:t>tissue or when there is wound soiling.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For </a:t>
            </a:r>
            <a:r>
              <a:rPr lang="en-US" sz="2000" dirty="0">
                <a:latin typeface="Times New Roman" pitchFamily="18" charset="0"/>
                <a:cs typeface="Times New Roman" pitchFamily="18" charset="0"/>
              </a:rPr>
              <a:t>these </a:t>
            </a:r>
            <a:r>
              <a:rPr lang="en-US" sz="2000" dirty="0" smtClean="0">
                <a:latin typeface="Times New Roman" pitchFamily="18" charset="0"/>
                <a:cs typeface="Times New Roman" pitchFamily="18" charset="0"/>
              </a:rPr>
              <a:t>wounds, a </a:t>
            </a:r>
            <a:r>
              <a:rPr lang="en-US" sz="2000" dirty="0">
                <a:latin typeface="Times New Roman" pitchFamily="18" charset="0"/>
                <a:cs typeface="Times New Roman" pitchFamily="18" charset="0"/>
              </a:rPr>
              <a:t>booster of toxoid should be given or, if the patient is </a:t>
            </a:r>
            <a:r>
              <a:rPr lang="en-US" sz="2000" dirty="0" smtClean="0">
                <a:latin typeface="Times New Roman" pitchFamily="18" charset="0"/>
                <a:cs typeface="Times New Roman" pitchFamily="18" charset="0"/>
              </a:rPr>
              <a:t>not immunised </a:t>
            </a:r>
            <a:r>
              <a:rPr lang="en-US" sz="2000" dirty="0">
                <a:latin typeface="Times New Roman" pitchFamily="18" charset="0"/>
                <a:cs typeface="Times New Roman" pitchFamily="18" charset="0"/>
              </a:rPr>
              <a:t>at all, a three-dose course is given together </a:t>
            </a:r>
            <a:r>
              <a:rPr lang="en-US" sz="2000" dirty="0" smtClean="0">
                <a:latin typeface="Times New Roman" pitchFamily="18" charset="0"/>
                <a:cs typeface="Times New Roman" pitchFamily="18" charset="0"/>
              </a:rPr>
              <a:t>with prophylactic </a:t>
            </a:r>
            <a:r>
              <a:rPr lang="en-US" sz="2000" dirty="0">
                <a:latin typeface="Times New Roman" pitchFamily="18" charset="0"/>
                <a:cs typeface="Times New Roman" pitchFamily="18" charset="0"/>
              </a:rPr>
              <a:t>benzylpenicillin, but the use of antitoxin is </a:t>
            </a:r>
            <a:r>
              <a:rPr lang="en-US" sz="2000" dirty="0" smtClean="0">
                <a:latin typeface="Times New Roman" pitchFamily="18" charset="0"/>
                <a:cs typeface="Times New Roman" pitchFamily="18" charset="0"/>
              </a:rPr>
              <a:t>controversial because </a:t>
            </a:r>
            <a:r>
              <a:rPr lang="en-US" sz="2000" dirty="0">
                <a:latin typeface="Times New Roman" pitchFamily="18" charset="0"/>
                <a:cs typeface="Times New Roman" pitchFamily="18" charset="0"/>
              </a:rPr>
              <a:t>of the risk of toxicity and allergy.</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1112778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74"/>
            <a:ext cx="9144000" cy="685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19302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
            <a:ext cx="9144000" cy="5324535"/>
          </a:xfrm>
          <a:prstGeom prst="rect">
            <a:avLst/>
          </a:prstGeom>
        </p:spPr>
        <p:txBody>
          <a:bodyPr wrap="square">
            <a:spAutoFit/>
          </a:bodyPr>
          <a:lstStyle/>
          <a:p>
            <a:pPr algn="l" rtl="0"/>
            <a:r>
              <a:rPr lang="en-US" sz="2000" b="1" dirty="0">
                <a:latin typeface="Times New Roman" pitchFamily="18" charset="0"/>
                <a:cs typeface="Times New Roman" pitchFamily="18" charset="0"/>
              </a:rPr>
              <a:t>SYNERGISTIC SPREADING GANGRENE </a:t>
            </a:r>
            <a:endParaRPr lang="en-US" sz="2000" b="1" dirty="0" smtClean="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(SYNONYM: SUBDERMAL </a:t>
            </a:r>
            <a:r>
              <a:rPr lang="en-US" sz="2000" b="1" dirty="0">
                <a:latin typeface="Times New Roman" pitchFamily="18" charset="0"/>
                <a:cs typeface="Times New Roman" pitchFamily="18" charset="0"/>
              </a:rPr>
              <a:t>GANGRENE, NECROTISING FASCIITIS)</a:t>
            </a:r>
          </a:p>
          <a:p>
            <a:pPr marL="742950" lvl="1" indent="-285750" algn="l" rtl="0">
              <a:buFont typeface="Arial" pitchFamily="34" charset="0"/>
              <a:buChar char="•"/>
            </a:pPr>
            <a:r>
              <a:rPr lang="en-US" sz="2000" dirty="0">
                <a:latin typeface="Times New Roman" pitchFamily="18" charset="0"/>
                <a:cs typeface="Times New Roman" pitchFamily="18" charset="0"/>
              </a:rPr>
              <a:t>This condition is not caused by clostridia.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mixed pattern </a:t>
            </a:r>
            <a:r>
              <a:rPr lang="en-US" sz="2000" dirty="0" smtClean="0">
                <a:latin typeface="Times New Roman" pitchFamily="18" charset="0"/>
                <a:cs typeface="Times New Roman" pitchFamily="18" charset="0"/>
              </a:rPr>
              <a:t>of organisms </a:t>
            </a:r>
            <a:r>
              <a:rPr lang="en-US" sz="2000" dirty="0">
                <a:latin typeface="Times New Roman" pitchFamily="18" charset="0"/>
                <a:cs typeface="Times New Roman" pitchFamily="18" charset="0"/>
              </a:rPr>
              <a:t>is responsible: coliforms, staphylococci, </a:t>
            </a:r>
            <a:r>
              <a:rPr lang="en-US" sz="2000" dirty="0" smtClean="0">
                <a:latin typeface="Times New Roman" pitchFamily="18" charset="0"/>
                <a:cs typeface="Times New Roman" pitchFamily="18" charset="0"/>
              </a:rPr>
              <a:t>Bacteroides spp</a:t>
            </a:r>
            <a:r>
              <a:rPr lang="en-US" sz="2000" dirty="0">
                <a:latin typeface="Times New Roman" pitchFamily="18" charset="0"/>
                <a:cs typeface="Times New Roman" pitchFamily="18" charset="0"/>
              </a:rPr>
              <a:t>., anaerobic streptococci and peptostreptococci have </a:t>
            </a:r>
            <a:r>
              <a:rPr lang="en-US" sz="2000" dirty="0" smtClean="0">
                <a:latin typeface="Times New Roman" pitchFamily="18" charset="0"/>
                <a:cs typeface="Times New Roman" pitchFamily="18" charset="0"/>
              </a:rPr>
              <a:t>all been </a:t>
            </a:r>
            <a:r>
              <a:rPr lang="en-US" sz="2000" dirty="0">
                <a:latin typeface="Times New Roman" pitchFamily="18" charset="0"/>
                <a:cs typeface="Times New Roman" pitchFamily="18" charset="0"/>
              </a:rPr>
              <a:t>implicated, acting in synergy.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Often</a:t>
            </a:r>
            <a:r>
              <a:rPr lang="en-US" sz="2000" dirty="0">
                <a:latin typeface="Times New Roman" pitchFamily="18" charset="0"/>
                <a:cs typeface="Times New Roman" pitchFamily="18" charset="0"/>
              </a:rPr>
              <a:t>, aerobic </a:t>
            </a:r>
            <a:r>
              <a:rPr lang="en-US" sz="2000" dirty="0" smtClean="0">
                <a:latin typeface="Times New Roman" pitchFamily="18" charset="0"/>
                <a:cs typeface="Times New Roman" pitchFamily="18" charset="0"/>
              </a:rPr>
              <a:t>bacteria destroy </a:t>
            </a:r>
            <a:r>
              <a:rPr lang="en-US" sz="2000" dirty="0">
                <a:latin typeface="Times New Roman" pitchFamily="18" charset="0"/>
                <a:cs typeface="Times New Roman" pitchFamily="18" charset="0"/>
              </a:rPr>
              <a:t>the living tissue, allowing anaerobic bacteria to thrive.</a:t>
            </a:r>
          </a:p>
          <a:p>
            <a:pPr marL="742950" lvl="1" indent="-285750" algn="l" rtl="0">
              <a:buFont typeface="Arial" pitchFamily="34" charset="0"/>
              <a:buChar char="•"/>
            </a:pPr>
            <a:r>
              <a:rPr lang="en-US" sz="2000" dirty="0">
                <a:latin typeface="Times New Roman" pitchFamily="18" charset="0"/>
                <a:cs typeface="Times New Roman" pitchFamily="18" charset="0"/>
              </a:rPr>
              <a:t>Abdominal wall infections are known as Meleney’s </a:t>
            </a:r>
            <a:r>
              <a:rPr lang="en-US" sz="2000" dirty="0" smtClean="0">
                <a:latin typeface="Times New Roman" pitchFamily="18" charset="0"/>
                <a:cs typeface="Times New Roman" pitchFamily="18" charset="0"/>
              </a:rPr>
              <a:t>synergistic gangrene </a:t>
            </a:r>
            <a:r>
              <a:rPr lang="en-US" sz="2000" dirty="0">
                <a:latin typeface="Times New Roman" pitchFamily="18" charset="0"/>
                <a:cs typeface="Times New Roman" pitchFamily="18" charset="0"/>
              </a:rPr>
              <a:t>and scrotal infections as Fournier’s </a:t>
            </a:r>
            <a:r>
              <a:rPr lang="en-US" sz="2000" dirty="0" smtClean="0">
                <a:latin typeface="Times New Roman" pitchFamily="18" charset="0"/>
                <a:cs typeface="Times New Roman" pitchFamily="18" charset="0"/>
              </a:rPr>
              <a:t>gangrene. </a:t>
            </a:r>
          </a:p>
          <a:p>
            <a:pPr marL="742950" lvl="1" indent="-285750" algn="l" rtl="0">
              <a:buFont typeface="Arial" pitchFamily="34" charset="0"/>
              <a:buChar char="•"/>
            </a:pPr>
            <a:r>
              <a:rPr lang="en-US" sz="2000" dirty="0" smtClean="0">
                <a:latin typeface="Times New Roman" pitchFamily="18" charset="0"/>
                <a:cs typeface="Times New Roman" pitchFamily="18" charset="0"/>
              </a:rPr>
              <a:t>Patients </a:t>
            </a:r>
            <a:r>
              <a:rPr lang="en-US" sz="2000" dirty="0">
                <a:latin typeface="Times New Roman" pitchFamily="18" charset="0"/>
                <a:cs typeface="Times New Roman" pitchFamily="18" charset="0"/>
              </a:rPr>
              <a:t>are almost always </a:t>
            </a:r>
            <a:r>
              <a:rPr lang="en-US" sz="2000" dirty="0" smtClean="0">
                <a:latin typeface="Times New Roman" pitchFamily="18" charset="0"/>
                <a:cs typeface="Times New Roman" pitchFamily="18" charset="0"/>
              </a:rPr>
              <a:t>immunocompromised, </a:t>
            </a:r>
            <a:r>
              <a:rPr lang="en-US" sz="2000" dirty="0">
                <a:latin typeface="Times New Roman" pitchFamily="18" charset="0"/>
                <a:cs typeface="Times New Roman" pitchFamily="18" charset="0"/>
              </a:rPr>
              <a:t>with conditions such as diabetes mellitus.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wound initiating </a:t>
            </a:r>
            <a:r>
              <a:rPr lang="en-US" sz="2000" dirty="0">
                <a:latin typeface="Times New Roman" pitchFamily="18" charset="0"/>
                <a:cs typeface="Times New Roman" pitchFamily="18" charset="0"/>
              </a:rPr>
              <a:t>the infection may have been minor, but </a:t>
            </a:r>
            <a:r>
              <a:rPr lang="en-US" sz="2000" dirty="0" smtClean="0">
                <a:latin typeface="Times New Roman" pitchFamily="18" charset="0"/>
                <a:cs typeface="Times New Roman" pitchFamily="18" charset="0"/>
              </a:rPr>
              <a:t>severely contaminated </a:t>
            </a:r>
            <a:r>
              <a:rPr lang="en-US" sz="2000" dirty="0">
                <a:latin typeface="Times New Roman" pitchFamily="18" charset="0"/>
                <a:cs typeface="Times New Roman" pitchFamily="18" charset="0"/>
              </a:rPr>
              <a:t>wounds are more likely to be the cause.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Severe wound </a:t>
            </a:r>
            <a:r>
              <a:rPr lang="en-US" sz="2000" dirty="0">
                <a:latin typeface="Times New Roman" pitchFamily="18" charset="0"/>
                <a:cs typeface="Times New Roman" pitchFamily="18" charset="0"/>
              </a:rPr>
              <a:t>pain, signs of spreading inflammation with </a:t>
            </a:r>
            <a:r>
              <a:rPr lang="en-US" sz="2000" dirty="0" smtClean="0">
                <a:latin typeface="Times New Roman" pitchFamily="18" charset="0"/>
                <a:cs typeface="Times New Roman" pitchFamily="18" charset="0"/>
              </a:rPr>
              <a:t>crepitus and </a:t>
            </a:r>
            <a:r>
              <a:rPr lang="en-US" sz="2000" dirty="0">
                <a:latin typeface="Times New Roman" pitchFamily="18" charset="0"/>
                <a:cs typeface="Times New Roman" pitchFamily="18" charset="0"/>
              </a:rPr>
              <a:t>smell are all signs of the infection spreading.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17680477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170099"/>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Untreated, it will lead to widespread local gangrene and systemic multisystem organ failure.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subdermal spread of gangrene is always much more extensive than appears from initial examination.</a:t>
            </a:r>
          </a:p>
          <a:p>
            <a:pPr marL="742950" lvl="1" indent="-285750" algn="l" rtl="0">
              <a:buFont typeface="Arial" pitchFamily="34" charset="0"/>
              <a:buChar char="•"/>
            </a:pPr>
            <a:r>
              <a:rPr lang="en-US" sz="2000" dirty="0">
                <a:latin typeface="Times New Roman" pitchFamily="18" charset="0"/>
                <a:cs typeface="Times New Roman" pitchFamily="18" charset="0"/>
              </a:rPr>
              <a:t>Broad-spectrum antibiotic therapy must be combined with aggressive circulatory support.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Locally</a:t>
            </a:r>
            <a:r>
              <a:rPr lang="en-US" sz="2000" dirty="0">
                <a:latin typeface="Times New Roman" pitchFamily="18" charset="0"/>
                <a:cs typeface="Times New Roman" pitchFamily="18" charset="0"/>
              </a:rPr>
              <a:t>, there should be wide excision of necrotic tissue and laying open of affected areas.</a:t>
            </a:r>
          </a:p>
          <a:p>
            <a:pPr marL="742950" lvl="1" indent="-285750" algn="l" rtl="0">
              <a:buFont typeface="Arial" pitchFamily="34" charset="0"/>
              <a:buChar char="•"/>
            </a:pPr>
            <a:r>
              <a:rPr lang="en-US" sz="2000" dirty="0">
                <a:latin typeface="Times New Roman" pitchFamily="18" charset="0"/>
                <a:cs typeface="Times New Roman" pitchFamily="18" charset="0"/>
              </a:rPr>
              <a:t>The debridement may need to be extensive, and patients who survive may need large areas of skin grafting.</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5443514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01205"/>
          </a:xfrm>
          <a:prstGeom prst="rect">
            <a:avLst/>
          </a:prstGeom>
        </p:spPr>
        <p:txBody>
          <a:bodyPr wrap="square">
            <a:spAutoFit/>
          </a:bodyPr>
          <a:lstStyle/>
          <a:p>
            <a:pPr algn="l" rtl="0"/>
            <a:r>
              <a:rPr lang="en-US" sz="2000" b="1" dirty="0">
                <a:latin typeface="Times New Roman" pitchFamily="18" charset="0"/>
                <a:cs typeface="Times New Roman" pitchFamily="18" charset="0"/>
              </a:rPr>
              <a:t>Systemic infection</a:t>
            </a:r>
          </a:p>
          <a:p>
            <a:pPr algn="l" rtl="0"/>
            <a:r>
              <a:rPr lang="en-US" sz="2000" b="1" dirty="0">
                <a:latin typeface="Times New Roman" pitchFamily="18" charset="0"/>
                <a:cs typeface="Times New Roman" pitchFamily="18" charset="0"/>
              </a:rPr>
              <a:t>Bacteraemia</a:t>
            </a:r>
          </a:p>
          <a:p>
            <a:pPr marL="742950" lvl="1" indent="-285750" algn="l" rtl="0">
              <a:buFont typeface="Arial" pitchFamily="34" charset="0"/>
              <a:buChar char="•"/>
            </a:pPr>
            <a:r>
              <a:rPr lang="en-US" sz="2000" dirty="0">
                <a:latin typeface="Times New Roman" pitchFamily="18" charset="0"/>
                <a:cs typeface="Times New Roman" pitchFamily="18" charset="0"/>
              </a:rPr>
              <a:t>Bacteraemia is unusual following superficial SSIs but common after anastomotic breakdown (deep space SSI).</a:t>
            </a:r>
          </a:p>
          <a:p>
            <a:pPr marL="742950" lvl="1" indent="-285750" algn="l" rtl="0">
              <a:buFont typeface="Arial" pitchFamily="34" charset="0"/>
              <a:buChar char="•"/>
            </a:pPr>
            <a:r>
              <a:rPr lang="en-US" sz="2000" dirty="0">
                <a:latin typeface="Times New Roman" pitchFamily="18" charset="0"/>
                <a:cs typeface="Times New Roman" pitchFamily="18" charset="0"/>
              </a:rPr>
              <a:t> It is usually transient and can follow procedures undertaken through infected tissues (particularly instrumentation in infected bile or urine).</a:t>
            </a:r>
          </a:p>
          <a:p>
            <a:pPr marL="742950" lvl="1" indent="-285750" algn="l" rtl="0">
              <a:buFont typeface="Arial" pitchFamily="34" charset="0"/>
              <a:buChar char="•"/>
            </a:pPr>
            <a:r>
              <a:rPr lang="en-US" sz="2000" dirty="0">
                <a:latin typeface="Times New Roman" pitchFamily="18" charset="0"/>
                <a:cs typeface="Times New Roman" pitchFamily="18" charset="0"/>
              </a:rPr>
              <a:t>It may also occur through bacterial colonisation of indwelling intravenous cannulae.</a:t>
            </a:r>
          </a:p>
          <a:p>
            <a:pPr marL="742950" lvl="1" indent="-285750" algn="l" rtl="0">
              <a:buFont typeface="Arial" pitchFamily="34" charset="0"/>
              <a:buChar char="•"/>
            </a:pPr>
            <a:r>
              <a:rPr lang="en-US" sz="2000" dirty="0">
                <a:latin typeface="Times New Roman" pitchFamily="18" charset="0"/>
                <a:cs typeface="Times New Roman" pitchFamily="18" charset="0"/>
              </a:rPr>
              <a:t> Bacteraemia is important when a prosthetrophilsis has been implanted, as infection of the prosthesis can occur.</a:t>
            </a:r>
          </a:p>
          <a:p>
            <a:pPr marL="742950" lvl="1" indent="-285750" algn="l" rtl="0">
              <a:buFont typeface="Arial" pitchFamily="34" charset="0"/>
              <a:buChar char="•"/>
            </a:pPr>
            <a:r>
              <a:rPr lang="en-US" sz="2000" dirty="0">
                <a:latin typeface="Times New Roman" pitchFamily="18" charset="0"/>
                <a:cs typeface="Times New Roman" pitchFamily="18" charset="0"/>
              </a:rPr>
              <a:t>Sepsis accompanied by MODS may follow anastomotic breakdown.</a:t>
            </a:r>
          </a:p>
          <a:p>
            <a:pPr marL="742950" lvl="1" indent="-285750" algn="l" rtl="0">
              <a:buFont typeface="Arial" pitchFamily="34" charset="0"/>
              <a:buChar char="•"/>
            </a:pPr>
            <a:r>
              <a:rPr lang="en-US" sz="2000" dirty="0">
                <a:latin typeface="Times New Roman" pitchFamily="18" charset="0"/>
                <a:cs typeface="Times New Roman" pitchFamily="18" charset="0"/>
              </a:rPr>
              <a:t>Aerobic Gram-negative bacilli are mainly responsible, but S. aureus and fungi may be involved, particularly after the use of broad-spectrum </a:t>
            </a:r>
            <a:r>
              <a:rPr lang="en-US" sz="2000" dirty="0" smtClean="0">
                <a:latin typeface="Times New Roman" pitchFamily="18" charset="0"/>
                <a:cs typeface="Times New Roman" pitchFamily="18" charset="0"/>
              </a:rPr>
              <a:t>antibiotics</a:t>
            </a:r>
          </a:p>
          <a:p>
            <a:pPr lvl="1" algn="l" rtl="0"/>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5770215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
            <a:ext cx="9144000" cy="4401205"/>
          </a:xfrm>
          <a:prstGeom prst="rect">
            <a:avLst/>
          </a:prstGeom>
        </p:spPr>
        <p:txBody>
          <a:bodyPr wrap="square">
            <a:spAutoFit/>
          </a:bodyPr>
          <a:lstStyle/>
          <a:p>
            <a:pPr algn="l" rtl="0"/>
            <a:r>
              <a:rPr lang="en-US" sz="2000" b="1" dirty="0">
                <a:latin typeface="Times New Roman" pitchFamily="18" charset="0"/>
                <a:cs typeface="Times New Roman" pitchFamily="18" charset="0"/>
              </a:rPr>
              <a:t>Systemic inflammatory response </a:t>
            </a:r>
            <a:r>
              <a:rPr lang="en-US" sz="2000" b="1" dirty="0" smtClean="0">
                <a:latin typeface="Times New Roman" pitchFamily="18" charset="0"/>
                <a:cs typeface="Times New Roman" pitchFamily="18" charset="0"/>
              </a:rPr>
              <a:t>syndrome (SIRS</a:t>
            </a:r>
            <a:r>
              <a:rPr lang="en-US" sz="2000" b="1" dirty="0">
                <a:latin typeface="Times New Roman" pitchFamily="18" charset="0"/>
                <a:cs typeface="Times New Roman" pitchFamily="18" charset="0"/>
              </a:rPr>
              <a:t>)</a:t>
            </a:r>
          </a:p>
          <a:p>
            <a:pPr marL="742950" lvl="1" indent="-285750" algn="l" rtl="0">
              <a:buFont typeface="Arial" pitchFamily="34" charset="0"/>
              <a:buChar char="•"/>
            </a:pPr>
            <a:r>
              <a:rPr lang="en-US" sz="2000" dirty="0">
                <a:latin typeface="Times New Roman" pitchFamily="18" charset="0"/>
                <a:cs typeface="Times New Roman" pitchFamily="18" charset="0"/>
              </a:rPr>
              <a:t>SIRS is a systemic manifestation of </a:t>
            </a:r>
            <a:r>
              <a:rPr lang="en-US" sz="2000" dirty="0" smtClean="0">
                <a:latin typeface="Times New Roman" pitchFamily="18" charset="0"/>
                <a:cs typeface="Times New Roman" pitchFamily="18" charset="0"/>
              </a:rPr>
              <a:t>sepsis, although </a:t>
            </a:r>
            <a:r>
              <a:rPr lang="en-US" sz="2000" dirty="0">
                <a:latin typeface="Times New Roman" pitchFamily="18" charset="0"/>
                <a:cs typeface="Times New Roman" pitchFamily="18" charset="0"/>
              </a:rPr>
              <a:t>the syndrome may also be caused by </a:t>
            </a:r>
            <a:r>
              <a:rPr lang="en-US" sz="2000" dirty="0" smtClean="0">
                <a:latin typeface="Times New Roman" pitchFamily="18" charset="0"/>
                <a:cs typeface="Times New Roman" pitchFamily="18" charset="0"/>
              </a:rPr>
              <a:t>multiple trauma</a:t>
            </a:r>
            <a:r>
              <a:rPr lang="en-US" sz="2000" dirty="0">
                <a:latin typeface="Times New Roman" pitchFamily="18" charset="0"/>
                <a:cs typeface="Times New Roman" pitchFamily="18" charset="0"/>
              </a:rPr>
              <a:t>, burns or pancreatitis without infection.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Serious infection, such </a:t>
            </a:r>
            <a:r>
              <a:rPr lang="en-US" sz="2000" dirty="0">
                <a:latin typeface="Times New Roman" pitchFamily="18" charset="0"/>
                <a:cs typeface="Times New Roman" pitchFamily="18" charset="0"/>
              </a:rPr>
              <a:t>as secondary peritonitis, may lead to SIRS </a:t>
            </a:r>
            <a:r>
              <a:rPr lang="en-US" sz="2000" dirty="0" smtClean="0">
                <a:latin typeface="Times New Roman" pitchFamily="18" charset="0"/>
                <a:cs typeface="Times New Roman" pitchFamily="18" charset="0"/>
              </a:rPr>
              <a:t>through the </a:t>
            </a:r>
            <a:r>
              <a:rPr lang="en-US" sz="2000" dirty="0">
                <a:latin typeface="Times New Roman" pitchFamily="18" charset="0"/>
                <a:cs typeface="Times New Roman" pitchFamily="18" charset="0"/>
              </a:rPr>
              <a:t>release of lipopolysaccharide endotoxin from the walls </a:t>
            </a:r>
            <a:r>
              <a:rPr lang="en-US" sz="2000" dirty="0" smtClean="0">
                <a:latin typeface="Times New Roman" pitchFamily="18" charset="0"/>
                <a:cs typeface="Times New Roman" pitchFamily="18" charset="0"/>
              </a:rPr>
              <a:t>of dying </a:t>
            </a:r>
            <a:r>
              <a:rPr lang="en-US" sz="2000" dirty="0">
                <a:latin typeface="Times New Roman" pitchFamily="18" charset="0"/>
                <a:cs typeface="Times New Roman" pitchFamily="18" charset="0"/>
              </a:rPr>
              <a:t>gram-negative bacilli (mainly Escherichia coli) or </a:t>
            </a:r>
            <a:r>
              <a:rPr lang="en-US" sz="2000" dirty="0" smtClean="0">
                <a:latin typeface="Times New Roman" pitchFamily="18" charset="0"/>
                <a:cs typeface="Times New Roman" pitchFamily="18" charset="0"/>
              </a:rPr>
              <a:t>other bacteria </a:t>
            </a:r>
            <a:r>
              <a:rPr lang="en-US" sz="2000" dirty="0">
                <a:latin typeface="Times New Roman" pitchFamily="18" charset="0"/>
                <a:cs typeface="Times New Roman" pitchFamily="18" charset="0"/>
              </a:rPr>
              <a:t>or fungi.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This </a:t>
            </a:r>
            <a:r>
              <a:rPr lang="en-US" sz="2000" dirty="0">
                <a:latin typeface="Times New Roman" pitchFamily="18" charset="0"/>
                <a:cs typeface="Times New Roman" pitchFamily="18" charset="0"/>
              </a:rPr>
              <a:t>and other toxins stimulate the </a:t>
            </a:r>
            <a:r>
              <a:rPr lang="en-US" sz="2000" dirty="0" smtClean="0">
                <a:latin typeface="Times New Roman" pitchFamily="18" charset="0"/>
                <a:cs typeface="Times New Roman" pitchFamily="18" charset="0"/>
              </a:rPr>
              <a:t>release of </a:t>
            </a:r>
            <a:r>
              <a:rPr lang="en-US" sz="2000" dirty="0">
                <a:latin typeface="Times New Roman" pitchFamily="18" charset="0"/>
                <a:cs typeface="Times New Roman" pitchFamily="18" charset="0"/>
              </a:rPr>
              <a:t>cytokines from </a:t>
            </a:r>
            <a:r>
              <a:rPr lang="en-US" sz="2000" dirty="0" smtClean="0">
                <a:latin typeface="Times New Roman" pitchFamily="18" charset="0"/>
                <a:cs typeface="Times New Roman" pitchFamily="18" charset="0"/>
              </a:rPr>
              <a:t>macrophages. </a:t>
            </a:r>
          </a:p>
          <a:p>
            <a:pPr marL="742950" lvl="1" indent="-285750" algn="l" rtl="0">
              <a:buFont typeface="Arial" pitchFamily="34" charset="0"/>
              <a:buChar char="•"/>
            </a:pPr>
            <a:r>
              <a:rPr lang="en-US" sz="2000" dirty="0" smtClean="0">
                <a:latin typeface="Times New Roman" pitchFamily="18" charset="0"/>
                <a:cs typeface="Times New Roman" pitchFamily="18" charset="0"/>
              </a:rPr>
              <a:t>SIRS should not </a:t>
            </a:r>
            <a:r>
              <a:rPr lang="en-US" sz="2000" dirty="0">
                <a:latin typeface="Times New Roman" pitchFamily="18" charset="0"/>
                <a:cs typeface="Times New Roman" pitchFamily="18" charset="0"/>
              </a:rPr>
              <a:t>be confused with bacteraemia although the two </a:t>
            </a:r>
            <a:r>
              <a:rPr lang="en-US" sz="2000" dirty="0" smtClean="0">
                <a:latin typeface="Times New Roman" pitchFamily="18" charset="0"/>
                <a:cs typeface="Times New Roman" pitchFamily="18" charset="0"/>
              </a:rPr>
              <a:t>may coexist</a:t>
            </a:r>
            <a:r>
              <a:rPr lang="en-US" sz="2000" dirty="0">
                <a:latin typeface="Times New Roman" pitchFamily="18" charset="0"/>
                <a:cs typeface="Times New Roman" pitchFamily="18" charset="0"/>
              </a:rPr>
              <a:t>.</a:t>
            </a:r>
          </a:p>
          <a:p>
            <a:pPr marL="742950" lvl="1" indent="-285750" algn="l" rtl="0">
              <a:buFont typeface="Arial" pitchFamily="34" charset="0"/>
              <a:buChar char="•"/>
            </a:pPr>
            <a:r>
              <a:rPr lang="en-US" sz="2000" dirty="0">
                <a:latin typeface="Times New Roman" pitchFamily="18" charset="0"/>
                <a:cs typeface="Times New Roman" pitchFamily="18" charset="0"/>
              </a:rPr>
              <a:t>Septic manifestations and multiple organ dysfunction </a:t>
            </a:r>
            <a:r>
              <a:rPr lang="en-US" sz="2000" dirty="0" smtClean="0">
                <a:latin typeface="Times New Roman" pitchFamily="18" charset="0"/>
                <a:cs typeface="Times New Roman" pitchFamily="18" charset="0"/>
              </a:rPr>
              <a:t>syndrome (MODS</a:t>
            </a:r>
            <a:r>
              <a:rPr lang="en-US" sz="2000" dirty="0">
                <a:latin typeface="Times New Roman" pitchFamily="18" charset="0"/>
                <a:cs typeface="Times New Roman" pitchFamily="18" charset="0"/>
              </a:rPr>
              <a:t>) in SIRS are mediated by the release of </a:t>
            </a:r>
            <a:r>
              <a:rPr lang="en-US" sz="2000" dirty="0" smtClean="0">
                <a:latin typeface="Times New Roman" pitchFamily="18" charset="0"/>
                <a:cs typeface="Times New Roman" pitchFamily="18" charset="0"/>
              </a:rPr>
              <a:t>proinflammatory cytokines </a:t>
            </a:r>
            <a:r>
              <a:rPr lang="en-US" sz="2000" dirty="0">
                <a:latin typeface="Times New Roman" pitchFamily="18" charset="0"/>
                <a:cs typeface="Times New Roman" pitchFamily="18" charset="0"/>
              </a:rPr>
              <a:t>such as interleukin-1 (IL-1) and </a:t>
            </a:r>
            <a:r>
              <a:rPr lang="en-US" sz="2000" dirty="0" smtClean="0">
                <a:latin typeface="Times New Roman" pitchFamily="18" charset="0"/>
                <a:cs typeface="Times New Roman" pitchFamily="18" charset="0"/>
              </a:rPr>
              <a:t>tumour necrosis </a:t>
            </a:r>
            <a:r>
              <a:rPr lang="en-US" sz="2000" dirty="0">
                <a:latin typeface="Times New Roman" pitchFamily="18" charset="0"/>
                <a:cs typeface="Times New Roman" pitchFamily="18" charset="0"/>
              </a:rPr>
              <a:t>factor alpha (TNFa).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These </a:t>
            </a:r>
            <a:r>
              <a:rPr lang="en-US" sz="2000" dirty="0">
                <a:latin typeface="Times New Roman" pitchFamily="18" charset="0"/>
                <a:cs typeface="Times New Roman" pitchFamily="18" charset="0"/>
              </a:rPr>
              <a:t>cytokines </a:t>
            </a:r>
            <a:r>
              <a:rPr lang="en-US" sz="2000" dirty="0" smtClean="0">
                <a:latin typeface="Times New Roman" pitchFamily="18" charset="0"/>
                <a:cs typeface="Times New Roman" pitchFamily="18" charset="0"/>
              </a:rPr>
              <a:t>normally stimulate </a:t>
            </a:r>
            <a:r>
              <a:rPr lang="en-US" sz="2000" dirty="0">
                <a:latin typeface="Times New Roman" pitchFamily="18" charset="0"/>
                <a:cs typeface="Times New Roman" pitchFamily="18" charset="0"/>
              </a:rPr>
              <a:t>neutrohil adhesion to endothelial surfaces </a:t>
            </a:r>
            <a:r>
              <a:rPr lang="en-US" sz="2000" dirty="0" smtClean="0">
                <a:latin typeface="Times New Roman" pitchFamily="18" charset="0"/>
                <a:cs typeface="Times New Roman" pitchFamily="18" charset="0"/>
              </a:rPr>
              <a:t>adjacent to </a:t>
            </a:r>
            <a:r>
              <a:rPr lang="en-US" sz="2000" dirty="0">
                <a:latin typeface="Times New Roman" pitchFamily="18" charset="0"/>
                <a:cs typeface="Times New Roman" pitchFamily="18" charset="0"/>
              </a:rPr>
              <a:t>the source of infection and cause them to migrate </a:t>
            </a:r>
            <a:r>
              <a:rPr lang="en-US" sz="2000" dirty="0" smtClean="0">
                <a:latin typeface="Times New Roman" pitchFamily="18" charset="0"/>
                <a:cs typeface="Times New Roman" pitchFamily="18" charset="0"/>
              </a:rPr>
              <a:t>through the </a:t>
            </a:r>
            <a:r>
              <a:rPr lang="en-US" sz="2000" dirty="0">
                <a:latin typeface="Times New Roman" pitchFamily="18" charset="0"/>
                <a:cs typeface="Times New Roman" pitchFamily="18" charset="0"/>
              </a:rPr>
              <a:t>blood vessel wall by chemotaxis, where they can </a:t>
            </a:r>
            <a:r>
              <a:rPr lang="en-US" sz="2000" dirty="0" smtClean="0">
                <a:latin typeface="Times New Roman" pitchFamily="18" charset="0"/>
                <a:cs typeface="Times New Roman" pitchFamily="18" charset="0"/>
              </a:rPr>
              <a:t>attack the </a:t>
            </a:r>
            <a:r>
              <a:rPr lang="en-US" sz="2000" dirty="0">
                <a:latin typeface="Times New Roman" pitchFamily="18" charset="0"/>
                <a:cs typeface="Times New Roman" pitchFamily="18" charset="0"/>
              </a:rPr>
              <a:t>bacterial invasion.</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18343924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4062651"/>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A respiratory burst occurs within </a:t>
            </a:r>
            <a:r>
              <a:rPr lang="en-US" sz="2000" dirty="0" smtClean="0">
                <a:latin typeface="Times New Roman" pitchFamily="18" charset="0"/>
                <a:cs typeface="Times New Roman" pitchFamily="18" charset="0"/>
              </a:rPr>
              <a:t>such activated </a:t>
            </a:r>
            <a:r>
              <a:rPr lang="en-US" sz="2000" dirty="0">
                <a:latin typeface="Times New Roman" pitchFamily="18" charset="0"/>
                <a:cs typeface="Times New Roman" pitchFamily="18" charset="0"/>
              </a:rPr>
              <a:t>neutrophils, releasing lysosomal enzymes, </a:t>
            </a:r>
            <a:r>
              <a:rPr lang="en-US" sz="2000" dirty="0" smtClean="0">
                <a:latin typeface="Times New Roman" pitchFamily="18" charset="0"/>
                <a:cs typeface="Times New Roman" pitchFamily="18" charset="0"/>
              </a:rPr>
              <a:t>oxidants and </a:t>
            </a:r>
            <a:r>
              <a:rPr lang="en-US" sz="2000" dirty="0">
                <a:latin typeface="Times New Roman" pitchFamily="18" charset="0"/>
                <a:cs typeface="Times New Roman" pitchFamily="18" charset="0"/>
              </a:rPr>
              <a:t>free radicals which are involved in killing the </a:t>
            </a:r>
            <a:r>
              <a:rPr lang="en-US" sz="2000" dirty="0" smtClean="0">
                <a:latin typeface="Times New Roman" pitchFamily="18" charset="0"/>
                <a:cs typeface="Times New Roman" pitchFamily="18" charset="0"/>
              </a:rPr>
              <a:t>invading bacteria</a:t>
            </a:r>
            <a:r>
              <a:rPr lang="en-US" sz="2000" dirty="0">
                <a:latin typeface="Times New Roman" pitchFamily="18" charset="0"/>
                <a:cs typeface="Times New Roman" pitchFamily="18" charset="0"/>
              </a:rPr>
              <a:t>, but which may also damage adjacent cells.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Coagulation, complement </a:t>
            </a:r>
            <a:r>
              <a:rPr lang="en-US" sz="2000" dirty="0">
                <a:latin typeface="Times New Roman" pitchFamily="18" charset="0"/>
                <a:cs typeface="Times New Roman" pitchFamily="18" charset="0"/>
              </a:rPr>
              <a:t>and fibrinolytic pathways are also </a:t>
            </a:r>
            <a:r>
              <a:rPr lang="en-US" sz="2000" dirty="0" smtClean="0">
                <a:latin typeface="Times New Roman" pitchFamily="18" charset="0"/>
                <a:cs typeface="Times New Roman" pitchFamily="18" charset="0"/>
              </a:rPr>
              <a:t>stimulated as </a:t>
            </a:r>
            <a:r>
              <a:rPr lang="en-US" sz="2000" dirty="0">
                <a:latin typeface="Times New Roman" pitchFamily="18" charset="0"/>
                <a:cs typeface="Times New Roman" pitchFamily="18" charset="0"/>
              </a:rPr>
              <a:t>part of the normal inflammatory response.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This response </a:t>
            </a:r>
            <a:r>
              <a:rPr lang="en-US" sz="2000" dirty="0">
                <a:latin typeface="Times New Roman" pitchFamily="18" charset="0"/>
                <a:cs typeface="Times New Roman" pitchFamily="18" charset="0"/>
              </a:rPr>
              <a:t>is usually beneficial to the host and is an </a:t>
            </a:r>
            <a:r>
              <a:rPr lang="en-US" sz="2000" dirty="0" smtClean="0">
                <a:latin typeface="Times New Roman" pitchFamily="18" charset="0"/>
                <a:cs typeface="Times New Roman" pitchFamily="18" charset="0"/>
              </a:rPr>
              <a:t>important aspect </a:t>
            </a:r>
            <a:r>
              <a:rPr lang="en-US" sz="2000" dirty="0">
                <a:latin typeface="Times New Roman" pitchFamily="18" charset="0"/>
                <a:cs typeface="Times New Roman" pitchFamily="18" charset="0"/>
              </a:rPr>
              <a:t>of normal tissue repair and wound healing.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the </a:t>
            </a:r>
            <a:r>
              <a:rPr lang="en-US" sz="2000" dirty="0" smtClean="0">
                <a:latin typeface="Times New Roman" pitchFamily="18" charset="0"/>
                <a:cs typeface="Times New Roman" pitchFamily="18" charset="0"/>
              </a:rPr>
              <a:t>presence of </a:t>
            </a:r>
            <a:r>
              <a:rPr lang="en-US" sz="2000" dirty="0">
                <a:latin typeface="Times New Roman" pitchFamily="18" charset="0"/>
                <a:cs typeface="Times New Roman" pitchFamily="18" charset="0"/>
              </a:rPr>
              <a:t>severe sepsis or bacteraemia, this response may </a:t>
            </a:r>
            <a:r>
              <a:rPr lang="en-US" sz="2000" dirty="0" smtClean="0">
                <a:latin typeface="Times New Roman" pitchFamily="18" charset="0"/>
                <a:cs typeface="Times New Roman" pitchFamily="18" charset="0"/>
              </a:rPr>
              <a:t>become harmful </a:t>
            </a:r>
            <a:r>
              <a:rPr lang="en-US" sz="2000" dirty="0">
                <a:latin typeface="Times New Roman" pitchFamily="18" charset="0"/>
                <a:cs typeface="Times New Roman" pitchFamily="18" charset="0"/>
              </a:rPr>
              <a:t>to the host if it occurs in excess, when it is known </a:t>
            </a:r>
            <a:r>
              <a:rPr lang="en-US" sz="2000" dirty="0" smtClean="0">
                <a:latin typeface="Times New Roman" pitchFamily="18" charset="0"/>
                <a:cs typeface="Times New Roman" pitchFamily="18" charset="0"/>
              </a:rPr>
              <a:t>as the </a:t>
            </a:r>
            <a:r>
              <a:rPr lang="en-US" sz="2000" dirty="0">
                <a:latin typeface="Times New Roman" pitchFamily="18" charset="0"/>
                <a:cs typeface="Times New Roman" pitchFamily="18" charset="0"/>
              </a:rPr>
              <a:t>systemic inflammatory response syndrome or SIRS. </a:t>
            </a:r>
            <a:r>
              <a:rPr lang="en-US" sz="2000" dirty="0" smtClean="0">
                <a:latin typeface="Times New Roman" pitchFamily="18" charset="0"/>
                <a:cs typeface="Times New Roman" pitchFamily="18" charset="0"/>
              </a:rPr>
              <a:t>There are </a:t>
            </a:r>
            <a:r>
              <a:rPr lang="en-US" sz="2000" dirty="0">
                <a:latin typeface="Times New Roman" pitchFamily="18" charset="0"/>
                <a:cs typeface="Times New Roman" pitchFamily="18" charset="0"/>
              </a:rPr>
              <a:t>high circulating levels of cytokines and activated </a:t>
            </a:r>
            <a:r>
              <a:rPr lang="en-US" sz="2000" dirty="0" smtClean="0">
                <a:latin typeface="Times New Roman" pitchFamily="18" charset="0"/>
                <a:cs typeface="Times New Roman" pitchFamily="18" charset="0"/>
              </a:rPr>
              <a:t>neutrophils which </a:t>
            </a:r>
            <a:r>
              <a:rPr lang="en-US" sz="2000" dirty="0">
                <a:latin typeface="Times New Roman" pitchFamily="18" charset="0"/>
                <a:cs typeface="Times New Roman" pitchFamily="18" charset="0"/>
              </a:rPr>
              <a:t>stimulate fever, tachycardia and tachypnoea.</a:t>
            </a:r>
          </a:p>
          <a:p>
            <a:pPr marL="742950" lvl="1" indent="-285750" algn="l" rtl="0">
              <a:buFont typeface="Arial" pitchFamily="34" charset="0"/>
              <a:buChar char="•"/>
            </a:pP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9112980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093428"/>
          </a:xfrm>
          <a:prstGeom prst="rect">
            <a:avLst/>
          </a:prstGeom>
        </p:spPr>
        <p:txBody>
          <a:bodyPr wrap="square">
            <a:spAutoFit/>
          </a:bodyPr>
          <a:lstStyle/>
          <a:p>
            <a:pPr marL="800100" lvl="1" indent="-342900" algn="l" rtl="0">
              <a:buFont typeface="Arial" pitchFamily="34" charset="0"/>
              <a:buChar char="•"/>
            </a:pPr>
            <a:r>
              <a:rPr lang="en-US" sz="2000" dirty="0">
                <a:latin typeface="Times New Roman" pitchFamily="18" charset="0"/>
                <a:cs typeface="Times New Roman" pitchFamily="18" charset="0"/>
              </a:rPr>
              <a:t>The activated neutrophils adhere to vascular endothelium in key organs remote from the source of infection and damage it, leading to increased vascular permeability, which in turn leads to cellular damage within the organs, which become dysfunctional and give rise to the clinical picture of multiple organ dysfunction syndrome or MODS. </a:t>
            </a:r>
          </a:p>
          <a:p>
            <a:pPr marL="800100" lvl="1" indent="-342900" algn="l" rtl="0">
              <a:buFont typeface="Arial" pitchFamily="34" charset="0"/>
              <a:buChar char="•"/>
            </a:pPr>
            <a:r>
              <a:rPr lang="en-US" sz="2000" dirty="0">
                <a:latin typeface="Times New Roman" pitchFamily="18" charset="0"/>
                <a:cs typeface="Times New Roman" pitchFamily="18" charset="0"/>
              </a:rPr>
              <a:t>In its most severe form, MODS may progress into multiple system organ failure (MSOF). </a:t>
            </a:r>
          </a:p>
          <a:p>
            <a:pPr marL="800100" lvl="1" indent="-342900" algn="l" rtl="0">
              <a:buFont typeface="Arial" pitchFamily="34" charset="0"/>
              <a:buChar char="•"/>
            </a:pPr>
            <a:r>
              <a:rPr lang="en-US" sz="2000" dirty="0">
                <a:latin typeface="Times New Roman" pitchFamily="18" charset="0"/>
                <a:cs typeface="Times New Roman" pitchFamily="18" charset="0"/>
              </a:rPr>
              <a:t>Respiratory, cardiac, intestinal, renal and liver failure ensue in combination with circulatory failure and shock. </a:t>
            </a:r>
          </a:p>
          <a:p>
            <a:pPr marL="800100" lvl="1" indent="-342900" algn="l" rtl="0">
              <a:buFont typeface="Arial" pitchFamily="34" charset="0"/>
              <a:buChar char="•"/>
            </a:pPr>
            <a:r>
              <a:rPr lang="en-US" sz="2000" dirty="0">
                <a:latin typeface="Times New Roman" pitchFamily="18" charset="0"/>
                <a:cs typeface="Times New Roman" pitchFamily="18" charset="0"/>
              </a:rPr>
              <a:t>In this state, the body’s resistance to infection is reduced and a vicious cycle develops where the more organs that fail, the more likely it becomes that death will follow despite all that a modern intensive care unit can do for organ support.</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28627869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247864"/>
          </a:xfrm>
          <a:prstGeom prst="rect">
            <a:avLst/>
          </a:prstGeom>
        </p:spPr>
        <p:txBody>
          <a:bodyPr wrap="square">
            <a:spAutoFit/>
          </a:bodyPr>
          <a:lstStyle/>
          <a:p>
            <a:pPr algn="l"/>
            <a:r>
              <a:rPr lang="en-US" sz="2000" dirty="0">
                <a:latin typeface="Times New Roman" pitchFamily="18" charset="0"/>
                <a:cs typeface="Times New Roman" pitchFamily="18" charset="0"/>
              </a:rPr>
              <a:t>Definitions of systemic inflammatory response </a:t>
            </a:r>
            <a:r>
              <a:rPr lang="en-US" sz="2000" dirty="0" smtClean="0">
                <a:latin typeface="Times New Roman" pitchFamily="18" charset="0"/>
                <a:cs typeface="Times New Roman" pitchFamily="18" charset="0"/>
              </a:rPr>
              <a:t>syndrome (SIRS</a:t>
            </a:r>
            <a:r>
              <a:rPr lang="en-US" sz="2000" dirty="0">
                <a:latin typeface="Times New Roman" pitchFamily="18" charset="0"/>
                <a:cs typeface="Times New Roman" pitchFamily="18" charset="0"/>
              </a:rPr>
              <a:t>) and </a:t>
            </a:r>
            <a:r>
              <a:rPr lang="en-US" sz="2000" dirty="0" smtClean="0">
                <a:latin typeface="Times New Roman" pitchFamily="18" charset="0"/>
                <a:cs typeface="Times New Roman" pitchFamily="18" charset="0"/>
              </a:rPr>
              <a:t>sepsis.</a:t>
            </a:r>
            <a:endParaRPr lang="en-US" sz="2000" dirty="0">
              <a:latin typeface="Times New Roman" pitchFamily="18" charset="0"/>
              <a:cs typeface="Times New Roman" pitchFamily="18" charset="0"/>
            </a:endParaRPr>
          </a:p>
          <a:p>
            <a:pPr algn="l"/>
            <a:r>
              <a:rPr lang="en-US" sz="2000" dirty="0">
                <a:latin typeface="Times New Roman" pitchFamily="18" charset="0"/>
                <a:cs typeface="Times New Roman" pitchFamily="18" charset="0"/>
              </a:rPr>
              <a:t>SIRS</a:t>
            </a:r>
          </a:p>
          <a:p>
            <a:pPr algn="l"/>
            <a:r>
              <a:rPr lang="en-US" sz="2000" b="1" i="1" dirty="0">
                <a:latin typeface="Times New Roman" pitchFamily="18" charset="0"/>
                <a:cs typeface="Times New Roman" pitchFamily="18" charset="0"/>
              </a:rPr>
              <a:t>Two of:</a:t>
            </a:r>
          </a:p>
          <a:p>
            <a:pPr marL="742950" lvl="1" indent="-285750" algn="l" rtl="0">
              <a:buFont typeface="Arial" pitchFamily="34" charset="0"/>
              <a:buChar char="•"/>
            </a:pPr>
            <a:r>
              <a:rPr lang="en-US" sz="2000" dirty="0">
                <a:latin typeface="Times New Roman" pitchFamily="18" charset="0"/>
                <a:cs typeface="Times New Roman" pitchFamily="18" charset="0"/>
              </a:rPr>
              <a:t>H</a:t>
            </a:r>
            <a:r>
              <a:rPr lang="en-US" sz="2000" dirty="0" smtClean="0">
                <a:latin typeface="Times New Roman" pitchFamily="18" charset="0"/>
                <a:cs typeface="Times New Roman" pitchFamily="18" charset="0"/>
              </a:rPr>
              <a:t>yperthermia </a:t>
            </a:r>
            <a:r>
              <a:rPr lang="en-US" sz="2000" dirty="0">
                <a:latin typeface="Times New Roman" pitchFamily="18" charset="0"/>
                <a:cs typeface="Times New Roman" pitchFamily="18" charset="0"/>
              </a:rPr>
              <a:t>(&gt;38°C) or hypothermia (&lt;36°C)</a:t>
            </a:r>
          </a:p>
          <a:p>
            <a:pPr marL="742950" lvl="1" indent="-285750" algn="l" rtl="0">
              <a:buFont typeface="Arial" pitchFamily="34" charset="0"/>
              <a:buChar char="•"/>
            </a:pPr>
            <a:r>
              <a:rPr lang="en-US" sz="2000" dirty="0">
                <a:latin typeface="Times New Roman" pitchFamily="18" charset="0"/>
                <a:cs typeface="Times New Roman" pitchFamily="18" charset="0"/>
              </a:rPr>
              <a:t>T</a:t>
            </a:r>
            <a:r>
              <a:rPr lang="en-US" sz="2000" dirty="0" smtClean="0">
                <a:latin typeface="Times New Roman" pitchFamily="18" charset="0"/>
                <a:cs typeface="Times New Roman" pitchFamily="18" charset="0"/>
              </a:rPr>
              <a:t>achycardia </a:t>
            </a:r>
            <a:r>
              <a:rPr lang="en-US" sz="2000" dirty="0">
                <a:latin typeface="Times New Roman" pitchFamily="18" charset="0"/>
                <a:cs typeface="Times New Roman" pitchFamily="18" charset="0"/>
              </a:rPr>
              <a:t>(&gt;90/min, no -blockers) or tachypnoea (&gt;20/min)</a:t>
            </a:r>
          </a:p>
          <a:p>
            <a:pPr marL="742950" lvl="1" indent="-285750" algn="l" rtl="0">
              <a:buFont typeface="Arial" pitchFamily="34" charset="0"/>
              <a:buChar char="•"/>
            </a:pPr>
            <a:r>
              <a:rPr lang="en-US" sz="2000" dirty="0">
                <a:latin typeface="Times New Roman" pitchFamily="18" charset="0"/>
                <a:cs typeface="Times New Roman" pitchFamily="18" charset="0"/>
              </a:rPr>
              <a:t>W</a:t>
            </a:r>
            <a:r>
              <a:rPr lang="en-US" sz="2000" dirty="0" smtClean="0">
                <a:latin typeface="Times New Roman" pitchFamily="18" charset="0"/>
                <a:cs typeface="Times New Roman" pitchFamily="18" charset="0"/>
              </a:rPr>
              <a:t>hite </a:t>
            </a:r>
            <a:r>
              <a:rPr lang="en-US" sz="2000" dirty="0">
                <a:latin typeface="Times New Roman" pitchFamily="18" charset="0"/>
                <a:cs typeface="Times New Roman" pitchFamily="18" charset="0"/>
              </a:rPr>
              <a:t>cell count &gt;12 × 109/l or &lt;4 × 109/l</a:t>
            </a:r>
          </a:p>
          <a:p>
            <a:pPr algn="l"/>
            <a:r>
              <a:rPr lang="en-US" sz="2000" b="1" dirty="0">
                <a:latin typeface="Times New Roman" pitchFamily="18" charset="0"/>
                <a:cs typeface="Times New Roman" pitchFamily="18" charset="0"/>
              </a:rPr>
              <a:t>Sepsis is SIRS with a documented </a:t>
            </a:r>
            <a:r>
              <a:rPr lang="en-US" sz="2000" b="1" dirty="0" smtClean="0">
                <a:latin typeface="Times New Roman" pitchFamily="18" charset="0"/>
                <a:cs typeface="Times New Roman" pitchFamily="18" charset="0"/>
              </a:rPr>
              <a:t>infection.</a:t>
            </a:r>
          </a:p>
          <a:p>
            <a:pPr algn="l" rtl="0"/>
            <a:r>
              <a:rPr lang="en-US" sz="2000" b="1" dirty="0" smtClean="0">
                <a:latin typeface="Times New Roman" pitchFamily="18" charset="0"/>
                <a:cs typeface="Times New Roman" pitchFamily="18" charset="0"/>
              </a:rPr>
              <a:t> Severe </a:t>
            </a:r>
            <a:r>
              <a:rPr lang="en-US" sz="2000" b="1" dirty="0">
                <a:latin typeface="Times New Roman" pitchFamily="18" charset="0"/>
                <a:cs typeface="Times New Roman" pitchFamily="18" charset="0"/>
              </a:rPr>
              <a:t>sepsis or sepsis syndrome is sepsis with evidence of </a:t>
            </a:r>
            <a:r>
              <a:rPr lang="en-US" sz="2000" b="1" dirty="0" smtClean="0">
                <a:latin typeface="Times New Roman" pitchFamily="18" charset="0"/>
                <a:cs typeface="Times New Roman" pitchFamily="18" charset="0"/>
              </a:rPr>
              <a:t>one</a:t>
            </a:r>
            <a:r>
              <a:rPr lang="en-US" sz="2000" b="1" dirty="0">
                <a:latin typeface="Times New Roman" pitchFamily="18" charset="0"/>
                <a:cs typeface="Times New Roman" pitchFamily="18" charset="0"/>
              </a:rPr>
              <a:t> </a:t>
            </a:r>
            <a:r>
              <a:rPr lang="en-US" sz="2000" b="1" dirty="0" smtClean="0">
                <a:latin typeface="Times New Roman" pitchFamily="18" charset="0"/>
                <a:cs typeface="Times New Roman" pitchFamily="18" charset="0"/>
              </a:rPr>
              <a:t>or </a:t>
            </a:r>
            <a:r>
              <a:rPr lang="en-US" sz="2000" b="1" dirty="0">
                <a:latin typeface="Times New Roman" pitchFamily="18" charset="0"/>
                <a:cs typeface="Times New Roman" pitchFamily="18" charset="0"/>
              </a:rPr>
              <a:t>more organ </a:t>
            </a:r>
            <a:r>
              <a:rPr lang="en-US" sz="2000" b="1" dirty="0" smtClean="0">
                <a:latin typeface="Times New Roman" pitchFamily="18" charset="0"/>
                <a:cs typeface="Times New Roman" pitchFamily="18" charset="0"/>
              </a:rPr>
              <a:t>failures</a:t>
            </a:r>
          </a:p>
          <a:p>
            <a:pPr marL="800100" lvl="1" indent="-342900" algn="l" rtl="0">
              <a:buFont typeface="Arial" pitchFamily="34" charset="0"/>
              <a:buChar char="•"/>
            </a:pPr>
            <a:r>
              <a:rPr lang="en-US" sz="2000" dirty="0" smtClean="0">
                <a:latin typeface="Times New Roman" pitchFamily="18" charset="0"/>
                <a:cs typeface="Times New Roman" pitchFamily="18" charset="0"/>
              </a:rPr>
              <a:t> Respiratory </a:t>
            </a:r>
            <a:r>
              <a:rPr lang="en-US" sz="2000" dirty="0">
                <a:latin typeface="Times New Roman" pitchFamily="18" charset="0"/>
                <a:cs typeface="Times New Roman" pitchFamily="18" charset="0"/>
              </a:rPr>
              <a:t>(acute respiratory </a:t>
            </a:r>
            <a:r>
              <a:rPr lang="en-US" sz="2000" dirty="0" smtClean="0">
                <a:latin typeface="Times New Roman" pitchFamily="18" charset="0"/>
                <a:cs typeface="Times New Roman" pitchFamily="18" charset="0"/>
              </a:rPr>
              <a:t>distress syndrome</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a:latin typeface="Times New Roman" pitchFamily="18" charset="0"/>
                <a:cs typeface="Times New Roman" pitchFamily="18" charset="0"/>
              </a:rPr>
              <a:t>C</a:t>
            </a:r>
            <a:r>
              <a:rPr lang="en-US" sz="2000" dirty="0" smtClean="0">
                <a:latin typeface="Times New Roman" pitchFamily="18" charset="0"/>
                <a:cs typeface="Times New Roman" pitchFamily="18" charset="0"/>
              </a:rPr>
              <a:t>ardiovascular </a:t>
            </a:r>
            <a:r>
              <a:rPr lang="en-US" sz="2000" dirty="0">
                <a:latin typeface="Times New Roman" pitchFamily="18" charset="0"/>
                <a:cs typeface="Times New Roman" pitchFamily="18" charset="0"/>
              </a:rPr>
              <a:t>(septic shock follows </a:t>
            </a:r>
            <a:r>
              <a:rPr lang="en-US" sz="2000" dirty="0" smtClean="0">
                <a:latin typeface="Times New Roman" pitchFamily="18" charset="0"/>
                <a:cs typeface="Times New Roman" pitchFamily="18" charset="0"/>
              </a:rPr>
              <a:t>compromise of </a:t>
            </a:r>
            <a:r>
              <a:rPr lang="en-US" sz="2000" dirty="0">
                <a:latin typeface="Times New Roman" pitchFamily="18" charset="0"/>
                <a:cs typeface="Times New Roman" pitchFamily="18" charset="0"/>
              </a:rPr>
              <a:t>cardiac function and fall in peripheral vascular resistance</a:t>
            </a:r>
            <a:r>
              <a:rPr lang="en-US" sz="2000" dirty="0" smtClean="0">
                <a:latin typeface="Times New Roman" pitchFamily="18" charset="0"/>
                <a:cs typeface="Times New Roman" pitchFamily="18" charset="0"/>
              </a:rPr>
              <a:t>), </a:t>
            </a:r>
          </a:p>
          <a:p>
            <a:pPr marL="800100" lvl="1" indent="-342900" algn="l" rtl="0">
              <a:buFont typeface="Arial" pitchFamily="34" charset="0"/>
              <a:buChar char="•"/>
            </a:pPr>
            <a:r>
              <a:rPr lang="en-US" sz="2000" dirty="0">
                <a:latin typeface="Times New Roman" pitchFamily="18" charset="0"/>
                <a:cs typeface="Times New Roman" pitchFamily="18" charset="0"/>
              </a:rPr>
              <a:t>R</a:t>
            </a:r>
            <a:r>
              <a:rPr lang="en-US" sz="2000" dirty="0" smtClean="0">
                <a:latin typeface="Times New Roman" pitchFamily="18" charset="0"/>
                <a:cs typeface="Times New Roman" pitchFamily="18" charset="0"/>
              </a:rPr>
              <a:t>enal </a:t>
            </a:r>
            <a:r>
              <a:rPr lang="en-US" sz="2000" dirty="0">
                <a:latin typeface="Times New Roman" pitchFamily="18" charset="0"/>
                <a:cs typeface="Times New Roman" pitchFamily="18" charset="0"/>
              </a:rPr>
              <a:t>(usually acute tubular necrosis), hepatic, blood </a:t>
            </a:r>
            <a:r>
              <a:rPr lang="en-US" sz="2000" dirty="0" smtClean="0">
                <a:latin typeface="Times New Roman" pitchFamily="18" charset="0"/>
                <a:cs typeface="Times New Roman" pitchFamily="18" charset="0"/>
              </a:rPr>
              <a:t>coagulation</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systems </a:t>
            </a:r>
            <a:r>
              <a:rPr lang="en-US" sz="2000" dirty="0">
                <a:latin typeface="Times New Roman" pitchFamily="18" charset="0"/>
                <a:cs typeface="Times New Roman" pitchFamily="18" charset="0"/>
              </a:rPr>
              <a:t>or central nervous system</a:t>
            </a:r>
            <a:r>
              <a:rPr lang="en-US" sz="2000" dirty="0" smtClean="0">
                <a:latin typeface="Times New Roman" pitchFamily="18" charset="0"/>
                <a:cs typeface="Times New Roman" pitchFamily="18" charset="0"/>
              </a:rPr>
              <a:t>)</a:t>
            </a:r>
            <a:r>
              <a:rPr lang="en-US" sz="2000" b="1" dirty="0">
                <a:solidFill>
                  <a:srgbClr val="33CDCD"/>
                </a:solidFill>
                <a:latin typeface="Times New Roman" pitchFamily="18" charset="0"/>
                <a:cs typeface="Times New Roman" pitchFamily="18" charset="0"/>
              </a:rPr>
              <a:t> </a:t>
            </a:r>
            <a:endParaRPr lang="en-US" sz="2000" b="1" dirty="0" smtClean="0">
              <a:solidFill>
                <a:srgbClr val="33CDCD"/>
              </a:solidFill>
              <a:latin typeface="Times New Roman" pitchFamily="18" charset="0"/>
              <a:cs typeface="Times New Roman" pitchFamily="18" charset="0"/>
            </a:endParaRPr>
          </a:p>
          <a:p>
            <a:pPr algn="l"/>
            <a:endParaRPr lang="en-US" sz="2000" b="1" dirty="0" smtClean="0">
              <a:solidFill>
                <a:srgbClr val="33CDCD"/>
              </a:solidFill>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Definitions </a:t>
            </a:r>
            <a:r>
              <a:rPr lang="en-US" sz="2000" b="1" dirty="0">
                <a:latin typeface="Times New Roman" pitchFamily="18" charset="0"/>
                <a:cs typeface="Times New Roman" pitchFamily="18" charset="0"/>
              </a:rPr>
              <a:t>of infected states</a:t>
            </a:r>
          </a:p>
          <a:p>
            <a:pPr marL="800100" lvl="1" indent="-342900" algn="l" rtl="0">
              <a:buFont typeface="Arial" pitchFamily="34" charset="0"/>
              <a:buChar char="•"/>
            </a:pPr>
            <a:r>
              <a:rPr lang="en-US" sz="2000" dirty="0">
                <a:latin typeface="Times New Roman" pitchFamily="18" charset="0"/>
                <a:cs typeface="Times New Roman" pitchFamily="18" charset="0"/>
              </a:rPr>
              <a:t> SSI is an infected wound or deep organ space</a:t>
            </a:r>
          </a:p>
          <a:p>
            <a:pPr marL="800100" lvl="1" indent="-342900" algn="l" rtl="0">
              <a:buFont typeface="Arial" pitchFamily="34" charset="0"/>
              <a:buChar char="•"/>
            </a:pPr>
            <a:r>
              <a:rPr lang="en-US" sz="2000" dirty="0">
                <a:latin typeface="Times New Roman" pitchFamily="18" charset="0"/>
                <a:cs typeface="Times New Roman" pitchFamily="18" charset="0"/>
              </a:rPr>
              <a:t> SIRS is the body’s systemic response to severe infection</a:t>
            </a:r>
          </a:p>
          <a:p>
            <a:pPr marL="800100" lvl="1" indent="-342900" algn="l" rtl="0">
              <a:buFont typeface="Arial" pitchFamily="34" charset="0"/>
              <a:buChar char="•"/>
            </a:pPr>
            <a:r>
              <a:rPr lang="en-US" sz="2000" dirty="0">
                <a:latin typeface="Times New Roman" pitchFamily="18" charset="0"/>
                <a:cs typeface="Times New Roman" pitchFamily="18" charset="0"/>
              </a:rPr>
              <a:t> MODS is the effect that SIRS produces systemically</a:t>
            </a:r>
          </a:p>
          <a:p>
            <a:pPr marL="800100" lvl="1" indent="-342900" algn="l" rtl="0">
              <a:buFont typeface="Arial" pitchFamily="34" charset="0"/>
              <a:buChar char="•"/>
            </a:pPr>
            <a:r>
              <a:rPr lang="en-US" sz="2000" dirty="0">
                <a:latin typeface="Times New Roman" pitchFamily="18" charset="0"/>
                <a:cs typeface="Times New Roman" pitchFamily="18" charset="0"/>
              </a:rPr>
              <a:t> MSOF is the end stage of uncontrolled MODS</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3069545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76672"/>
            <a:ext cx="9144000" cy="3477875"/>
          </a:xfrm>
          <a:prstGeom prst="rect">
            <a:avLst/>
          </a:prstGeom>
        </p:spPr>
        <p:txBody>
          <a:bodyPr wrap="square">
            <a:spAutoFit/>
          </a:bodyPr>
          <a:lstStyle/>
          <a:p>
            <a:pPr lvl="0" algn="l"/>
            <a:r>
              <a:rPr lang="en-US" sz="2000" b="1" dirty="0" smtClean="0">
                <a:latin typeface="Times New Roman" pitchFamily="18" charset="0"/>
                <a:cs typeface="Times New Roman" pitchFamily="18" charset="0"/>
              </a:rPr>
              <a:t>Koch’s </a:t>
            </a:r>
            <a:r>
              <a:rPr lang="en-US" sz="2000" b="1" dirty="0">
                <a:latin typeface="Times New Roman" pitchFamily="18" charset="0"/>
                <a:cs typeface="Times New Roman" pitchFamily="18" charset="0"/>
              </a:rPr>
              <a:t>postulates proving whether a </a:t>
            </a:r>
            <a:r>
              <a:rPr lang="en-US" sz="2000" b="1" dirty="0" smtClean="0">
                <a:latin typeface="Times New Roman" pitchFamily="18" charset="0"/>
                <a:cs typeface="Times New Roman" pitchFamily="18" charset="0"/>
              </a:rPr>
              <a:t>given organism </a:t>
            </a:r>
            <a:r>
              <a:rPr lang="en-US" sz="2000" b="1" dirty="0">
                <a:latin typeface="Times New Roman" pitchFamily="18" charset="0"/>
                <a:cs typeface="Times New Roman" pitchFamily="18" charset="0"/>
              </a:rPr>
              <a:t>is the cause of a given disease</a:t>
            </a:r>
          </a:p>
          <a:p>
            <a:pPr marL="800100" lvl="1" indent="-342900" algn="l" rtl="0">
              <a:buFont typeface="Arial" pitchFamily="34" charset="0"/>
              <a:buChar char="•"/>
            </a:pPr>
            <a:r>
              <a:rPr lang="en-US" sz="2000" dirty="0">
                <a:latin typeface="Times New Roman" pitchFamily="18" charset="0"/>
                <a:cs typeface="Times New Roman" pitchFamily="18" charset="0"/>
              </a:rPr>
              <a:t> It must be found in every case</a:t>
            </a:r>
          </a:p>
          <a:p>
            <a:pPr marL="800100" lvl="1" indent="-342900" algn="l" rtl="0">
              <a:buFont typeface="Arial" pitchFamily="34" charset="0"/>
              <a:buChar char="•"/>
            </a:pPr>
            <a:r>
              <a:rPr lang="en-US" sz="2000" dirty="0">
                <a:latin typeface="Times New Roman" pitchFamily="18" charset="0"/>
                <a:cs typeface="Times New Roman" pitchFamily="18" charset="0"/>
              </a:rPr>
              <a:t> It should be possible to isolate it from the host and grow </a:t>
            </a:r>
            <a:r>
              <a:rPr lang="en-US" sz="2000" dirty="0" smtClean="0">
                <a:latin typeface="Times New Roman" pitchFamily="18" charset="0"/>
                <a:cs typeface="Times New Roman" pitchFamily="18" charset="0"/>
              </a:rPr>
              <a:t>it in </a:t>
            </a:r>
            <a:r>
              <a:rPr lang="en-US" sz="2000" dirty="0">
                <a:latin typeface="Times New Roman" pitchFamily="18" charset="0"/>
                <a:cs typeface="Times New Roman" pitchFamily="18" charset="0"/>
              </a:rPr>
              <a:t>culture</a:t>
            </a:r>
          </a:p>
          <a:p>
            <a:pPr marL="800100" lvl="1" indent="-342900" algn="l" rtl="0">
              <a:buFont typeface="Arial" pitchFamily="34" charset="0"/>
              <a:buChar char="•"/>
            </a:pPr>
            <a:r>
              <a:rPr lang="en-US" sz="2000" dirty="0">
                <a:latin typeface="Times New Roman" pitchFamily="18" charset="0"/>
                <a:cs typeface="Times New Roman" pitchFamily="18" charset="0"/>
              </a:rPr>
              <a:t> It should reproduce the disease when injected into </a:t>
            </a:r>
            <a:r>
              <a:rPr lang="en-US" sz="2000" dirty="0" smtClean="0">
                <a:latin typeface="Times New Roman" pitchFamily="18" charset="0"/>
                <a:cs typeface="Times New Roman" pitchFamily="18" charset="0"/>
              </a:rPr>
              <a:t>another healthy </a:t>
            </a:r>
            <a:r>
              <a:rPr lang="en-US" sz="2000" dirty="0">
                <a:latin typeface="Times New Roman" pitchFamily="18" charset="0"/>
                <a:cs typeface="Times New Roman" pitchFamily="18" charset="0"/>
              </a:rPr>
              <a:t>host</a:t>
            </a:r>
          </a:p>
          <a:p>
            <a:pPr marL="800100" lvl="1" indent="-342900" algn="l" rtl="0">
              <a:buFont typeface="Arial" pitchFamily="34" charset="0"/>
              <a:buChar char="•"/>
            </a:pPr>
            <a:r>
              <a:rPr lang="en-US" sz="2000" dirty="0">
                <a:latin typeface="Times New Roman" pitchFamily="18" charset="0"/>
                <a:cs typeface="Times New Roman" pitchFamily="18" charset="0"/>
              </a:rPr>
              <a:t> It should be recovered from an experimentally infected host</a:t>
            </a:r>
          </a:p>
          <a:p>
            <a:pPr marL="342900" lvl="0" indent="-342900" algn="l" rtl="0">
              <a:buFont typeface="Arial" pitchFamily="34" charset="0"/>
              <a:buChar char="•"/>
            </a:pPr>
            <a:endParaRPr lang="en-US" sz="2000" b="1" dirty="0" smtClean="0">
              <a:latin typeface="Times New Roman" pitchFamily="18" charset="0"/>
              <a:cs typeface="Times New Roman" pitchFamily="18" charset="0"/>
            </a:endParaRPr>
          </a:p>
          <a:p>
            <a:pPr lvl="0" algn="l"/>
            <a:r>
              <a:rPr lang="en-US" sz="2000" b="1" dirty="0" smtClean="0">
                <a:latin typeface="Times New Roman" pitchFamily="18" charset="0"/>
                <a:cs typeface="Times New Roman" pitchFamily="18" charset="0"/>
              </a:rPr>
              <a:t>Advances </a:t>
            </a:r>
            <a:r>
              <a:rPr lang="en-US" sz="2000" b="1" dirty="0">
                <a:latin typeface="Times New Roman" pitchFamily="18" charset="0"/>
                <a:cs typeface="Times New Roman" pitchFamily="18" charset="0"/>
              </a:rPr>
              <a:t>in the control of infection in surgery</a:t>
            </a:r>
          </a:p>
          <a:p>
            <a:pPr marL="800100" lvl="1" indent="-342900" algn="l" rtl="0">
              <a:buFont typeface="Arial" pitchFamily="34" charset="0"/>
              <a:buChar char="•"/>
            </a:pPr>
            <a:r>
              <a:rPr lang="en-US" sz="2000" dirty="0">
                <a:latin typeface="Times New Roman" pitchFamily="18" charset="0"/>
                <a:cs typeface="Times New Roman" pitchFamily="18" charset="0"/>
              </a:rPr>
              <a:t> Aseptic operating theatre techniques have enhanced the </a:t>
            </a:r>
            <a:r>
              <a:rPr lang="en-US" sz="2000" dirty="0" smtClean="0">
                <a:latin typeface="Times New Roman" pitchFamily="18" charset="0"/>
                <a:cs typeface="Times New Roman" pitchFamily="18" charset="0"/>
              </a:rPr>
              <a:t>use of </a:t>
            </a:r>
            <a:r>
              <a:rPr lang="en-US" sz="2000" dirty="0">
                <a:latin typeface="Times New Roman" pitchFamily="18" charset="0"/>
                <a:cs typeface="Times New Roman" pitchFamily="18" charset="0"/>
              </a:rPr>
              <a:t>antiseptics</a:t>
            </a:r>
          </a:p>
          <a:p>
            <a:pPr marL="800100" lvl="1" indent="-342900" algn="l" rtl="0">
              <a:buFont typeface="Arial" pitchFamily="34" charset="0"/>
              <a:buChar char="•"/>
            </a:pPr>
            <a:r>
              <a:rPr lang="en-US" sz="2000" dirty="0">
                <a:latin typeface="Times New Roman" pitchFamily="18" charset="0"/>
                <a:cs typeface="Times New Roman" pitchFamily="18" charset="0"/>
              </a:rPr>
              <a:t> Antibiotics have reduced postoperative infection rates </a:t>
            </a:r>
            <a:r>
              <a:rPr lang="en-US" sz="2000" dirty="0" smtClean="0">
                <a:latin typeface="Times New Roman" pitchFamily="18" charset="0"/>
                <a:cs typeface="Times New Roman" pitchFamily="18" charset="0"/>
              </a:rPr>
              <a:t>after elective </a:t>
            </a:r>
            <a:r>
              <a:rPr lang="en-US" sz="2000" dirty="0">
                <a:latin typeface="Times New Roman" pitchFamily="18" charset="0"/>
                <a:cs typeface="Times New Roman" pitchFamily="18" charset="0"/>
              </a:rPr>
              <a:t>and emergency surgery</a:t>
            </a:r>
          </a:p>
          <a:p>
            <a:pPr marL="800100" lvl="1" indent="-342900" algn="l" rtl="0">
              <a:buFont typeface="Arial" pitchFamily="34" charset="0"/>
              <a:buChar char="•"/>
            </a:pPr>
            <a:r>
              <a:rPr lang="en-US" sz="2000" dirty="0">
                <a:latin typeface="Times New Roman" pitchFamily="18" charset="0"/>
                <a:cs typeface="Times New Roman" pitchFamily="18" charset="0"/>
              </a:rPr>
              <a:t> Delayed primary, or secondary, closure remains useful </a:t>
            </a:r>
            <a:r>
              <a:rPr lang="en-US" sz="2000" dirty="0" smtClean="0">
                <a:latin typeface="Times New Roman" pitchFamily="18" charset="0"/>
                <a:cs typeface="Times New Roman" pitchFamily="18" charset="0"/>
              </a:rPr>
              <a:t>in contaminated </a:t>
            </a:r>
            <a:r>
              <a:rPr lang="en-US" sz="2000" dirty="0">
                <a:latin typeface="Times New Roman" pitchFamily="18" charset="0"/>
                <a:cs typeface="Times New Roman" pitchFamily="18" charset="0"/>
              </a:rPr>
              <a:t>wounds</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2835628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5016758"/>
          </a:xfrm>
          <a:prstGeom prst="rect">
            <a:avLst/>
          </a:prstGeom>
        </p:spPr>
        <p:txBody>
          <a:bodyPr wrap="square">
            <a:spAutoFit/>
          </a:bodyPr>
          <a:lstStyle/>
          <a:p>
            <a:pPr algn="l" rtl="0"/>
            <a:r>
              <a:rPr lang="en-US" sz="2000" b="1" dirty="0">
                <a:latin typeface="Times New Roman" pitchFamily="18" charset="0"/>
                <a:cs typeface="Times New Roman" pitchFamily="18" charset="0"/>
              </a:rPr>
              <a:t>Viral infections relevant to surgery</a:t>
            </a:r>
          </a:p>
          <a:p>
            <a:pPr algn="l" rtl="0"/>
            <a:r>
              <a:rPr lang="en-US" sz="2000" b="1" dirty="0">
                <a:latin typeface="Times New Roman" pitchFamily="18" charset="0"/>
                <a:cs typeface="Times New Roman" pitchFamily="18" charset="0"/>
              </a:rPr>
              <a:t>Hepatitis</a:t>
            </a:r>
          </a:p>
          <a:p>
            <a:pPr marL="742950" lvl="1" indent="-285750" algn="l" rtl="0">
              <a:buFont typeface="Arial" pitchFamily="34" charset="0"/>
              <a:buChar char="•"/>
            </a:pPr>
            <a:r>
              <a:rPr lang="en-US" sz="2000" dirty="0">
                <a:latin typeface="Times New Roman" pitchFamily="18" charset="0"/>
                <a:cs typeface="Times New Roman" pitchFamily="18" charset="0"/>
              </a:rPr>
              <a:t>Both hepatitis B and hepatitis C carry risks in surgery as </a:t>
            </a:r>
            <a:r>
              <a:rPr lang="en-US" sz="2000" dirty="0" smtClean="0">
                <a:latin typeface="Times New Roman" pitchFamily="18" charset="0"/>
                <a:cs typeface="Times New Roman" pitchFamily="18" charset="0"/>
              </a:rPr>
              <a:t>they are </a:t>
            </a:r>
            <a:r>
              <a:rPr lang="en-US" sz="2000" dirty="0">
                <a:latin typeface="Times New Roman" pitchFamily="18" charset="0"/>
                <a:cs typeface="Times New Roman" pitchFamily="18" charset="0"/>
              </a:rPr>
              <a:t>blood-borne pathogens that can be transmitted both </a:t>
            </a:r>
            <a:r>
              <a:rPr lang="en-US" sz="2000" dirty="0" smtClean="0">
                <a:latin typeface="Times New Roman" pitchFamily="18" charset="0"/>
                <a:cs typeface="Times New Roman" pitchFamily="18" charset="0"/>
              </a:rPr>
              <a:t>from the </a:t>
            </a:r>
            <a:r>
              <a:rPr lang="en-US" sz="2000" dirty="0">
                <a:latin typeface="Times New Roman" pitchFamily="18" charset="0"/>
                <a:cs typeface="Times New Roman" pitchFamily="18" charset="0"/>
              </a:rPr>
              <a:t>surgeon to the patient and vice versa.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usual mode </a:t>
            </a:r>
            <a:r>
              <a:rPr lang="en-US" sz="2000" dirty="0" smtClean="0">
                <a:latin typeface="Times New Roman" pitchFamily="18" charset="0"/>
                <a:cs typeface="Times New Roman" pitchFamily="18" charset="0"/>
              </a:rPr>
              <a:t>of transmission </a:t>
            </a:r>
            <a:r>
              <a:rPr lang="en-US" sz="2000" dirty="0">
                <a:latin typeface="Times New Roman" pitchFamily="18" charset="0"/>
                <a:cs typeface="Times New Roman" pitchFamily="18" charset="0"/>
              </a:rPr>
              <a:t>is blood to blood contact through a </a:t>
            </a:r>
            <a:r>
              <a:rPr lang="en-US" sz="2000" dirty="0" smtClean="0">
                <a:latin typeface="Times New Roman" pitchFamily="18" charset="0"/>
                <a:cs typeface="Times New Roman" pitchFamily="18" charset="0"/>
              </a:rPr>
              <a:t>needle-stick injury </a:t>
            </a:r>
            <a:r>
              <a:rPr lang="en-US" sz="2000" dirty="0">
                <a:latin typeface="Times New Roman" pitchFamily="18" charset="0"/>
                <a:cs typeface="Times New Roman" pitchFamily="18" charset="0"/>
              </a:rPr>
              <a:t>or a cut.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Many </a:t>
            </a:r>
            <a:r>
              <a:rPr lang="en-US" sz="2000" dirty="0">
                <a:latin typeface="Times New Roman" pitchFamily="18" charset="0"/>
                <a:cs typeface="Times New Roman" pitchFamily="18" charset="0"/>
              </a:rPr>
              <a:t>cases of hepatitis B are </a:t>
            </a:r>
            <a:r>
              <a:rPr lang="en-US" sz="2000" dirty="0" smtClean="0">
                <a:latin typeface="Times New Roman" pitchFamily="18" charset="0"/>
                <a:cs typeface="Times New Roman" pitchFamily="18" charset="0"/>
              </a:rPr>
              <a:t>asymptomatic and </a:t>
            </a:r>
            <a:r>
              <a:rPr lang="en-US" sz="2000" dirty="0">
                <a:latin typeface="Times New Roman" pitchFamily="18" charset="0"/>
                <a:cs typeface="Times New Roman" pitchFamily="18" charset="0"/>
              </a:rPr>
              <a:t>a surgeon may carry the virus without being aware </a:t>
            </a:r>
            <a:r>
              <a:rPr lang="en-US" sz="2000" dirty="0" smtClean="0">
                <a:latin typeface="Times New Roman" pitchFamily="18" charset="0"/>
                <a:cs typeface="Times New Roman" pitchFamily="18" charset="0"/>
              </a:rPr>
              <a:t>of it.</a:t>
            </a:r>
          </a:p>
          <a:p>
            <a:pPr marL="742950" lvl="1" indent="-285750" algn="l" rtl="0">
              <a:buFont typeface="Arial" pitchFamily="34" charset="0"/>
              <a:buChar char="•"/>
            </a:pPr>
            <a:r>
              <a:rPr lang="en-US" sz="2000" dirty="0" smtClean="0">
                <a:latin typeface="Times New Roman" pitchFamily="18" charset="0"/>
                <a:cs typeface="Times New Roman" pitchFamily="18" charset="0"/>
              </a:rPr>
              <a:t>As </a:t>
            </a:r>
            <a:r>
              <a:rPr lang="en-US" sz="2000" dirty="0">
                <a:latin typeface="Times New Roman" pitchFamily="18" charset="0"/>
                <a:cs typeface="Times New Roman" pitchFamily="18" charset="0"/>
              </a:rPr>
              <a:t>there is an effective vaccine against hepatitis B, </a:t>
            </a:r>
            <a:r>
              <a:rPr lang="en-US" sz="2000" dirty="0" smtClean="0">
                <a:latin typeface="Times New Roman" pitchFamily="18" charset="0"/>
                <a:cs typeface="Times New Roman" pitchFamily="18" charset="0"/>
              </a:rPr>
              <a:t>surgeons should </a:t>
            </a:r>
            <a:r>
              <a:rPr lang="en-US" sz="2000" dirty="0">
                <a:latin typeface="Times New Roman" pitchFamily="18" charset="0"/>
                <a:cs typeface="Times New Roman" pitchFamily="18" charset="0"/>
              </a:rPr>
              <a:t>know their immune status to hepatitis B </a:t>
            </a:r>
            <a:r>
              <a:rPr lang="en-US" sz="2000" dirty="0" smtClean="0">
                <a:latin typeface="Times New Roman" pitchFamily="18" charset="0"/>
                <a:cs typeface="Times New Roman" pitchFamily="18" charset="0"/>
              </a:rPr>
              <a:t>and be </a:t>
            </a:r>
            <a:r>
              <a:rPr lang="en-US" sz="2000" dirty="0">
                <a:latin typeface="Times New Roman" pitchFamily="18" charset="0"/>
                <a:cs typeface="Times New Roman" pitchFamily="18" charset="0"/>
              </a:rPr>
              <a:t>vaccinated against it.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Hepatitis </a:t>
            </a:r>
            <a:r>
              <a:rPr lang="en-US" sz="2000" dirty="0">
                <a:latin typeface="Times New Roman" pitchFamily="18" charset="0"/>
                <a:cs typeface="Times New Roman" pitchFamily="18" charset="0"/>
              </a:rPr>
              <a:t>C infection often </a:t>
            </a:r>
            <a:r>
              <a:rPr lang="en-US" sz="2000" dirty="0" smtClean="0">
                <a:latin typeface="Times New Roman" pitchFamily="18" charset="0"/>
                <a:cs typeface="Times New Roman" pitchFamily="18" charset="0"/>
              </a:rPr>
              <a:t>becomes chronic </a:t>
            </a:r>
            <a:r>
              <a:rPr lang="en-US" sz="2000" dirty="0">
                <a:latin typeface="Times New Roman" pitchFamily="18" charset="0"/>
                <a:cs typeface="Times New Roman" pitchFamily="18" charset="0"/>
              </a:rPr>
              <a:t>with the risk of significant liver damage, but is </a:t>
            </a:r>
            <a:r>
              <a:rPr lang="en-US" sz="2000" dirty="0" smtClean="0">
                <a:latin typeface="Times New Roman" pitchFamily="18" charset="0"/>
                <a:cs typeface="Times New Roman" pitchFamily="18" charset="0"/>
              </a:rPr>
              <a:t>potentially curable </a:t>
            </a:r>
            <a:r>
              <a:rPr lang="en-US" sz="2000" dirty="0">
                <a:latin typeface="Times New Roman" pitchFamily="18" charset="0"/>
                <a:cs typeface="Times New Roman" pitchFamily="18" charset="0"/>
              </a:rPr>
              <a:t>with interferon-alpha and ribavirin </a:t>
            </a:r>
            <a:r>
              <a:rPr lang="en-US" sz="2000" dirty="0" smtClean="0">
                <a:latin typeface="Times New Roman" pitchFamily="18" charset="0"/>
                <a:cs typeface="Times New Roman" pitchFamily="18" charset="0"/>
              </a:rPr>
              <a:t>treatment, so </a:t>
            </a:r>
            <a:r>
              <a:rPr lang="en-US" sz="2000" dirty="0">
                <a:latin typeface="Times New Roman" pitchFamily="18" charset="0"/>
                <a:cs typeface="Times New Roman" pitchFamily="18" charset="0"/>
              </a:rPr>
              <a:t>surgeons who are exposed to an infection risk should </a:t>
            </a:r>
            <a:r>
              <a:rPr lang="en-US" sz="2000" dirty="0" smtClean="0">
                <a:latin typeface="Times New Roman" pitchFamily="18" charset="0"/>
                <a:cs typeface="Times New Roman" pitchFamily="18" charset="0"/>
              </a:rPr>
              <a:t>seek medical </a:t>
            </a:r>
            <a:r>
              <a:rPr lang="en-US" sz="2000" dirty="0">
                <a:latin typeface="Times New Roman" pitchFamily="18" charset="0"/>
                <a:cs typeface="Times New Roman" pitchFamily="18" charset="0"/>
              </a:rPr>
              <a:t>advice and antibody measurement.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Transmission of hepatitis </a:t>
            </a:r>
            <a:r>
              <a:rPr lang="en-US" sz="2000" dirty="0">
                <a:latin typeface="Times New Roman" pitchFamily="18" charset="0"/>
                <a:cs typeface="Times New Roman" pitchFamily="18" charset="0"/>
              </a:rPr>
              <a:t>C from surgeon to patient is extremely rare.</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9277163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3785652"/>
          </a:xfrm>
          <a:prstGeom prst="rect">
            <a:avLst/>
          </a:prstGeom>
        </p:spPr>
        <p:txBody>
          <a:bodyPr wrap="square">
            <a:spAutoFit/>
          </a:bodyPr>
          <a:lstStyle/>
          <a:p>
            <a:pPr algn="l" rtl="0"/>
            <a:r>
              <a:rPr lang="en-US" sz="2000" b="1" dirty="0">
                <a:latin typeface="Times New Roman" pitchFamily="18" charset="0"/>
                <a:cs typeface="Times New Roman" pitchFamily="18" charset="0"/>
              </a:rPr>
              <a:t>HUMAN IMMUNODEFICIENCY VIRUS  (HIV)</a:t>
            </a:r>
          </a:p>
          <a:p>
            <a:pPr marL="742950" lvl="1" indent="-285750" algn="l" rtl="0">
              <a:buFont typeface="Arial" pitchFamily="34" charset="0"/>
              <a:buChar char="•"/>
            </a:pPr>
            <a:r>
              <a:rPr lang="en-US" sz="2000" dirty="0">
                <a:latin typeface="Times New Roman" pitchFamily="18" charset="0"/>
                <a:cs typeface="Times New Roman" pitchFamily="18" charset="0"/>
              </a:rPr>
              <a:t>The type I human immunodeficiency virus (HIV) is one of the viruses of surgical importance as it can be transmitted by body fluids, particularly blood. </a:t>
            </a:r>
          </a:p>
          <a:p>
            <a:pPr marL="742950" lvl="1" indent="-285750" algn="l" rtl="0">
              <a:buFont typeface="Arial" pitchFamily="34" charset="0"/>
              <a:buChar char="•"/>
            </a:pPr>
            <a:r>
              <a:rPr lang="en-US" sz="2000" dirty="0">
                <a:latin typeface="Times New Roman" pitchFamily="18" charset="0"/>
                <a:cs typeface="Times New Roman" pitchFamily="18" charset="0"/>
              </a:rPr>
              <a:t>It is a retrovirus that has become increasingly prevalent through sexual transmission, both homo and heterosexual, in intravenous drug addiction, through infected blood in treating haemophiliacs, in particular, and in sub- Saharan Africans. </a:t>
            </a:r>
          </a:p>
          <a:p>
            <a:pPr marL="742950" lvl="1" indent="-285750" algn="l" rtl="0">
              <a:buFont typeface="Arial" pitchFamily="34" charset="0"/>
              <a:buChar char="•"/>
            </a:pPr>
            <a:r>
              <a:rPr lang="en-US" sz="2000" dirty="0">
                <a:latin typeface="Times New Roman" pitchFamily="18" charset="0"/>
                <a:cs typeface="Times New Roman" pitchFamily="18" charset="0"/>
              </a:rPr>
              <a:t>The risk in surgery is probably mostly through ‘needle stick’ injury during operations. </a:t>
            </a:r>
          </a:p>
          <a:p>
            <a:pPr marL="742950" lvl="1" indent="-285750" algn="l" rtl="0">
              <a:buFont typeface="Arial" pitchFamily="34" charset="0"/>
              <a:buChar char="•"/>
            </a:pPr>
            <a:r>
              <a:rPr lang="en-US" sz="2000" dirty="0">
                <a:latin typeface="Times New Roman" pitchFamily="18" charset="0"/>
                <a:cs typeface="Times New Roman" pitchFamily="18" charset="0"/>
              </a:rPr>
              <a:t>After exposure, the virus binds to CD4 receptors with a subsequent loss of CD4+ cells, T-helper cells and other cells involved in cell-mediated immunity, antibody production and delayed hypersensitivity. </a:t>
            </a:r>
          </a:p>
        </p:txBody>
      </p:sp>
    </p:spTree>
    <p:extLst>
      <p:ext uri="{BB962C8B-B14F-4D97-AF65-F5344CB8AC3E}">
        <p14:creationId xmlns:p14="http://schemas.microsoft.com/office/powerpoint/2010/main" val="4365441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
            <a:ext cx="9144000" cy="4093428"/>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Macrophages and gut-associated lymphoid tissue (GALT) are also affected. </a:t>
            </a:r>
          </a:p>
          <a:p>
            <a:pPr marL="742950" lvl="1" indent="-285750" algn="l" rtl="0">
              <a:buFont typeface="Arial" pitchFamily="34" charset="0"/>
              <a:buChar char="•"/>
            </a:pPr>
            <a:r>
              <a:rPr lang="en-US" sz="2000" dirty="0">
                <a:latin typeface="Times New Roman" pitchFamily="18" charset="0"/>
                <a:cs typeface="Times New Roman" pitchFamily="18" charset="0"/>
              </a:rPr>
              <a:t>The risk of opportunistic infections (such as Pneumocystis carinii pneumonia, tuberculosis and cytomegalovirus) and neoplasms (such as Kaposi’s </a:t>
            </a:r>
            <a:r>
              <a:rPr lang="en-US" sz="2000" dirty="0" smtClean="0">
                <a:latin typeface="Times New Roman" pitchFamily="18" charset="0"/>
                <a:cs typeface="Times New Roman" pitchFamily="18" charset="0"/>
              </a:rPr>
              <a:t>sarcoma and </a:t>
            </a:r>
            <a:r>
              <a:rPr lang="en-US" sz="2000" dirty="0">
                <a:latin typeface="Times New Roman" pitchFamily="18" charset="0"/>
                <a:cs typeface="Times New Roman" pitchFamily="18" charset="0"/>
              </a:rPr>
              <a:t>lymphoma) is thereby increased. </a:t>
            </a:r>
          </a:p>
          <a:p>
            <a:pPr marL="742950" lvl="1" indent="-285750" algn="l" rtl="0">
              <a:buFont typeface="Arial" pitchFamily="34" charset="0"/>
              <a:buChar char="•"/>
            </a:pPr>
            <a:r>
              <a:rPr lang="en-US" sz="2000" dirty="0">
                <a:latin typeface="Times New Roman" pitchFamily="18" charset="0"/>
                <a:cs typeface="Times New Roman" pitchFamily="18" charset="0"/>
              </a:rPr>
              <a:t>In the early weeks after HIV infection, there may be a flu-like illness and, during the phase of seroconversion, patients present the greatest risk of HIV transmission. </a:t>
            </a:r>
          </a:p>
          <a:p>
            <a:pPr marL="742950" lvl="1" indent="-285750" algn="l" rtl="0">
              <a:buFont typeface="Arial" pitchFamily="34" charset="0"/>
              <a:buChar char="•"/>
            </a:pPr>
            <a:r>
              <a:rPr lang="en-US" sz="2000" dirty="0">
                <a:latin typeface="Times New Roman" pitchFamily="18" charset="0"/>
                <a:cs typeface="Times New Roman" pitchFamily="18" charset="0"/>
              </a:rPr>
              <a:t>It is during these early phases that drug treatment, highly active anti-retroviral therapy (HAART), is most effective through the ability of these drugs to inhibit reverse transcriptase and protease synthesis, which are the principal mechanisms through which HIV can progress. </a:t>
            </a:r>
          </a:p>
          <a:p>
            <a:pPr marL="742950" lvl="1" indent="-285750" algn="l" rtl="0">
              <a:buFont typeface="Arial" pitchFamily="34" charset="0"/>
              <a:buChar char="•"/>
            </a:pPr>
            <a:r>
              <a:rPr lang="en-US" sz="2000" dirty="0">
                <a:latin typeface="Times New Roman" pitchFamily="18" charset="0"/>
                <a:cs typeface="Times New Roman" pitchFamily="18" charset="0"/>
              </a:rPr>
              <a:t>Within two years, untreated HIV can progress to AIDS in 25–35 per cent of </a:t>
            </a:r>
            <a:r>
              <a:rPr lang="en-US" sz="2000" dirty="0" smtClean="0">
                <a:latin typeface="Times New Roman" pitchFamily="18" charset="0"/>
                <a:cs typeface="Times New Roman" pitchFamily="18" charset="0"/>
              </a:rPr>
              <a:t>patients.</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7797106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036496" cy="400110"/>
          </a:xfrm>
          <a:prstGeom prst="rect">
            <a:avLst/>
          </a:prstGeom>
        </p:spPr>
        <p:txBody>
          <a:bodyPr wrap="square">
            <a:spAutoFit/>
          </a:bodyPr>
          <a:lstStyle/>
          <a:p>
            <a:pPr lvl="0" algn="l" rtl="0"/>
            <a:r>
              <a:rPr lang="en-US" sz="2000" dirty="0" smtClean="0">
                <a:solidFill>
                  <a:prstClr val="black"/>
                </a:solidFill>
                <a:latin typeface="Times New Roman" pitchFamily="18" charset="0"/>
                <a:cs typeface="Times New Roman" pitchFamily="18" charset="0"/>
              </a:rPr>
              <a:t>.</a:t>
            </a:r>
            <a:r>
              <a:rPr lang="en-US" sz="2000" b="1" dirty="0" smtClean="0">
                <a:latin typeface="Times New Roman" pitchFamily="18" charset="0"/>
                <a:cs typeface="Times New Roman" pitchFamily="18" charset="0"/>
              </a:rPr>
              <a:t> </a:t>
            </a:r>
            <a:endParaRPr lang="ar-IQ" dirty="0">
              <a:solidFill>
                <a:prstClr val="black"/>
              </a:solidFill>
              <a:latin typeface="Times New Roman" pitchFamily="18" charset="0"/>
              <a:cs typeface="Times New Roman" pitchFamily="18" charset="0"/>
            </a:endParaRPr>
          </a:p>
        </p:txBody>
      </p:sp>
      <p:sp>
        <p:nvSpPr>
          <p:cNvPr id="4" name="Rectangle 3"/>
          <p:cNvSpPr/>
          <p:nvPr/>
        </p:nvSpPr>
        <p:spPr>
          <a:xfrm>
            <a:off x="0" y="-1"/>
            <a:ext cx="9144000" cy="5940088"/>
          </a:xfrm>
          <a:prstGeom prst="rect">
            <a:avLst/>
          </a:prstGeom>
        </p:spPr>
        <p:txBody>
          <a:bodyPr wrap="square">
            <a:spAutoFit/>
          </a:bodyPr>
          <a:lstStyle/>
          <a:p>
            <a:pPr algn="l" rtl="0"/>
            <a:r>
              <a:rPr lang="en-US" sz="2000" b="1" dirty="0">
                <a:latin typeface="Times New Roman" pitchFamily="18" charset="0"/>
                <a:cs typeface="Times New Roman" pitchFamily="18" charset="0"/>
              </a:rPr>
              <a:t>Involvement of surgeons with HIV </a:t>
            </a:r>
            <a:r>
              <a:rPr lang="en-US" sz="2000" b="1" dirty="0" smtClean="0">
                <a:latin typeface="Times New Roman" pitchFamily="18" charset="0"/>
                <a:cs typeface="Times New Roman" pitchFamily="18" charset="0"/>
              </a:rPr>
              <a:t>or hepatitis </a:t>
            </a:r>
            <a:r>
              <a:rPr lang="en-US" sz="2000" b="1" dirty="0">
                <a:latin typeface="Times New Roman" pitchFamily="18" charset="0"/>
                <a:cs typeface="Times New Roman" pitchFamily="18" charset="0"/>
              </a:rPr>
              <a:t>patients (universal precautions)</a:t>
            </a:r>
          </a:p>
          <a:p>
            <a:pPr marL="742950" lvl="1" indent="-285750" algn="l" rtl="0">
              <a:buFont typeface="Arial" pitchFamily="34" charset="0"/>
              <a:buChar char="•"/>
            </a:pPr>
            <a:r>
              <a:rPr lang="en-US" sz="2000" dirty="0">
                <a:latin typeface="Times New Roman" pitchFamily="18" charset="0"/>
                <a:cs typeface="Times New Roman" pitchFamily="18" charset="0"/>
              </a:rPr>
              <a:t>Patients may present to surgeons for operative treatment </a:t>
            </a:r>
            <a:r>
              <a:rPr lang="en-US" sz="2000" dirty="0" smtClean="0">
                <a:latin typeface="Times New Roman" pitchFamily="18" charset="0"/>
                <a:cs typeface="Times New Roman" pitchFamily="18" charset="0"/>
              </a:rPr>
              <a:t>if they </a:t>
            </a:r>
            <a:r>
              <a:rPr lang="en-US" sz="2000" dirty="0">
                <a:latin typeface="Times New Roman" pitchFamily="18" charset="0"/>
                <a:cs typeface="Times New Roman" pitchFamily="18" charset="0"/>
              </a:rPr>
              <a:t>have a surgical disease and they are known to be </a:t>
            </a:r>
            <a:r>
              <a:rPr lang="en-US" sz="2000" dirty="0" smtClean="0">
                <a:latin typeface="Times New Roman" pitchFamily="18" charset="0"/>
                <a:cs typeface="Times New Roman" pitchFamily="18" charset="0"/>
              </a:rPr>
              <a:t>infected or </a:t>
            </a:r>
            <a:r>
              <a:rPr lang="en-US" sz="2000" dirty="0">
                <a:latin typeface="Times New Roman" pitchFamily="18" charset="0"/>
                <a:cs typeface="Times New Roman" pitchFamily="18" charset="0"/>
              </a:rPr>
              <a:t>‘at risk’, or because they need surgical intervention </a:t>
            </a:r>
            <a:r>
              <a:rPr lang="en-US" sz="2000" dirty="0" smtClean="0">
                <a:latin typeface="Times New Roman" pitchFamily="18" charset="0"/>
                <a:cs typeface="Times New Roman" pitchFamily="18" charset="0"/>
              </a:rPr>
              <a:t>related to </a:t>
            </a:r>
            <a:r>
              <a:rPr lang="en-US" sz="2000" dirty="0">
                <a:latin typeface="Times New Roman" pitchFamily="18" charset="0"/>
                <a:cs typeface="Times New Roman" pitchFamily="18" charset="0"/>
              </a:rPr>
              <a:t>their illness for vascular access or a biopsy when they </a:t>
            </a:r>
            <a:r>
              <a:rPr lang="en-US" sz="2000" dirty="0" smtClean="0">
                <a:latin typeface="Times New Roman" pitchFamily="18" charset="0"/>
                <a:cs typeface="Times New Roman" pitchFamily="18" charset="0"/>
              </a:rPr>
              <a:t>are known </a:t>
            </a:r>
            <a:r>
              <a:rPr lang="en-US" sz="2000" dirty="0">
                <a:latin typeface="Times New Roman" pitchFamily="18" charset="0"/>
                <a:cs typeface="Times New Roman" pitchFamily="18" charset="0"/>
              </a:rPr>
              <a:t>to have hepatitis, HIV infection or AIDS.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Particular care </a:t>
            </a:r>
            <a:r>
              <a:rPr lang="en-US" sz="2000" dirty="0">
                <a:latin typeface="Times New Roman" pitchFamily="18" charset="0"/>
                <a:cs typeface="Times New Roman" pitchFamily="18" charset="0"/>
              </a:rPr>
              <a:t>should be taken when there is a risk of </a:t>
            </a:r>
            <a:r>
              <a:rPr lang="en-US" sz="2000" dirty="0" smtClean="0">
                <a:latin typeface="Times New Roman" pitchFamily="18" charset="0"/>
                <a:cs typeface="Times New Roman" pitchFamily="18" charset="0"/>
              </a:rPr>
              <a:t>splashing/aerosol formation</a:t>
            </a:r>
            <a:r>
              <a:rPr lang="en-US" sz="2000" dirty="0">
                <a:latin typeface="Times New Roman" pitchFamily="18" charset="0"/>
                <a:cs typeface="Times New Roman" pitchFamily="18" charset="0"/>
              </a:rPr>
              <a:t>, particularly with power tools.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Universal precautions have </a:t>
            </a:r>
            <a:r>
              <a:rPr lang="en-US" sz="2000" dirty="0">
                <a:latin typeface="Times New Roman" pitchFamily="18" charset="0"/>
                <a:cs typeface="Times New Roman" pitchFamily="18" charset="0"/>
              </a:rPr>
              <a:t>been drawn up by the CDC in the United </a:t>
            </a:r>
            <a:r>
              <a:rPr lang="en-US" sz="2000" dirty="0" smtClean="0">
                <a:latin typeface="Times New Roman" pitchFamily="18" charset="0"/>
                <a:cs typeface="Times New Roman" pitchFamily="18" charset="0"/>
              </a:rPr>
              <a:t>States and </a:t>
            </a:r>
            <a:r>
              <a:rPr lang="en-US" sz="2000" dirty="0">
                <a:latin typeface="Times New Roman" pitchFamily="18" charset="0"/>
                <a:cs typeface="Times New Roman" pitchFamily="18" charset="0"/>
              </a:rPr>
              <a:t>largely adopted by the National Health Service (NHS) </a:t>
            </a:r>
            <a:r>
              <a:rPr lang="en-US" sz="2000" dirty="0" smtClean="0">
                <a:latin typeface="Times New Roman" pitchFamily="18" charset="0"/>
                <a:cs typeface="Times New Roman" pitchFamily="18" charset="0"/>
              </a:rPr>
              <a:t>in the UK</a:t>
            </a:r>
          </a:p>
          <a:p>
            <a:pPr algn="l" rtl="0"/>
            <a:r>
              <a:rPr lang="en-US" sz="2000"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I</a:t>
            </a:r>
            <a:r>
              <a:rPr lang="en-US" sz="2000" b="1" dirty="0" smtClean="0">
                <a:latin typeface="Times New Roman" pitchFamily="18" charset="0"/>
                <a:cs typeface="Times New Roman" pitchFamily="18" charset="0"/>
              </a:rPr>
              <a:t>n summary:</a:t>
            </a:r>
            <a:endParaRPr lang="en-US" sz="2000" b="1" dirty="0">
              <a:latin typeface="Times New Roman" pitchFamily="18" charset="0"/>
              <a:cs typeface="Times New Roman" pitchFamily="18" charset="0"/>
            </a:endParaRP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use of a full face mask ideally, or protective spectacles;</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use of fully waterproof, disposable gowns and drapes, </a:t>
            </a:r>
            <a:r>
              <a:rPr lang="en-US" sz="2000" dirty="0" smtClean="0">
                <a:latin typeface="Times New Roman" pitchFamily="18" charset="0"/>
                <a:cs typeface="Times New Roman" pitchFamily="18" charset="0"/>
              </a:rPr>
              <a:t>particularly during seroconversion;</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boots to be worn, not clogs, to avoid injury from </a:t>
            </a:r>
            <a:r>
              <a:rPr lang="en-US" sz="2000" dirty="0" smtClean="0">
                <a:latin typeface="Times New Roman" pitchFamily="18" charset="0"/>
                <a:cs typeface="Times New Roman" pitchFamily="18" charset="0"/>
              </a:rPr>
              <a:t>dropped sharps</a:t>
            </a:r>
            <a:r>
              <a:rPr lang="en-US" sz="2000" dirty="0">
                <a:latin typeface="Times New Roman" pitchFamily="18" charset="0"/>
                <a:cs typeface="Times New Roman" pitchFamily="18" charset="0"/>
              </a:rPr>
              <a:t>;</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double gloving needed (a larger size on the inside is </a:t>
            </a:r>
            <a:r>
              <a:rPr lang="en-US" sz="2000" dirty="0" smtClean="0">
                <a:latin typeface="Times New Roman" pitchFamily="18" charset="0"/>
                <a:cs typeface="Times New Roman" pitchFamily="18" charset="0"/>
              </a:rPr>
              <a:t>more comfortable</a:t>
            </a:r>
            <a:r>
              <a:rPr lang="en-US" sz="2000" dirty="0">
                <a:latin typeface="Times New Roman" pitchFamily="18" charset="0"/>
                <a:cs typeface="Times New Roman" pitchFamily="18" charset="0"/>
              </a:rPr>
              <a:t>);</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allow only essential personnel in theatre;</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avoid unnecessary movement in theatre;</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respect is required for sharps, with passage in a kidney dish;</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a slow meticulous operative technique is needed </a:t>
            </a:r>
            <a:r>
              <a:rPr lang="en-US" sz="2000" dirty="0" smtClean="0">
                <a:latin typeface="Times New Roman" pitchFamily="18" charset="0"/>
                <a:cs typeface="Times New Roman" pitchFamily="18" charset="0"/>
              </a:rPr>
              <a:t>with minimised </a:t>
            </a:r>
            <a:r>
              <a:rPr lang="en-US" sz="2000" dirty="0">
                <a:latin typeface="Times New Roman" pitchFamily="18" charset="0"/>
                <a:cs typeface="Times New Roman" pitchFamily="18" charset="0"/>
              </a:rPr>
              <a:t>bleeding.</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7534998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2862322"/>
          </a:xfrm>
          <a:prstGeom prst="rect">
            <a:avLst/>
          </a:prstGeom>
        </p:spPr>
        <p:txBody>
          <a:bodyPr wrap="square">
            <a:spAutoFit/>
          </a:bodyPr>
          <a:lstStyle/>
          <a:p>
            <a:pPr algn="l" rtl="0"/>
            <a:r>
              <a:rPr lang="en-US" sz="2000" b="1" dirty="0">
                <a:latin typeface="Times New Roman" pitchFamily="18" charset="0"/>
                <a:cs typeface="Times New Roman" pitchFamily="18" charset="0"/>
              </a:rPr>
              <a:t>After contamination</a:t>
            </a:r>
          </a:p>
          <a:p>
            <a:pPr marL="742950" lvl="1" indent="-285750" algn="l" rtl="0">
              <a:buFont typeface="Arial" pitchFamily="34" charset="0"/>
              <a:buChar char="•"/>
            </a:pPr>
            <a:r>
              <a:rPr lang="en-US" sz="2000" dirty="0">
                <a:latin typeface="Times New Roman" pitchFamily="18" charset="0"/>
                <a:cs typeface="Times New Roman" pitchFamily="18" charset="0"/>
              </a:rPr>
              <a:t>Needle-stick injuries are most common on the non-dominant index finger during operative surgery. </a:t>
            </a:r>
          </a:p>
          <a:p>
            <a:pPr marL="742950" lvl="1" indent="-285750" algn="l" rtl="0">
              <a:buFont typeface="Arial" pitchFamily="34" charset="0"/>
              <a:buChar char="•"/>
            </a:pPr>
            <a:r>
              <a:rPr lang="en-US" sz="2000" dirty="0">
                <a:latin typeface="Times New Roman" pitchFamily="18" charset="0"/>
                <a:cs typeface="Times New Roman" pitchFamily="18" charset="0"/>
              </a:rPr>
              <a:t>Hollow needle injury carries the greatest risk of HIV transmission. </a:t>
            </a:r>
          </a:p>
          <a:p>
            <a:pPr marL="742950" lvl="1" indent="-285750" algn="l" rtl="0">
              <a:buFont typeface="Arial" pitchFamily="34" charset="0"/>
              <a:buChar char="•"/>
            </a:pPr>
            <a:r>
              <a:rPr lang="en-US" sz="2000" dirty="0">
                <a:latin typeface="Times New Roman" pitchFamily="18" charset="0"/>
                <a:cs typeface="Times New Roman" pitchFamily="18" charset="0"/>
              </a:rPr>
              <a:t>The injured part should be washed under running water and the incident reported. </a:t>
            </a:r>
          </a:p>
          <a:p>
            <a:pPr marL="742950" lvl="1" indent="-285750" algn="l" rtl="0">
              <a:buFont typeface="Arial" pitchFamily="34" charset="0"/>
              <a:buChar char="•"/>
            </a:pPr>
            <a:r>
              <a:rPr lang="en-US" sz="2000" dirty="0">
                <a:latin typeface="Times New Roman" pitchFamily="18" charset="0"/>
                <a:cs typeface="Times New Roman" pitchFamily="18" charset="0"/>
              </a:rPr>
              <a:t>Local policies dictate whether post-exposure HAART should be given. </a:t>
            </a:r>
          </a:p>
          <a:p>
            <a:pPr marL="742950" lvl="1" indent="-285750" algn="l" rtl="0">
              <a:buFont typeface="Arial" pitchFamily="34" charset="0"/>
              <a:buChar char="•"/>
            </a:pPr>
            <a:r>
              <a:rPr lang="en-US" sz="2000" dirty="0">
                <a:latin typeface="Times New Roman" pitchFamily="18" charset="0"/>
                <a:cs typeface="Times New Roman" pitchFamily="18" charset="0"/>
              </a:rPr>
              <a:t>Occupational advice is required after high-risk exposure together with the need for HIV testing and the option for continuation in an operative specialty.</a:t>
            </a:r>
          </a:p>
        </p:txBody>
      </p:sp>
    </p:spTree>
    <p:extLst>
      <p:ext uri="{BB962C8B-B14F-4D97-AF65-F5344CB8AC3E}">
        <p14:creationId xmlns:p14="http://schemas.microsoft.com/office/powerpoint/2010/main" val="9842552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01205"/>
          </a:xfrm>
          <a:prstGeom prst="rect">
            <a:avLst/>
          </a:prstGeom>
        </p:spPr>
        <p:txBody>
          <a:bodyPr wrap="square">
            <a:spAutoFit/>
          </a:bodyPr>
          <a:lstStyle/>
          <a:p>
            <a:pPr algn="l" rtl="0"/>
            <a:r>
              <a:rPr lang="en-US" sz="2000" b="1" dirty="0">
                <a:latin typeface="Times New Roman" pitchFamily="18" charset="0"/>
                <a:cs typeface="Times New Roman" pitchFamily="18" charset="0"/>
              </a:rPr>
              <a:t>PREVENTION OF </a:t>
            </a:r>
            <a:r>
              <a:rPr lang="en-US" sz="2000" b="1" dirty="0" smtClean="0">
                <a:latin typeface="Times New Roman" pitchFamily="18" charset="0"/>
                <a:cs typeface="Times New Roman" pitchFamily="18" charset="0"/>
              </a:rPr>
              <a:t>SURGICAL INFECTION</a:t>
            </a:r>
            <a:endParaRPr lang="en-US" sz="2000" b="1" dirty="0">
              <a:latin typeface="Times New Roman" pitchFamily="18" charset="0"/>
              <a:cs typeface="Times New Roman" pitchFamily="18" charset="0"/>
            </a:endParaRPr>
          </a:p>
          <a:p>
            <a:pPr algn="l" rtl="0"/>
            <a:r>
              <a:rPr lang="en-US" sz="2000" b="1" dirty="0">
                <a:latin typeface="Times New Roman" pitchFamily="18" charset="0"/>
                <a:cs typeface="Times New Roman" pitchFamily="18" charset="0"/>
              </a:rPr>
              <a:t>Preoperative preparation</a:t>
            </a:r>
          </a:p>
          <a:p>
            <a:pPr marL="742950" lvl="1" indent="-285750" algn="l" rtl="0">
              <a:buFont typeface="Arial" pitchFamily="34" charset="0"/>
              <a:buChar char="•"/>
            </a:pPr>
            <a:r>
              <a:rPr lang="en-US" sz="2000" dirty="0">
                <a:latin typeface="Times New Roman" pitchFamily="18" charset="0"/>
                <a:cs typeface="Times New Roman" pitchFamily="18" charset="0"/>
              </a:rPr>
              <a:t>A short preoperative hospital stay lowers the risk of </a:t>
            </a:r>
            <a:r>
              <a:rPr lang="en-US" sz="2000" dirty="0" smtClean="0">
                <a:latin typeface="Times New Roman" pitchFamily="18" charset="0"/>
                <a:cs typeface="Times New Roman" pitchFamily="18" charset="0"/>
              </a:rPr>
              <a:t>acquiring MRSA</a:t>
            </a:r>
            <a:r>
              <a:rPr lang="en-US" sz="2000" dirty="0">
                <a:latin typeface="Times New Roman" pitchFamily="18" charset="0"/>
                <a:cs typeface="Times New Roman" pitchFamily="18" charset="0"/>
              </a:rPr>
              <a:t>, multiply resistant coagulase-negative </a:t>
            </a:r>
            <a:r>
              <a:rPr lang="en-US" sz="2000" dirty="0" smtClean="0">
                <a:latin typeface="Times New Roman" pitchFamily="18" charset="0"/>
                <a:cs typeface="Times New Roman" pitchFamily="18" charset="0"/>
              </a:rPr>
              <a:t>staphylococci (MRCNS</a:t>
            </a:r>
            <a:r>
              <a:rPr lang="en-US" sz="2000" dirty="0">
                <a:latin typeface="Times New Roman" pitchFamily="18" charset="0"/>
                <a:cs typeface="Times New Roman" pitchFamily="18" charset="0"/>
              </a:rPr>
              <a:t>) and other antibiotic-resistant organisms </a:t>
            </a:r>
            <a:r>
              <a:rPr lang="en-US" sz="2000" dirty="0" smtClean="0">
                <a:latin typeface="Times New Roman" pitchFamily="18" charset="0"/>
                <a:cs typeface="Times New Roman" pitchFamily="18" charset="0"/>
              </a:rPr>
              <a:t>from the </a:t>
            </a:r>
            <a:r>
              <a:rPr lang="en-US" sz="2000" dirty="0">
                <a:latin typeface="Times New Roman" pitchFamily="18" charset="0"/>
                <a:cs typeface="Times New Roman" pitchFamily="18" charset="0"/>
              </a:rPr>
              <a:t>hospital environment.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Medical </a:t>
            </a:r>
            <a:r>
              <a:rPr lang="en-US" sz="2000" dirty="0">
                <a:latin typeface="Times New Roman" pitchFamily="18" charset="0"/>
                <a:cs typeface="Times New Roman" pitchFamily="18" charset="0"/>
              </a:rPr>
              <a:t>and nursing staff </a:t>
            </a:r>
            <a:r>
              <a:rPr lang="en-US" sz="2000" dirty="0" smtClean="0">
                <a:latin typeface="Times New Roman" pitchFamily="18" charset="0"/>
                <a:cs typeface="Times New Roman" pitchFamily="18" charset="0"/>
              </a:rPr>
              <a:t>should always </a:t>
            </a:r>
            <a:r>
              <a:rPr lang="en-US" sz="2000" dirty="0">
                <a:latin typeface="Times New Roman" pitchFamily="18" charset="0"/>
                <a:cs typeface="Times New Roman" pitchFamily="18" charset="0"/>
              </a:rPr>
              <a:t>wash their hands after any patient contact.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Alcoholic </a:t>
            </a:r>
            <a:r>
              <a:rPr lang="en-US" sz="2000" dirty="0" smtClean="0">
                <a:latin typeface="Times New Roman" pitchFamily="18" charset="0"/>
                <a:cs typeface="Times New Roman" pitchFamily="18" charset="0"/>
              </a:rPr>
              <a:t>hand </a:t>
            </a:r>
            <a:r>
              <a:rPr lang="en-US" sz="2000" dirty="0">
                <a:latin typeface="Times New Roman" pitchFamily="18" charset="0"/>
                <a:cs typeface="Times New Roman" pitchFamily="18" charset="0"/>
              </a:rPr>
              <a:t>gels can act as a substitute for hand washing, but do </a:t>
            </a:r>
            <a:r>
              <a:rPr lang="en-US" sz="2000" dirty="0" smtClean="0">
                <a:latin typeface="Times New Roman" pitchFamily="18" charset="0"/>
                <a:cs typeface="Times New Roman" pitchFamily="18" charset="0"/>
              </a:rPr>
              <a:t>not destroy </a:t>
            </a:r>
            <a:r>
              <a:rPr lang="en-US" sz="2000" dirty="0">
                <a:latin typeface="Times New Roman" pitchFamily="18" charset="0"/>
                <a:cs typeface="Times New Roman" pitchFamily="18" charset="0"/>
              </a:rPr>
              <a:t>the spores of Clostridium difficile, which may cause </a:t>
            </a:r>
            <a:r>
              <a:rPr lang="en-US" sz="2000" dirty="0" smtClean="0">
                <a:latin typeface="Times New Roman" pitchFamily="18" charset="0"/>
                <a:cs typeface="Times New Roman" pitchFamily="18" charset="0"/>
              </a:rPr>
              <a:t>pseudomembranous colitis</a:t>
            </a:r>
            <a:r>
              <a:rPr lang="en-US" sz="2000" dirty="0">
                <a:latin typeface="Times New Roman" pitchFamily="18" charset="0"/>
                <a:cs typeface="Times New Roman" pitchFamily="18" charset="0"/>
              </a:rPr>
              <a:t>, especially in </a:t>
            </a:r>
            <a:r>
              <a:rPr lang="en-US" sz="2000" dirty="0" smtClean="0">
                <a:latin typeface="Times New Roman" pitchFamily="18" charset="0"/>
                <a:cs typeface="Times New Roman" pitchFamily="18" charset="0"/>
              </a:rPr>
              <a:t>immunocompromised patients </a:t>
            </a:r>
            <a:r>
              <a:rPr lang="en-US" sz="2000" dirty="0">
                <a:latin typeface="Times New Roman" pitchFamily="18" charset="0"/>
                <a:cs typeface="Times New Roman" pitchFamily="18" charset="0"/>
              </a:rPr>
              <a:t>or those whose gut flora is suppressed by </a:t>
            </a:r>
            <a:r>
              <a:rPr lang="en-US" sz="2000" dirty="0" smtClean="0">
                <a:latin typeface="Times New Roman" pitchFamily="18" charset="0"/>
                <a:cs typeface="Times New Roman" pitchFamily="18" charset="0"/>
              </a:rPr>
              <a:t>antibiotic therapy</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Although </a:t>
            </a:r>
            <a:r>
              <a:rPr lang="en-US" sz="2000" dirty="0">
                <a:latin typeface="Times New Roman" pitchFamily="18" charset="0"/>
                <a:cs typeface="Times New Roman" pitchFamily="18" charset="0"/>
              </a:rPr>
              <a:t>the need for clean hospitals, </a:t>
            </a:r>
            <a:r>
              <a:rPr lang="en-US" sz="2000" dirty="0" smtClean="0">
                <a:latin typeface="Times New Roman" pitchFamily="18" charset="0"/>
                <a:cs typeface="Times New Roman" pitchFamily="18" charset="0"/>
              </a:rPr>
              <a:t>emphasised by </a:t>
            </a:r>
            <a:r>
              <a:rPr lang="en-US" sz="2000" dirty="0">
                <a:latin typeface="Times New Roman" pitchFamily="18" charset="0"/>
                <a:cs typeface="Times New Roman" pitchFamily="18" charset="0"/>
              </a:rPr>
              <a:t>the media, is logical, the ‘clean your hands campaign’ </a:t>
            </a:r>
            <a:r>
              <a:rPr lang="en-US" sz="2000" dirty="0" smtClean="0">
                <a:latin typeface="Times New Roman" pitchFamily="18" charset="0"/>
                <a:cs typeface="Times New Roman" pitchFamily="18" charset="0"/>
              </a:rPr>
              <a:t>is beginning </a:t>
            </a:r>
            <a:r>
              <a:rPr lang="en-US" sz="2000" dirty="0">
                <a:latin typeface="Times New Roman" pitchFamily="18" charset="0"/>
                <a:cs typeface="Times New Roman" pitchFamily="18" charset="0"/>
              </a:rPr>
              <a:t>to result in falls in the incidence of HAIs. </a:t>
            </a:r>
            <a:endParaRPr lang="en-US"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3849566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477875"/>
          </a:xfrm>
          <a:prstGeom prst="rect">
            <a:avLst/>
          </a:prstGeom>
        </p:spPr>
        <p:txBody>
          <a:bodyPr wrap="square">
            <a:spAutoFit/>
          </a:bodyPr>
          <a:lstStyle/>
          <a:p>
            <a:pPr marL="800100" lvl="1" indent="-342900" algn="l" rtl="0">
              <a:buFont typeface="Arial" pitchFamily="34" charset="0"/>
              <a:buChar char="•"/>
            </a:pPr>
            <a:r>
              <a:rPr lang="en-US" sz="2000" dirty="0">
                <a:latin typeface="Times New Roman" pitchFamily="18" charset="0"/>
                <a:cs typeface="Times New Roman" pitchFamily="18" charset="0"/>
              </a:rPr>
              <a:t>Staff with open, infected skin lesions should not enter the operating theatres. </a:t>
            </a:r>
          </a:p>
          <a:p>
            <a:pPr marL="800100" lvl="1" indent="-342900" algn="l" rtl="0">
              <a:buFont typeface="Arial" pitchFamily="34" charset="0"/>
              <a:buChar char="•"/>
            </a:pPr>
            <a:r>
              <a:rPr lang="en-US" sz="2000" dirty="0">
                <a:latin typeface="Times New Roman" pitchFamily="18" charset="0"/>
                <a:cs typeface="Times New Roman" pitchFamily="18" charset="0"/>
              </a:rPr>
              <a:t>Ideally, neither should affected patients, especially if they are having a prosthesis implanted.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Antiseptic </a:t>
            </a:r>
            <a:r>
              <a:rPr lang="en-US" sz="2000" dirty="0">
                <a:latin typeface="Times New Roman" pitchFamily="18" charset="0"/>
                <a:cs typeface="Times New Roman" pitchFamily="18" charset="0"/>
              </a:rPr>
              <a:t>baths (usually chlorhexidine) are popular in Europe, but there is no hard evidence for their value in reducing wound infections.</a:t>
            </a:r>
          </a:p>
          <a:p>
            <a:pPr marL="800100" lvl="1" indent="-342900" algn="l" rtl="0">
              <a:buFont typeface="Arial" pitchFamily="34" charset="0"/>
              <a:buChar char="•"/>
            </a:pPr>
            <a:r>
              <a:rPr lang="en-US" sz="2000" dirty="0">
                <a:latin typeface="Times New Roman" pitchFamily="18" charset="0"/>
                <a:cs typeface="Times New Roman" pitchFamily="18" charset="0"/>
              </a:rPr>
              <a:t>Preoperative skin shaving should be undertaken in the operating theatre immediately before surgery as the SSI rate after clean wound surgery may be doubled if shaving is </a:t>
            </a:r>
            <a:r>
              <a:rPr lang="en-US" sz="2000" dirty="0" smtClean="0">
                <a:latin typeface="Times New Roman" pitchFamily="18" charset="0"/>
                <a:cs typeface="Times New Roman" pitchFamily="18" charset="0"/>
              </a:rPr>
              <a:t>performed the </a:t>
            </a:r>
            <a:r>
              <a:rPr lang="en-US" sz="2000" dirty="0">
                <a:latin typeface="Times New Roman" pitchFamily="18" charset="0"/>
                <a:cs typeface="Times New Roman" pitchFamily="18" charset="0"/>
              </a:rPr>
              <a:t>night before, because minor skin injury enhances superficial bacterial colonisation.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Cream </a:t>
            </a:r>
            <a:r>
              <a:rPr lang="en-US" sz="2000" dirty="0">
                <a:latin typeface="Times New Roman" pitchFamily="18" charset="0"/>
                <a:cs typeface="Times New Roman" pitchFamily="18" charset="0"/>
              </a:rPr>
              <a:t>depilation is messy and hair clipping is best, with the lowest rate of infection.</a:t>
            </a:r>
          </a:p>
        </p:txBody>
      </p:sp>
    </p:spTree>
    <p:extLst>
      <p:ext uri="{BB962C8B-B14F-4D97-AF65-F5344CB8AC3E}">
        <p14:creationId xmlns:p14="http://schemas.microsoft.com/office/powerpoint/2010/main" val="14187301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785652"/>
          </a:xfrm>
          <a:prstGeom prst="rect">
            <a:avLst/>
          </a:prstGeom>
        </p:spPr>
        <p:txBody>
          <a:bodyPr wrap="square">
            <a:spAutoFit/>
          </a:bodyPr>
          <a:lstStyle/>
          <a:p>
            <a:pPr algn="l" rtl="0"/>
            <a:r>
              <a:rPr lang="en-US" sz="2000" b="1" dirty="0">
                <a:latin typeface="Times New Roman" pitchFamily="18" charset="0"/>
                <a:cs typeface="Times New Roman" pitchFamily="18" charset="0"/>
              </a:rPr>
              <a:t>Scrubbing and skin preparation</a:t>
            </a:r>
          </a:p>
          <a:p>
            <a:pPr marL="742950" lvl="1" indent="-285750" algn="l" rtl="0">
              <a:buFont typeface="Arial" pitchFamily="34" charset="0"/>
              <a:buChar char="•"/>
            </a:pPr>
            <a:r>
              <a:rPr lang="en-US" sz="2000" dirty="0">
                <a:latin typeface="Times New Roman" pitchFamily="18" charset="0"/>
                <a:cs typeface="Times New Roman" pitchFamily="18" charset="0"/>
              </a:rPr>
              <a:t>When washing the hands prior to surgery, dilute </a:t>
            </a:r>
            <a:r>
              <a:rPr lang="en-US" sz="2000" dirty="0" smtClean="0">
                <a:latin typeface="Times New Roman" pitchFamily="18" charset="0"/>
                <a:cs typeface="Times New Roman" pitchFamily="18" charset="0"/>
              </a:rPr>
              <a:t>alcohol-based antiseptic </a:t>
            </a:r>
            <a:r>
              <a:rPr lang="en-US" sz="2000" dirty="0">
                <a:latin typeface="Times New Roman" pitchFamily="18" charset="0"/>
                <a:cs typeface="Times New Roman" pitchFamily="18" charset="0"/>
              </a:rPr>
              <a:t>hand soaps such as chlorhexidine or </a:t>
            </a:r>
            <a:r>
              <a:rPr lang="en-US" sz="2000" dirty="0" smtClean="0">
                <a:latin typeface="Times New Roman" pitchFamily="18" charset="0"/>
                <a:cs typeface="Times New Roman" pitchFamily="18" charset="0"/>
              </a:rPr>
              <a:t>povidone– iodine </a:t>
            </a:r>
            <a:r>
              <a:rPr lang="en-US" sz="2000" dirty="0">
                <a:latin typeface="Times New Roman" pitchFamily="18" charset="0"/>
                <a:cs typeface="Times New Roman" pitchFamily="18" charset="0"/>
              </a:rPr>
              <a:t>should be used for hand washing, and the scrub </a:t>
            </a:r>
            <a:r>
              <a:rPr lang="en-US" sz="2000" dirty="0" smtClean="0">
                <a:latin typeface="Times New Roman" pitchFamily="18" charset="0"/>
                <a:cs typeface="Times New Roman" pitchFamily="18" charset="0"/>
              </a:rPr>
              <a:t>should include </a:t>
            </a:r>
            <a:r>
              <a:rPr lang="en-US" sz="2000" dirty="0">
                <a:latin typeface="Times New Roman" pitchFamily="18" charset="0"/>
                <a:cs typeface="Times New Roman" pitchFamily="18" charset="0"/>
              </a:rPr>
              <a:t>the nails.</a:t>
            </a:r>
          </a:p>
          <a:p>
            <a:pPr marL="742950" lvl="1" indent="-285750" algn="l" rtl="0">
              <a:buFont typeface="Arial" pitchFamily="34" charset="0"/>
              <a:buChar char="•"/>
            </a:pPr>
            <a:r>
              <a:rPr lang="en-US" sz="2000" dirty="0">
                <a:latin typeface="Times New Roman" pitchFamily="18" charset="0"/>
                <a:cs typeface="Times New Roman" pitchFamily="18" charset="0"/>
              </a:rPr>
              <a:t>One application of a more concentrated </a:t>
            </a:r>
            <a:r>
              <a:rPr lang="en-US" sz="2000" dirty="0" smtClean="0">
                <a:latin typeface="Times New Roman" pitchFamily="18" charset="0"/>
                <a:cs typeface="Times New Roman" pitchFamily="18" charset="0"/>
              </a:rPr>
              <a:t>alcohol-based antiseptic </a:t>
            </a:r>
            <a:r>
              <a:rPr lang="en-US" sz="2000" dirty="0">
                <a:latin typeface="Times New Roman" pitchFamily="18" charset="0"/>
                <a:cs typeface="Times New Roman" pitchFamily="18" charset="0"/>
              </a:rPr>
              <a:t>is adequate for skin preparation of the operative site.</a:t>
            </a:r>
          </a:p>
          <a:p>
            <a:pPr marL="742950" lvl="1" indent="-285750" algn="l" rtl="0">
              <a:buFont typeface="Arial" pitchFamily="34" charset="0"/>
              <a:buChar char="•"/>
            </a:pPr>
            <a:r>
              <a:rPr lang="en-US" sz="2000" dirty="0">
                <a:latin typeface="Times New Roman" pitchFamily="18" charset="0"/>
                <a:cs typeface="Times New Roman" pitchFamily="18" charset="0"/>
              </a:rPr>
              <a:t>This leads to a &gt;95% reduction in bacterial count but </a:t>
            </a:r>
            <a:r>
              <a:rPr lang="en-US" sz="2000" dirty="0" smtClean="0">
                <a:latin typeface="Times New Roman" pitchFamily="18" charset="0"/>
                <a:cs typeface="Times New Roman" pitchFamily="18" charset="0"/>
              </a:rPr>
              <a:t>caution should </a:t>
            </a:r>
            <a:r>
              <a:rPr lang="en-US" sz="2000" dirty="0">
                <a:latin typeface="Times New Roman" pitchFamily="18" charset="0"/>
                <a:cs typeface="Times New Roman" pitchFamily="18" charset="0"/>
              </a:rPr>
              <a:t>be taken not to leave a pool of alcohol-based fluid on </a:t>
            </a:r>
            <a:r>
              <a:rPr lang="en-US" sz="2000" dirty="0" smtClean="0">
                <a:latin typeface="Times New Roman" pitchFamily="18" charset="0"/>
                <a:cs typeface="Times New Roman" pitchFamily="18" charset="0"/>
              </a:rPr>
              <a:t>the skin </a:t>
            </a:r>
            <a:r>
              <a:rPr lang="en-US" sz="2000" dirty="0">
                <a:latin typeface="Times New Roman" pitchFamily="18" charset="0"/>
                <a:cs typeface="Times New Roman" pitchFamily="18" charset="0"/>
              </a:rPr>
              <a:t>which could ignite with diathermy and burn the patient.</a:t>
            </a:r>
          </a:p>
          <a:p>
            <a:pPr marL="742950" lvl="1" indent="-285750" algn="l" rtl="0">
              <a:buFont typeface="Arial" pitchFamily="34" charset="0"/>
              <a:buChar char="•"/>
            </a:pPr>
            <a:r>
              <a:rPr lang="en-US" sz="2000" dirty="0">
                <a:latin typeface="Times New Roman" pitchFamily="18" charset="0"/>
                <a:cs typeface="Times New Roman" pitchFamily="18" charset="0"/>
              </a:rPr>
              <a:t>Theatre technique and discipline also contribute to </a:t>
            </a:r>
            <a:r>
              <a:rPr lang="en-US" sz="2000" dirty="0" smtClean="0">
                <a:latin typeface="Times New Roman" pitchFamily="18" charset="0"/>
                <a:cs typeface="Times New Roman" pitchFamily="18" charset="0"/>
              </a:rPr>
              <a:t>low infection </a:t>
            </a:r>
            <a:r>
              <a:rPr lang="en-US" sz="2000" dirty="0">
                <a:latin typeface="Times New Roman" pitchFamily="18" charset="0"/>
                <a:cs typeface="Times New Roman" pitchFamily="18" charset="0"/>
              </a:rPr>
              <a:t>rates.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Numbers </a:t>
            </a:r>
            <a:r>
              <a:rPr lang="en-US" sz="2000" dirty="0">
                <a:latin typeface="Times New Roman" pitchFamily="18" charset="0"/>
                <a:cs typeface="Times New Roman" pitchFamily="18" charset="0"/>
              </a:rPr>
              <a:t>of staff in the theatre and </a:t>
            </a:r>
            <a:r>
              <a:rPr lang="en-US" sz="2000" dirty="0" smtClean="0">
                <a:latin typeface="Times New Roman" pitchFamily="18" charset="0"/>
                <a:cs typeface="Times New Roman" pitchFamily="18" charset="0"/>
              </a:rPr>
              <a:t>movement in </a:t>
            </a:r>
            <a:r>
              <a:rPr lang="en-US" sz="2000" dirty="0">
                <a:latin typeface="Times New Roman" pitchFamily="18" charset="0"/>
                <a:cs typeface="Times New Roman" pitchFamily="18" charset="0"/>
              </a:rPr>
              <a:t>and out of theatre should be kept to a minimum. </a:t>
            </a:r>
            <a:endParaRPr lang="en-US"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205115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785652"/>
          </a:xfrm>
          <a:prstGeom prst="rect">
            <a:avLst/>
          </a:prstGeom>
        </p:spPr>
        <p:txBody>
          <a:bodyPr wrap="square">
            <a:spAutoFit/>
          </a:bodyPr>
          <a:lstStyle/>
          <a:p>
            <a:pPr marL="800100" lvl="1" indent="-342900" algn="l" rtl="0">
              <a:buFont typeface="Arial" pitchFamily="34" charset="0"/>
              <a:buChar char="•"/>
            </a:pPr>
            <a:r>
              <a:rPr lang="en-US" sz="2000" dirty="0">
                <a:latin typeface="Times New Roman" pitchFamily="18" charset="0"/>
                <a:cs typeface="Times New Roman" pitchFamily="18" charset="0"/>
              </a:rPr>
              <a:t>Careful and regular surveillance is needed to ensure the quality of instrument sterilisation, aseptic technique and theatre ventilation.</a:t>
            </a:r>
          </a:p>
          <a:p>
            <a:pPr marL="800100" lvl="1" indent="-342900" algn="l" rtl="0">
              <a:buFont typeface="Arial" pitchFamily="34" charset="0"/>
              <a:buChar char="•"/>
            </a:pPr>
            <a:r>
              <a:rPr lang="en-US" sz="2000" dirty="0">
                <a:latin typeface="Times New Roman" pitchFamily="18" charset="0"/>
                <a:cs typeface="Times New Roman" pitchFamily="18" charset="0"/>
              </a:rPr>
              <a:t>Laminar flow systems direct clean, filtered air over the operating field, with any air potentially contaminated as it passes over the incision then directed away from the patient.</a:t>
            </a:r>
          </a:p>
          <a:p>
            <a:pPr marL="800100" lvl="1" indent="-342900" algn="l" rtl="0">
              <a:buFont typeface="Arial" pitchFamily="34" charset="0"/>
              <a:buChar char="•"/>
            </a:pPr>
            <a:r>
              <a:rPr lang="en-US" sz="2000" dirty="0">
                <a:latin typeface="Times New Roman" pitchFamily="18" charset="0"/>
                <a:cs typeface="Times New Roman" pitchFamily="18" charset="0"/>
              </a:rPr>
              <a:t>Operator skill in gentle manipulation and dissection of tissues is much more difficult to audit, but dead spaces and haematomas should be avoided. </a:t>
            </a:r>
          </a:p>
          <a:p>
            <a:pPr marL="800100" lvl="1" indent="-342900" algn="l" rtl="0">
              <a:buFont typeface="Arial" pitchFamily="34" charset="0"/>
              <a:buChar char="•"/>
            </a:pPr>
            <a:r>
              <a:rPr lang="en-US" sz="2000" dirty="0">
                <a:latin typeface="Times New Roman" pitchFamily="18" charset="0"/>
                <a:cs typeface="Times New Roman" pitchFamily="18" charset="0"/>
              </a:rPr>
              <a:t>There is no evidence that drains, incision drapes or wound guards help to reduce wound infection.</a:t>
            </a:r>
          </a:p>
          <a:p>
            <a:pPr marL="800100" lvl="1" indent="-342900" algn="l" rtl="0">
              <a:buFont typeface="Arial" pitchFamily="34" charset="0"/>
              <a:buChar char="•"/>
            </a:pPr>
            <a:r>
              <a:rPr lang="en-US" sz="2000" dirty="0">
                <a:latin typeface="Times New Roman" pitchFamily="18" charset="0"/>
                <a:cs typeface="Times New Roman" pitchFamily="18" charset="0"/>
              </a:rPr>
              <a:t>There is a high level of evidence that both the perioperative avoidance of hypothermia and the use of supplemental oxygen during recovery significantly reduce the rate of SSIs.</a:t>
            </a:r>
          </a:p>
        </p:txBody>
      </p:sp>
    </p:spTree>
    <p:extLst>
      <p:ext uri="{BB962C8B-B14F-4D97-AF65-F5344CB8AC3E}">
        <p14:creationId xmlns:p14="http://schemas.microsoft.com/office/powerpoint/2010/main" val="15643815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5324535"/>
          </a:xfrm>
          <a:prstGeom prst="rect">
            <a:avLst/>
          </a:prstGeom>
        </p:spPr>
        <p:txBody>
          <a:bodyPr wrap="square">
            <a:spAutoFit/>
          </a:bodyPr>
          <a:lstStyle/>
          <a:p>
            <a:pPr algn="l" rtl="0"/>
            <a:r>
              <a:rPr lang="en-US" sz="2000" b="1" dirty="0">
                <a:latin typeface="Times New Roman" pitchFamily="18" charset="0"/>
                <a:cs typeface="Times New Roman" pitchFamily="18" charset="0"/>
              </a:rPr>
              <a:t>Prophylactic antibiotics</a:t>
            </a:r>
          </a:p>
          <a:p>
            <a:pPr marL="742950" lvl="1" indent="-285750" algn="l" rtl="0">
              <a:buFont typeface="Arial" pitchFamily="34" charset="0"/>
              <a:buChar char="•"/>
            </a:pPr>
            <a:r>
              <a:rPr lang="en-US" sz="2000" dirty="0">
                <a:latin typeface="Times New Roman" pitchFamily="18" charset="0"/>
                <a:cs typeface="Times New Roman" pitchFamily="18" charset="0"/>
              </a:rPr>
              <a:t>Prophylactic antibiotics are used when there is a risk of </a:t>
            </a:r>
            <a:r>
              <a:rPr lang="en-US" sz="2000" dirty="0" smtClean="0">
                <a:latin typeface="Times New Roman" pitchFamily="18" charset="0"/>
                <a:cs typeface="Times New Roman" pitchFamily="18" charset="0"/>
              </a:rPr>
              <a:t>wound contamination </a:t>
            </a:r>
            <a:r>
              <a:rPr lang="en-US" sz="2000" dirty="0">
                <a:latin typeface="Times New Roman" pitchFamily="18" charset="0"/>
                <a:cs typeface="Times New Roman" pitchFamily="18" charset="0"/>
              </a:rPr>
              <a:t>with bacteria during surgery.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theoretical degree </a:t>
            </a:r>
            <a:r>
              <a:rPr lang="en-US" sz="2000" dirty="0">
                <a:latin typeface="Times New Roman" pitchFamily="18" charset="0"/>
                <a:cs typeface="Times New Roman" pitchFamily="18" charset="0"/>
              </a:rPr>
              <a:t>of contamination, proposed by the National </a:t>
            </a:r>
            <a:r>
              <a:rPr lang="en-US" sz="2000" dirty="0" smtClean="0">
                <a:latin typeface="Times New Roman" pitchFamily="18" charset="0"/>
                <a:cs typeface="Times New Roman" pitchFamily="18" charset="0"/>
              </a:rPr>
              <a:t>Research Council </a:t>
            </a:r>
            <a:r>
              <a:rPr lang="en-US" sz="2000" dirty="0">
                <a:latin typeface="Times New Roman" pitchFamily="18" charset="0"/>
                <a:cs typeface="Times New Roman" pitchFamily="18" charset="0"/>
              </a:rPr>
              <a:t>(USA) over 40 years ago, relates well to </a:t>
            </a:r>
            <a:r>
              <a:rPr lang="en-US" sz="2000" dirty="0" smtClean="0">
                <a:latin typeface="Times New Roman" pitchFamily="18" charset="0"/>
                <a:cs typeface="Times New Roman" pitchFamily="18" charset="0"/>
              </a:rPr>
              <a:t>infection rates. </a:t>
            </a: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value of antibiotic prophylaxis is low </a:t>
            </a:r>
            <a:r>
              <a:rPr lang="en-US" sz="2000" dirty="0" smtClean="0">
                <a:latin typeface="Times New Roman" pitchFamily="18" charset="0"/>
                <a:cs typeface="Times New Roman" pitchFamily="18" charset="0"/>
              </a:rPr>
              <a:t>in non-prosthetic </a:t>
            </a:r>
            <a:r>
              <a:rPr lang="en-US" sz="2000" dirty="0">
                <a:latin typeface="Times New Roman" pitchFamily="18" charset="0"/>
                <a:cs typeface="Times New Roman" pitchFamily="18" charset="0"/>
              </a:rPr>
              <a:t>clean surgery, with most trials showing no </a:t>
            </a:r>
            <a:r>
              <a:rPr lang="en-US" sz="2000" dirty="0" smtClean="0">
                <a:latin typeface="Times New Roman" pitchFamily="18" charset="0"/>
                <a:cs typeface="Times New Roman" pitchFamily="18" charset="0"/>
              </a:rPr>
              <a:t>clear benefit </a:t>
            </a:r>
            <a:r>
              <a:rPr lang="en-US" sz="2000" dirty="0">
                <a:latin typeface="Times New Roman" pitchFamily="18" charset="0"/>
                <a:cs typeface="Times New Roman" pitchFamily="18" charset="0"/>
              </a:rPr>
              <a:t>because infection rates without antibiotics are so </a:t>
            </a:r>
            <a:r>
              <a:rPr lang="en-US" sz="2000" dirty="0" smtClean="0">
                <a:latin typeface="Times New Roman" pitchFamily="18" charset="0"/>
                <a:cs typeface="Times New Roman" pitchFamily="18" charset="0"/>
              </a:rPr>
              <a:t>low. </a:t>
            </a: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exception to this is where a prosthetic implant is used, </a:t>
            </a:r>
            <a:r>
              <a:rPr lang="en-US" sz="2000" dirty="0" smtClean="0">
                <a:latin typeface="Times New Roman" pitchFamily="18" charset="0"/>
                <a:cs typeface="Times New Roman" pitchFamily="18" charset="0"/>
              </a:rPr>
              <a:t>as the </a:t>
            </a:r>
            <a:r>
              <a:rPr lang="en-US" sz="2000" dirty="0">
                <a:latin typeface="Times New Roman" pitchFamily="18" charset="0"/>
                <a:cs typeface="Times New Roman" pitchFamily="18" charset="0"/>
              </a:rPr>
              <a:t>results of infection are so catastrophic that even a small </a:t>
            </a:r>
            <a:r>
              <a:rPr lang="en-US" sz="2000" dirty="0" smtClean="0">
                <a:latin typeface="Times New Roman" pitchFamily="18" charset="0"/>
                <a:cs typeface="Times New Roman" pitchFamily="18" charset="0"/>
              </a:rPr>
              <a:t>risk of </a:t>
            </a:r>
            <a:r>
              <a:rPr lang="en-US" sz="2000" dirty="0">
                <a:latin typeface="Times New Roman" pitchFamily="18" charset="0"/>
                <a:cs typeface="Times New Roman" pitchFamily="18" charset="0"/>
              </a:rPr>
              <a:t>infection is unacceptable</a:t>
            </a:r>
            <a:r>
              <a:rPr lang="en-US" sz="2000" dirty="0" smtClean="0">
                <a:latin typeface="Times New Roman" pitchFamily="18" charset="0"/>
                <a:cs typeface="Times New Roman" pitchFamily="18" charset="0"/>
              </a:rPr>
              <a:t>. </a:t>
            </a:r>
          </a:p>
          <a:p>
            <a:pPr marL="742950" lvl="1" indent="-285750" algn="l" rtl="0">
              <a:buFont typeface="Arial" pitchFamily="34" charset="0"/>
              <a:buChar char="•"/>
            </a:pPr>
            <a:r>
              <a:rPr lang="en-US" sz="2000" dirty="0" smtClean="0">
                <a:latin typeface="Times New Roman" pitchFamily="18" charset="0"/>
                <a:cs typeface="Times New Roman" pitchFamily="18" charset="0"/>
              </a:rPr>
              <a:t>There </a:t>
            </a:r>
            <a:r>
              <a:rPr lang="en-US" sz="2000" dirty="0">
                <a:latin typeface="Times New Roman" pitchFamily="18" charset="0"/>
                <a:cs typeface="Times New Roman" pitchFamily="18" charset="0"/>
              </a:rPr>
              <a:t>is undisputed evidence </a:t>
            </a:r>
            <a:r>
              <a:rPr lang="en-US" sz="2000" dirty="0" smtClean="0">
                <a:latin typeface="Times New Roman" pitchFamily="18" charset="0"/>
                <a:cs typeface="Times New Roman" pitchFamily="18" charset="0"/>
              </a:rPr>
              <a:t>that prophylactic </a:t>
            </a:r>
            <a:r>
              <a:rPr lang="en-US" sz="2000" dirty="0">
                <a:latin typeface="Times New Roman" pitchFamily="18" charset="0"/>
                <a:cs typeface="Times New Roman" pitchFamily="18" charset="0"/>
              </a:rPr>
              <a:t>antibiotics are effective in reducing the risk </a:t>
            </a:r>
            <a:r>
              <a:rPr lang="en-US" sz="2000" dirty="0" smtClean="0">
                <a:latin typeface="Times New Roman" pitchFamily="18" charset="0"/>
                <a:cs typeface="Times New Roman" pitchFamily="18" charset="0"/>
              </a:rPr>
              <a:t>of infection </a:t>
            </a:r>
            <a:r>
              <a:rPr lang="en-US" sz="2000" dirty="0">
                <a:latin typeface="Times New Roman" pitchFamily="18" charset="0"/>
                <a:cs typeface="Times New Roman" pitchFamily="18" charset="0"/>
              </a:rPr>
              <a:t>in clean-contaminated and contaminated operations.</a:t>
            </a:r>
          </a:p>
          <a:p>
            <a:pPr marL="742950" lvl="1" indent="-285750" algn="l" rtl="0">
              <a:buFont typeface="Arial" pitchFamily="34" charset="0"/>
              <a:buChar char="•"/>
            </a:pPr>
            <a:r>
              <a:rPr lang="en-US" sz="2000" dirty="0">
                <a:latin typeface="Times New Roman" pitchFamily="18" charset="0"/>
                <a:cs typeface="Times New Roman" pitchFamily="18" charset="0"/>
              </a:rPr>
              <a:t>When wounds are heavily contaminated or when an incision </a:t>
            </a:r>
            <a:r>
              <a:rPr lang="en-US" sz="2000" dirty="0" smtClean="0">
                <a:latin typeface="Times New Roman" pitchFamily="18" charset="0"/>
                <a:cs typeface="Times New Roman" pitchFamily="18" charset="0"/>
              </a:rPr>
              <a:t>is made </a:t>
            </a:r>
            <a:r>
              <a:rPr lang="en-US" sz="2000" dirty="0">
                <a:latin typeface="Times New Roman" pitchFamily="18" charset="0"/>
                <a:cs typeface="Times New Roman" pitchFamily="18" charset="0"/>
              </a:rPr>
              <a:t>into an abscess, a 5-day course of therapeutic </a:t>
            </a:r>
            <a:r>
              <a:rPr lang="en-US" sz="2000" dirty="0" smtClean="0">
                <a:latin typeface="Times New Roman" pitchFamily="18" charset="0"/>
                <a:cs typeface="Times New Roman" pitchFamily="18" charset="0"/>
              </a:rPr>
              <a:t>antibiotics may </a:t>
            </a:r>
            <a:r>
              <a:rPr lang="en-US" sz="2000" dirty="0">
                <a:latin typeface="Times New Roman" pitchFamily="18" charset="0"/>
                <a:cs typeface="Times New Roman" pitchFamily="18" charset="0"/>
              </a:rPr>
              <a:t>be justified on the assumption that the wound is </a:t>
            </a:r>
            <a:r>
              <a:rPr lang="en-US" sz="2000" dirty="0" smtClean="0">
                <a:latin typeface="Times New Roman" pitchFamily="18" charset="0"/>
                <a:cs typeface="Times New Roman" pitchFamily="18" charset="0"/>
              </a:rPr>
              <a:t>inevitably infected </a:t>
            </a:r>
            <a:r>
              <a:rPr lang="en-US" sz="2000" dirty="0">
                <a:latin typeface="Times New Roman" pitchFamily="18" charset="0"/>
                <a:cs typeface="Times New Roman" pitchFamily="18" charset="0"/>
              </a:rPr>
              <a:t>and so treatment is needed rather than prophylaxis.</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3706299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5940088"/>
          </a:xfrm>
          <a:prstGeom prst="rect">
            <a:avLst/>
          </a:prstGeom>
        </p:spPr>
        <p:txBody>
          <a:bodyPr wrap="square">
            <a:spAutoFit/>
          </a:bodyPr>
          <a:lstStyle/>
          <a:p>
            <a:pPr algn="l" rtl="0"/>
            <a:r>
              <a:rPr lang="en-US" sz="2000" b="1" dirty="0">
                <a:latin typeface="Times New Roman" pitchFamily="18" charset="0"/>
                <a:cs typeface="Times New Roman" pitchFamily="18" charset="0"/>
              </a:rPr>
              <a:t>MICROBIOLOGY OF </a:t>
            </a:r>
            <a:r>
              <a:rPr lang="en-US" sz="2000" b="1" dirty="0" smtClean="0">
                <a:latin typeface="Times New Roman" pitchFamily="18" charset="0"/>
                <a:cs typeface="Times New Roman" pitchFamily="18" charset="0"/>
              </a:rPr>
              <a:t>SURGICAL INFECTION</a:t>
            </a:r>
            <a:endParaRPr lang="en-US" sz="2000" b="1" dirty="0">
              <a:latin typeface="Times New Roman" pitchFamily="18" charset="0"/>
              <a:cs typeface="Times New Roman" pitchFamily="18" charset="0"/>
            </a:endParaRPr>
          </a:p>
          <a:p>
            <a:pPr algn="l" rtl="0"/>
            <a:r>
              <a:rPr lang="en-US" sz="2000" b="1" dirty="0">
                <a:latin typeface="Times New Roman" pitchFamily="18" charset="0"/>
                <a:cs typeface="Times New Roman" pitchFamily="18" charset="0"/>
              </a:rPr>
              <a:t>Common bacteria </a:t>
            </a:r>
            <a:r>
              <a:rPr lang="en-US" sz="2000" b="1" dirty="0" smtClean="0">
                <a:latin typeface="Times New Roman" pitchFamily="18" charset="0"/>
                <a:cs typeface="Times New Roman" pitchFamily="18" charset="0"/>
              </a:rPr>
              <a:t>causing surgical infection</a:t>
            </a:r>
            <a:endParaRPr lang="en-US" sz="2000" b="1" dirty="0">
              <a:latin typeface="Times New Roman" pitchFamily="18" charset="0"/>
              <a:cs typeface="Times New Roman" pitchFamily="18" charset="0"/>
            </a:endParaRPr>
          </a:p>
          <a:p>
            <a:pPr algn="l"/>
            <a:r>
              <a:rPr lang="en-US" sz="2000" b="1" dirty="0">
                <a:latin typeface="Times New Roman" pitchFamily="18" charset="0"/>
                <a:cs typeface="Times New Roman" pitchFamily="18" charset="0"/>
              </a:rPr>
              <a:t>Streptococci</a:t>
            </a:r>
          </a:p>
          <a:p>
            <a:pPr marL="742950" lvl="1" indent="-285750" algn="l" rtl="0">
              <a:buFont typeface="Arial" pitchFamily="34" charset="0"/>
              <a:buChar char="•"/>
            </a:pPr>
            <a:r>
              <a:rPr lang="en-US" sz="2000" dirty="0">
                <a:latin typeface="Times New Roman" pitchFamily="18" charset="0"/>
                <a:cs typeface="Times New Roman" pitchFamily="18" charset="0"/>
              </a:rPr>
              <a:t>Streptococci form chains and are Gram positive. </a:t>
            </a:r>
          </a:p>
          <a:p>
            <a:pPr marL="742950" lvl="1" indent="-285750" algn="l" rtl="0">
              <a:buFont typeface="Arial" pitchFamily="34" charset="0"/>
              <a:buChar char="•"/>
            </a:pPr>
            <a:r>
              <a:rPr lang="en-US" sz="2000" dirty="0">
                <a:latin typeface="Times New Roman" pitchFamily="18" charset="0"/>
                <a:cs typeface="Times New Roman" pitchFamily="18" charset="0"/>
              </a:rPr>
              <a:t>The </a:t>
            </a:r>
            <a:r>
              <a:rPr lang="en-US" sz="2000" dirty="0" smtClean="0">
                <a:latin typeface="Times New Roman" pitchFamily="18" charset="0"/>
                <a:cs typeface="Times New Roman" pitchFamily="18" charset="0"/>
              </a:rPr>
              <a:t>haemolytic </a:t>
            </a:r>
            <a:r>
              <a:rPr lang="en-US" sz="2000" dirty="0">
                <a:latin typeface="Times New Roman" pitchFamily="18" charset="0"/>
                <a:cs typeface="Times New Roman" pitchFamily="18" charset="0"/>
              </a:rPr>
              <a:t>Streptococcus, which resides in the pharynx of 5–10 per cent of the population. </a:t>
            </a:r>
          </a:p>
          <a:p>
            <a:pPr marL="742950" lvl="1" indent="-285750" algn="l" rtl="0">
              <a:buFont typeface="Arial" pitchFamily="34" charset="0"/>
              <a:buChar char="•"/>
            </a:pPr>
            <a:r>
              <a:rPr lang="en-US" sz="2000" dirty="0">
                <a:latin typeface="Times New Roman" pitchFamily="18" charset="0"/>
                <a:cs typeface="Times New Roman" pitchFamily="18" charset="0"/>
              </a:rPr>
              <a:t>Streptococcus pyogenes, that is the most pathogenic.</a:t>
            </a:r>
          </a:p>
          <a:p>
            <a:pPr marL="742950" lvl="1" indent="-285750" algn="l" rtl="0">
              <a:buFont typeface="Arial" pitchFamily="34" charset="0"/>
              <a:buChar char="•"/>
            </a:pPr>
            <a:r>
              <a:rPr lang="en-US" sz="2000" dirty="0">
                <a:latin typeface="Times New Roman" pitchFamily="18" charset="0"/>
                <a:cs typeface="Times New Roman" pitchFamily="18" charset="0"/>
              </a:rPr>
              <a:t> It has the ability to spread, causing cellulitis, and to cause tissue </a:t>
            </a:r>
            <a:r>
              <a:rPr lang="en-US" sz="2000" dirty="0" smtClean="0">
                <a:latin typeface="Times New Roman" pitchFamily="18" charset="0"/>
                <a:cs typeface="Times New Roman" pitchFamily="18" charset="0"/>
              </a:rPr>
              <a:t>destruction  </a:t>
            </a:r>
            <a:r>
              <a:rPr lang="en-US" sz="2000" dirty="0">
                <a:latin typeface="Times New Roman" pitchFamily="18" charset="0"/>
                <a:cs typeface="Times New Roman" pitchFamily="18" charset="0"/>
              </a:rPr>
              <a:t>through the release of enzymes such as streptolysin, streptokinase and streptodornase.</a:t>
            </a:r>
          </a:p>
          <a:p>
            <a:pPr marL="742950" lvl="1" indent="-285750" algn="l" rtl="0">
              <a:buFont typeface="Arial" pitchFamily="34" charset="0"/>
              <a:buChar char="•"/>
            </a:pPr>
            <a:r>
              <a:rPr lang="en-US" sz="2000" dirty="0">
                <a:latin typeface="Times New Roman" pitchFamily="18" charset="0"/>
                <a:cs typeface="Times New Roman" pitchFamily="18" charset="0"/>
              </a:rPr>
              <a:t>Streptococcus faecalis is an enterococcus.</a:t>
            </a:r>
          </a:p>
          <a:p>
            <a:pPr marL="742950" lvl="1" indent="-285750" algn="l" rtl="0">
              <a:buFont typeface="Arial" pitchFamily="34" charset="0"/>
              <a:buChar char="•"/>
            </a:pPr>
            <a:r>
              <a:rPr lang="en-US" sz="2000" dirty="0">
                <a:latin typeface="Times New Roman" pitchFamily="18" charset="0"/>
                <a:cs typeface="Times New Roman" pitchFamily="18" charset="0"/>
              </a:rPr>
              <a:t> It is often found in synergy with other organisms, as is the g-haemolytic Streptococcus and Peptostreptococcus, which is an anaerobe.</a:t>
            </a:r>
          </a:p>
          <a:p>
            <a:pPr marL="742950" lvl="1" indent="-285750" algn="l" rtl="0">
              <a:buFont typeface="Arial" pitchFamily="34" charset="0"/>
              <a:buChar char="•"/>
            </a:pPr>
            <a:r>
              <a:rPr lang="en-US" sz="2000" dirty="0">
                <a:latin typeface="Times New Roman" pitchFamily="18" charset="0"/>
                <a:cs typeface="Times New Roman" pitchFamily="18" charset="0"/>
              </a:rPr>
              <a:t>Both Streptococcus pyogenes and Streptococcus faecalis may </a:t>
            </a:r>
            <a:r>
              <a:rPr lang="en-US" sz="2000" dirty="0" smtClean="0">
                <a:latin typeface="Times New Roman" pitchFamily="18" charset="0"/>
                <a:cs typeface="Times New Roman" pitchFamily="18" charset="0"/>
              </a:rPr>
              <a:t>be  </a:t>
            </a:r>
            <a:r>
              <a:rPr lang="en-US" sz="2000" dirty="0">
                <a:latin typeface="Times New Roman" pitchFamily="18" charset="0"/>
                <a:cs typeface="Times New Roman" pitchFamily="18" charset="0"/>
              </a:rPr>
              <a:t>involved in wound infection after large bowel surgery, but the a-haemolytic Streptococcus viridans is not associated with wound infections.</a:t>
            </a:r>
          </a:p>
          <a:p>
            <a:pPr marL="742950" lvl="1" indent="-285750" algn="l" rtl="0">
              <a:buFont typeface="Arial" pitchFamily="34" charset="0"/>
              <a:buChar char="•"/>
            </a:pPr>
            <a:r>
              <a:rPr lang="en-US" sz="2000" dirty="0">
                <a:latin typeface="Times New Roman" pitchFamily="18" charset="0"/>
                <a:cs typeface="Times New Roman" pitchFamily="18" charset="0"/>
              </a:rPr>
              <a:t>All the streptococci remain sensitive to penicillin and erythromycin. </a:t>
            </a:r>
          </a:p>
          <a:p>
            <a:pPr marL="742950" lvl="1" indent="-285750" algn="l" rtl="0">
              <a:buFont typeface="Arial" pitchFamily="34" charset="0"/>
              <a:buChar char="•"/>
            </a:pPr>
            <a:r>
              <a:rPr lang="en-US" sz="2000" dirty="0">
                <a:latin typeface="Times New Roman" pitchFamily="18" charset="0"/>
                <a:cs typeface="Times New Roman" pitchFamily="18" charset="0"/>
              </a:rPr>
              <a:t>The cephalosporins are a suitable alternative in patients who are allergic to penicillin.</a:t>
            </a:r>
          </a:p>
        </p:txBody>
      </p:sp>
    </p:spTree>
    <p:extLst>
      <p:ext uri="{BB962C8B-B14F-4D97-AF65-F5344CB8AC3E}">
        <p14:creationId xmlns:p14="http://schemas.microsoft.com/office/powerpoint/2010/main" val="3586641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016758"/>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If antibiotics are given to prevent infection after surgery </a:t>
            </a:r>
            <a:r>
              <a:rPr lang="en-US" sz="2000" dirty="0" smtClean="0">
                <a:latin typeface="Times New Roman" pitchFamily="18" charset="0"/>
                <a:cs typeface="Times New Roman" pitchFamily="18" charset="0"/>
              </a:rPr>
              <a:t>or instrumentation</a:t>
            </a:r>
            <a:r>
              <a:rPr lang="en-US" sz="2000" dirty="0">
                <a:latin typeface="Times New Roman" pitchFamily="18" charset="0"/>
                <a:cs typeface="Times New Roman" pitchFamily="18" charset="0"/>
              </a:rPr>
              <a:t>, they should be used before bacterial </a:t>
            </a:r>
            <a:r>
              <a:rPr lang="en-US" sz="2000" dirty="0" smtClean="0">
                <a:latin typeface="Times New Roman" pitchFamily="18" charset="0"/>
                <a:cs typeface="Times New Roman" pitchFamily="18" charset="0"/>
              </a:rPr>
              <a:t>growth becomes </a:t>
            </a:r>
            <a:r>
              <a:rPr lang="en-US" sz="2000" dirty="0">
                <a:latin typeface="Times New Roman" pitchFamily="18" charset="0"/>
                <a:cs typeface="Times New Roman" pitchFamily="18" charset="0"/>
              </a:rPr>
              <a:t>established (i.e. within the decisive period</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 Ideally, maximal </a:t>
            </a:r>
            <a:r>
              <a:rPr lang="en-US" sz="2000" dirty="0">
                <a:latin typeface="Times New Roman" pitchFamily="18" charset="0"/>
                <a:cs typeface="Times New Roman" pitchFamily="18" charset="0"/>
              </a:rPr>
              <a:t>blood and tissue levels should be present at the </a:t>
            </a:r>
            <a:r>
              <a:rPr lang="en-US" sz="2000" dirty="0" smtClean="0">
                <a:latin typeface="Times New Roman" pitchFamily="18" charset="0"/>
                <a:cs typeface="Times New Roman" pitchFamily="18" charset="0"/>
              </a:rPr>
              <a:t>time at </a:t>
            </a:r>
            <a:r>
              <a:rPr lang="en-US" sz="2000" dirty="0">
                <a:latin typeface="Times New Roman" pitchFamily="18" charset="0"/>
                <a:cs typeface="Times New Roman" pitchFamily="18" charset="0"/>
              </a:rPr>
              <a:t>which the first incision is made and before </a:t>
            </a:r>
            <a:r>
              <a:rPr lang="en-US" sz="2000" dirty="0" smtClean="0">
                <a:latin typeface="Times New Roman" pitchFamily="18" charset="0"/>
                <a:cs typeface="Times New Roman" pitchFamily="18" charset="0"/>
              </a:rPr>
              <a:t>contamination occurs</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Tissue </a:t>
            </a:r>
            <a:r>
              <a:rPr lang="en-US" sz="2000" dirty="0">
                <a:latin typeface="Times New Roman" pitchFamily="18" charset="0"/>
                <a:cs typeface="Times New Roman" pitchFamily="18" charset="0"/>
              </a:rPr>
              <a:t>levels of the antibiotic should remain </a:t>
            </a:r>
            <a:r>
              <a:rPr lang="en-US" sz="2000" dirty="0" smtClean="0">
                <a:latin typeface="Times New Roman" pitchFamily="18" charset="0"/>
                <a:cs typeface="Times New Roman" pitchFamily="18" charset="0"/>
              </a:rPr>
              <a:t>high throughout </a:t>
            </a:r>
            <a:r>
              <a:rPr lang="en-US" sz="2000" dirty="0">
                <a:latin typeface="Times New Roman" pitchFamily="18" charset="0"/>
                <a:cs typeface="Times New Roman" pitchFamily="18" charset="0"/>
              </a:rPr>
              <a:t>the operation and antibiotics with a short </a:t>
            </a:r>
            <a:r>
              <a:rPr lang="en-US" sz="2000" dirty="0" smtClean="0">
                <a:latin typeface="Times New Roman" pitchFamily="18" charset="0"/>
                <a:cs typeface="Times New Roman" pitchFamily="18" charset="0"/>
              </a:rPr>
              <a:t>tissue half </a:t>
            </a:r>
            <a:r>
              <a:rPr lang="en-US" sz="2000" dirty="0">
                <a:latin typeface="Times New Roman" pitchFamily="18" charset="0"/>
                <a:cs typeface="Times New Roman" pitchFamily="18" charset="0"/>
              </a:rPr>
              <a:t>life should be avoided.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Intravenous </a:t>
            </a:r>
            <a:r>
              <a:rPr lang="en-US" sz="2000" dirty="0">
                <a:latin typeface="Times New Roman" pitchFamily="18" charset="0"/>
                <a:cs typeface="Times New Roman" pitchFamily="18" charset="0"/>
              </a:rPr>
              <a:t>administration </a:t>
            </a:r>
            <a:r>
              <a:rPr lang="en-US" sz="2000" dirty="0" smtClean="0">
                <a:latin typeface="Times New Roman" pitchFamily="18" charset="0"/>
                <a:cs typeface="Times New Roman" pitchFamily="18" charset="0"/>
              </a:rPr>
              <a:t>at induction </a:t>
            </a:r>
            <a:r>
              <a:rPr lang="en-US" sz="2000" dirty="0">
                <a:latin typeface="Times New Roman" pitchFamily="18" charset="0"/>
                <a:cs typeface="Times New Roman" pitchFamily="18" charset="0"/>
              </a:rPr>
              <a:t>of anaesthesia is therefore optimal, as </a:t>
            </a:r>
            <a:r>
              <a:rPr lang="en-US" sz="2000" dirty="0" smtClean="0">
                <a:latin typeface="Times New Roman" pitchFamily="18" charset="0"/>
                <a:cs typeface="Times New Roman" pitchFamily="18" charset="0"/>
              </a:rPr>
              <a:t>unexpected delays </a:t>
            </a:r>
            <a:r>
              <a:rPr lang="en-US" sz="2000" dirty="0">
                <a:latin typeface="Times New Roman" pitchFamily="18" charset="0"/>
                <a:cs typeface="Times New Roman" pitchFamily="18" charset="0"/>
              </a:rPr>
              <a:t>in the timing of surgery may occur before then and </a:t>
            </a:r>
            <a:r>
              <a:rPr lang="en-US" sz="2000" dirty="0" smtClean="0">
                <a:latin typeface="Times New Roman" pitchFamily="18" charset="0"/>
                <a:cs typeface="Times New Roman" pitchFamily="18" charset="0"/>
              </a:rPr>
              <a:t>antibiotic tissue </a:t>
            </a:r>
            <a:r>
              <a:rPr lang="en-US" sz="2000" dirty="0">
                <a:latin typeface="Times New Roman" pitchFamily="18" charset="0"/>
                <a:cs typeface="Times New Roman" pitchFamily="18" charset="0"/>
              </a:rPr>
              <a:t>levels may fall off before the surgery starts.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 long operations </a:t>
            </a:r>
            <a:r>
              <a:rPr lang="en-US" sz="2000" dirty="0">
                <a:latin typeface="Times New Roman" pitchFamily="18" charset="0"/>
                <a:cs typeface="Times New Roman" pitchFamily="18" charset="0"/>
              </a:rPr>
              <a:t>or when there is excessive blood loss, or when </a:t>
            </a:r>
            <a:r>
              <a:rPr lang="en-US" sz="2000" dirty="0" smtClean="0">
                <a:latin typeface="Times New Roman" pitchFamily="18" charset="0"/>
                <a:cs typeface="Times New Roman" pitchFamily="18" charset="0"/>
              </a:rPr>
              <a:t>unexpected contamination </a:t>
            </a:r>
            <a:r>
              <a:rPr lang="en-US" sz="2000" dirty="0">
                <a:latin typeface="Times New Roman" pitchFamily="18" charset="0"/>
                <a:cs typeface="Times New Roman" pitchFamily="18" charset="0"/>
              </a:rPr>
              <a:t>occurs, antibiotics may be repeated </a:t>
            </a:r>
            <a:r>
              <a:rPr lang="en-US" sz="2000" dirty="0" smtClean="0">
                <a:latin typeface="Times New Roman" pitchFamily="18" charset="0"/>
                <a:cs typeface="Times New Roman" pitchFamily="18" charset="0"/>
              </a:rPr>
              <a:t>at 4-hourly </a:t>
            </a:r>
            <a:r>
              <a:rPr lang="en-US" sz="2000" dirty="0">
                <a:latin typeface="Times New Roman" pitchFamily="18" charset="0"/>
                <a:cs typeface="Times New Roman" pitchFamily="18" charset="0"/>
              </a:rPr>
              <a:t>intervals during the surgery, because tissue </a:t>
            </a:r>
            <a:r>
              <a:rPr lang="en-US" sz="2000" dirty="0" smtClean="0">
                <a:latin typeface="Times New Roman" pitchFamily="18" charset="0"/>
                <a:cs typeface="Times New Roman" pitchFamily="18" charset="0"/>
              </a:rPr>
              <a:t>antibiotic levels </a:t>
            </a:r>
            <a:r>
              <a:rPr lang="en-US" sz="2000" dirty="0">
                <a:latin typeface="Times New Roman" pitchFamily="18" charset="0"/>
                <a:cs typeface="Times New Roman" pitchFamily="18" charset="0"/>
              </a:rPr>
              <a:t>often fall faster than serum levels.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There </a:t>
            </a:r>
            <a:r>
              <a:rPr lang="en-US" sz="2000" dirty="0">
                <a:latin typeface="Times New Roman" pitchFamily="18" charset="0"/>
                <a:cs typeface="Times New Roman" pitchFamily="18" charset="0"/>
              </a:rPr>
              <a:t>is no </a:t>
            </a:r>
            <a:r>
              <a:rPr lang="en-US" sz="2000" dirty="0" smtClean="0">
                <a:latin typeface="Times New Roman" pitchFamily="18" charset="0"/>
                <a:cs typeface="Times New Roman" pitchFamily="18" charset="0"/>
              </a:rPr>
              <a:t>evidence that </a:t>
            </a:r>
            <a:r>
              <a:rPr lang="en-US" sz="2000" dirty="0">
                <a:latin typeface="Times New Roman" pitchFamily="18" charset="0"/>
                <a:cs typeface="Times New Roman" pitchFamily="18" charset="0"/>
              </a:rPr>
              <a:t>further doses of antibiotics after surgery are of any value </a:t>
            </a:r>
            <a:r>
              <a:rPr lang="en-US" sz="2000" dirty="0" smtClean="0">
                <a:latin typeface="Times New Roman" pitchFamily="18" charset="0"/>
                <a:cs typeface="Times New Roman" pitchFamily="18" charset="0"/>
              </a:rPr>
              <a:t>in prophylaxis </a:t>
            </a:r>
            <a:r>
              <a:rPr lang="en-US" sz="2000" dirty="0">
                <a:latin typeface="Times New Roman" pitchFamily="18" charset="0"/>
                <a:cs typeface="Times New Roman" pitchFamily="18" charset="0"/>
              </a:rPr>
              <a:t>against infection and the practice can only </a:t>
            </a:r>
            <a:r>
              <a:rPr lang="en-US" sz="2000" dirty="0" smtClean="0">
                <a:latin typeface="Times New Roman" pitchFamily="18" charset="0"/>
                <a:cs typeface="Times New Roman" pitchFamily="18" charset="0"/>
              </a:rPr>
              <a:t>encourage the </a:t>
            </a:r>
            <a:r>
              <a:rPr lang="en-US" sz="2000" dirty="0">
                <a:latin typeface="Times New Roman" pitchFamily="18" charset="0"/>
                <a:cs typeface="Times New Roman" pitchFamily="18" charset="0"/>
              </a:rPr>
              <a:t>development of antibiotic resistance.</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29069992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247864"/>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The choice </a:t>
            </a:r>
            <a:r>
              <a:rPr lang="en-US" sz="2000" dirty="0" smtClean="0">
                <a:latin typeface="Times New Roman" pitchFamily="18" charset="0"/>
                <a:cs typeface="Times New Roman" pitchFamily="18" charset="0"/>
              </a:rPr>
              <a:t>of an </a:t>
            </a:r>
            <a:r>
              <a:rPr lang="en-US" sz="2000" dirty="0">
                <a:latin typeface="Times New Roman" pitchFamily="18" charset="0"/>
                <a:cs typeface="Times New Roman" pitchFamily="18" charset="0"/>
              </a:rPr>
              <a:t>antibiotic depends on the expected spectrum of </a:t>
            </a:r>
            <a:r>
              <a:rPr lang="en-US" sz="2000" dirty="0" smtClean="0">
                <a:latin typeface="Times New Roman" pitchFamily="18" charset="0"/>
                <a:cs typeface="Times New Roman" pitchFamily="18" charset="0"/>
              </a:rPr>
              <a:t>organisms likely </a:t>
            </a:r>
            <a:r>
              <a:rPr lang="en-US" sz="2000" dirty="0">
                <a:latin typeface="Times New Roman" pitchFamily="18" charset="0"/>
                <a:cs typeface="Times New Roman" pitchFamily="18" charset="0"/>
              </a:rPr>
              <a:t>to be encountered, which will depend on the site </a:t>
            </a:r>
            <a:r>
              <a:rPr lang="en-US" sz="2000" dirty="0" smtClean="0">
                <a:latin typeface="Times New Roman" pitchFamily="18" charset="0"/>
                <a:cs typeface="Times New Roman" pitchFamily="18" charset="0"/>
              </a:rPr>
              <a:t>and type </a:t>
            </a:r>
            <a:r>
              <a:rPr lang="en-US" sz="2000" dirty="0">
                <a:latin typeface="Times New Roman" pitchFamily="18" charset="0"/>
                <a:cs typeface="Times New Roman" pitchFamily="18" charset="0"/>
              </a:rPr>
              <a:t>of surgery and whether or not the patient has any </a:t>
            </a:r>
            <a:r>
              <a:rPr lang="en-US" sz="2000" dirty="0" smtClean="0">
                <a:latin typeface="Times New Roman" pitchFamily="18" charset="0"/>
                <a:cs typeface="Times New Roman" pitchFamily="18" charset="0"/>
              </a:rPr>
              <a:t>antibiotic allergies</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Hospitals </a:t>
            </a:r>
            <a:r>
              <a:rPr lang="en-US" sz="2000" dirty="0">
                <a:latin typeface="Times New Roman" pitchFamily="18" charset="0"/>
                <a:cs typeface="Times New Roman" pitchFamily="18" charset="0"/>
              </a:rPr>
              <a:t>in the UK now have </a:t>
            </a:r>
            <a:r>
              <a:rPr lang="en-US" sz="2000" dirty="0" smtClean="0">
                <a:latin typeface="Times New Roman" pitchFamily="18" charset="0"/>
                <a:cs typeface="Times New Roman" pitchFamily="18" charset="0"/>
              </a:rPr>
              <a:t>standardised antibiotic </a:t>
            </a:r>
            <a:r>
              <a:rPr lang="en-US" sz="2000" dirty="0">
                <a:latin typeface="Times New Roman" pitchFamily="18" charset="0"/>
                <a:cs typeface="Times New Roman" pitchFamily="18" charset="0"/>
              </a:rPr>
              <a:t>prophylaxis policies which take account of the </a:t>
            </a:r>
            <a:r>
              <a:rPr lang="en-US" sz="2000" dirty="0" smtClean="0">
                <a:latin typeface="Times New Roman" pitchFamily="18" charset="0"/>
                <a:cs typeface="Times New Roman" pitchFamily="18" charset="0"/>
              </a:rPr>
              <a:t>above factors </a:t>
            </a:r>
            <a:r>
              <a:rPr lang="en-US" sz="2000" dirty="0">
                <a:latin typeface="Times New Roman" pitchFamily="18" charset="0"/>
                <a:cs typeface="Times New Roman" pitchFamily="18" charset="0"/>
              </a:rPr>
              <a:t>and are only deviated from with microbiological advice.</a:t>
            </a:r>
          </a:p>
          <a:p>
            <a:pPr marL="742950" lvl="1" indent="-285750" algn="l" rtl="0">
              <a:buFont typeface="Arial" pitchFamily="34" charset="0"/>
              <a:buChar char="•"/>
            </a:pPr>
            <a:r>
              <a:rPr lang="en-US" sz="2000" dirty="0">
                <a:latin typeface="Times New Roman" pitchFamily="18" charset="0"/>
                <a:cs typeface="Times New Roman" pitchFamily="18" charset="0"/>
              </a:rPr>
              <a:t>Patients with known valvular disease of the heart (or </a:t>
            </a:r>
            <a:r>
              <a:rPr lang="en-US" sz="2000" dirty="0" smtClean="0">
                <a:latin typeface="Times New Roman" pitchFamily="18" charset="0"/>
                <a:cs typeface="Times New Roman" pitchFamily="18" charset="0"/>
              </a:rPr>
              <a:t>with any </a:t>
            </a:r>
            <a:r>
              <a:rPr lang="en-US" sz="2000" dirty="0">
                <a:latin typeface="Times New Roman" pitchFamily="18" charset="0"/>
                <a:cs typeface="Times New Roman" pitchFamily="18" charset="0"/>
              </a:rPr>
              <a:t>implanted vascular or orthopaedic prosthesis) </a:t>
            </a:r>
            <a:r>
              <a:rPr lang="en-US" sz="2000" dirty="0" smtClean="0">
                <a:latin typeface="Times New Roman" pitchFamily="18" charset="0"/>
                <a:cs typeface="Times New Roman" pitchFamily="18" charset="0"/>
              </a:rPr>
              <a:t>should have </a:t>
            </a:r>
            <a:r>
              <a:rPr lang="en-US" sz="2000" dirty="0">
                <a:latin typeface="Times New Roman" pitchFamily="18" charset="0"/>
                <a:cs typeface="Times New Roman" pitchFamily="18" charset="0"/>
              </a:rPr>
              <a:t>prophylactic antibiotics during dental, urological </a:t>
            </a:r>
            <a:r>
              <a:rPr lang="en-US" sz="2000" dirty="0" smtClean="0">
                <a:latin typeface="Times New Roman" pitchFamily="18" charset="0"/>
                <a:cs typeface="Times New Roman" pitchFamily="18" charset="0"/>
              </a:rPr>
              <a:t>or open </a:t>
            </a:r>
            <a:r>
              <a:rPr lang="en-US" sz="2000" dirty="0">
                <a:latin typeface="Times New Roman" pitchFamily="18" charset="0"/>
                <a:cs typeface="Times New Roman" pitchFamily="18" charset="0"/>
              </a:rPr>
              <a:t>viscus surgery, to prevent bacterial colonisation of </a:t>
            </a:r>
            <a:r>
              <a:rPr lang="en-US" sz="2000" dirty="0" smtClean="0">
                <a:latin typeface="Times New Roman" pitchFamily="18" charset="0"/>
                <a:cs typeface="Times New Roman" pitchFamily="18" charset="0"/>
              </a:rPr>
              <a:t>the valve </a:t>
            </a:r>
            <a:r>
              <a:rPr lang="en-US" sz="2000" dirty="0">
                <a:latin typeface="Times New Roman" pitchFamily="18" charset="0"/>
                <a:cs typeface="Times New Roman" pitchFamily="18" charset="0"/>
              </a:rPr>
              <a:t>or prosthesis during the transient bacteraemia </a:t>
            </a:r>
            <a:r>
              <a:rPr lang="en-US" sz="2000" dirty="0" smtClean="0">
                <a:latin typeface="Times New Roman" pitchFamily="18" charset="0"/>
                <a:cs typeface="Times New Roman" pitchFamily="18" charset="0"/>
              </a:rPr>
              <a:t>which can </a:t>
            </a:r>
            <a:r>
              <a:rPr lang="en-US" sz="2000" dirty="0">
                <a:latin typeface="Times New Roman" pitchFamily="18" charset="0"/>
                <a:cs typeface="Times New Roman" pitchFamily="18" charset="0"/>
              </a:rPr>
              <a:t>occur during such surgery</a:t>
            </a:r>
            <a:r>
              <a:rPr lang="en-US" sz="2000" dirty="0" smtClean="0">
                <a:latin typeface="Times New Roman" pitchFamily="18" charset="0"/>
                <a:cs typeface="Times New Roman" pitchFamily="18" charset="0"/>
              </a:rPr>
              <a:t>.</a:t>
            </a:r>
          </a:p>
          <a:p>
            <a:pPr lvl="1" algn="l" rtl="0"/>
            <a:r>
              <a:rPr lang="en-US" sz="2000" b="1" dirty="0" smtClean="0">
                <a:latin typeface="Times New Roman" pitchFamily="18" charset="0"/>
                <a:cs typeface="Times New Roman" pitchFamily="18" charset="0"/>
              </a:rPr>
              <a:t>In summary Antibiotic </a:t>
            </a:r>
            <a:r>
              <a:rPr lang="en-US" sz="2000" b="1" dirty="0">
                <a:latin typeface="Times New Roman" pitchFamily="18" charset="0"/>
                <a:cs typeface="Times New Roman" pitchFamily="18" charset="0"/>
              </a:rPr>
              <a:t>prophylaxis</a:t>
            </a:r>
          </a:p>
          <a:p>
            <a:pPr lvl="2"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Not required in clean surgery unless a prosthesis is implanted</a:t>
            </a:r>
          </a:p>
          <a:p>
            <a:pPr lvl="2"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Use antibiotics that are effective against expected </a:t>
            </a:r>
            <a:r>
              <a:rPr lang="en-US" sz="2000" dirty="0" smtClean="0">
                <a:latin typeface="Times New Roman" pitchFamily="18" charset="0"/>
                <a:cs typeface="Times New Roman" pitchFamily="18" charset="0"/>
              </a:rPr>
              <a:t>pathogens within </a:t>
            </a:r>
            <a:r>
              <a:rPr lang="en-US" sz="2000" dirty="0">
                <a:latin typeface="Times New Roman" pitchFamily="18" charset="0"/>
                <a:cs typeface="Times New Roman" pitchFamily="18" charset="0"/>
              </a:rPr>
              <a:t>local hospital guidelines</a:t>
            </a:r>
          </a:p>
          <a:p>
            <a:pPr lvl="2"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Plan for single-shot intravenous administration at induction </a:t>
            </a:r>
            <a:r>
              <a:rPr lang="en-US" sz="2000" dirty="0" smtClean="0">
                <a:latin typeface="Times New Roman" pitchFamily="18" charset="0"/>
                <a:cs typeface="Times New Roman" pitchFamily="18" charset="0"/>
              </a:rPr>
              <a:t>of anaesthesia</a:t>
            </a:r>
            <a:endParaRPr lang="en-US" sz="2000" dirty="0">
              <a:latin typeface="Times New Roman" pitchFamily="18" charset="0"/>
              <a:cs typeface="Times New Roman" pitchFamily="18" charset="0"/>
            </a:endParaRPr>
          </a:p>
          <a:p>
            <a:pPr lvl="2"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Repeat only during long operations or if there is </a:t>
            </a:r>
            <a:r>
              <a:rPr lang="en-US" sz="2000" dirty="0" smtClean="0">
                <a:latin typeface="Times New Roman" pitchFamily="18" charset="0"/>
                <a:cs typeface="Times New Roman" pitchFamily="18" charset="0"/>
              </a:rPr>
              <a:t>excessive blood </a:t>
            </a:r>
            <a:r>
              <a:rPr lang="en-US" sz="2000" dirty="0">
                <a:latin typeface="Times New Roman" pitchFamily="18" charset="0"/>
                <a:cs typeface="Times New Roman" pitchFamily="18" charset="0"/>
              </a:rPr>
              <a:t>loss</a:t>
            </a:r>
          </a:p>
          <a:p>
            <a:pPr lvl="2"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Patients with heart valve disease or a prosthesis should </a:t>
            </a:r>
            <a:r>
              <a:rPr lang="en-US" sz="2000" dirty="0" smtClean="0">
                <a:latin typeface="Times New Roman" pitchFamily="18" charset="0"/>
                <a:cs typeface="Times New Roman" pitchFamily="18" charset="0"/>
              </a:rPr>
              <a:t>be protected </a:t>
            </a:r>
            <a:r>
              <a:rPr lang="en-US" sz="2000" dirty="0">
                <a:latin typeface="Times New Roman" pitchFamily="18" charset="0"/>
                <a:cs typeface="Times New Roman" pitchFamily="18" charset="0"/>
              </a:rPr>
              <a:t>from bacteraemia caused by dental work, </a:t>
            </a:r>
            <a:r>
              <a:rPr lang="en-US" sz="2000" dirty="0" smtClean="0">
                <a:latin typeface="Times New Roman" pitchFamily="18" charset="0"/>
                <a:cs typeface="Times New Roman" pitchFamily="18" charset="0"/>
              </a:rPr>
              <a:t>urethral instrumentation </a:t>
            </a:r>
            <a:r>
              <a:rPr lang="en-US" sz="2000" dirty="0">
                <a:latin typeface="Times New Roman" pitchFamily="18" charset="0"/>
                <a:cs typeface="Times New Roman" pitchFamily="18" charset="0"/>
              </a:rPr>
              <a:t>or visceral surgery</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23937755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785652"/>
          </a:xfrm>
          <a:prstGeom prst="rect">
            <a:avLst/>
          </a:prstGeom>
        </p:spPr>
        <p:txBody>
          <a:bodyPr wrap="square">
            <a:spAutoFit/>
          </a:bodyPr>
          <a:lstStyle/>
          <a:p>
            <a:pPr lvl="1" algn="l" rtl="0"/>
            <a:r>
              <a:rPr lang="en-US" sz="2000" dirty="0">
                <a:latin typeface="Times New Roman" pitchFamily="18" charset="0"/>
                <a:cs typeface="Times New Roman" pitchFamily="18" charset="0"/>
              </a:rPr>
              <a:t>SSI rates relating to wound contamination </a:t>
            </a:r>
            <a:r>
              <a:rPr lang="en-US" sz="2000" dirty="0" smtClean="0">
                <a:latin typeface="Times New Roman" pitchFamily="18" charset="0"/>
                <a:cs typeface="Times New Roman" pitchFamily="18" charset="0"/>
              </a:rPr>
              <a:t>with and </a:t>
            </a:r>
            <a:r>
              <a:rPr lang="en-US" sz="2000" dirty="0">
                <a:latin typeface="Times New Roman" pitchFamily="18" charset="0"/>
                <a:cs typeface="Times New Roman" pitchFamily="18" charset="0"/>
              </a:rPr>
              <a:t>without using antibiotic prophylaxis.</a:t>
            </a:r>
          </a:p>
          <a:p>
            <a:pPr lvl="1" algn="l" rtl="0"/>
            <a:r>
              <a:rPr lang="en-US" sz="2000" dirty="0">
                <a:latin typeface="Times New Roman" pitchFamily="18" charset="0"/>
                <a:cs typeface="Times New Roman" pitchFamily="18" charset="0"/>
              </a:rPr>
              <a:t>Type of surgery </a:t>
            </a:r>
            <a:r>
              <a:rPr lang="en-US" sz="2000" dirty="0" smtClean="0">
                <a:latin typeface="Times New Roman" pitchFamily="18" charset="0"/>
                <a:cs typeface="Times New Roman" pitchFamily="18" charset="0"/>
              </a:rPr>
              <a:t>  Infection rate with prophylaxis (%)        Infection rate </a:t>
            </a:r>
            <a:r>
              <a:rPr lang="en-US" sz="2000" dirty="0" smtClean="0">
                <a:latin typeface="Times New Roman" pitchFamily="18" charset="0"/>
                <a:cs typeface="Times New Roman" pitchFamily="18" charset="0"/>
              </a:rPr>
              <a:t>without                                  p                                                                                             prophylaxis (%)</a:t>
            </a:r>
            <a:endParaRPr lang="en-US" sz="2000" dirty="0">
              <a:latin typeface="Times New Roman" pitchFamily="18" charset="0"/>
              <a:cs typeface="Times New Roman" pitchFamily="18" charset="0"/>
            </a:endParaRPr>
          </a:p>
          <a:p>
            <a:pPr marL="800100" lvl="1" indent="-342900" algn="l" rtl="0">
              <a:buFont typeface="Wingdings" pitchFamily="2" charset="2"/>
              <a:buChar char="Ø"/>
            </a:pPr>
            <a:r>
              <a:rPr lang="en-US" sz="2000" dirty="0">
                <a:latin typeface="Times New Roman" pitchFamily="18" charset="0"/>
                <a:cs typeface="Times New Roman" pitchFamily="18" charset="0"/>
              </a:rPr>
              <a:t>Clean (no viscus opened) </a:t>
            </a:r>
            <a:r>
              <a:rPr lang="en-US" sz="2000" dirty="0" smtClean="0">
                <a:latin typeface="Times New Roman" pitchFamily="18" charset="0"/>
                <a:cs typeface="Times New Roman" pitchFamily="18" charset="0"/>
              </a:rPr>
              <a:t>       1–2                                      1–2</a:t>
            </a:r>
            <a:endParaRPr lang="en-US" sz="2000" dirty="0">
              <a:latin typeface="Times New Roman" pitchFamily="18" charset="0"/>
              <a:cs typeface="Times New Roman" pitchFamily="18" charset="0"/>
            </a:endParaRPr>
          </a:p>
          <a:p>
            <a:pPr marL="800100" lvl="1" indent="-342900" algn="l" rtl="0">
              <a:buFont typeface="Wingdings" pitchFamily="2" charset="2"/>
              <a:buChar char="Ø"/>
            </a:pPr>
            <a:r>
              <a:rPr lang="en-US" sz="2000" dirty="0">
                <a:latin typeface="Times New Roman" pitchFamily="18" charset="0"/>
                <a:cs typeface="Times New Roman" pitchFamily="18" charset="0"/>
              </a:rPr>
              <a:t>Clean-contaminated (</a:t>
            </a:r>
            <a:r>
              <a:rPr lang="en-US" sz="2000" dirty="0" smtClean="0">
                <a:latin typeface="Times New Roman" pitchFamily="18" charset="0"/>
                <a:cs typeface="Times New Roman" pitchFamily="18" charset="0"/>
              </a:rPr>
              <a:t>viscus     3</a:t>
            </a:r>
            <a:endParaRPr lang="en-US" sz="2000" dirty="0">
              <a:latin typeface="Times New Roman" pitchFamily="18" charset="0"/>
              <a:cs typeface="Times New Roman" pitchFamily="18" charset="0"/>
            </a:endParaRPr>
          </a:p>
          <a:p>
            <a:pPr lvl="1" algn="l" rtl="0"/>
            <a:r>
              <a:rPr lang="en-US" sz="2000" dirty="0" smtClean="0">
                <a:latin typeface="Times New Roman" pitchFamily="18" charset="0"/>
                <a:cs typeface="Times New Roman" pitchFamily="18" charset="0"/>
              </a:rPr>
              <a:t>      opened</a:t>
            </a:r>
            <a:r>
              <a:rPr lang="en-US" sz="2000" dirty="0">
                <a:latin typeface="Times New Roman" pitchFamily="18" charset="0"/>
                <a:cs typeface="Times New Roman" pitchFamily="18" charset="0"/>
              </a:rPr>
              <a:t>, minimal </a:t>
            </a:r>
            <a:r>
              <a:rPr lang="en-US" sz="2000" dirty="0" smtClean="0">
                <a:latin typeface="Times New Roman" pitchFamily="18" charset="0"/>
                <a:cs typeface="Times New Roman" pitchFamily="18" charset="0"/>
              </a:rPr>
              <a:t>spillage)        </a:t>
            </a: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6–9</a:t>
            </a:r>
            <a:endParaRPr lang="en-US" sz="2000" dirty="0">
              <a:latin typeface="Times New Roman" pitchFamily="18" charset="0"/>
              <a:cs typeface="Times New Roman" pitchFamily="18" charset="0"/>
            </a:endParaRPr>
          </a:p>
          <a:p>
            <a:pPr marL="800100" lvl="1" indent="-342900" algn="l" rtl="0">
              <a:buFont typeface="Wingdings" pitchFamily="2" charset="2"/>
              <a:buChar char="Ø"/>
            </a:pPr>
            <a:r>
              <a:rPr lang="en-US" sz="2000" dirty="0">
                <a:latin typeface="Times New Roman" pitchFamily="18" charset="0"/>
                <a:cs typeface="Times New Roman" pitchFamily="18" charset="0"/>
              </a:rPr>
              <a:t>Contaminated (open </a:t>
            </a:r>
            <a:r>
              <a:rPr lang="en-US" sz="2000" dirty="0" smtClean="0">
                <a:latin typeface="Times New Roman" pitchFamily="18" charset="0"/>
                <a:cs typeface="Times New Roman" pitchFamily="18" charset="0"/>
              </a:rPr>
              <a:t>viscus       6</a:t>
            </a:r>
            <a:endParaRPr lang="en-US" sz="2000" dirty="0">
              <a:latin typeface="Times New Roman" pitchFamily="18" charset="0"/>
              <a:cs typeface="Times New Roman" pitchFamily="18" charset="0"/>
            </a:endParaRPr>
          </a:p>
          <a:p>
            <a:pPr lvl="1" algn="l" rtl="0"/>
            <a:r>
              <a:rPr lang="en-US" sz="2000" dirty="0" smtClean="0">
                <a:latin typeface="Times New Roman" pitchFamily="18" charset="0"/>
                <a:cs typeface="Times New Roman" pitchFamily="18" charset="0"/>
              </a:rPr>
              <a:t>     with </a:t>
            </a:r>
            <a:r>
              <a:rPr lang="en-US" sz="2000" dirty="0">
                <a:latin typeface="Times New Roman" pitchFamily="18" charset="0"/>
                <a:cs typeface="Times New Roman" pitchFamily="18" charset="0"/>
              </a:rPr>
              <a:t>spillage or inflammatory</a:t>
            </a:r>
          </a:p>
          <a:p>
            <a:pPr lvl="1" algn="l" rtl="0"/>
            <a:r>
              <a:rPr lang="en-US" sz="2000" dirty="0" smtClean="0">
                <a:latin typeface="Times New Roman" pitchFamily="18" charset="0"/>
                <a:cs typeface="Times New Roman" pitchFamily="18" charset="0"/>
              </a:rPr>
              <a:t>     disease</a:t>
            </a: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13–20</a:t>
            </a:r>
            <a:endParaRPr lang="en-US" sz="2000" dirty="0">
              <a:latin typeface="Times New Roman" pitchFamily="18" charset="0"/>
              <a:cs typeface="Times New Roman" pitchFamily="18" charset="0"/>
            </a:endParaRPr>
          </a:p>
          <a:p>
            <a:pPr marL="800100" lvl="1" indent="-342900" algn="l" rtl="0">
              <a:buFont typeface="Wingdings" pitchFamily="2" charset="2"/>
              <a:buChar char="Ø"/>
            </a:pPr>
            <a:r>
              <a:rPr lang="en-US" sz="2000" dirty="0">
                <a:latin typeface="Times New Roman" pitchFamily="18" charset="0"/>
                <a:cs typeface="Times New Roman" pitchFamily="18" charset="0"/>
              </a:rPr>
              <a:t>Dirty (pus or perforation, </a:t>
            </a:r>
            <a:r>
              <a:rPr lang="en-US" sz="2000" dirty="0" smtClean="0">
                <a:latin typeface="Times New Roman" pitchFamily="18" charset="0"/>
                <a:cs typeface="Times New Roman" pitchFamily="18" charset="0"/>
              </a:rPr>
              <a:t>or       7</a:t>
            </a:r>
            <a:endParaRPr lang="en-US" sz="2000" dirty="0">
              <a:latin typeface="Times New Roman" pitchFamily="18" charset="0"/>
              <a:cs typeface="Times New Roman" pitchFamily="18" charset="0"/>
            </a:endParaRPr>
          </a:p>
          <a:p>
            <a:pPr lvl="1" algn="l" rtl="0"/>
            <a:r>
              <a:rPr lang="en-US" sz="2000" dirty="0" smtClean="0">
                <a:latin typeface="Times New Roman" pitchFamily="18" charset="0"/>
                <a:cs typeface="Times New Roman" pitchFamily="18" charset="0"/>
              </a:rPr>
              <a:t>    incision </a:t>
            </a:r>
            <a:r>
              <a:rPr lang="en-US" sz="2000" dirty="0">
                <a:latin typeface="Times New Roman" pitchFamily="18" charset="0"/>
                <a:cs typeface="Times New Roman" pitchFamily="18" charset="0"/>
              </a:rPr>
              <a:t>through an </a:t>
            </a:r>
            <a:r>
              <a:rPr lang="en-US" sz="2000" dirty="0" smtClean="0">
                <a:latin typeface="Times New Roman" pitchFamily="18" charset="0"/>
                <a:cs typeface="Times New Roman" pitchFamily="18" charset="0"/>
              </a:rPr>
              <a:t>abscess)      </a:t>
            </a: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40</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14517494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3477875"/>
          </a:xfrm>
          <a:prstGeom prst="rect">
            <a:avLst/>
          </a:prstGeom>
        </p:spPr>
        <p:txBody>
          <a:bodyPr wrap="square">
            <a:spAutoFit/>
          </a:bodyPr>
          <a:lstStyle/>
          <a:p>
            <a:pPr algn="l" rtl="0"/>
            <a:r>
              <a:rPr lang="en-US" sz="2000" b="1" dirty="0">
                <a:latin typeface="Times New Roman" pitchFamily="18" charset="0"/>
                <a:cs typeface="Times New Roman" pitchFamily="18" charset="0"/>
              </a:rPr>
              <a:t>Postoperative wound infections</a:t>
            </a:r>
          </a:p>
          <a:p>
            <a:pPr marL="742950" lvl="1" indent="-285750" algn="l" rtl="0">
              <a:buFont typeface="Arial" pitchFamily="34" charset="0"/>
              <a:buChar char="•"/>
            </a:pPr>
            <a:r>
              <a:rPr lang="en-US" sz="2000" dirty="0">
                <a:latin typeface="Times New Roman" pitchFamily="18" charset="0"/>
                <a:cs typeface="Times New Roman" pitchFamily="18" charset="0"/>
              </a:rPr>
              <a:t>The majority of wound infections arise from </a:t>
            </a:r>
            <a:r>
              <a:rPr lang="en-US" sz="2000" b="1" dirty="0" smtClean="0">
                <a:latin typeface="Times New Roman" pitchFamily="18" charset="0"/>
                <a:cs typeface="Times New Roman" pitchFamily="18" charset="0"/>
              </a:rPr>
              <a:t>endogenous</a:t>
            </a:r>
            <a:r>
              <a:rPr lang="en-US" sz="2000" dirty="0" smtClean="0">
                <a:latin typeface="Times New Roman" pitchFamily="18" charset="0"/>
                <a:cs typeface="Times New Roman" pitchFamily="18" charset="0"/>
              </a:rPr>
              <a:t> sources </a:t>
            </a:r>
            <a:r>
              <a:rPr lang="en-US" sz="2000" dirty="0">
                <a:latin typeface="Times New Roman" pitchFamily="18" charset="0"/>
                <a:cs typeface="Times New Roman" pitchFamily="18" charset="0"/>
              </a:rPr>
              <a:t>within the patient, but </a:t>
            </a:r>
            <a:r>
              <a:rPr lang="en-US" sz="2000" b="1" dirty="0">
                <a:latin typeface="Times New Roman" pitchFamily="18" charset="0"/>
                <a:cs typeface="Times New Roman" pitchFamily="18" charset="0"/>
              </a:rPr>
              <a:t>exogenous</a:t>
            </a:r>
            <a:r>
              <a:rPr lang="en-US" sz="2000" dirty="0">
                <a:latin typeface="Times New Roman" pitchFamily="18" charset="0"/>
                <a:cs typeface="Times New Roman" pitchFamily="18" charset="0"/>
              </a:rPr>
              <a:t> SSI may also </a:t>
            </a:r>
            <a:r>
              <a:rPr lang="en-US" sz="2000" dirty="0" smtClean="0">
                <a:latin typeface="Times New Roman" pitchFamily="18" charset="0"/>
                <a:cs typeface="Times New Roman" pitchFamily="18" charset="0"/>
              </a:rPr>
              <a:t>occur from </a:t>
            </a:r>
            <a:r>
              <a:rPr lang="en-US" sz="2000" dirty="0">
                <a:latin typeface="Times New Roman" pitchFamily="18" charset="0"/>
                <a:cs typeface="Times New Roman" pitchFamily="18" charset="0"/>
              </a:rPr>
              <a:t>bacteria present in the ward or staff and so can be </a:t>
            </a:r>
            <a:r>
              <a:rPr lang="en-US" sz="2000" dirty="0" smtClean="0">
                <a:latin typeface="Times New Roman" pitchFamily="18" charset="0"/>
                <a:cs typeface="Times New Roman" pitchFamily="18" charset="0"/>
              </a:rPr>
              <a:t>related to </a:t>
            </a:r>
            <a:r>
              <a:rPr lang="en-US" sz="2000" dirty="0">
                <a:latin typeface="Times New Roman" pitchFamily="18" charset="0"/>
                <a:cs typeface="Times New Roman" pitchFamily="18" charset="0"/>
              </a:rPr>
              <a:t>poor hospital standards.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Strict </a:t>
            </a:r>
            <a:r>
              <a:rPr lang="en-US" sz="2000" dirty="0">
                <a:latin typeface="Times New Roman" pitchFamily="18" charset="0"/>
                <a:cs typeface="Times New Roman" pitchFamily="18" charset="0"/>
              </a:rPr>
              <a:t>attention to ward </a:t>
            </a:r>
            <a:r>
              <a:rPr lang="en-US" sz="2000" dirty="0" smtClean="0">
                <a:latin typeface="Times New Roman" pitchFamily="18" charset="0"/>
                <a:cs typeface="Times New Roman" pitchFamily="18" charset="0"/>
              </a:rPr>
              <a:t>cleanliness, gloving </a:t>
            </a:r>
            <a:r>
              <a:rPr lang="en-US" sz="2000" dirty="0">
                <a:latin typeface="Times New Roman" pitchFamily="18" charset="0"/>
                <a:cs typeface="Times New Roman" pitchFamily="18" charset="0"/>
              </a:rPr>
              <a:t>before touching patient wounds and hand </a:t>
            </a:r>
            <a:r>
              <a:rPr lang="en-US" sz="2000" dirty="0" smtClean="0">
                <a:latin typeface="Times New Roman" pitchFamily="18" charset="0"/>
                <a:cs typeface="Times New Roman" pitchFamily="18" charset="0"/>
              </a:rPr>
              <a:t>washing between </a:t>
            </a:r>
            <a:r>
              <a:rPr lang="en-US" sz="2000" dirty="0">
                <a:latin typeface="Times New Roman" pitchFamily="18" charset="0"/>
                <a:cs typeface="Times New Roman" pitchFamily="18" charset="0"/>
              </a:rPr>
              <a:t>all patient contacts are important preventive measures.</a:t>
            </a:r>
          </a:p>
          <a:p>
            <a:pPr marL="742950" lvl="1" indent="-285750" algn="l" rtl="0">
              <a:buFont typeface="Arial" pitchFamily="34" charset="0"/>
              <a:buChar char="•"/>
            </a:pPr>
            <a:r>
              <a:rPr lang="en-US" sz="2000" dirty="0">
                <a:latin typeface="Times New Roman" pitchFamily="18" charset="0"/>
                <a:cs typeface="Times New Roman" pitchFamily="18" charset="0"/>
              </a:rPr>
              <a:t>An outbreak of wound infections on the ward with </a:t>
            </a:r>
            <a:r>
              <a:rPr lang="en-US" sz="2000" dirty="0" smtClean="0">
                <a:latin typeface="Times New Roman" pitchFamily="18" charset="0"/>
                <a:cs typeface="Times New Roman" pitchFamily="18" charset="0"/>
              </a:rPr>
              <a:t>bacteria having </a:t>
            </a:r>
            <a:r>
              <a:rPr lang="en-US" sz="2000" dirty="0">
                <a:latin typeface="Times New Roman" pitchFamily="18" charset="0"/>
                <a:cs typeface="Times New Roman" pitchFamily="18" charset="0"/>
              </a:rPr>
              <a:t>the same antibiotic sensitivity profile implies </a:t>
            </a:r>
            <a:r>
              <a:rPr lang="en-US" sz="2000" dirty="0" smtClean="0">
                <a:latin typeface="Times New Roman" pitchFamily="18" charset="0"/>
                <a:cs typeface="Times New Roman" pitchFamily="18" charset="0"/>
              </a:rPr>
              <a:t>an exogenous </a:t>
            </a:r>
            <a:r>
              <a:rPr lang="en-US" sz="2000" dirty="0">
                <a:latin typeface="Times New Roman" pitchFamily="18" charset="0"/>
                <a:cs typeface="Times New Roman" pitchFamily="18" charset="0"/>
              </a:rPr>
              <a:t>source of infection, which needs to be </a:t>
            </a:r>
            <a:r>
              <a:rPr lang="en-US" sz="2000" dirty="0" smtClean="0">
                <a:latin typeface="Times New Roman" pitchFamily="18" charset="0"/>
                <a:cs typeface="Times New Roman" pitchFamily="18" charset="0"/>
              </a:rPr>
              <a:t>investigated by </a:t>
            </a:r>
            <a:r>
              <a:rPr lang="en-US" sz="2000" dirty="0">
                <a:latin typeface="Times New Roman" pitchFamily="18" charset="0"/>
                <a:cs typeface="Times New Roman" pitchFamily="18" charset="0"/>
              </a:rPr>
              <a:t>swabbing all staff and work surfaces</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It may need </a:t>
            </a:r>
            <a:r>
              <a:rPr lang="en-US" sz="2000" dirty="0" smtClean="0">
                <a:latin typeface="Times New Roman" pitchFamily="18" charset="0"/>
                <a:cs typeface="Times New Roman" pitchFamily="18" charset="0"/>
              </a:rPr>
              <a:t>temporary ward </a:t>
            </a:r>
            <a:r>
              <a:rPr lang="en-US" sz="2000" dirty="0">
                <a:latin typeface="Times New Roman" pitchFamily="18" charset="0"/>
                <a:cs typeface="Times New Roman" pitchFamily="18" charset="0"/>
              </a:rPr>
              <a:t>closure and a deep clean to eradicate the infection source</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30026173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862322"/>
          </a:xfrm>
          <a:prstGeom prst="rect">
            <a:avLst/>
          </a:prstGeom>
        </p:spPr>
        <p:txBody>
          <a:bodyPr wrap="square">
            <a:spAutoFit/>
          </a:bodyPr>
          <a:lstStyle/>
          <a:p>
            <a:pPr marL="800100" lvl="1" indent="-342900" algn="l" rtl="0">
              <a:buFont typeface="Arial" pitchFamily="34" charset="0"/>
              <a:buChar char="•"/>
            </a:pPr>
            <a:r>
              <a:rPr lang="en-US" sz="2000" dirty="0">
                <a:latin typeface="Times New Roman" pitchFamily="18" charset="0"/>
                <a:cs typeface="Times New Roman" pitchFamily="18" charset="0"/>
              </a:rPr>
              <a:t>Now that patients are discharged more quickly after surgery and many procedures are performed as day cases, many SSIs are missed by the surgical team unless they undertake a prolonged and carefully audited follow-up with primary care doctors. </a:t>
            </a:r>
          </a:p>
          <a:p>
            <a:pPr marL="800100" lvl="1" indent="-342900" algn="l" rtl="0">
              <a:buFont typeface="Arial" pitchFamily="34" charset="0"/>
              <a:buChar char="•"/>
            </a:pPr>
            <a:r>
              <a:rPr lang="en-US" sz="2000" dirty="0">
                <a:latin typeface="Times New Roman" pitchFamily="18" charset="0"/>
                <a:cs typeface="Times New Roman" pitchFamily="18" charset="0"/>
              </a:rPr>
              <a:t>Suppurative wound infections take 7–10 days to develop, and even cellulitis around wounds caused by invasive organisms (such as b-haemolytic Streptococcus) takes 3–4 days to develop. </a:t>
            </a:r>
          </a:p>
          <a:p>
            <a:pPr marL="800100" lvl="1" indent="-342900" algn="l" rtl="0">
              <a:buFont typeface="Arial" pitchFamily="34" charset="0"/>
              <a:buChar char="•"/>
            </a:pPr>
            <a:r>
              <a:rPr lang="en-US" sz="2000" dirty="0">
                <a:latin typeface="Times New Roman" pitchFamily="18" charset="0"/>
                <a:cs typeface="Times New Roman" pitchFamily="18" charset="0"/>
              </a:rPr>
              <a:t>Major surgical infections with systemic signs, evidence of spreading infection, cellulitis or bacteraemia need treatment with appropriate antibiotics.</a:t>
            </a:r>
          </a:p>
        </p:txBody>
      </p:sp>
    </p:spTree>
    <p:extLst>
      <p:ext uri="{BB962C8B-B14F-4D97-AF65-F5344CB8AC3E}">
        <p14:creationId xmlns:p14="http://schemas.microsoft.com/office/powerpoint/2010/main" val="18177489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708981"/>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The choice may need to </a:t>
            </a:r>
            <a:r>
              <a:rPr lang="en-US" sz="2000" dirty="0" smtClean="0">
                <a:latin typeface="Times New Roman" pitchFamily="18" charset="0"/>
                <a:cs typeface="Times New Roman" pitchFamily="18" charset="0"/>
              </a:rPr>
              <a:t>be empirical </a:t>
            </a:r>
            <a:r>
              <a:rPr lang="en-US" sz="2000" dirty="0">
                <a:latin typeface="Times New Roman" pitchFamily="18" charset="0"/>
                <a:cs typeface="Times New Roman" pitchFamily="18" charset="0"/>
              </a:rPr>
              <a:t>initially but is best based on culture and </a:t>
            </a:r>
            <a:r>
              <a:rPr lang="en-US" sz="2000" dirty="0" smtClean="0">
                <a:latin typeface="Times New Roman" pitchFamily="18" charset="0"/>
                <a:cs typeface="Times New Roman" pitchFamily="18" charset="0"/>
              </a:rPr>
              <a:t>sensitivities of </a:t>
            </a:r>
            <a:r>
              <a:rPr lang="en-US" sz="2000" dirty="0">
                <a:latin typeface="Times New Roman" pitchFamily="18" charset="0"/>
                <a:cs typeface="Times New Roman" pitchFamily="18" charset="0"/>
              </a:rPr>
              <a:t>isolates harvested at surgery or from culture of wound </a:t>
            </a:r>
            <a:r>
              <a:rPr lang="en-US" sz="2000" dirty="0" smtClean="0">
                <a:latin typeface="Times New Roman" pitchFamily="18" charset="0"/>
                <a:cs typeface="Times New Roman" pitchFamily="18" charset="0"/>
              </a:rPr>
              <a:t>fluids or </a:t>
            </a:r>
            <a:r>
              <a:rPr lang="en-US" sz="2000" dirty="0">
                <a:latin typeface="Times New Roman" pitchFamily="18" charset="0"/>
                <a:cs typeface="Times New Roman" pitchFamily="18" charset="0"/>
              </a:rPr>
              <a:t>wound swabs.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Although </a:t>
            </a:r>
            <a:r>
              <a:rPr lang="en-US" sz="2000" dirty="0">
                <a:latin typeface="Times New Roman" pitchFamily="18" charset="0"/>
                <a:cs typeface="Times New Roman" pitchFamily="18" charset="0"/>
              </a:rPr>
              <a:t>the identification of organisms </a:t>
            </a:r>
            <a:r>
              <a:rPr lang="en-US" sz="2000" dirty="0" smtClean="0">
                <a:latin typeface="Times New Roman" pitchFamily="18" charset="0"/>
                <a:cs typeface="Times New Roman" pitchFamily="18" charset="0"/>
              </a:rPr>
              <a:t>in surgical </a:t>
            </a:r>
            <a:r>
              <a:rPr lang="en-US" sz="2000" dirty="0">
                <a:latin typeface="Times New Roman" pitchFamily="18" charset="0"/>
                <a:cs typeface="Times New Roman" pitchFamily="18" charset="0"/>
              </a:rPr>
              <a:t>infections is necessary for audit and wound </a:t>
            </a:r>
            <a:r>
              <a:rPr lang="en-US" sz="2000" dirty="0" smtClean="0">
                <a:latin typeface="Times New Roman" pitchFamily="18" charset="0"/>
                <a:cs typeface="Times New Roman" pitchFamily="18" charset="0"/>
              </a:rPr>
              <a:t>surveillance purposes</a:t>
            </a:r>
            <a:r>
              <a:rPr lang="en-US" sz="2000" dirty="0">
                <a:latin typeface="Times New Roman" pitchFamily="18" charset="0"/>
                <a:cs typeface="Times New Roman" pitchFamily="18" charset="0"/>
              </a:rPr>
              <a:t>, it is usually 2–3 days before sensitivities are </a:t>
            </a:r>
            <a:r>
              <a:rPr lang="en-US" sz="2000" dirty="0" smtClean="0">
                <a:latin typeface="Times New Roman" pitchFamily="18" charset="0"/>
                <a:cs typeface="Times New Roman" pitchFamily="18" charset="0"/>
              </a:rPr>
              <a:t>known.</a:t>
            </a:r>
            <a:endParaRPr lang="en-US" sz="2000" dirty="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is illogical to withhold </a:t>
            </a:r>
            <a:r>
              <a:rPr lang="en-US" sz="2000" dirty="0" smtClean="0">
                <a:latin typeface="Times New Roman" pitchFamily="18" charset="0"/>
                <a:cs typeface="Times New Roman" pitchFamily="18" charset="0"/>
              </a:rPr>
              <a:t>antibiotics until </a:t>
            </a:r>
            <a:r>
              <a:rPr lang="en-US" sz="2000" dirty="0">
                <a:latin typeface="Times New Roman" pitchFamily="18" charset="0"/>
                <a:cs typeface="Times New Roman" pitchFamily="18" charset="0"/>
              </a:rPr>
              <a:t>results are available but, if clinical response is poor by </a:t>
            </a:r>
            <a:r>
              <a:rPr lang="en-US" sz="2000" dirty="0" smtClean="0">
                <a:latin typeface="Times New Roman" pitchFamily="18" charset="0"/>
                <a:cs typeface="Times New Roman" pitchFamily="18" charset="0"/>
              </a:rPr>
              <a:t>the time </a:t>
            </a:r>
            <a:r>
              <a:rPr lang="en-US" sz="2000" dirty="0">
                <a:latin typeface="Times New Roman" pitchFamily="18" charset="0"/>
                <a:cs typeface="Times New Roman" pitchFamily="18" charset="0"/>
              </a:rPr>
              <a:t>sensitivities are known, then antibiotics can be changed.</a:t>
            </a:r>
          </a:p>
          <a:p>
            <a:pPr marL="742950" lvl="1" indent="-285750" algn="l" rtl="0">
              <a:buFont typeface="Arial" pitchFamily="34" charset="0"/>
              <a:buChar char="•"/>
            </a:pPr>
            <a:r>
              <a:rPr lang="en-US" sz="2000" dirty="0">
                <a:latin typeface="Times New Roman" pitchFamily="18" charset="0"/>
                <a:cs typeface="Times New Roman" pitchFamily="18" charset="0"/>
              </a:rPr>
              <a:t>Such changes are unusual if the empirical choice of </a:t>
            </a:r>
            <a:r>
              <a:rPr lang="en-US" sz="2000" dirty="0" smtClean="0">
                <a:latin typeface="Times New Roman" pitchFamily="18" charset="0"/>
                <a:cs typeface="Times New Roman" pitchFamily="18" charset="0"/>
              </a:rPr>
              <a:t>antibiotics is </a:t>
            </a:r>
            <a:r>
              <a:rPr lang="en-US" sz="2000" dirty="0">
                <a:latin typeface="Times New Roman" pitchFamily="18" charset="0"/>
                <a:cs typeface="Times New Roman" pitchFamily="18" charset="0"/>
              </a:rPr>
              <a:t>sensible; change of antibiotics promotes resistance and </a:t>
            </a:r>
            <a:r>
              <a:rPr lang="en-US" sz="2000" dirty="0" smtClean="0">
                <a:latin typeface="Times New Roman" pitchFamily="18" charset="0"/>
                <a:cs typeface="Times New Roman" pitchFamily="18" charset="0"/>
              </a:rPr>
              <a:t>risks complications</a:t>
            </a:r>
            <a:r>
              <a:rPr lang="en-US" sz="2000" dirty="0">
                <a:latin typeface="Times New Roman" pitchFamily="18" charset="0"/>
                <a:cs typeface="Times New Roman" pitchFamily="18" charset="0"/>
              </a:rPr>
              <a:t>, such as C. difficile enteritis.</a:t>
            </a:r>
          </a:p>
          <a:p>
            <a:pPr marL="742950" lvl="1" indent="-285750" algn="l" rtl="0">
              <a:buFont typeface="Arial" pitchFamily="34" charset="0"/>
              <a:buChar char="•"/>
            </a:pPr>
            <a:r>
              <a:rPr lang="en-US" sz="2000" dirty="0">
                <a:latin typeface="Times New Roman" pitchFamily="18" charset="0"/>
                <a:cs typeface="Times New Roman" pitchFamily="18" charset="0"/>
              </a:rPr>
              <a:t>If an infected wound is under tension, or there is </a:t>
            </a:r>
            <a:r>
              <a:rPr lang="en-US" sz="2000" dirty="0" smtClean="0">
                <a:latin typeface="Times New Roman" pitchFamily="18" charset="0"/>
                <a:cs typeface="Times New Roman" pitchFamily="18" charset="0"/>
              </a:rPr>
              <a:t>clear evidence </a:t>
            </a:r>
            <a:r>
              <a:rPr lang="en-US" sz="2000" dirty="0">
                <a:latin typeface="Times New Roman" pitchFamily="18" charset="0"/>
                <a:cs typeface="Times New Roman" pitchFamily="18" charset="0"/>
              </a:rPr>
              <a:t>of suppuration, sutures or clips need to be </a:t>
            </a:r>
            <a:r>
              <a:rPr lang="en-US" sz="2000" dirty="0" smtClean="0">
                <a:latin typeface="Times New Roman" pitchFamily="18" charset="0"/>
                <a:cs typeface="Times New Roman" pitchFamily="18" charset="0"/>
              </a:rPr>
              <a:t>removed, with </a:t>
            </a:r>
            <a:r>
              <a:rPr lang="en-US" sz="2000" dirty="0">
                <a:latin typeface="Times New Roman" pitchFamily="18" charset="0"/>
                <a:cs typeface="Times New Roman" pitchFamily="18" charset="0"/>
              </a:rPr>
              <a:t>curettage if necessary, to allow pus to drain adequately</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0507938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785652"/>
          </a:xfrm>
          <a:prstGeom prst="rect">
            <a:avLst/>
          </a:prstGeom>
        </p:spPr>
        <p:txBody>
          <a:bodyPr wrap="square">
            <a:spAutoFit/>
          </a:bodyPr>
          <a:lstStyle/>
          <a:p>
            <a:pPr marL="800100" lvl="1" indent="-342900" algn="l" rtl="0">
              <a:buFont typeface="Arial" pitchFamily="34" charset="0"/>
              <a:buChar char="•"/>
            </a:pPr>
            <a:r>
              <a:rPr lang="en-US" sz="2000" dirty="0">
                <a:latin typeface="Times New Roman" pitchFamily="18" charset="0"/>
                <a:cs typeface="Times New Roman" pitchFamily="18" charset="0"/>
              </a:rPr>
              <a:t>In severely contaminated wounds, such as an incision made for drainage of an abscess, it is logical to leave the skin open.</a:t>
            </a:r>
          </a:p>
          <a:p>
            <a:pPr marL="800100" lvl="1" indent="-342900" algn="l" rtl="0">
              <a:buFont typeface="Arial" pitchFamily="34" charset="0"/>
              <a:buChar char="•"/>
            </a:pPr>
            <a:r>
              <a:rPr lang="en-US" sz="2000" dirty="0">
                <a:latin typeface="Times New Roman" pitchFamily="18" charset="0"/>
                <a:cs typeface="Times New Roman" pitchFamily="18" charset="0"/>
              </a:rPr>
              <a:t>Delayed primary or secondary closure can be undertaken when the wound is clean and granulating.</a:t>
            </a:r>
          </a:p>
          <a:p>
            <a:pPr marL="800100" lvl="1" indent="-342900" algn="l" rtl="0">
              <a:buFont typeface="Arial" pitchFamily="34" charset="0"/>
              <a:buChar char="•"/>
            </a:pPr>
            <a:r>
              <a:rPr lang="en-US" sz="2000" dirty="0">
                <a:latin typeface="Times New Roman" pitchFamily="18" charset="0"/>
                <a:cs typeface="Times New Roman" pitchFamily="18" charset="0"/>
              </a:rPr>
              <a:t>Some heavily infected wounds may be left to heal by secondary intention, with no attempt at closure, particularly where there is a loss of skin cover and healthy granulation tissue develops. </a:t>
            </a:r>
          </a:p>
          <a:p>
            <a:pPr marL="800100" lvl="1" indent="-342900" algn="l" rtl="0">
              <a:buFont typeface="Arial" pitchFamily="34" charset="0"/>
              <a:buChar char="•"/>
            </a:pPr>
            <a:r>
              <a:rPr lang="en-US" sz="2000" dirty="0">
                <a:latin typeface="Times New Roman" pitchFamily="18" charset="0"/>
                <a:cs typeface="Times New Roman" pitchFamily="18" charset="0"/>
              </a:rPr>
              <a:t>While the end result may be excessive scarring, that can always be revised with plastic surgery under clean surgical conditions at a later stage. </a:t>
            </a:r>
          </a:p>
          <a:p>
            <a:pPr marL="800100" lvl="1" indent="-342900" algn="l" rtl="0">
              <a:buFont typeface="Arial" pitchFamily="34" charset="0"/>
              <a:buChar char="•"/>
            </a:pPr>
            <a:r>
              <a:rPr lang="en-US" sz="2000" dirty="0">
                <a:latin typeface="Times New Roman" pitchFamily="18" charset="0"/>
                <a:cs typeface="Times New Roman" pitchFamily="18" charset="0"/>
              </a:rPr>
              <a:t>Leaving wounds open after a ‘dirty’ operation, such as laparotomy for faecal peritonitis, is not practised as widely in the UK as in the USA or mainland Europe.</a:t>
            </a:r>
          </a:p>
        </p:txBody>
      </p:sp>
    </p:spTree>
    <p:extLst>
      <p:ext uri="{BB962C8B-B14F-4D97-AF65-F5344CB8AC3E}">
        <p14:creationId xmlns:p14="http://schemas.microsoft.com/office/powerpoint/2010/main" val="27556965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2246769"/>
          </a:xfrm>
          <a:prstGeom prst="rect">
            <a:avLst/>
          </a:prstGeom>
        </p:spPr>
        <p:txBody>
          <a:bodyPr wrap="square">
            <a:spAutoFit/>
          </a:bodyPr>
          <a:lstStyle/>
          <a:p>
            <a:pPr algn="l" rtl="0"/>
            <a:r>
              <a:rPr lang="en-US" sz="2000" dirty="0" smtClean="0">
                <a:latin typeface="Times New Roman" pitchFamily="18" charset="0"/>
                <a:cs typeface="Times New Roman" pitchFamily="18" charset="0"/>
              </a:rPr>
              <a:t>In summary </a:t>
            </a:r>
            <a:endParaRPr lang="en-US" sz="2000" dirty="0">
              <a:latin typeface="Times New Roman" pitchFamily="18" charset="0"/>
              <a:cs typeface="Times New Roman" pitchFamily="18" charset="0"/>
            </a:endParaRPr>
          </a:p>
          <a:p>
            <a:pPr algn="l" rtl="0"/>
            <a:r>
              <a:rPr lang="en-US" sz="2000" dirty="0">
                <a:latin typeface="Times New Roman" pitchFamily="18" charset="0"/>
                <a:cs typeface="Times New Roman" pitchFamily="18" charset="0"/>
              </a:rPr>
              <a:t>Surgical incisions through infected or </a:t>
            </a:r>
            <a:r>
              <a:rPr lang="en-US" sz="2000" dirty="0" smtClean="0">
                <a:latin typeface="Times New Roman" pitchFamily="18" charset="0"/>
                <a:cs typeface="Times New Roman" pitchFamily="18" charset="0"/>
              </a:rPr>
              <a:t>contaminated tissues</a:t>
            </a:r>
            <a:endParaRPr lang="en-US" sz="2000" dirty="0">
              <a:latin typeface="Times New Roman" pitchFamily="18" charset="0"/>
              <a:cs typeface="Times New Roman" pitchFamily="18" charset="0"/>
            </a:endParaRP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When possible, tissue or pus for culture should be </a:t>
            </a:r>
            <a:r>
              <a:rPr lang="en-US" sz="2000" dirty="0" smtClean="0">
                <a:latin typeface="Times New Roman" pitchFamily="18" charset="0"/>
                <a:cs typeface="Times New Roman" pitchFamily="18" charset="0"/>
              </a:rPr>
              <a:t>taken before </a:t>
            </a:r>
            <a:r>
              <a:rPr lang="en-US" sz="2000" dirty="0">
                <a:latin typeface="Times New Roman" pitchFamily="18" charset="0"/>
                <a:cs typeface="Times New Roman" pitchFamily="18" charset="0"/>
              </a:rPr>
              <a:t>antibiotic cover is started</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The choice of antibiotics is empirical until sensitivities </a:t>
            </a:r>
            <a:r>
              <a:rPr lang="en-US" sz="2000" dirty="0" smtClean="0">
                <a:latin typeface="Times New Roman" pitchFamily="18" charset="0"/>
                <a:cs typeface="Times New Roman" pitchFamily="18" charset="0"/>
              </a:rPr>
              <a:t>are available</a:t>
            </a:r>
            <a:endParaRPr lang="en-US" sz="2000" dirty="0">
              <a:latin typeface="Times New Roman" pitchFamily="18" charset="0"/>
              <a:cs typeface="Times New Roman" pitchFamily="18" charset="0"/>
            </a:endParaRP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Heavily contaminated wounds are best managed by </a:t>
            </a:r>
            <a:r>
              <a:rPr lang="en-US" sz="2000" dirty="0" smtClean="0">
                <a:latin typeface="Times New Roman" pitchFamily="18" charset="0"/>
                <a:cs typeface="Times New Roman" pitchFamily="18" charset="0"/>
              </a:rPr>
              <a:t>delayed primary </a:t>
            </a:r>
            <a:r>
              <a:rPr lang="en-US" sz="2000" dirty="0">
                <a:latin typeface="Times New Roman" pitchFamily="18" charset="0"/>
                <a:cs typeface="Times New Roman" pitchFamily="18" charset="0"/>
              </a:rPr>
              <a:t>or secondary closure</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24512808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093428"/>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When taking pus from infected wounds, specimens </a:t>
            </a:r>
            <a:r>
              <a:rPr lang="en-US" sz="2000" dirty="0" smtClean="0">
                <a:latin typeface="Times New Roman" pitchFamily="18" charset="0"/>
                <a:cs typeface="Times New Roman" pitchFamily="18" charset="0"/>
              </a:rPr>
              <a:t>should be </a:t>
            </a:r>
            <a:r>
              <a:rPr lang="en-US" sz="2000" dirty="0">
                <a:latin typeface="Times New Roman" pitchFamily="18" charset="0"/>
                <a:cs typeface="Times New Roman" pitchFamily="18" charset="0"/>
              </a:rPr>
              <a:t>sent fresh for microbiological culture.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Swabs </a:t>
            </a:r>
            <a:r>
              <a:rPr lang="en-US" sz="2000" dirty="0">
                <a:latin typeface="Times New Roman" pitchFamily="18" charset="0"/>
                <a:cs typeface="Times New Roman" pitchFamily="18" charset="0"/>
              </a:rPr>
              <a:t>should </a:t>
            </a:r>
            <a:r>
              <a:rPr lang="en-US" sz="2000" dirty="0" smtClean="0">
                <a:latin typeface="Times New Roman" pitchFamily="18" charset="0"/>
                <a:cs typeface="Times New Roman" pitchFamily="18" charset="0"/>
              </a:rPr>
              <a:t>be placed </a:t>
            </a:r>
            <a:r>
              <a:rPr lang="en-US" sz="2000" dirty="0">
                <a:latin typeface="Times New Roman" pitchFamily="18" charset="0"/>
                <a:cs typeface="Times New Roman" pitchFamily="18" charset="0"/>
              </a:rPr>
              <a:t>in transport medium, but the larger the volume </a:t>
            </a:r>
            <a:r>
              <a:rPr lang="en-US" sz="2000" dirty="0" smtClean="0">
                <a:latin typeface="Times New Roman" pitchFamily="18" charset="0"/>
                <a:cs typeface="Times New Roman" pitchFamily="18" charset="0"/>
              </a:rPr>
              <a:t>of pus </a:t>
            </a:r>
            <a:r>
              <a:rPr lang="en-US" sz="2000" dirty="0">
                <a:latin typeface="Times New Roman" pitchFamily="18" charset="0"/>
                <a:cs typeface="Times New Roman" pitchFamily="18" charset="0"/>
              </a:rPr>
              <a:t>sent, the more likely is the accurate identification </a:t>
            </a:r>
            <a:r>
              <a:rPr lang="en-US" sz="2000" dirty="0" smtClean="0">
                <a:latin typeface="Times New Roman" pitchFamily="18" charset="0"/>
                <a:cs typeface="Times New Roman" pitchFamily="18" charset="0"/>
              </a:rPr>
              <a:t>of the </a:t>
            </a:r>
            <a:r>
              <a:rPr lang="en-US" sz="2000" dirty="0">
                <a:latin typeface="Times New Roman" pitchFamily="18" charset="0"/>
                <a:cs typeface="Times New Roman" pitchFamily="18" charset="0"/>
              </a:rPr>
              <a:t>organism involved.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Providing </a:t>
            </a:r>
            <a:r>
              <a:rPr lang="en-US" sz="2000" dirty="0">
                <a:latin typeface="Times New Roman" pitchFamily="18" charset="0"/>
                <a:cs typeface="Times New Roman" pitchFamily="18" charset="0"/>
              </a:rPr>
              <a:t>the microbiologist with </a:t>
            </a:r>
            <a:r>
              <a:rPr lang="en-US" sz="2000" dirty="0" smtClean="0">
                <a:latin typeface="Times New Roman" pitchFamily="18" charset="0"/>
                <a:cs typeface="Times New Roman" pitchFamily="18" charset="0"/>
              </a:rPr>
              <a:t>as much </a:t>
            </a:r>
            <a:r>
              <a:rPr lang="en-US" sz="2000" dirty="0">
                <a:latin typeface="Times New Roman" pitchFamily="18" charset="0"/>
                <a:cs typeface="Times New Roman" pitchFamily="18" charset="0"/>
              </a:rPr>
              <a:t>information as possible and discussing the results </a:t>
            </a:r>
            <a:r>
              <a:rPr lang="en-US" sz="2000" dirty="0" smtClean="0">
                <a:latin typeface="Times New Roman" pitchFamily="18" charset="0"/>
                <a:cs typeface="Times New Roman" pitchFamily="18" charset="0"/>
              </a:rPr>
              <a:t>with them </a:t>
            </a:r>
            <a:r>
              <a:rPr lang="en-US" sz="2000" dirty="0">
                <a:latin typeface="Times New Roman" pitchFamily="18" charset="0"/>
                <a:cs typeface="Times New Roman" pitchFamily="18" charset="0"/>
              </a:rPr>
              <a:t>gives the best chance of the most appropriate </a:t>
            </a:r>
            <a:r>
              <a:rPr lang="en-US" sz="2000" dirty="0" smtClean="0">
                <a:latin typeface="Times New Roman" pitchFamily="18" charset="0"/>
                <a:cs typeface="Times New Roman" pitchFamily="18" charset="0"/>
              </a:rPr>
              <a:t>antibiotic treatment</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If </a:t>
            </a:r>
            <a:r>
              <a:rPr lang="en-US" sz="2000" dirty="0">
                <a:latin typeface="Times New Roman" pitchFamily="18" charset="0"/>
                <a:cs typeface="Times New Roman" pitchFamily="18" charset="0"/>
              </a:rPr>
              <a:t>bacteraemia is suspected, but results are </a:t>
            </a:r>
            <a:r>
              <a:rPr lang="en-US" sz="2000" dirty="0" smtClean="0">
                <a:latin typeface="Times New Roman" pitchFamily="18" charset="0"/>
                <a:cs typeface="Times New Roman" pitchFamily="18" charset="0"/>
              </a:rPr>
              <a:t>negative, then </a:t>
            </a:r>
            <a:r>
              <a:rPr lang="en-US" sz="2000" dirty="0">
                <a:latin typeface="Times New Roman" pitchFamily="18" charset="0"/>
                <a:cs typeface="Times New Roman" pitchFamily="18" charset="0"/>
              </a:rPr>
              <a:t>repeat specimens for blood culture may need to </a:t>
            </a:r>
            <a:r>
              <a:rPr lang="en-US" sz="2000" dirty="0" smtClean="0">
                <a:latin typeface="Times New Roman" pitchFamily="18" charset="0"/>
                <a:cs typeface="Times New Roman" pitchFamily="18" charset="0"/>
              </a:rPr>
              <a:t>be taken</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rapid report on infective material can be based on </a:t>
            </a:r>
            <a:r>
              <a:rPr lang="en-US" sz="2000" dirty="0" smtClean="0">
                <a:latin typeface="Times New Roman" pitchFamily="18" charset="0"/>
                <a:cs typeface="Times New Roman" pitchFamily="18" charset="0"/>
              </a:rPr>
              <a:t>an immediate </a:t>
            </a:r>
            <a:r>
              <a:rPr lang="en-US" sz="2000" dirty="0">
                <a:latin typeface="Times New Roman" pitchFamily="18" charset="0"/>
                <a:cs typeface="Times New Roman" pitchFamily="18" charset="0"/>
              </a:rPr>
              <a:t>Gram stain.</a:t>
            </a:r>
          </a:p>
          <a:p>
            <a:pPr marL="742950" lvl="1" indent="-285750" algn="l" rtl="0">
              <a:buFont typeface="Arial" pitchFamily="34" charset="0"/>
              <a:buChar char="•"/>
            </a:pPr>
            <a:r>
              <a:rPr lang="en-US" sz="2000" dirty="0">
                <a:latin typeface="Times New Roman" pitchFamily="18" charset="0"/>
                <a:cs typeface="Times New Roman" pitchFamily="18" charset="0"/>
              </a:rPr>
              <a:t>Topical antiseptics should only be used on heavily </a:t>
            </a:r>
            <a:r>
              <a:rPr lang="en-US" sz="2000" dirty="0" smtClean="0">
                <a:latin typeface="Times New Roman" pitchFamily="18" charset="0"/>
                <a:cs typeface="Times New Roman" pitchFamily="18" charset="0"/>
              </a:rPr>
              <a:t>contaminated wounds </a:t>
            </a:r>
            <a:r>
              <a:rPr lang="en-US" sz="2000" dirty="0">
                <a:latin typeface="Times New Roman" pitchFamily="18" charset="0"/>
                <a:cs typeface="Times New Roman" pitchFamily="18" charset="0"/>
              </a:rPr>
              <a:t>for a short period to clear infection as </a:t>
            </a:r>
            <a:r>
              <a:rPr lang="en-US" sz="2000" dirty="0" smtClean="0">
                <a:latin typeface="Times New Roman" pitchFamily="18" charset="0"/>
                <a:cs typeface="Times New Roman" pitchFamily="18" charset="0"/>
              </a:rPr>
              <a:t>they inhibit </a:t>
            </a:r>
            <a:r>
              <a:rPr lang="en-US" sz="2000" dirty="0">
                <a:latin typeface="Times New Roman" pitchFamily="18" charset="0"/>
                <a:cs typeface="Times New Roman" pitchFamily="18" charset="0"/>
              </a:rPr>
              <a:t>epithelial ingrowth and so impair wound healing.</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19218951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4401205"/>
          </a:xfrm>
          <a:prstGeom prst="rect">
            <a:avLst/>
          </a:prstGeom>
        </p:spPr>
        <p:txBody>
          <a:bodyPr wrap="square">
            <a:spAutoFit/>
          </a:bodyPr>
          <a:lstStyle/>
          <a:p>
            <a:pPr algn="l" rtl="0"/>
            <a:r>
              <a:rPr lang="en-US" sz="2000" b="1" dirty="0">
                <a:latin typeface="Times New Roman" pitchFamily="18" charset="0"/>
                <a:cs typeface="Times New Roman" pitchFamily="18" charset="0"/>
              </a:rPr>
              <a:t>ANTIMICROBIAL </a:t>
            </a:r>
            <a:r>
              <a:rPr lang="en-US" sz="2000" b="1" dirty="0" smtClean="0">
                <a:latin typeface="Times New Roman" pitchFamily="18" charset="0"/>
                <a:cs typeface="Times New Roman" pitchFamily="18" charset="0"/>
              </a:rPr>
              <a:t>TREATMENT OF </a:t>
            </a:r>
            <a:r>
              <a:rPr lang="en-US" sz="2000" b="1" dirty="0">
                <a:latin typeface="Times New Roman" pitchFamily="18" charset="0"/>
                <a:cs typeface="Times New Roman" pitchFamily="18" charset="0"/>
              </a:rPr>
              <a:t>SURGICAL INFECTION</a:t>
            </a:r>
          </a:p>
          <a:p>
            <a:pPr algn="l" rtl="0"/>
            <a:r>
              <a:rPr lang="en-US" sz="2000" b="1" dirty="0">
                <a:latin typeface="Times New Roman" pitchFamily="18" charset="0"/>
                <a:cs typeface="Times New Roman" pitchFamily="18" charset="0"/>
              </a:rPr>
              <a:t>Principles</a:t>
            </a:r>
          </a:p>
          <a:p>
            <a:pPr marL="742950" lvl="1" indent="-285750" algn="l" rtl="0">
              <a:buFont typeface="Arial" pitchFamily="34" charset="0"/>
              <a:buChar char="•"/>
            </a:pPr>
            <a:r>
              <a:rPr lang="en-US" sz="2000" dirty="0">
                <a:latin typeface="Times New Roman" pitchFamily="18" charset="0"/>
                <a:cs typeface="Times New Roman" pitchFamily="18" charset="0"/>
              </a:rPr>
              <a:t>Antimicrobials may be used to prevent or treat </a:t>
            </a:r>
            <a:r>
              <a:rPr lang="en-US" sz="2000" dirty="0" smtClean="0">
                <a:latin typeface="Times New Roman" pitchFamily="18" charset="0"/>
                <a:cs typeface="Times New Roman" pitchFamily="18" charset="0"/>
              </a:rPr>
              <a:t>established surgical </a:t>
            </a:r>
            <a:r>
              <a:rPr lang="en-US" sz="2000" dirty="0">
                <a:latin typeface="Times New Roman" pitchFamily="18" charset="0"/>
                <a:cs typeface="Times New Roman" pitchFamily="18" charset="0"/>
              </a:rPr>
              <a:t>infection.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use of antibiotics for the treatment of established </a:t>
            </a:r>
            <a:r>
              <a:rPr lang="en-US" sz="2000" dirty="0" smtClean="0">
                <a:latin typeface="Times New Roman" pitchFamily="18" charset="0"/>
                <a:cs typeface="Times New Roman" pitchFamily="18" charset="0"/>
              </a:rPr>
              <a:t>surgical infection </a:t>
            </a:r>
            <a:r>
              <a:rPr lang="en-US" sz="2000" dirty="0">
                <a:latin typeface="Times New Roman" pitchFamily="18" charset="0"/>
                <a:cs typeface="Times New Roman" pitchFamily="18" charset="0"/>
              </a:rPr>
              <a:t>ideally requires recognition and </a:t>
            </a:r>
            <a:r>
              <a:rPr lang="en-US" sz="2000" dirty="0" smtClean="0">
                <a:latin typeface="Times New Roman" pitchFamily="18" charset="0"/>
                <a:cs typeface="Times New Roman" pitchFamily="18" charset="0"/>
              </a:rPr>
              <a:t>determination of </a:t>
            </a:r>
            <a:r>
              <a:rPr lang="en-US" sz="2000" dirty="0">
                <a:latin typeface="Times New Roman" pitchFamily="18" charset="0"/>
                <a:cs typeface="Times New Roman" pitchFamily="18" charset="0"/>
              </a:rPr>
              <a:t>the sensitivities of the causative organisms.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Antibiotic therapy should </a:t>
            </a:r>
            <a:r>
              <a:rPr lang="en-US" sz="2000" dirty="0">
                <a:latin typeface="Times New Roman" pitchFamily="18" charset="0"/>
                <a:cs typeface="Times New Roman" pitchFamily="18" charset="0"/>
              </a:rPr>
              <a:t>not be held back if it is indicated, the choice </a:t>
            </a:r>
            <a:r>
              <a:rPr lang="en-US" sz="2000" dirty="0" smtClean="0">
                <a:latin typeface="Times New Roman" pitchFamily="18" charset="0"/>
                <a:cs typeface="Times New Roman" pitchFamily="18" charset="0"/>
              </a:rPr>
              <a:t>being empirical </a:t>
            </a:r>
            <a:r>
              <a:rPr lang="en-US" sz="2000" dirty="0">
                <a:latin typeface="Times New Roman" pitchFamily="18" charset="0"/>
                <a:cs typeface="Times New Roman" pitchFamily="18" charset="0"/>
              </a:rPr>
              <a:t>and later modified depending on </a:t>
            </a:r>
            <a:r>
              <a:rPr lang="en-US" sz="2000" dirty="0" smtClean="0">
                <a:latin typeface="Times New Roman" pitchFamily="18" charset="0"/>
                <a:cs typeface="Times New Roman" pitchFamily="18" charset="0"/>
              </a:rPr>
              <a:t>microbiological findings</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Once </a:t>
            </a:r>
            <a:r>
              <a:rPr lang="en-US" sz="2000" dirty="0">
                <a:latin typeface="Times New Roman" pitchFamily="18" charset="0"/>
                <a:cs typeface="Times New Roman" pitchFamily="18" charset="0"/>
              </a:rPr>
              <a:t>antibiotics have been administered, it may </a:t>
            </a:r>
            <a:r>
              <a:rPr lang="en-US" sz="2000" dirty="0" smtClean="0">
                <a:latin typeface="Times New Roman" pitchFamily="18" charset="0"/>
                <a:cs typeface="Times New Roman" pitchFamily="18" charset="0"/>
              </a:rPr>
              <a:t>not be </a:t>
            </a:r>
            <a:r>
              <a:rPr lang="en-US" sz="2000" dirty="0">
                <a:latin typeface="Times New Roman" pitchFamily="18" charset="0"/>
                <a:cs typeface="Times New Roman" pitchFamily="18" charset="0"/>
              </a:rPr>
              <a:t>possible to grow bacteria from the wound and so the </a:t>
            </a:r>
            <a:r>
              <a:rPr lang="en-US" sz="2000" dirty="0" smtClean="0">
                <a:latin typeface="Times New Roman" pitchFamily="18" charset="0"/>
                <a:cs typeface="Times New Roman" pitchFamily="18" charset="0"/>
              </a:rPr>
              <a:t>opportunity to </a:t>
            </a:r>
            <a:r>
              <a:rPr lang="en-US" sz="2000" dirty="0">
                <a:latin typeface="Times New Roman" pitchFamily="18" charset="0"/>
                <a:cs typeface="Times New Roman" pitchFamily="18" charset="0"/>
              </a:rPr>
              <a:t>ascertain the most appropriate antibiotic </a:t>
            </a:r>
            <a:r>
              <a:rPr lang="en-US" sz="2000" dirty="0" smtClean="0">
                <a:latin typeface="Times New Roman" pitchFamily="18" charset="0"/>
                <a:cs typeface="Times New Roman" pitchFamily="18" charset="0"/>
              </a:rPr>
              <a:t>sensitivities is </a:t>
            </a:r>
            <a:r>
              <a:rPr lang="en-US" sz="2000" dirty="0">
                <a:latin typeface="Times New Roman" pitchFamily="18" charset="0"/>
                <a:cs typeface="Times New Roman" pitchFamily="18" charset="0"/>
              </a:rPr>
              <a:t>lost if a patient’s condition does not improve on </a:t>
            </a:r>
            <a:r>
              <a:rPr lang="en-US" sz="2000" dirty="0" smtClean="0">
                <a:latin typeface="Times New Roman" pitchFamily="18" charset="0"/>
                <a:cs typeface="Times New Roman" pitchFamily="18" charset="0"/>
              </a:rPr>
              <a:t>empirical antibiotic </a:t>
            </a:r>
            <a:r>
              <a:rPr lang="en-US" sz="2000" dirty="0">
                <a:latin typeface="Times New Roman" pitchFamily="18" charset="0"/>
                <a:cs typeface="Times New Roman" pitchFamily="18" charset="0"/>
              </a:rPr>
              <a:t>therapy.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Antibiotics </a:t>
            </a:r>
            <a:r>
              <a:rPr lang="en-US" sz="2000" dirty="0">
                <a:latin typeface="Times New Roman" pitchFamily="18" charset="0"/>
                <a:cs typeface="Times New Roman" pitchFamily="18" charset="0"/>
              </a:rPr>
              <a:t>alone are rarely sufficient to </a:t>
            </a:r>
            <a:r>
              <a:rPr lang="en-US" sz="2000" dirty="0" smtClean="0">
                <a:latin typeface="Times New Roman" pitchFamily="18" charset="0"/>
                <a:cs typeface="Times New Roman" pitchFamily="18" charset="0"/>
              </a:rPr>
              <a:t>treat SSIs</a:t>
            </a:r>
            <a:r>
              <a:rPr lang="en-US" sz="2000" dirty="0">
                <a:latin typeface="Times New Roman" pitchFamily="18" charset="0"/>
                <a:cs typeface="Times New Roman" pitchFamily="18" charset="0"/>
              </a:rPr>
              <a:t>, which may also need open drainage and debridement.</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2066503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5940088"/>
          </a:xfrm>
          <a:prstGeom prst="rect">
            <a:avLst/>
          </a:prstGeom>
        </p:spPr>
        <p:txBody>
          <a:bodyPr wrap="square">
            <a:spAutoFit/>
          </a:bodyPr>
          <a:lstStyle/>
          <a:p>
            <a:pPr algn="l" rtl="0"/>
            <a:r>
              <a:rPr lang="en-US" sz="2000" b="1" dirty="0">
                <a:latin typeface="Times New Roman" pitchFamily="18" charset="0"/>
                <a:cs typeface="Times New Roman" pitchFamily="18" charset="0"/>
              </a:rPr>
              <a:t>Staphylococci</a:t>
            </a:r>
          </a:p>
          <a:p>
            <a:pPr marL="742950" lvl="1" indent="-285750" algn="l" rtl="0">
              <a:buFont typeface="Arial" pitchFamily="34" charset="0"/>
              <a:buChar char="•"/>
            </a:pPr>
            <a:r>
              <a:rPr lang="en-US" sz="2000" dirty="0">
                <a:latin typeface="Times New Roman" pitchFamily="18" charset="0"/>
                <a:cs typeface="Times New Roman" pitchFamily="18" charset="0"/>
              </a:rPr>
              <a:t>Staphylococci form clumps and are Gram </a:t>
            </a:r>
            <a:r>
              <a:rPr lang="en-US" sz="2000" dirty="0" smtClean="0">
                <a:latin typeface="Times New Roman" pitchFamily="18" charset="0"/>
                <a:cs typeface="Times New Roman" pitchFamily="18" charset="0"/>
              </a:rPr>
              <a:t>positive.</a:t>
            </a:r>
            <a:endParaRPr lang="en-US" sz="2000" dirty="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Staphylococcus aureus is the most important pathogen in </a:t>
            </a:r>
            <a:r>
              <a:rPr lang="en-US" sz="2000" dirty="0" smtClean="0">
                <a:latin typeface="Times New Roman" pitchFamily="18" charset="0"/>
                <a:cs typeface="Times New Roman" pitchFamily="18" charset="0"/>
              </a:rPr>
              <a:t>this group </a:t>
            </a:r>
            <a:r>
              <a:rPr lang="en-US" sz="2000" dirty="0">
                <a:latin typeface="Times New Roman" pitchFamily="18" charset="0"/>
                <a:cs typeface="Times New Roman" pitchFamily="18" charset="0"/>
              </a:rPr>
              <a:t>and is found in the nasopharynx of up to 15% of </a:t>
            </a:r>
            <a:r>
              <a:rPr lang="en-US" sz="2000" dirty="0" smtClean="0">
                <a:latin typeface="Times New Roman" pitchFamily="18" charset="0"/>
                <a:cs typeface="Times New Roman" pitchFamily="18" charset="0"/>
              </a:rPr>
              <a:t>the population</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can cause suppuration in wounds and </a:t>
            </a:r>
            <a:r>
              <a:rPr lang="en-US" sz="2000" dirty="0" smtClean="0">
                <a:latin typeface="Times New Roman" pitchFamily="18" charset="0"/>
                <a:cs typeface="Times New Roman" pitchFamily="18" charset="0"/>
              </a:rPr>
              <a:t>around implanted </a:t>
            </a:r>
            <a:r>
              <a:rPr lang="en-US" sz="2000" dirty="0">
                <a:latin typeface="Times New Roman" pitchFamily="18" charset="0"/>
                <a:cs typeface="Times New Roman" pitchFamily="18" charset="0"/>
              </a:rPr>
              <a:t>prostheses.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Some </a:t>
            </a:r>
            <a:r>
              <a:rPr lang="en-US" sz="2000" dirty="0">
                <a:latin typeface="Times New Roman" pitchFamily="18" charset="0"/>
                <a:cs typeface="Times New Roman" pitchFamily="18" charset="0"/>
              </a:rPr>
              <a:t>strains are resistant to many </a:t>
            </a:r>
            <a:r>
              <a:rPr lang="en-US" sz="2000" dirty="0" smtClean="0">
                <a:latin typeface="Times New Roman" pitchFamily="18" charset="0"/>
                <a:cs typeface="Times New Roman" pitchFamily="18" charset="0"/>
              </a:rPr>
              <a:t>common antibiotics </a:t>
            </a:r>
            <a:r>
              <a:rPr lang="en-US" sz="2000" dirty="0">
                <a:latin typeface="Times New Roman" pitchFamily="18" charset="0"/>
                <a:cs typeface="Times New Roman" pitchFamily="18" charset="0"/>
              </a:rPr>
              <a:t>(especially methicillin resistant </a:t>
            </a:r>
            <a:r>
              <a:rPr lang="en-US" sz="2000" dirty="0" smtClean="0">
                <a:latin typeface="Times New Roman" pitchFamily="18" charset="0"/>
                <a:cs typeface="Times New Roman" pitchFamily="18" charset="0"/>
              </a:rPr>
              <a:t>Staphylococcus aureus</a:t>
            </a:r>
            <a:r>
              <a:rPr lang="en-US" sz="2000" dirty="0">
                <a:latin typeface="Times New Roman" pitchFamily="18" charset="0"/>
                <a:cs typeface="Times New Roman" pitchFamily="18" charset="0"/>
              </a:rPr>
              <a:t>, MRSA) and so are difficult to treat.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MRSA </a:t>
            </a:r>
            <a:r>
              <a:rPr lang="en-US" sz="2000" dirty="0">
                <a:latin typeface="Times New Roman" pitchFamily="18" charset="0"/>
                <a:cs typeface="Times New Roman" pitchFamily="18" charset="0"/>
              </a:rPr>
              <a:t>can be </a:t>
            </a:r>
            <a:r>
              <a:rPr lang="en-US" sz="2000" dirty="0" smtClean="0">
                <a:latin typeface="Times New Roman" pitchFamily="18" charset="0"/>
                <a:cs typeface="Times New Roman" pitchFamily="18" charset="0"/>
              </a:rPr>
              <a:t>found in </a:t>
            </a:r>
            <a:r>
              <a:rPr lang="en-US" sz="2000" dirty="0">
                <a:latin typeface="Times New Roman" pitchFamily="18" charset="0"/>
                <a:cs typeface="Times New Roman" pitchFamily="18" charset="0"/>
              </a:rPr>
              <a:t>the nose of asymptomatic carriers amongst both patients </a:t>
            </a:r>
            <a:r>
              <a:rPr lang="en-US" sz="2000" dirty="0" smtClean="0">
                <a:latin typeface="Times New Roman" pitchFamily="18" charset="0"/>
                <a:cs typeface="Times New Roman" pitchFamily="18" charset="0"/>
              </a:rPr>
              <a:t>and hospital </a:t>
            </a:r>
            <a:r>
              <a:rPr lang="en-US" sz="2000" dirty="0">
                <a:latin typeface="Times New Roman" pitchFamily="18" charset="0"/>
                <a:cs typeface="Times New Roman" pitchFamily="18" charset="0"/>
              </a:rPr>
              <a:t>workers, a potential source of infection after surgery.</a:t>
            </a:r>
          </a:p>
          <a:p>
            <a:pPr marL="742950" lvl="1" indent="-285750" algn="l" rtl="0">
              <a:buFont typeface="Arial" pitchFamily="34" charset="0"/>
              <a:buChar char="•"/>
            </a:pPr>
            <a:r>
              <a:rPr lang="en-US" sz="2000" dirty="0">
                <a:latin typeface="Times New Roman" pitchFamily="18" charset="0"/>
                <a:cs typeface="Times New Roman" pitchFamily="18" charset="0"/>
              </a:rPr>
              <a:t>In parts of northern Europe, the prevalence of MRSA </a:t>
            </a:r>
            <a:r>
              <a:rPr lang="en-US" sz="2000" dirty="0" smtClean="0">
                <a:latin typeface="Times New Roman" pitchFamily="18" charset="0"/>
                <a:cs typeface="Times New Roman" pitchFamily="18" charset="0"/>
              </a:rPr>
              <a:t>infections has </a:t>
            </a:r>
            <a:r>
              <a:rPr lang="en-US" sz="2000" dirty="0">
                <a:latin typeface="Times New Roman" pitchFamily="18" charset="0"/>
                <a:cs typeface="Times New Roman" pitchFamily="18" charset="0"/>
              </a:rPr>
              <a:t>been kept at very low levels using ‘search and </a:t>
            </a:r>
            <a:r>
              <a:rPr lang="en-US" sz="2000" dirty="0" smtClean="0">
                <a:latin typeface="Times New Roman" pitchFamily="18" charset="0"/>
                <a:cs typeface="Times New Roman" pitchFamily="18" charset="0"/>
              </a:rPr>
              <a:t>destroy’ methods</a:t>
            </a:r>
            <a:r>
              <a:rPr lang="en-US" sz="2000" dirty="0">
                <a:latin typeface="Times New Roman" pitchFamily="18" charset="0"/>
                <a:cs typeface="Times New Roman" pitchFamily="18" charset="0"/>
              </a:rPr>
              <a:t>, which use screening techniques to look for MRSA </a:t>
            </a:r>
            <a:r>
              <a:rPr lang="en-US" sz="2000" dirty="0" smtClean="0">
                <a:latin typeface="Times New Roman" pitchFamily="18" charset="0"/>
                <a:cs typeface="Times New Roman" pitchFamily="18" charset="0"/>
              </a:rPr>
              <a:t>in patients </a:t>
            </a:r>
            <a:r>
              <a:rPr lang="en-US" sz="2000" dirty="0">
                <a:latin typeface="Times New Roman" pitchFamily="18" charset="0"/>
                <a:cs typeface="Times New Roman" pitchFamily="18" charset="0"/>
              </a:rPr>
              <a:t>before they come in to hospital for elective surgery </a:t>
            </a:r>
            <a:r>
              <a:rPr lang="en-US" sz="2000" dirty="0" smtClean="0">
                <a:latin typeface="Times New Roman" pitchFamily="18" charset="0"/>
                <a:cs typeface="Times New Roman" pitchFamily="18" charset="0"/>
              </a:rPr>
              <a:t>so that </a:t>
            </a:r>
            <a:r>
              <a:rPr lang="en-US" sz="2000" dirty="0">
                <a:latin typeface="Times New Roman" pitchFamily="18" charset="0"/>
                <a:cs typeface="Times New Roman" pitchFamily="18" charset="0"/>
              </a:rPr>
              <a:t>any carriers can be treated before their admission for </a:t>
            </a:r>
            <a:r>
              <a:rPr lang="en-US" sz="2000" dirty="0" smtClean="0">
                <a:latin typeface="Times New Roman" pitchFamily="18" charset="0"/>
                <a:cs typeface="Times New Roman" pitchFamily="18" charset="0"/>
              </a:rPr>
              <a:t>surgery. </a:t>
            </a:r>
          </a:p>
          <a:p>
            <a:pPr marL="742950" lvl="1" indent="-285750" algn="l" rtl="0">
              <a:buFont typeface="Arial" pitchFamily="34" charset="0"/>
              <a:buChar char="•"/>
            </a:pPr>
            <a:r>
              <a:rPr lang="en-US" sz="2000" dirty="0" smtClean="0">
                <a:latin typeface="Times New Roman" pitchFamily="18" charset="0"/>
                <a:cs typeface="Times New Roman" pitchFamily="18" charset="0"/>
              </a:rPr>
              <a:t>Local </a:t>
            </a:r>
            <a:r>
              <a:rPr lang="en-US" sz="2000" dirty="0">
                <a:latin typeface="Times New Roman" pitchFamily="18" charset="0"/>
                <a:cs typeface="Times New Roman" pitchFamily="18" charset="0"/>
              </a:rPr>
              <a:t>policies on the management of MRSA depend </a:t>
            </a:r>
            <a:r>
              <a:rPr lang="en-US" sz="2000" dirty="0" smtClean="0">
                <a:latin typeface="Times New Roman" pitchFamily="18" charset="0"/>
                <a:cs typeface="Times New Roman" pitchFamily="18" charset="0"/>
              </a:rPr>
              <a:t>on the </a:t>
            </a:r>
            <a:r>
              <a:rPr lang="en-US" sz="2000" dirty="0">
                <a:latin typeface="Times New Roman" pitchFamily="18" charset="0"/>
                <a:cs typeface="Times New Roman" pitchFamily="18" charset="0"/>
              </a:rPr>
              <a:t>prevalence of MRSA, the type of hospital, the clinical </a:t>
            </a:r>
            <a:r>
              <a:rPr lang="en-US" sz="2000" dirty="0" smtClean="0">
                <a:latin typeface="Times New Roman" pitchFamily="18" charset="0"/>
                <a:cs typeface="Times New Roman" pitchFamily="18" charset="0"/>
              </a:rPr>
              <a:t>specialty and </a:t>
            </a:r>
            <a:r>
              <a:rPr lang="en-US" sz="2000" dirty="0">
                <a:latin typeface="Times New Roman" pitchFamily="18" charset="0"/>
                <a:cs typeface="Times New Roman" pitchFamily="18" charset="0"/>
              </a:rPr>
              <a:t>the availability of facilities.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Widespread swabbing, ward </a:t>
            </a:r>
            <a:r>
              <a:rPr lang="en-US" sz="2000" dirty="0">
                <a:latin typeface="Times New Roman" pitchFamily="18" charset="0"/>
                <a:cs typeface="Times New Roman" pitchFamily="18" charset="0"/>
              </a:rPr>
              <a:t>closures, isolation of patients and disinfection of wards </a:t>
            </a:r>
            <a:r>
              <a:rPr lang="en-US" sz="2000" dirty="0" smtClean="0">
                <a:latin typeface="Times New Roman" pitchFamily="18" charset="0"/>
                <a:cs typeface="Times New Roman" pitchFamily="18" charset="0"/>
              </a:rPr>
              <a:t>by deep </a:t>
            </a:r>
            <a:r>
              <a:rPr lang="en-US" sz="2000" dirty="0">
                <a:latin typeface="Times New Roman" pitchFamily="18" charset="0"/>
                <a:cs typeface="Times New Roman" pitchFamily="18" charset="0"/>
              </a:rPr>
              <a:t>cleaning all have to be carefully considered</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9118014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447098"/>
          </a:xfrm>
          <a:prstGeom prst="rect">
            <a:avLst/>
          </a:prstGeom>
        </p:spPr>
        <p:txBody>
          <a:bodyPr wrap="square">
            <a:spAutoFit/>
          </a:bodyPr>
          <a:lstStyle/>
          <a:p>
            <a:pPr algn="l" rtl="0"/>
            <a:r>
              <a:rPr lang="en-US" sz="2000" b="1" dirty="0">
                <a:latin typeface="Times New Roman" pitchFamily="18" charset="0"/>
                <a:cs typeface="Times New Roman" pitchFamily="18" charset="0"/>
              </a:rPr>
              <a:t>There are two approaches to antibiotic treatment:</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A narrow-spectrum antibiotic may be used to treat </a:t>
            </a:r>
            <a:r>
              <a:rPr lang="en-US" sz="2000" dirty="0" smtClean="0">
                <a:latin typeface="Times New Roman" pitchFamily="18" charset="0"/>
                <a:cs typeface="Times New Roman" pitchFamily="18" charset="0"/>
              </a:rPr>
              <a:t>a known </a:t>
            </a:r>
            <a:r>
              <a:rPr lang="en-US" sz="2000" dirty="0">
                <a:latin typeface="Times New Roman" pitchFamily="18" charset="0"/>
                <a:cs typeface="Times New Roman" pitchFamily="18" charset="0"/>
              </a:rPr>
              <a:t>sensitive infection; for example, MRSA (</a:t>
            </a:r>
            <a:r>
              <a:rPr lang="en-US" sz="2000" dirty="0" smtClean="0">
                <a:latin typeface="Times New Roman" pitchFamily="18" charset="0"/>
                <a:cs typeface="Times New Roman" pitchFamily="18" charset="0"/>
              </a:rPr>
              <a:t>which may </a:t>
            </a:r>
            <a:r>
              <a:rPr lang="en-US" sz="2000" dirty="0">
                <a:latin typeface="Times New Roman" pitchFamily="18" charset="0"/>
                <a:cs typeface="Times New Roman" pitchFamily="18" charset="0"/>
              </a:rPr>
              <a:t>be isolated from pus) is usually sensitive to </a:t>
            </a:r>
            <a:r>
              <a:rPr lang="en-US" sz="2000" dirty="0" smtClean="0">
                <a:latin typeface="Times New Roman" pitchFamily="18" charset="0"/>
                <a:cs typeface="Times New Roman" pitchFamily="18" charset="0"/>
              </a:rPr>
              <a:t>vancomycin or </a:t>
            </a:r>
            <a:r>
              <a:rPr lang="en-US" sz="2000" dirty="0">
                <a:latin typeface="Times New Roman" pitchFamily="18" charset="0"/>
                <a:cs typeface="Times New Roman" pitchFamily="18" charset="0"/>
              </a:rPr>
              <a:t>teicoplanin, but not flucloxacillin.</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Combinations of broad-spectrum antibiotics can be </a:t>
            </a:r>
            <a:r>
              <a:rPr lang="en-US" sz="2000" dirty="0" smtClean="0">
                <a:latin typeface="Times New Roman" pitchFamily="18" charset="0"/>
                <a:cs typeface="Times New Roman" pitchFamily="18" charset="0"/>
              </a:rPr>
              <a:t>used when </a:t>
            </a:r>
            <a:r>
              <a:rPr lang="en-US" sz="2000" dirty="0">
                <a:latin typeface="Times New Roman" pitchFamily="18" charset="0"/>
                <a:cs typeface="Times New Roman" pitchFamily="18" charset="0"/>
              </a:rPr>
              <a:t>the organism is not known or when it is </a:t>
            </a:r>
            <a:r>
              <a:rPr lang="en-US" sz="2000" dirty="0" smtClean="0">
                <a:latin typeface="Times New Roman" pitchFamily="18" charset="0"/>
                <a:cs typeface="Times New Roman" pitchFamily="18" charset="0"/>
              </a:rPr>
              <a:t>suspected that </a:t>
            </a:r>
            <a:r>
              <a:rPr lang="en-US" sz="2000" dirty="0">
                <a:latin typeface="Times New Roman" pitchFamily="18" charset="0"/>
                <a:cs typeface="Times New Roman" pitchFamily="18" charset="0"/>
              </a:rPr>
              <a:t>several bacteria, acting in synergy, may be </a:t>
            </a:r>
            <a:r>
              <a:rPr lang="en-US" sz="2000" dirty="0" smtClean="0">
                <a:latin typeface="Times New Roman" pitchFamily="18" charset="0"/>
                <a:cs typeface="Times New Roman" pitchFamily="18" charset="0"/>
              </a:rPr>
              <a:t>responsible for </a:t>
            </a:r>
            <a:r>
              <a:rPr lang="en-US" sz="2000" dirty="0">
                <a:latin typeface="Times New Roman" pitchFamily="18" charset="0"/>
                <a:cs typeface="Times New Roman" pitchFamily="18" charset="0"/>
              </a:rPr>
              <a:t>the infection.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For </a:t>
            </a:r>
            <a:r>
              <a:rPr lang="en-US" sz="2000" dirty="0">
                <a:latin typeface="Times New Roman" pitchFamily="18" charset="0"/>
                <a:cs typeface="Times New Roman" pitchFamily="18" charset="0"/>
              </a:rPr>
              <a:t>example, during and following </a:t>
            </a:r>
            <a:r>
              <a:rPr lang="en-US" sz="2000" dirty="0" smtClean="0">
                <a:latin typeface="Times New Roman" pitchFamily="18" charset="0"/>
                <a:cs typeface="Times New Roman" pitchFamily="18" charset="0"/>
              </a:rPr>
              <a:t>emergency surgery </a:t>
            </a:r>
            <a:r>
              <a:rPr lang="en-US" sz="2000" dirty="0">
                <a:latin typeface="Times New Roman" pitchFamily="18" charset="0"/>
                <a:cs typeface="Times New Roman" pitchFamily="18" charset="0"/>
              </a:rPr>
              <a:t>requiring the opening of perforated or </a:t>
            </a:r>
            <a:r>
              <a:rPr lang="en-US" sz="2000" dirty="0" smtClean="0">
                <a:latin typeface="Times New Roman" pitchFamily="18" charset="0"/>
                <a:cs typeface="Times New Roman" pitchFamily="18" charset="0"/>
              </a:rPr>
              <a:t>ischaemic bowel</a:t>
            </a:r>
            <a:r>
              <a:rPr lang="en-US" sz="2000" dirty="0">
                <a:latin typeface="Times New Roman" pitchFamily="18" charset="0"/>
                <a:cs typeface="Times New Roman" pitchFamily="18" charset="0"/>
              </a:rPr>
              <a:t>, any of the gut organisms may be </a:t>
            </a:r>
            <a:r>
              <a:rPr lang="en-US" sz="2000" dirty="0" smtClean="0">
                <a:latin typeface="Times New Roman" pitchFamily="18" charset="0"/>
                <a:cs typeface="Times New Roman" pitchFamily="18" charset="0"/>
              </a:rPr>
              <a:t>responsible for </a:t>
            </a:r>
            <a:r>
              <a:rPr lang="en-US" sz="2000" dirty="0">
                <a:latin typeface="Times New Roman" pitchFamily="18" charset="0"/>
                <a:cs typeface="Times New Roman" pitchFamily="18" charset="0"/>
              </a:rPr>
              <a:t>subsequent peritoneal or bacteraemic infection.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11760361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70099"/>
          </a:xfrm>
          <a:prstGeom prst="rect">
            <a:avLst/>
          </a:prstGeom>
        </p:spPr>
        <p:txBody>
          <a:bodyPr wrap="square">
            <a:spAutoFit/>
          </a:bodyPr>
          <a:lstStyle/>
          <a:p>
            <a:pPr marL="800100" lvl="1" indent="-342900" algn="l" rtl="0">
              <a:buFont typeface="Arial" pitchFamily="34" charset="0"/>
              <a:buChar char="•"/>
            </a:pPr>
            <a:r>
              <a:rPr lang="en-US" sz="2000" dirty="0">
                <a:latin typeface="Times New Roman" pitchFamily="18" charset="0"/>
                <a:cs typeface="Times New Roman" pitchFamily="18" charset="0"/>
              </a:rPr>
              <a:t>In this case, a broad spectrum antibiotic such as teicoplenin or meropenem effective against a wide range of aerobic bacteria is combined with metronidazole, effective against anaerobic bacteria. </a:t>
            </a:r>
          </a:p>
          <a:p>
            <a:pPr marL="800100" lvl="1" indent="-342900" algn="l" rtl="0">
              <a:buFont typeface="Arial" pitchFamily="34" charset="0"/>
              <a:buChar char="•"/>
            </a:pPr>
            <a:r>
              <a:rPr lang="en-US" sz="2000" dirty="0">
                <a:latin typeface="Times New Roman" pitchFamily="18" charset="0"/>
                <a:cs typeface="Times New Roman" pitchFamily="18" charset="0"/>
              </a:rPr>
              <a:t>Alternatively, triple therapy is used with amoxacillin, gentamicin and metronidazole. </a:t>
            </a:r>
          </a:p>
          <a:p>
            <a:pPr marL="800100" lvl="1" indent="-342900" algn="l" rtl="0">
              <a:buFont typeface="Arial" pitchFamily="34" charset="0"/>
              <a:buChar char="•"/>
            </a:pPr>
            <a:r>
              <a:rPr lang="en-US" sz="2000" dirty="0">
                <a:latin typeface="Times New Roman" pitchFamily="18" charset="0"/>
                <a:cs typeface="Times New Roman" pitchFamily="18" charset="0"/>
              </a:rPr>
              <a:t>The use of such broad-spectrum antibiotic strategies should be guided by specialist microbiological advice. </a:t>
            </a:r>
          </a:p>
          <a:p>
            <a:pPr marL="800100" lvl="1" indent="-342900" algn="l" rtl="0">
              <a:buFont typeface="Arial" pitchFamily="34" charset="0"/>
              <a:buChar char="•"/>
            </a:pPr>
            <a:r>
              <a:rPr lang="en-US" sz="2000" dirty="0">
                <a:latin typeface="Times New Roman" pitchFamily="18" charset="0"/>
                <a:cs typeface="Times New Roman" pitchFamily="18" charset="0"/>
              </a:rPr>
              <a:t>If clinical response is poor after 3–4 days, there should be a re-evaluation with a review of charts and further investigations requested to exclude the development or persistence of infection such as a collection of pus.</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42695976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785652"/>
          </a:xfrm>
          <a:prstGeom prst="rect">
            <a:avLst/>
          </a:prstGeom>
        </p:spPr>
        <p:txBody>
          <a:bodyPr wrap="square">
            <a:spAutoFit/>
          </a:bodyPr>
          <a:lstStyle/>
          <a:p>
            <a:pPr algn="l" rtl="0"/>
            <a:r>
              <a:rPr lang="en-US" sz="2000" b="1" dirty="0">
                <a:latin typeface="Times New Roman" pitchFamily="18" charset="0"/>
                <a:cs typeface="Times New Roman" pitchFamily="18" charset="0"/>
              </a:rPr>
              <a:t>Antibiotics used in treatment </a:t>
            </a:r>
            <a:r>
              <a:rPr lang="en-US" sz="2000" b="1" dirty="0" smtClean="0">
                <a:latin typeface="Times New Roman" pitchFamily="18" charset="0"/>
                <a:cs typeface="Times New Roman" pitchFamily="18" charset="0"/>
              </a:rPr>
              <a:t>and prophylaxis </a:t>
            </a:r>
            <a:r>
              <a:rPr lang="en-US" sz="2000" b="1" dirty="0">
                <a:latin typeface="Times New Roman" pitchFamily="18" charset="0"/>
                <a:cs typeface="Times New Roman" pitchFamily="18" charset="0"/>
              </a:rPr>
              <a:t>of surgical infection</a:t>
            </a:r>
          </a:p>
          <a:p>
            <a:pPr marL="742950" lvl="1" indent="-285750" algn="l" rtl="0">
              <a:buFont typeface="Arial" pitchFamily="34" charset="0"/>
              <a:buChar char="•"/>
            </a:pPr>
            <a:r>
              <a:rPr lang="en-US" sz="2000" dirty="0">
                <a:latin typeface="Times New Roman" pitchFamily="18" charset="0"/>
                <a:cs typeface="Times New Roman" pitchFamily="18" charset="0"/>
              </a:rPr>
              <a:t>Antimicrobials may be produced by living organisms (</a:t>
            </a:r>
            <a:r>
              <a:rPr lang="en-US" sz="2000" dirty="0" smtClean="0">
                <a:latin typeface="Times New Roman" pitchFamily="18" charset="0"/>
                <a:cs typeface="Times New Roman" pitchFamily="18" charset="0"/>
              </a:rPr>
              <a:t>antibiotics)or </a:t>
            </a:r>
            <a:r>
              <a:rPr lang="en-US" sz="2000" dirty="0">
                <a:latin typeface="Times New Roman" pitchFamily="18" charset="0"/>
                <a:cs typeface="Times New Roman" pitchFamily="18" charset="0"/>
              </a:rPr>
              <a:t>by synthetic methods.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Some </a:t>
            </a:r>
            <a:r>
              <a:rPr lang="en-US" sz="2000" dirty="0">
                <a:latin typeface="Times New Roman" pitchFamily="18" charset="0"/>
                <a:cs typeface="Times New Roman" pitchFamily="18" charset="0"/>
              </a:rPr>
              <a:t>are bactericidal, </a:t>
            </a:r>
            <a:r>
              <a:rPr lang="en-US" sz="2000" dirty="0" smtClean="0">
                <a:latin typeface="Times New Roman" pitchFamily="18" charset="0"/>
                <a:cs typeface="Times New Roman" pitchFamily="18" charset="0"/>
              </a:rPr>
              <a:t>e.g. penicillins </a:t>
            </a:r>
            <a:r>
              <a:rPr lang="en-US" sz="2000" dirty="0">
                <a:latin typeface="Times New Roman" pitchFamily="18" charset="0"/>
                <a:cs typeface="Times New Roman" pitchFamily="18" charset="0"/>
              </a:rPr>
              <a:t>and aminoglycosides, and others are </a:t>
            </a:r>
            <a:r>
              <a:rPr lang="en-US" sz="2000" dirty="0" smtClean="0">
                <a:latin typeface="Times New Roman" pitchFamily="18" charset="0"/>
                <a:cs typeface="Times New Roman" pitchFamily="18" charset="0"/>
              </a:rPr>
              <a:t>bacteriostatic, e.g</a:t>
            </a:r>
            <a:r>
              <a:rPr lang="en-US" sz="2000" dirty="0">
                <a:latin typeface="Times New Roman" pitchFamily="18" charset="0"/>
                <a:cs typeface="Times New Roman" pitchFamily="18" charset="0"/>
              </a:rPr>
              <a:t>. tetracycline and erythromycin.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general, penicillins </a:t>
            </a:r>
            <a:r>
              <a:rPr lang="en-US" sz="2000" dirty="0" smtClean="0">
                <a:latin typeface="Times New Roman" pitchFamily="18" charset="0"/>
                <a:cs typeface="Times New Roman" pitchFamily="18" charset="0"/>
              </a:rPr>
              <a:t>act upon </a:t>
            </a:r>
            <a:r>
              <a:rPr lang="en-US" sz="2000" dirty="0">
                <a:latin typeface="Times New Roman" pitchFamily="18" charset="0"/>
                <a:cs typeface="Times New Roman" pitchFamily="18" charset="0"/>
              </a:rPr>
              <a:t>the bacterial cell wall and are most effective </a:t>
            </a:r>
            <a:r>
              <a:rPr lang="en-US" sz="2000" dirty="0" smtClean="0">
                <a:latin typeface="Times New Roman" pitchFamily="18" charset="0"/>
                <a:cs typeface="Times New Roman" pitchFamily="18" charset="0"/>
              </a:rPr>
              <a:t>against bacteria </a:t>
            </a:r>
            <a:r>
              <a:rPr lang="en-US" sz="2000" dirty="0">
                <a:latin typeface="Times New Roman" pitchFamily="18" charset="0"/>
                <a:cs typeface="Times New Roman" pitchFamily="18" charset="0"/>
              </a:rPr>
              <a:t>that are multiplying and synthesising new cell </a:t>
            </a:r>
            <a:r>
              <a:rPr lang="en-US" sz="2000" dirty="0" smtClean="0">
                <a:latin typeface="Times New Roman" pitchFamily="18" charset="0"/>
                <a:cs typeface="Times New Roman" pitchFamily="18" charset="0"/>
              </a:rPr>
              <a:t>wall materials</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aminoglycosides act at the ribosomal </a:t>
            </a:r>
            <a:r>
              <a:rPr lang="en-US" sz="2000" dirty="0" smtClean="0">
                <a:latin typeface="Times New Roman" pitchFamily="18" charset="0"/>
                <a:cs typeface="Times New Roman" pitchFamily="18" charset="0"/>
              </a:rPr>
              <a:t>level, preventing </a:t>
            </a:r>
            <a:r>
              <a:rPr lang="en-US" sz="2000" dirty="0">
                <a:latin typeface="Times New Roman" pitchFamily="18" charset="0"/>
                <a:cs typeface="Times New Roman" pitchFamily="18" charset="0"/>
              </a:rPr>
              <a:t>or distorting the production of proteins </a:t>
            </a:r>
            <a:r>
              <a:rPr lang="en-US" sz="2000" dirty="0" smtClean="0">
                <a:latin typeface="Times New Roman" pitchFamily="18" charset="0"/>
                <a:cs typeface="Times New Roman" pitchFamily="18" charset="0"/>
              </a:rPr>
              <a:t>required to </a:t>
            </a:r>
            <a:r>
              <a:rPr lang="en-US" sz="2000" dirty="0">
                <a:latin typeface="Times New Roman" pitchFamily="18" charset="0"/>
                <a:cs typeface="Times New Roman" pitchFamily="18" charset="0"/>
              </a:rPr>
              <a:t>maintain the integrity of the enzymes in the bacterial cell.</a:t>
            </a:r>
          </a:p>
          <a:p>
            <a:pPr marL="742950" lvl="1" indent="-285750" algn="l" rtl="0">
              <a:buFont typeface="Arial" pitchFamily="34" charset="0"/>
              <a:buChar char="•"/>
            </a:pPr>
            <a:r>
              <a:rPr lang="en-US" sz="2000" dirty="0">
                <a:latin typeface="Times New Roman" pitchFamily="18" charset="0"/>
                <a:cs typeface="Times New Roman" pitchFamily="18" charset="0"/>
              </a:rPr>
              <a:t>Hospital and Formulary guidelines should be consulted </a:t>
            </a:r>
            <a:r>
              <a:rPr lang="en-US" sz="2000" dirty="0" smtClean="0">
                <a:latin typeface="Times New Roman" pitchFamily="18" charset="0"/>
                <a:cs typeface="Times New Roman" pitchFamily="18" charset="0"/>
              </a:rPr>
              <a:t>for doses </a:t>
            </a:r>
            <a:r>
              <a:rPr lang="en-US" sz="2000" dirty="0">
                <a:latin typeface="Times New Roman" pitchFamily="18" charset="0"/>
                <a:cs typeface="Times New Roman" pitchFamily="18" charset="0"/>
              </a:rPr>
              <a:t>and monitoring of antibiotic therapy.</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61182580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632311"/>
          </a:xfrm>
          <a:prstGeom prst="rect">
            <a:avLst/>
          </a:prstGeom>
        </p:spPr>
        <p:txBody>
          <a:bodyPr wrap="square">
            <a:spAutoFit/>
          </a:bodyPr>
          <a:lstStyle/>
          <a:p>
            <a:pPr algn="l" rtl="0"/>
            <a:r>
              <a:rPr lang="en-US" sz="2000" b="1" dirty="0">
                <a:latin typeface="Times New Roman" pitchFamily="18" charset="0"/>
                <a:cs typeface="Times New Roman" pitchFamily="18" charset="0"/>
              </a:rPr>
              <a:t>Penicillin</a:t>
            </a:r>
          </a:p>
          <a:p>
            <a:pPr marL="742950" lvl="1" indent="-285750" algn="l" rtl="0">
              <a:buFont typeface="Arial" pitchFamily="34" charset="0"/>
              <a:buChar char="•"/>
            </a:pPr>
            <a:r>
              <a:rPr lang="en-US" sz="2000" dirty="0">
                <a:latin typeface="Times New Roman" pitchFamily="18" charset="0"/>
                <a:cs typeface="Times New Roman" pitchFamily="18" charset="0"/>
              </a:rPr>
              <a:t>Benzylpenicillin has proved most effective against </a:t>
            </a:r>
            <a:r>
              <a:rPr lang="en-US" sz="2000" dirty="0" smtClean="0">
                <a:latin typeface="Times New Roman" pitchFamily="18" charset="0"/>
                <a:cs typeface="Times New Roman" pitchFamily="18" charset="0"/>
              </a:rPr>
              <a:t>gram positive pathogens</a:t>
            </a:r>
            <a:r>
              <a:rPr lang="en-US" sz="2000" dirty="0">
                <a:latin typeface="Times New Roman" pitchFamily="18" charset="0"/>
                <a:cs typeface="Times New Roman" pitchFamily="18" charset="0"/>
              </a:rPr>
              <a:t>, including most streptococci, the </a:t>
            </a:r>
            <a:r>
              <a:rPr lang="en-US" sz="2000" dirty="0" smtClean="0">
                <a:latin typeface="Times New Roman" pitchFamily="18" charset="0"/>
                <a:cs typeface="Times New Roman" pitchFamily="18" charset="0"/>
              </a:rPr>
              <a:t>clostridia and </a:t>
            </a:r>
            <a:r>
              <a:rPr lang="en-US" sz="2000" dirty="0">
                <a:latin typeface="Times New Roman" pitchFamily="18" charset="0"/>
                <a:cs typeface="Times New Roman" pitchFamily="18" charset="0"/>
              </a:rPr>
              <a:t>some of the staphylococci that do not </a:t>
            </a:r>
            <a:r>
              <a:rPr lang="en-US" sz="2000" dirty="0" smtClean="0">
                <a:latin typeface="Times New Roman" pitchFamily="18" charset="0"/>
                <a:cs typeface="Times New Roman" pitchFamily="18" charset="0"/>
              </a:rPr>
              <a:t>produce b-lactamase</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is still effective against Actinomyces, which </a:t>
            </a:r>
            <a:r>
              <a:rPr lang="en-US" sz="2000" dirty="0" smtClean="0">
                <a:latin typeface="Times New Roman" pitchFamily="18" charset="0"/>
                <a:cs typeface="Times New Roman" pitchFamily="18" charset="0"/>
              </a:rPr>
              <a:t>is a </a:t>
            </a:r>
            <a:r>
              <a:rPr lang="en-US" sz="2000" dirty="0">
                <a:latin typeface="Times New Roman" pitchFamily="18" charset="0"/>
                <a:cs typeface="Times New Roman" pitchFamily="18" charset="0"/>
              </a:rPr>
              <a:t>rare cause of chronic wound infection</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It may be used </a:t>
            </a:r>
            <a:r>
              <a:rPr lang="en-US" sz="2000" dirty="0" smtClean="0">
                <a:latin typeface="Times New Roman" pitchFamily="18" charset="0"/>
                <a:cs typeface="Times New Roman" pitchFamily="18" charset="0"/>
              </a:rPr>
              <a:t>specifically to </a:t>
            </a:r>
            <a:r>
              <a:rPr lang="en-US" sz="2000" dirty="0">
                <a:latin typeface="Times New Roman" pitchFamily="18" charset="0"/>
                <a:cs typeface="Times New Roman" pitchFamily="18" charset="0"/>
              </a:rPr>
              <a:t>treat spreading streptococcal infections.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Penicillin is valuable </a:t>
            </a:r>
            <a:r>
              <a:rPr lang="en-US" sz="2000" dirty="0">
                <a:latin typeface="Times New Roman" pitchFamily="18" charset="0"/>
                <a:cs typeface="Times New Roman" pitchFamily="18" charset="0"/>
              </a:rPr>
              <a:t>even if other antibiotics are required as part of </a:t>
            </a:r>
            <a:r>
              <a:rPr lang="en-US" sz="2000" dirty="0" smtClean="0">
                <a:latin typeface="Times New Roman" pitchFamily="18" charset="0"/>
                <a:cs typeface="Times New Roman" pitchFamily="18" charset="0"/>
              </a:rPr>
              <a:t>multiple therapy </a:t>
            </a:r>
            <a:r>
              <a:rPr lang="en-US" sz="2000" dirty="0">
                <a:latin typeface="Times New Roman" pitchFamily="18" charset="0"/>
                <a:cs typeface="Times New Roman" pitchFamily="18" charset="0"/>
              </a:rPr>
              <a:t>for a mixed infection.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Some </a:t>
            </a:r>
            <a:r>
              <a:rPr lang="en-US" sz="2000" dirty="0">
                <a:latin typeface="Times New Roman" pitchFamily="18" charset="0"/>
                <a:cs typeface="Times New Roman" pitchFamily="18" charset="0"/>
              </a:rPr>
              <a:t>serious infections, </a:t>
            </a:r>
            <a:r>
              <a:rPr lang="en-US" sz="2000" dirty="0" smtClean="0">
                <a:latin typeface="Times New Roman" pitchFamily="18" charset="0"/>
                <a:cs typeface="Times New Roman" pitchFamily="18" charset="0"/>
              </a:rPr>
              <a:t>e.g. gas </a:t>
            </a:r>
            <a:r>
              <a:rPr lang="en-US" sz="2000" dirty="0">
                <a:latin typeface="Times New Roman" pitchFamily="18" charset="0"/>
                <a:cs typeface="Times New Roman" pitchFamily="18" charset="0"/>
              </a:rPr>
              <a:t>gangrene, require high-dose intravenous benzylpenicillin.</a:t>
            </a:r>
          </a:p>
          <a:p>
            <a:pPr marL="742950" lvl="1" indent="-285750" algn="l" rtl="0">
              <a:buFont typeface="Arial" pitchFamily="34" charset="0"/>
              <a:buChar char="•"/>
            </a:pPr>
            <a:endParaRPr lang="en-US" sz="2000" b="1" dirty="0" smtClean="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Flucloxacillin</a:t>
            </a:r>
            <a:endParaRPr lang="en-US" sz="2000" b="1" dirty="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Flucloxacillin is resistant to b-lactamases and is therefore </a:t>
            </a:r>
            <a:r>
              <a:rPr lang="en-US" sz="2000" dirty="0" smtClean="0">
                <a:latin typeface="Times New Roman" pitchFamily="18" charset="0"/>
                <a:cs typeface="Times New Roman" pitchFamily="18" charset="0"/>
              </a:rPr>
              <a:t>of use </a:t>
            </a:r>
            <a:r>
              <a:rPr lang="en-US" sz="2000" dirty="0">
                <a:latin typeface="Times New Roman" pitchFamily="18" charset="0"/>
                <a:cs typeface="Times New Roman" pitchFamily="18" charset="0"/>
              </a:rPr>
              <a:t>in treating infections with penicillinase-producing </a:t>
            </a:r>
            <a:r>
              <a:rPr lang="en-US" sz="2000" dirty="0" smtClean="0">
                <a:latin typeface="Times New Roman" pitchFamily="18" charset="0"/>
                <a:cs typeface="Times New Roman" pitchFamily="18" charset="0"/>
              </a:rPr>
              <a:t>staphylococci which </a:t>
            </a:r>
            <a:r>
              <a:rPr lang="en-US" sz="2000" dirty="0">
                <a:latin typeface="Times New Roman" pitchFamily="18" charset="0"/>
                <a:cs typeface="Times New Roman" pitchFamily="18" charset="0"/>
              </a:rPr>
              <a:t>are resistant to benzylpenicillin, but it </a:t>
            </a:r>
            <a:r>
              <a:rPr lang="en-US" sz="2000" dirty="0" smtClean="0">
                <a:latin typeface="Times New Roman" pitchFamily="18" charset="0"/>
                <a:cs typeface="Times New Roman" pitchFamily="18" charset="0"/>
              </a:rPr>
              <a:t>has poor </a:t>
            </a:r>
            <a:r>
              <a:rPr lang="en-US" sz="2000" dirty="0">
                <a:latin typeface="Times New Roman" pitchFamily="18" charset="0"/>
                <a:cs typeface="Times New Roman" pitchFamily="18" charset="0"/>
              </a:rPr>
              <a:t>activity against other pathogens.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has good tissue </a:t>
            </a:r>
            <a:r>
              <a:rPr lang="en-US" sz="2000" dirty="0" smtClean="0">
                <a:latin typeface="Times New Roman" pitchFamily="18" charset="0"/>
                <a:cs typeface="Times New Roman" pitchFamily="18" charset="0"/>
              </a:rPr>
              <a:t>penetration and </a:t>
            </a:r>
            <a:r>
              <a:rPr lang="en-US" sz="2000" dirty="0">
                <a:latin typeface="Times New Roman" pitchFamily="18" charset="0"/>
                <a:cs typeface="Times New Roman" pitchFamily="18" charset="0"/>
              </a:rPr>
              <a:t>therefore is useful in treating soft tissue </a:t>
            </a:r>
            <a:r>
              <a:rPr lang="en-US" sz="2000" dirty="0" smtClean="0">
                <a:latin typeface="Times New Roman" pitchFamily="18" charset="0"/>
                <a:cs typeface="Times New Roman" pitchFamily="18" charset="0"/>
              </a:rPr>
              <a:t>infections and </a:t>
            </a:r>
            <a:r>
              <a:rPr lang="en-US" sz="2000" dirty="0">
                <a:latin typeface="Times New Roman" pitchFamily="18" charset="0"/>
                <a:cs typeface="Times New Roman" pitchFamily="18" charset="0"/>
              </a:rPr>
              <a:t>osteomyelitis.</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13906738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477875"/>
          </a:xfrm>
          <a:prstGeom prst="rect">
            <a:avLst/>
          </a:prstGeom>
        </p:spPr>
        <p:txBody>
          <a:bodyPr wrap="square">
            <a:spAutoFit/>
          </a:bodyPr>
          <a:lstStyle/>
          <a:p>
            <a:pPr algn="l" rtl="0"/>
            <a:r>
              <a:rPr lang="en-US" sz="2000" b="1" dirty="0">
                <a:latin typeface="Times New Roman" pitchFamily="18" charset="0"/>
                <a:cs typeface="Times New Roman" pitchFamily="18" charset="0"/>
              </a:rPr>
              <a:t>Ampicillin, amoxicillin and co-amoxiclav</a:t>
            </a:r>
          </a:p>
          <a:p>
            <a:pPr marL="742950" lvl="1" indent="-285750" algn="l" rtl="0">
              <a:buFont typeface="Arial" pitchFamily="34" charset="0"/>
              <a:buChar char="•"/>
            </a:pPr>
            <a:r>
              <a:rPr lang="en-US" sz="2000" dirty="0">
                <a:latin typeface="Times New Roman" pitchFamily="18" charset="0"/>
                <a:cs typeface="Times New Roman" pitchFamily="18" charset="0"/>
              </a:rPr>
              <a:t>Ampicillin and amoxicillin are b-lactam penicillins and </a:t>
            </a:r>
            <a:r>
              <a:rPr lang="en-US" sz="2000" dirty="0" smtClean="0">
                <a:latin typeface="Times New Roman" pitchFamily="18" charset="0"/>
                <a:cs typeface="Times New Roman" pitchFamily="18" charset="0"/>
              </a:rPr>
              <a:t>can be </a:t>
            </a:r>
            <a:r>
              <a:rPr lang="en-US" sz="2000" dirty="0">
                <a:latin typeface="Times New Roman" pitchFamily="18" charset="0"/>
                <a:cs typeface="Times New Roman" pitchFamily="18" charset="0"/>
              </a:rPr>
              <a:t>taken orally or may be given parenterally.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Both </a:t>
            </a:r>
            <a:r>
              <a:rPr lang="en-US" sz="2000" dirty="0">
                <a:latin typeface="Times New Roman" pitchFamily="18" charset="0"/>
                <a:cs typeface="Times New Roman" pitchFamily="18" charset="0"/>
              </a:rPr>
              <a:t>are </a:t>
            </a:r>
            <a:r>
              <a:rPr lang="en-US" sz="2000" dirty="0" smtClean="0">
                <a:latin typeface="Times New Roman" pitchFamily="18" charset="0"/>
                <a:cs typeface="Times New Roman" pitchFamily="18" charset="0"/>
              </a:rPr>
              <a:t>effective against </a:t>
            </a:r>
            <a:r>
              <a:rPr lang="en-US" sz="2000" dirty="0">
                <a:latin typeface="Times New Roman" pitchFamily="18" charset="0"/>
                <a:cs typeface="Times New Roman" pitchFamily="18" charset="0"/>
              </a:rPr>
              <a:t>Enterobacteriaceae, Enterococcus faecalis and </a:t>
            </a:r>
            <a:r>
              <a:rPr lang="en-US" sz="2000" dirty="0" smtClean="0">
                <a:latin typeface="Times New Roman" pitchFamily="18" charset="0"/>
                <a:cs typeface="Times New Roman" pitchFamily="18" charset="0"/>
              </a:rPr>
              <a:t>the majority </a:t>
            </a:r>
            <a:r>
              <a:rPr lang="en-US" sz="2000" dirty="0">
                <a:latin typeface="Times New Roman" pitchFamily="18" charset="0"/>
                <a:cs typeface="Times New Roman" pitchFamily="18" charset="0"/>
              </a:rPr>
              <a:t>of group D streptococci, but not species of </a:t>
            </a:r>
            <a:r>
              <a:rPr lang="en-US" sz="2000" dirty="0" smtClean="0">
                <a:latin typeface="Times New Roman" pitchFamily="18" charset="0"/>
                <a:cs typeface="Times New Roman" pitchFamily="18" charset="0"/>
              </a:rPr>
              <a:t>Klebsiella or </a:t>
            </a:r>
            <a:r>
              <a:rPr lang="en-US" sz="2000" dirty="0">
                <a:latin typeface="Times New Roman" pitchFamily="18" charset="0"/>
                <a:cs typeface="Times New Roman" pitchFamily="18" charset="0"/>
              </a:rPr>
              <a:t>Pseudomonas.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Clavulanic </a:t>
            </a:r>
            <a:r>
              <a:rPr lang="en-US" sz="2000" dirty="0">
                <a:latin typeface="Times New Roman" pitchFamily="18" charset="0"/>
                <a:cs typeface="Times New Roman" pitchFamily="18" charset="0"/>
              </a:rPr>
              <a:t>acid has no antibacterial </a:t>
            </a:r>
            <a:r>
              <a:rPr lang="en-US" sz="2000" dirty="0" smtClean="0">
                <a:latin typeface="Times New Roman" pitchFamily="18" charset="0"/>
                <a:cs typeface="Times New Roman" pitchFamily="18" charset="0"/>
              </a:rPr>
              <a:t>activity itself</a:t>
            </a:r>
            <a:r>
              <a:rPr lang="en-US" sz="2000" dirty="0">
                <a:latin typeface="Times New Roman" pitchFamily="18" charset="0"/>
                <a:cs typeface="Times New Roman" pitchFamily="18" charset="0"/>
              </a:rPr>
              <a:t>, but it does inactivate β-lactamases, so can be </a:t>
            </a:r>
            <a:r>
              <a:rPr lang="en-US" sz="2000" dirty="0" smtClean="0">
                <a:latin typeface="Times New Roman" pitchFamily="18" charset="0"/>
                <a:cs typeface="Times New Roman" pitchFamily="18" charset="0"/>
              </a:rPr>
              <a:t>used in </a:t>
            </a:r>
            <a:r>
              <a:rPr lang="en-US" sz="2000" dirty="0">
                <a:latin typeface="Times New Roman" pitchFamily="18" charset="0"/>
                <a:cs typeface="Times New Roman" pitchFamily="18" charset="0"/>
              </a:rPr>
              <a:t>conjunction with amoxicillin.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combination is </a:t>
            </a:r>
            <a:r>
              <a:rPr lang="en-US" sz="2000" dirty="0" smtClean="0">
                <a:latin typeface="Times New Roman" pitchFamily="18" charset="0"/>
                <a:cs typeface="Times New Roman" pitchFamily="18" charset="0"/>
              </a:rPr>
              <a:t>known as </a:t>
            </a:r>
            <a:r>
              <a:rPr lang="en-US" sz="2000" dirty="0">
                <a:latin typeface="Times New Roman" pitchFamily="18" charset="0"/>
                <a:cs typeface="Times New Roman" pitchFamily="18" charset="0"/>
              </a:rPr>
              <a:t>co-amoxiclav and is useful against β-lactamase </a:t>
            </a:r>
            <a:r>
              <a:rPr lang="en-US" sz="2000" dirty="0" smtClean="0">
                <a:latin typeface="Times New Roman" pitchFamily="18" charset="0"/>
                <a:cs typeface="Times New Roman" pitchFamily="18" charset="0"/>
              </a:rPr>
              <a:t>producing bacteria </a:t>
            </a:r>
            <a:r>
              <a:rPr lang="en-US" sz="2000" dirty="0">
                <a:latin typeface="Times New Roman" pitchFamily="18" charset="0"/>
                <a:cs typeface="Times New Roman" pitchFamily="18" charset="0"/>
              </a:rPr>
              <a:t>that are resistant to amoxicillin on its own.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These include </a:t>
            </a:r>
            <a:r>
              <a:rPr lang="en-US" sz="2000" dirty="0">
                <a:latin typeface="Times New Roman" pitchFamily="18" charset="0"/>
                <a:cs typeface="Times New Roman" pitchFamily="18" charset="0"/>
              </a:rPr>
              <a:t>resistant strains of Staphylococcus aureus, E. coli, </a:t>
            </a:r>
            <a:r>
              <a:rPr lang="en-US" sz="2000" dirty="0" smtClean="0">
                <a:latin typeface="Times New Roman" pitchFamily="18" charset="0"/>
                <a:cs typeface="Times New Roman" pitchFamily="18" charset="0"/>
              </a:rPr>
              <a:t>Haemophilus influenzae</a:t>
            </a:r>
            <a:r>
              <a:rPr lang="en-US" sz="2000" dirty="0">
                <a:latin typeface="Times New Roman" pitchFamily="18" charset="0"/>
                <a:cs typeface="Times New Roman" pitchFamily="18" charset="0"/>
              </a:rPr>
              <a:t>, Bacteroides and Klebsiella.</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64515325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447098"/>
          </a:xfrm>
          <a:prstGeom prst="rect">
            <a:avLst/>
          </a:prstGeom>
        </p:spPr>
        <p:txBody>
          <a:bodyPr wrap="square">
            <a:spAutoFit/>
          </a:bodyPr>
          <a:lstStyle/>
          <a:p>
            <a:pPr algn="l" rtl="0"/>
            <a:r>
              <a:rPr lang="en-US" sz="2000" b="1" dirty="0">
                <a:latin typeface="Times New Roman" pitchFamily="18" charset="0"/>
                <a:cs typeface="Times New Roman" pitchFamily="18" charset="0"/>
              </a:rPr>
              <a:t>Piperacillin and ticarcillin</a:t>
            </a:r>
          </a:p>
          <a:p>
            <a:pPr marL="742950" lvl="1" indent="-285750" algn="l" rtl="0">
              <a:buFont typeface="Arial" pitchFamily="34" charset="0"/>
              <a:buChar char="•"/>
            </a:pPr>
            <a:r>
              <a:rPr lang="en-US" sz="2000" dirty="0">
                <a:latin typeface="Times New Roman" pitchFamily="18" charset="0"/>
                <a:cs typeface="Times New Roman" pitchFamily="18" charset="0"/>
              </a:rPr>
              <a:t>These are ureidopenicillins with a broad spectrum of </a:t>
            </a:r>
            <a:r>
              <a:rPr lang="en-US" sz="2000" dirty="0" smtClean="0">
                <a:latin typeface="Times New Roman" pitchFamily="18" charset="0"/>
                <a:cs typeface="Times New Roman" pitchFamily="18" charset="0"/>
              </a:rPr>
              <a:t>activity against </a:t>
            </a:r>
            <a:r>
              <a:rPr lang="en-US" sz="2000" dirty="0">
                <a:latin typeface="Times New Roman" pitchFamily="18" charset="0"/>
                <a:cs typeface="Times New Roman" pitchFamily="18" charset="0"/>
              </a:rPr>
              <a:t>a broad range of gram-positive, gram-negative </a:t>
            </a:r>
            <a:r>
              <a:rPr lang="en-US" sz="2000" dirty="0" smtClean="0">
                <a:latin typeface="Times New Roman" pitchFamily="18" charset="0"/>
                <a:cs typeface="Times New Roman" pitchFamily="18" charset="0"/>
              </a:rPr>
              <a:t>and anaerobic </a:t>
            </a:r>
            <a:r>
              <a:rPr lang="en-US" sz="2000" dirty="0">
                <a:latin typeface="Times New Roman" pitchFamily="18" charset="0"/>
                <a:cs typeface="Times New Roman" pitchFamily="18" charset="0"/>
              </a:rPr>
              <a:t>bacteria.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Both </a:t>
            </a:r>
            <a:r>
              <a:rPr lang="en-US" sz="2000" dirty="0">
                <a:latin typeface="Times New Roman" pitchFamily="18" charset="0"/>
                <a:cs typeface="Times New Roman" pitchFamily="18" charset="0"/>
              </a:rPr>
              <a:t>are used in combination </a:t>
            </a:r>
            <a:r>
              <a:rPr lang="en-US" sz="2000" dirty="0" smtClean="0">
                <a:latin typeface="Times New Roman" pitchFamily="18" charset="0"/>
                <a:cs typeface="Times New Roman" pitchFamily="18" charset="0"/>
              </a:rPr>
              <a:t>with β-lactamase </a:t>
            </a:r>
            <a:r>
              <a:rPr lang="en-US" sz="2000" dirty="0">
                <a:latin typeface="Times New Roman" pitchFamily="18" charset="0"/>
                <a:cs typeface="Times New Roman" pitchFamily="18" charset="0"/>
              </a:rPr>
              <a:t>inhibitors (tazobactam with piperacillin </a:t>
            </a:r>
            <a:r>
              <a:rPr lang="en-US" sz="2000" dirty="0" smtClean="0">
                <a:latin typeface="Times New Roman" pitchFamily="18" charset="0"/>
                <a:cs typeface="Times New Roman" pitchFamily="18" charset="0"/>
              </a:rPr>
              <a:t>and clavulanic </a:t>
            </a:r>
            <a:r>
              <a:rPr lang="en-US" sz="2000" dirty="0">
                <a:latin typeface="Times New Roman" pitchFamily="18" charset="0"/>
                <a:cs typeface="Times New Roman" pitchFamily="18" charset="0"/>
              </a:rPr>
              <a:t>acid with ticarcillin).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They </a:t>
            </a:r>
            <a:r>
              <a:rPr lang="en-US" sz="2000" dirty="0">
                <a:latin typeface="Times New Roman" pitchFamily="18" charset="0"/>
                <a:cs typeface="Times New Roman" pitchFamily="18" charset="0"/>
              </a:rPr>
              <a:t>are not active </a:t>
            </a:r>
            <a:r>
              <a:rPr lang="en-US" sz="2000" dirty="0" smtClean="0">
                <a:latin typeface="Times New Roman" pitchFamily="18" charset="0"/>
                <a:cs typeface="Times New Roman" pitchFamily="18" charset="0"/>
              </a:rPr>
              <a:t>against MRSA </a:t>
            </a:r>
            <a:r>
              <a:rPr lang="en-US" sz="2000" dirty="0">
                <a:latin typeface="Times New Roman" pitchFamily="18" charset="0"/>
                <a:cs typeface="Times New Roman" pitchFamily="18" charset="0"/>
              </a:rPr>
              <a:t>but are used in the treatment of septicaemia, </a:t>
            </a:r>
            <a:r>
              <a:rPr lang="en-US" sz="2000" dirty="0" smtClean="0">
                <a:latin typeface="Times New Roman" pitchFamily="18" charset="0"/>
                <a:cs typeface="Times New Roman" pitchFamily="18" charset="0"/>
              </a:rPr>
              <a:t>hospitalacquired pneumonia </a:t>
            </a:r>
            <a:r>
              <a:rPr lang="en-US" sz="2000" dirty="0">
                <a:latin typeface="Times New Roman" pitchFamily="18" charset="0"/>
                <a:cs typeface="Times New Roman" pitchFamily="18" charset="0"/>
              </a:rPr>
              <a:t>and complex urinary tract </a:t>
            </a:r>
            <a:r>
              <a:rPr lang="en-US" sz="2000" dirty="0" smtClean="0">
                <a:latin typeface="Times New Roman" pitchFamily="18" charset="0"/>
                <a:cs typeface="Times New Roman" pitchFamily="18" charset="0"/>
              </a:rPr>
              <a:t>infections, where </a:t>
            </a:r>
            <a:r>
              <a:rPr lang="en-US" sz="2000" dirty="0">
                <a:latin typeface="Times New Roman" pitchFamily="18" charset="0"/>
                <a:cs typeface="Times New Roman" pitchFamily="18" charset="0"/>
              </a:rPr>
              <a:t>they are active against Pseudomonas and Proteus </a:t>
            </a:r>
            <a:r>
              <a:rPr lang="en-US" sz="2000" dirty="0" smtClean="0">
                <a:latin typeface="Times New Roman" pitchFamily="18" charset="0"/>
                <a:cs typeface="Times New Roman" pitchFamily="18" charset="0"/>
              </a:rPr>
              <a:t>spp. and </a:t>
            </a:r>
            <a:r>
              <a:rPr lang="en-US" sz="2000" dirty="0">
                <a:latin typeface="Times New Roman" pitchFamily="18" charset="0"/>
                <a:cs typeface="Times New Roman" pitchFamily="18" charset="0"/>
              </a:rPr>
              <a:t>have a synergistic effect when used with </a:t>
            </a:r>
            <a:r>
              <a:rPr lang="en-US" sz="2000" dirty="0" smtClean="0">
                <a:latin typeface="Times New Roman" pitchFamily="18" charset="0"/>
                <a:cs typeface="Times New Roman" pitchFamily="18" charset="0"/>
              </a:rPr>
              <a:t>aminoglycosides such </a:t>
            </a:r>
            <a:r>
              <a:rPr lang="en-US" sz="2000" dirty="0">
                <a:latin typeface="Times New Roman" pitchFamily="18" charset="0"/>
                <a:cs typeface="Times New Roman" pitchFamily="18" charset="0"/>
              </a:rPr>
              <a:t>as gentamicin</a:t>
            </a:r>
            <a:r>
              <a:rPr lang="en-US" sz="2000" dirty="0" smtClean="0">
                <a:latin typeface="Times New Roman" pitchFamily="18" charset="0"/>
                <a:cs typeface="Times New Roman" pitchFamily="18" charset="0"/>
              </a:rPr>
              <a:t>.</a:t>
            </a:r>
          </a:p>
          <a:p>
            <a:pPr lvl="1" algn="l" rtl="0"/>
            <a:endParaRPr lang="en-US" sz="2000" dirty="0">
              <a:latin typeface="Times New Roman" pitchFamily="18" charset="0"/>
              <a:cs typeface="Times New Roman" pitchFamily="18" charset="0"/>
            </a:endParaRPr>
          </a:p>
          <a:p>
            <a:pPr lvl="1" algn="l" rtl="0"/>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38977911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093428"/>
          </a:xfrm>
          <a:prstGeom prst="rect">
            <a:avLst/>
          </a:prstGeom>
        </p:spPr>
        <p:txBody>
          <a:bodyPr wrap="square">
            <a:spAutoFit/>
          </a:bodyPr>
          <a:lstStyle/>
          <a:p>
            <a:pPr algn="l" rtl="0"/>
            <a:r>
              <a:rPr lang="en-US" sz="2000" b="1" dirty="0">
                <a:latin typeface="Times New Roman" pitchFamily="18" charset="0"/>
                <a:cs typeface="Times New Roman" pitchFamily="18" charset="0"/>
              </a:rPr>
              <a:t>Cephalosporins</a:t>
            </a:r>
          </a:p>
          <a:p>
            <a:pPr marL="742950" lvl="1" indent="-285750" algn="l" rtl="0">
              <a:buFont typeface="Arial" pitchFamily="34" charset="0"/>
              <a:buChar char="•"/>
            </a:pPr>
            <a:r>
              <a:rPr lang="en-US" sz="2000" dirty="0">
                <a:latin typeface="Times New Roman" pitchFamily="18" charset="0"/>
                <a:cs typeface="Times New Roman" pitchFamily="18" charset="0"/>
              </a:rPr>
              <a:t>There are several b-lactamase-susceptible cephalosporins that are of value in surgical practice: cefuroxime, cefotaxime and ceftazidime are widely used. </a:t>
            </a:r>
          </a:p>
          <a:p>
            <a:pPr marL="742950" lvl="1" indent="-285750" algn="l" rtl="0">
              <a:buFont typeface="Arial" pitchFamily="34" charset="0"/>
              <a:buChar char="•"/>
            </a:pPr>
            <a:r>
              <a:rPr lang="en-US" sz="2000" dirty="0">
                <a:latin typeface="Times New Roman" pitchFamily="18" charset="0"/>
                <a:cs typeface="Times New Roman" pitchFamily="18" charset="0"/>
              </a:rPr>
              <a:t>The first two are most effective in intra-abdominal skin and soft-tissue infections, being active against Staphylococcus aureus and most Enterobacteriaceae.</a:t>
            </a:r>
          </a:p>
          <a:p>
            <a:pPr marL="742950" lvl="1" indent="-285750" algn="l" rtl="0">
              <a:buFont typeface="Arial" pitchFamily="34" charset="0"/>
              <a:buChar char="•"/>
            </a:pPr>
            <a:r>
              <a:rPr lang="en-US" sz="2000" dirty="0">
                <a:latin typeface="Times New Roman" pitchFamily="18" charset="0"/>
                <a:cs typeface="Times New Roman" pitchFamily="18" charset="0"/>
              </a:rPr>
              <a:t>As a group, the enterococci (Streptococcus faecalis) are not sensitive to the cephalosporins. Ceftazidime, although active against the gram-negative organisms and Staphylococcus</a:t>
            </a:r>
          </a:p>
          <a:p>
            <a:pPr marL="742950" lvl="1" indent="-285750" algn="l" rtl="0">
              <a:buFont typeface="Arial" pitchFamily="34" charset="0"/>
              <a:buChar char="•"/>
            </a:pPr>
            <a:r>
              <a:rPr lang="en-US" sz="2000" dirty="0">
                <a:latin typeface="Times New Roman" pitchFamily="18" charset="0"/>
                <a:cs typeface="Times New Roman" pitchFamily="18" charset="0"/>
              </a:rPr>
              <a:t>aureus, is also effective against Pseudomonas aeruginosa. </a:t>
            </a:r>
          </a:p>
          <a:p>
            <a:pPr marL="742950" lvl="1" indent="-285750" algn="l" rtl="0">
              <a:buFont typeface="Arial" pitchFamily="34" charset="0"/>
              <a:buChar char="•"/>
            </a:pPr>
            <a:r>
              <a:rPr lang="en-US" sz="2000" dirty="0">
                <a:latin typeface="Times New Roman" pitchFamily="18" charset="0"/>
                <a:cs typeface="Times New Roman" pitchFamily="18" charset="0"/>
              </a:rPr>
              <a:t>These cephalosporins may be combined with an aminoglycoside, such as gentamicin, and an imidazole, such as metronidazole, if anaerobic cover is needed.</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39923642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940088"/>
          </a:xfrm>
          <a:prstGeom prst="rect">
            <a:avLst/>
          </a:prstGeom>
        </p:spPr>
        <p:txBody>
          <a:bodyPr wrap="square">
            <a:spAutoFit/>
          </a:bodyPr>
          <a:lstStyle/>
          <a:p>
            <a:pPr algn="l" rtl="0"/>
            <a:r>
              <a:rPr lang="en-US" sz="2000" b="1" dirty="0">
                <a:latin typeface="Times New Roman" pitchFamily="18" charset="0"/>
                <a:cs typeface="Times New Roman" pitchFamily="18" charset="0"/>
              </a:rPr>
              <a:t>Aminoglycosides</a:t>
            </a:r>
          </a:p>
          <a:p>
            <a:pPr marL="742950" lvl="1" indent="-285750" algn="l" rtl="0">
              <a:buFont typeface="Arial" pitchFamily="34" charset="0"/>
              <a:buChar char="•"/>
            </a:pPr>
            <a:r>
              <a:rPr lang="en-US" sz="2000" dirty="0">
                <a:latin typeface="Times New Roman" pitchFamily="18" charset="0"/>
                <a:cs typeface="Times New Roman" pitchFamily="18" charset="0"/>
              </a:rPr>
              <a:t>Gentamicin and tobramycin have similar activity and are </a:t>
            </a:r>
            <a:r>
              <a:rPr lang="en-US" sz="2000" dirty="0" smtClean="0">
                <a:latin typeface="Times New Roman" pitchFamily="18" charset="0"/>
                <a:cs typeface="Times New Roman" pitchFamily="18" charset="0"/>
              </a:rPr>
              <a:t>effective against </a:t>
            </a:r>
            <a:r>
              <a:rPr lang="en-US" sz="2000" dirty="0">
                <a:latin typeface="Times New Roman" pitchFamily="18" charset="0"/>
                <a:cs typeface="Times New Roman" pitchFamily="18" charset="0"/>
              </a:rPr>
              <a:t>gram-negative Enterobacteriaceae.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Gentamicin is effective </a:t>
            </a:r>
            <a:r>
              <a:rPr lang="en-US" sz="2000" dirty="0">
                <a:latin typeface="Times New Roman" pitchFamily="18" charset="0"/>
                <a:cs typeface="Times New Roman" pitchFamily="18" charset="0"/>
              </a:rPr>
              <a:t>against many strains of Pseudomonas, although </a:t>
            </a:r>
            <a:r>
              <a:rPr lang="en-US" sz="2000" dirty="0" smtClean="0">
                <a:latin typeface="Times New Roman" pitchFamily="18" charset="0"/>
                <a:cs typeface="Times New Roman" pitchFamily="18" charset="0"/>
              </a:rPr>
              <a:t>resistance has </a:t>
            </a:r>
            <a:r>
              <a:rPr lang="en-US" sz="2000" dirty="0">
                <a:latin typeface="Times New Roman" pitchFamily="18" charset="0"/>
                <a:cs typeface="Times New Roman" pitchFamily="18" charset="0"/>
              </a:rPr>
              <a:t>been recognised.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All </a:t>
            </a:r>
            <a:r>
              <a:rPr lang="en-US" sz="2000" dirty="0">
                <a:latin typeface="Times New Roman" pitchFamily="18" charset="0"/>
                <a:cs typeface="Times New Roman" pitchFamily="18" charset="0"/>
              </a:rPr>
              <a:t>aminoglycosides are </a:t>
            </a:r>
            <a:r>
              <a:rPr lang="en-US" sz="2000" dirty="0" smtClean="0">
                <a:latin typeface="Times New Roman" pitchFamily="18" charset="0"/>
                <a:cs typeface="Times New Roman" pitchFamily="18" charset="0"/>
              </a:rPr>
              <a:t>inactive against </a:t>
            </a:r>
            <a:r>
              <a:rPr lang="en-US" sz="2000" dirty="0">
                <a:latin typeface="Times New Roman" pitchFamily="18" charset="0"/>
                <a:cs typeface="Times New Roman" pitchFamily="18" charset="0"/>
              </a:rPr>
              <a:t>anaerobes and streptococci.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Serum </a:t>
            </a:r>
            <a:r>
              <a:rPr lang="en-US" sz="2000" dirty="0">
                <a:latin typeface="Times New Roman" pitchFamily="18" charset="0"/>
                <a:cs typeface="Times New Roman" pitchFamily="18" charset="0"/>
              </a:rPr>
              <a:t>levels </a:t>
            </a:r>
            <a:r>
              <a:rPr lang="en-US" sz="2000" dirty="0" smtClean="0">
                <a:latin typeface="Times New Roman" pitchFamily="18" charset="0"/>
                <a:cs typeface="Times New Roman" pitchFamily="18" charset="0"/>
              </a:rPr>
              <a:t>immediately before </a:t>
            </a:r>
            <a:r>
              <a:rPr lang="en-US" sz="2000" dirty="0">
                <a:latin typeface="Times New Roman" pitchFamily="18" charset="0"/>
                <a:cs typeface="Times New Roman" pitchFamily="18" charset="0"/>
              </a:rPr>
              <a:t>and 1 hour after intramuscular injection must be </a:t>
            </a:r>
            <a:r>
              <a:rPr lang="en-US" sz="2000" dirty="0" smtClean="0">
                <a:latin typeface="Times New Roman" pitchFamily="18" charset="0"/>
                <a:cs typeface="Times New Roman" pitchFamily="18" charset="0"/>
              </a:rPr>
              <a:t>taken 48 </a:t>
            </a:r>
            <a:r>
              <a:rPr lang="en-US" sz="2000" dirty="0">
                <a:latin typeface="Times New Roman" pitchFamily="18" charset="0"/>
                <a:cs typeface="Times New Roman" pitchFamily="18" charset="0"/>
              </a:rPr>
              <a:t>hours after the start of therapy, and dosage should be </a:t>
            </a:r>
            <a:r>
              <a:rPr lang="en-US" sz="2000" dirty="0" smtClean="0">
                <a:latin typeface="Times New Roman" pitchFamily="18" charset="0"/>
                <a:cs typeface="Times New Roman" pitchFamily="18" charset="0"/>
              </a:rPr>
              <a:t>modified to </a:t>
            </a:r>
            <a:r>
              <a:rPr lang="en-US" sz="2000" dirty="0">
                <a:latin typeface="Times New Roman" pitchFamily="18" charset="0"/>
                <a:cs typeface="Times New Roman" pitchFamily="18" charset="0"/>
              </a:rPr>
              <a:t>satisfy peak and trough levels. Ototoxicity and </a:t>
            </a:r>
            <a:r>
              <a:rPr lang="en-US" sz="2000" dirty="0" smtClean="0">
                <a:latin typeface="Times New Roman" pitchFamily="18" charset="0"/>
                <a:cs typeface="Times New Roman" pitchFamily="18" charset="0"/>
              </a:rPr>
              <a:t>nephrotoxicity may </a:t>
            </a:r>
            <a:r>
              <a:rPr lang="en-US" sz="2000" dirty="0">
                <a:latin typeface="Times New Roman" pitchFamily="18" charset="0"/>
                <a:cs typeface="Times New Roman" pitchFamily="18" charset="0"/>
              </a:rPr>
              <a:t>follow sustained high toxic levels and </a:t>
            </a:r>
            <a:r>
              <a:rPr lang="en-US" sz="2000" dirty="0" smtClean="0">
                <a:latin typeface="Times New Roman" pitchFamily="18" charset="0"/>
                <a:cs typeface="Times New Roman" pitchFamily="18" charset="0"/>
              </a:rPr>
              <a:t>therefore single</a:t>
            </a:r>
            <a:r>
              <a:rPr lang="en-US" sz="2000" dirty="0">
                <a:latin typeface="Times New Roman" pitchFamily="18" charset="0"/>
                <a:cs typeface="Times New Roman" pitchFamily="18" charset="0"/>
              </a:rPr>
              <a:t>, large doses may be safer.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Use </a:t>
            </a:r>
            <a:r>
              <a:rPr lang="en-US" sz="2000" dirty="0">
                <a:latin typeface="Times New Roman" pitchFamily="18" charset="0"/>
                <a:cs typeface="Times New Roman" pitchFamily="18" charset="0"/>
              </a:rPr>
              <a:t>needs to be discussed </a:t>
            </a:r>
            <a:r>
              <a:rPr lang="en-US" sz="2000" dirty="0" smtClean="0">
                <a:latin typeface="Times New Roman" pitchFamily="18" charset="0"/>
                <a:cs typeface="Times New Roman" pitchFamily="18" charset="0"/>
              </a:rPr>
              <a:t>with the </a:t>
            </a:r>
            <a:r>
              <a:rPr lang="en-US" sz="2000" dirty="0">
                <a:latin typeface="Times New Roman" pitchFamily="18" charset="0"/>
                <a:cs typeface="Times New Roman" pitchFamily="18" charset="0"/>
              </a:rPr>
              <a:t>microbiologist and local policies should be observed.</a:t>
            </a:r>
          </a:p>
          <a:p>
            <a:pPr marL="742950" lvl="1" indent="-285750" algn="l" rtl="0">
              <a:buFont typeface="Arial" pitchFamily="34" charset="0"/>
              <a:buChar char="•"/>
            </a:pPr>
            <a:endParaRPr lang="en-US" sz="2000" b="1" dirty="0" smtClean="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Vancomycin </a:t>
            </a:r>
            <a:r>
              <a:rPr lang="en-US" sz="2000" b="1" dirty="0">
                <a:latin typeface="Times New Roman" pitchFamily="18" charset="0"/>
                <a:cs typeface="Times New Roman" pitchFamily="18" charset="0"/>
              </a:rPr>
              <a:t>and teicoplanin</a:t>
            </a:r>
          </a:p>
          <a:p>
            <a:pPr marL="742950" lvl="1" indent="-285750" algn="l" rtl="0">
              <a:buFont typeface="Arial" pitchFamily="34" charset="0"/>
              <a:buChar char="•"/>
            </a:pPr>
            <a:r>
              <a:rPr lang="en-US" sz="2000" dirty="0">
                <a:latin typeface="Times New Roman" pitchFamily="18" charset="0"/>
                <a:cs typeface="Times New Roman" pitchFamily="18" charset="0"/>
              </a:rPr>
              <a:t>These glycopeptide antibiotics are most active </a:t>
            </a:r>
            <a:r>
              <a:rPr lang="en-US" sz="2000" dirty="0" smtClean="0">
                <a:latin typeface="Times New Roman" pitchFamily="18" charset="0"/>
                <a:cs typeface="Times New Roman" pitchFamily="18" charset="0"/>
              </a:rPr>
              <a:t>against gram-positive </a:t>
            </a:r>
            <a:r>
              <a:rPr lang="en-US" sz="2000" dirty="0">
                <a:latin typeface="Times New Roman" pitchFamily="18" charset="0"/>
                <a:cs typeface="Times New Roman" pitchFamily="18" charset="0"/>
              </a:rPr>
              <a:t>aerobic and anaerobic bacteria and </a:t>
            </a:r>
            <a:r>
              <a:rPr lang="en-US" sz="2000" dirty="0" smtClean="0">
                <a:latin typeface="Times New Roman" pitchFamily="18" charset="0"/>
                <a:cs typeface="Times New Roman" pitchFamily="18" charset="0"/>
              </a:rPr>
              <a:t>have proved </a:t>
            </a:r>
            <a:r>
              <a:rPr lang="en-US" sz="2000" dirty="0">
                <a:latin typeface="Times New Roman" pitchFamily="18" charset="0"/>
                <a:cs typeface="Times New Roman" pitchFamily="18" charset="0"/>
              </a:rPr>
              <a:t>to be effective against MRSA, so are often used </a:t>
            </a:r>
            <a:r>
              <a:rPr lang="en-US" sz="2000" dirty="0" smtClean="0">
                <a:latin typeface="Times New Roman" pitchFamily="18" charset="0"/>
                <a:cs typeface="Times New Roman" pitchFamily="18" charset="0"/>
              </a:rPr>
              <a:t>as prophylactic </a:t>
            </a:r>
            <a:r>
              <a:rPr lang="en-US" sz="2000" dirty="0">
                <a:latin typeface="Times New Roman" pitchFamily="18" charset="0"/>
                <a:cs typeface="Times New Roman" pitchFamily="18" charset="0"/>
              </a:rPr>
              <a:t>antibiotics when there is a high risk of MRSA.</a:t>
            </a:r>
          </a:p>
          <a:p>
            <a:pPr marL="742950" lvl="1" indent="-285750" algn="l" rtl="0">
              <a:buFont typeface="Arial" pitchFamily="34" charset="0"/>
              <a:buChar char="•"/>
            </a:pPr>
            <a:r>
              <a:rPr lang="en-US" sz="2000" dirty="0">
                <a:latin typeface="Times New Roman" pitchFamily="18" charset="0"/>
                <a:cs typeface="Times New Roman" pitchFamily="18" charset="0"/>
              </a:rPr>
              <a:t>They are ototoxic and nephrotoxic, so serum levels should </a:t>
            </a:r>
            <a:r>
              <a:rPr lang="en-US" sz="2000" dirty="0" smtClean="0">
                <a:latin typeface="Times New Roman" pitchFamily="18" charset="0"/>
                <a:cs typeface="Times New Roman" pitchFamily="18" charset="0"/>
              </a:rPr>
              <a:t>be monitored</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They </a:t>
            </a:r>
            <a:r>
              <a:rPr lang="en-US" sz="2000" dirty="0">
                <a:latin typeface="Times New Roman" pitchFamily="18" charset="0"/>
                <a:cs typeface="Times New Roman" pitchFamily="18" charset="0"/>
              </a:rPr>
              <a:t>are effective against C. difficile in cases </a:t>
            </a:r>
            <a:r>
              <a:rPr lang="en-US" sz="2000" dirty="0" smtClean="0">
                <a:latin typeface="Times New Roman" pitchFamily="18" charset="0"/>
                <a:cs typeface="Times New Roman" pitchFamily="18" charset="0"/>
              </a:rPr>
              <a:t>of pseudomembranous </a:t>
            </a:r>
            <a:r>
              <a:rPr lang="en-US" sz="2000" dirty="0">
                <a:latin typeface="Times New Roman" pitchFamily="18" charset="0"/>
                <a:cs typeface="Times New Roman" pitchFamily="18" charset="0"/>
              </a:rPr>
              <a:t>colitis.</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31534358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324535"/>
          </a:xfrm>
          <a:prstGeom prst="rect">
            <a:avLst/>
          </a:prstGeom>
        </p:spPr>
        <p:txBody>
          <a:bodyPr wrap="square">
            <a:spAutoFit/>
          </a:bodyPr>
          <a:lstStyle/>
          <a:p>
            <a:pPr algn="l" rtl="0"/>
            <a:r>
              <a:rPr lang="en-US" sz="2000" b="1" dirty="0">
                <a:latin typeface="Times New Roman" pitchFamily="18" charset="0"/>
                <a:cs typeface="Times New Roman" pitchFamily="18" charset="0"/>
              </a:rPr>
              <a:t>Carbapenems</a:t>
            </a:r>
          </a:p>
          <a:p>
            <a:pPr marL="742950" lvl="1" indent="-285750" algn="l" rtl="0">
              <a:buFont typeface="Arial" pitchFamily="34" charset="0"/>
              <a:buChar char="•"/>
            </a:pPr>
            <a:r>
              <a:rPr lang="en-US" sz="2000" dirty="0">
                <a:latin typeface="Times New Roman" pitchFamily="18" charset="0"/>
                <a:cs typeface="Times New Roman" pitchFamily="18" charset="0"/>
              </a:rPr>
              <a:t>Meropenem, ertapenem and imipenem are members of </a:t>
            </a:r>
            <a:r>
              <a:rPr lang="en-US" sz="2000" dirty="0" smtClean="0">
                <a:latin typeface="Times New Roman" pitchFamily="18" charset="0"/>
                <a:cs typeface="Times New Roman" pitchFamily="18" charset="0"/>
              </a:rPr>
              <a:t>the carbapenems</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They </a:t>
            </a:r>
            <a:r>
              <a:rPr lang="en-US" sz="2000" dirty="0">
                <a:latin typeface="Times New Roman" pitchFamily="18" charset="0"/>
                <a:cs typeface="Times New Roman" pitchFamily="18" charset="0"/>
              </a:rPr>
              <a:t>are stable to b-lactamase, have </a:t>
            </a:r>
            <a:r>
              <a:rPr lang="en-US" sz="2000" dirty="0" smtClean="0">
                <a:latin typeface="Times New Roman" pitchFamily="18" charset="0"/>
                <a:cs typeface="Times New Roman" pitchFamily="18" charset="0"/>
              </a:rPr>
              <a:t>useful broad-spectrum </a:t>
            </a:r>
            <a:r>
              <a:rPr lang="en-US" sz="2000" dirty="0">
                <a:latin typeface="Times New Roman" pitchFamily="18" charset="0"/>
                <a:cs typeface="Times New Roman" pitchFamily="18" charset="0"/>
              </a:rPr>
              <a:t>anaerobic as well as gram-positive </a:t>
            </a:r>
            <a:r>
              <a:rPr lang="en-US" sz="2000" dirty="0" smtClean="0">
                <a:latin typeface="Times New Roman" pitchFamily="18" charset="0"/>
                <a:cs typeface="Times New Roman" pitchFamily="18" charset="0"/>
              </a:rPr>
              <a:t>activity and </a:t>
            </a:r>
            <a:r>
              <a:rPr lang="en-US" sz="2000" dirty="0">
                <a:latin typeface="Times New Roman" pitchFamily="18" charset="0"/>
                <a:cs typeface="Times New Roman" pitchFamily="18" charset="0"/>
              </a:rPr>
              <a:t>are effective for the treatment of resistant </a:t>
            </a:r>
            <a:r>
              <a:rPr lang="en-US" sz="2000" dirty="0" smtClean="0">
                <a:latin typeface="Times New Roman" pitchFamily="18" charset="0"/>
                <a:cs typeface="Times New Roman" pitchFamily="18" charset="0"/>
              </a:rPr>
              <a:t>organisms, such </a:t>
            </a:r>
            <a:r>
              <a:rPr lang="en-US" sz="2000" dirty="0">
                <a:latin typeface="Times New Roman" pitchFamily="18" charset="0"/>
                <a:cs typeface="Times New Roman" pitchFamily="18" charset="0"/>
              </a:rPr>
              <a:t>as ESBL-resistant urinary tract infections or </a:t>
            </a:r>
            <a:r>
              <a:rPr lang="en-US" sz="2000" dirty="0" smtClean="0">
                <a:latin typeface="Times New Roman" pitchFamily="18" charset="0"/>
                <a:cs typeface="Times New Roman" pitchFamily="18" charset="0"/>
              </a:rPr>
              <a:t>serious mixed-spectrum </a:t>
            </a:r>
            <a:r>
              <a:rPr lang="en-US" sz="2000" dirty="0">
                <a:latin typeface="Times New Roman" pitchFamily="18" charset="0"/>
                <a:cs typeface="Times New Roman" pitchFamily="18" charset="0"/>
              </a:rPr>
              <a:t>abdominal infections (peritonitis).</a:t>
            </a:r>
          </a:p>
          <a:p>
            <a:pPr algn="l" rtl="0"/>
            <a:endParaRPr lang="en-US" sz="2000" b="1" dirty="0" smtClean="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Metronidazole</a:t>
            </a:r>
            <a:endParaRPr lang="en-US" sz="2000" b="1" dirty="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Metronidazole is the most widely used member of the </a:t>
            </a:r>
            <a:r>
              <a:rPr lang="en-US" sz="2000" dirty="0" smtClean="0">
                <a:latin typeface="Times New Roman" pitchFamily="18" charset="0"/>
                <a:cs typeface="Times New Roman" pitchFamily="18" charset="0"/>
              </a:rPr>
              <a:t>imidazole group </a:t>
            </a:r>
            <a:r>
              <a:rPr lang="en-US" sz="2000" dirty="0">
                <a:latin typeface="Times New Roman" pitchFamily="18" charset="0"/>
                <a:cs typeface="Times New Roman" pitchFamily="18" charset="0"/>
              </a:rPr>
              <a:t>and is active against all anaerobic bacteria.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is particularly </a:t>
            </a:r>
            <a:r>
              <a:rPr lang="en-US" sz="2000" dirty="0">
                <a:latin typeface="Times New Roman" pitchFamily="18" charset="0"/>
                <a:cs typeface="Times New Roman" pitchFamily="18" charset="0"/>
              </a:rPr>
              <a:t>safe and may be administered orally, rectally </a:t>
            </a:r>
            <a:r>
              <a:rPr lang="en-US" sz="2000" dirty="0" smtClean="0">
                <a:latin typeface="Times New Roman" pitchFamily="18" charset="0"/>
                <a:cs typeface="Times New Roman" pitchFamily="18" charset="0"/>
              </a:rPr>
              <a:t>or intravenously</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Infections </a:t>
            </a:r>
            <a:r>
              <a:rPr lang="en-US" sz="2000" dirty="0">
                <a:latin typeface="Times New Roman" pitchFamily="18" charset="0"/>
                <a:cs typeface="Times New Roman" pitchFamily="18" charset="0"/>
              </a:rPr>
              <a:t>caused by anaerobic cocci and </a:t>
            </a:r>
            <a:r>
              <a:rPr lang="en-US" sz="2000" dirty="0" smtClean="0">
                <a:latin typeface="Times New Roman" pitchFamily="18" charset="0"/>
                <a:cs typeface="Times New Roman" pitchFamily="18" charset="0"/>
              </a:rPr>
              <a:t>strains of </a:t>
            </a:r>
            <a:r>
              <a:rPr lang="en-US" sz="2000" dirty="0">
                <a:latin typeface="Times New Roman" pitchFamily="18" charset="0"/>
                <a:cs typeface="Times New Roman" pitchFamily="18" charset="0"/>
              </a:rPr>
              <a:t>Bacteroides and Clostridia can be treated, or prevented, by </a:t>
            </a:r>
            <a:r>
              <a:rPr lang="en-US" sz="2000" dirty="0" smtClean="0">
                <a:latin typeface="Times New Roman" pitchFamily="18" charset="0"/>
                <a:cs typeface="Times New Roman" pitchFamily="18" charset="0"/>
              </a:rPr>
              <a:t>its use</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Metronidazole </a:t>
            </a:r>
            <a:r>
              <a:rPr lang="en-US" sz="2000" dirty="0">
                <a:latin typeface="Times New Roman" pitchFamily="18" charset="0"/>
                <a:cs typeface="Times New Roman" pitchFamily="18" charset="0"/>
              </a:rPr>
              <a:t>is useful for the prophylaxis and </a:t>
            </a:r>
            <a:r>
              <a:rPr lang="en-US" sz="2000" dirty="0" smtClean="0">
                <a:latin typeface="Times New Roman" pitchFamily="18" charset="0"/>
                <a:cs typeface="Times New Roman" pitchFamily="18" charset="0"/>
              </a:rPr>
              <a:t>treatment of </a:t>
            </a:r>
            <a:r>
              <a:rPr lang="en-US" sz="2000" dirty="0">
                <a:latin typeface="Times New Roman" pitchFamily="18" charset="0"/>
                <a:cs typeface="Times New Roman" pitchFamily="18" charset="0"/>
              </a:rPr>
              <a:t>anaerobic infections after abdominal, colorectal and </a:t>
            </a:r>
            <a:r>
              <a:rPr lang="en-US" sz="2000" dirty="0" smtClean="0">
                <a:latin typeface="Times New Roman" pitchFamily="18" charset="0"/>
                <a:cs typeface="Times New Roman" pitchFamily="18" charset="0"/>
              </a:rPr>
              <a:t>pelvic surgery </a:t>
            </a:r>
            <a:r>
              <a:rPr lang="en-US" sz="2000" dirty="0">
                <a:latin typeface="Times New Roman" pitchFamily="18" charset="0"/>
                <a:cs typeface="Times New Roman" pitchFamily="18" charset="0"/>
              </a:rPr>
              <a:t>and in the treatment of C. difficile </a:t>
            </a:r>
            <a:r>
              <a:rPr lang="en-US" sz="2000" dirty="0" smtClean="0">
                <a:latin typeface="Times New Roman" pitchFamily="18" charset="0"/>
                <a:cs typeface="Times New Roman" pitchFamily="18" charset="0"/>
              </a:rPr>
              <a:t>pseudomembranous colitis.</a:t>
            </a:r>
          </a:p>
          <a:p>
            <a:pPr lvl="1" algn="l" rtl="0"/>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3195784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1754326"/>
          </a:xfrm>
          <a:prstGeom prst="rect">
            <a:avLst/>
          </a:prstGeom>
        </p:spPr>
        <p:txBody>
          <a:bodyPr wrap="square">
            <a:spAutoFit/>
          </a:bodyPr>
          <a:lstStyle/>
          <a:p>
            <a:pPr algn="l" rtl="0"/>
            <a:r>
              <a:rPr lang="en-US" b="1" dirty="0">
                <a:latin typeface="Times New Roman" pitchFamily="18" charset="0"/>
                <a:cs typeface="Times New Roman" pitchFamily="18" charset="0"/>
              </a:rPr>
              <a:t>Ciprofloxacin</a:t>
            </a:r>
          </a:p>
          <a:p>
            <a:pPr marL="742950" lvl="1" indent="-285750" algn="l" rtl="0">
              <a:buFont typeface="Arial" pitchFamily="34" charset="0"/>
              <a:buChar char="•"/>
            </a:pPr>
            <a:r>
              <a:rPr lang="en-US" dirty="0">
                <a:latin typeface="Times New Roman" pitchFamily="18" charset="0"/>
                <a:cs typeface="Times New Roman" pitchFamily="18" charset="0"/>
              </a:rPr>
              <a:t>Quinolones, such as ciprofloxacin, have a broad spectrum of activity against both gram-positive and gram-negative bacteria but are particularly useful against Pseudomonas infections.</a:t>
            </a:r>
          </a:p>
          <a:p>
            <a:pPr marL="742950" lvl="1" indent="-285750" algn="l" rtl="0">
              <a:buFont typeface="Arial" pitchFamily="34" charset="0"/>
              <a:buChar char="•"/>
            </a:pPr>
            <a:r>
              <a:rPr lang="en-US" dirty="0">
                <a:latin typeface="Times New Roman" pitchFamily="18" charset="0"/>
                <a:cs typeface="Times New Roman" pitchFamily="18" charset="0"/>
              </a:rPr>
              <a:t>Many UK hospitals have restricted their use as a preventive measure against the development of C. difficile enterocolitis.</a:t>
            </a:r>
          </a:p>
        </p:txBody>
      </p:sp>
    </p:spTree>
    <p:extLst>
      <p:ext uri="{BB962C8B-B14F-4D97-AF65-F5344CB8AC3E}">
        <p14:creationId xmlns:p14="http://schemas.microsoft.com/office/powerpoint/2010/main" val="409268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5940088"/>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Staphylococcal infections are usually suppurative and localised.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Most </a:t>
            </a:r>
            <a:r>
              <a:rPr lang="en-US" sz="2000" dirty="0">
                <a:latin typeface="Times New Roman" pitchFamily="18" charset="0"/>
                <a:cs typeface="Times New Roman" pitchFamily="18" charset="0"/>
              </a:rPr>
              <a:t>hospital Staphylococcus aureus strains are now b-lactamase producers and so are resistant to penicillin, </a:t>
            </a:r>
            <a:r>
              <a:rPr lang="en-US" sz="2000" dirty="0" smtClean="0">
                <a:latin typeface="Times New Roman" pitchFamily="18" charset="0"/>
                <a:cs typeface="Times New Roman" pitchFamily="18" charset="0"/>
              </a:rPr>
              <a:t>but many </a:t>
            </a:r>
            <a:r>
              <a:rPr lang="en-US" sz="2000" dirty="0">
                <a:latin typeface="Times New Roman" pitchFamily="18" charset="0"/>
                <a:cs typeface="Times New Roman" pitchFamily="18" charset="0"/>
              </a:rPr>
              <a:t>strains remain sensitive to flucloxacillin, </a:t>
            </a:r>
            <a:r>
              <a:rPr lang="en-US" sz="2000" dirty="0" smtClean="0">
                <a:latin typeface="Times New Roman" pitchFamily="18" charset="0"/>
                <a:cs typeface="Times New Roman" pitchFamily="18" charset="0"/>
              </a:rPr>
              <a:t>vancomycin, aminoglycosides </a:t>
            </a:r>
            <a:r>
              <a:rPr lang="en-US" sz="2000" dirty="0">
                <a:latin typeface="Times New Roman" pitchFamily="18" charset="0"/>
                <a:cs typeface="Times New Roman" pitchFamily="18" charset="0"/>
              </a:rPr>
              <a:t>and some cephalosporins.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There </a:t>
            </a:r>
            <a:r>
              <a:rPr lang="en-US" sz="2000" dirty="0">
                <a:latin typeface="Times New Roman" pitchFamily="18" charset="0"/>
                <a:cs typeface="Times New Roman" pitchFamily="18" charset="0"/>
              </a:rPr>
              <a:t>are </a:t>
            </a:r>
            <a:r>
              <a:rPr lang="en-US" sz="2000" dirty="0" smtClean="0">
                <a:latin typeface="Times New Roman" pitchFamily="18" charset="0"/>
                <a:cs typeface="Times New Roman" pitchFamily="18" charset="0"/>
              </a:rPr>
              <a:t>several novel </a:t>
            </a:r>
            <a:r>
              <a:rPr lang="en-US" sz="2000" dirty="0">
                <a:latin typeface="Times New Roman" pitchFamily="18" charset="0"/>
                <a:cs typeface="Times New Roman" pitchFamily="18" charset="0"/>
              </a:rPr>
              <a:t>and innovative antibiotics becoming available </a:t>
            </a:r>
            <a:r>
              <a:rPr lang="en-US" sz="2000" dirty="0" smtClean="0">
                <a:latin typeface="Times New Roman" pitchFamily="18" charset="0"/>
                <a:cs typeface="Times New Roman" pitchFamily="18" charset="0"/>
              </a:rPr>
              <a:t>that have </a:t>
            </a:r>
            <a:r>
              <a:rPr lang="en-US" sz="2000" dirty="0">
                <a:latin typeface="Times New Roman" pitchFamily="18" charset="0"/>
                <a:cs typeface="Times New Roman" pitchFamily="18" charset="0"/>
              </a:rPr>
              <a:t>high activity against resistant strains.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Some </a:t>
            </a:r>
            <a:r>
              <a:rPr lang="en-US" sz="2000" dirty="0">
                <a:latin typeface="Times New Roman" pitchFamily="18" charset="0"/>
                <a:cs typeface="Times New Roman" pitchFamily="18" charset="0"/>
              </a:rPr>
              <a:t>have </a:t>
            </a:r>
            <a:r>
              <a:rPr lang="en-US" sz="2000" dirty="0" smtClean="0">
                <a:latin typeface="Times New Roman" pitchFamily="18" charset="0"/>
                <a:cs typeface="Times New Roman" pitchFamily="18" charset="0"/>
              </a:rPr>
              <a:t>the advantage </a:t>
            </a:r>
            <a:r>
              <a:rPr lang="en-US" sz="2000" dirty="0">
                <a:latin typeface="Times New Roman" pitchFamily="18" charset="0"/>
                <a:cs typeface="Times New Roman" pitchFamily="18" charset="0"/>
              </a:rPr>
              <a:t>of good oral activity (linezolid), some have a </a:t>
            </a:r>
            <a:r>
              <a:rPr lang="en-US" sz="2000" dirty="0" smtClean="0">
                <a:latin typeface="Times New Roman" pitchFamily="18" charset="0"/>
                <a:cs typeface="Times New Roman" pitchFamily="18" charset="0"/>
              </a:rPr>
              <a:t>wide spectrum </a:t>
            </a:r>
            <a:r>
              <a:rPr lang="en-US" sz="2000" dirty="0">
                <a:latin typeface="Times New Roman" pitchFamily="18" charset="0"/>
                <a:cs typeface="Times New Roman" pitchFamily="18" charset="0"/>
              </a:rPr>
              <a:t>(teicoplanin), some have good activity in </a:t>
            </a:r>
            <a:r>
              <a:rPr lang="en-US" sz="2000" dirty="0" smtClean="0">
                <a:latin typeface="Times New Roman" pitchFamily="18" charset="0"/>
                <a:cs typeface="Times New Roman" pitchFamily="18" charset="0"/>
              </a:rPr>
              <a:t>bacteraemia (daptomycin</a:t>
            </a:r>
            <a:r>
              <a:rPr lang="en-US" sz="2000" dirty="0">
                <a:latin typeface="Times New Roman" pitchFamily="18" charset="0"/>
                <a:cs typeface="Times New Roman" pitchFamily="18" charset="0"/>
              </a:rPr>
              <a:t>) but all are relatively expensive, and </a:t>
            </a:r>
            <a:r>
              <a:rPr lang="en-US" sz="2000" dirty="0" smtClean="0">
                <a:latin typeface="Times New Roman" pitchFamily="18" charset="0"/>
                <a:cs typeface="Times New Roman" pitchFamily="18" charset="0"/>
              </a:rPr>
              <a:t>some have </a:t>
            </a:r>
            <a:r>
              <a:rPr lang="en-US" sz="2000" dirty="0">
                <a:latin typeface="Times New Roman" pitchFamily="18" charset="0"/>
                <a:cs typeface="Times New Roman" pitchFamily="18" charset="0"/>
              </a:rPr>
              <a:t>side effects involving marrow, hepatic and renal toxicity.</a:t>
            </a:r>
          </a:p>
          <a:p>
            <a:pPr marL="742950" lvl="1" indent="-285750" algn="l" rtl="0">
              <a:buFont typeface="Arial" pitchFamily="34" charset="0"/>
              <a:buChar char="•"/>
            </a:pPr>
            <a:r>
              <a:rPr lang="en-US" sz="2000" dirty="0">
                <a:latin typeface="Times New Roman" pitchFamily="18" charset="0"/>
                <a:cs typeface="Times New Roman" pitchFamily="18" charset="0"/>
              </a:rPr>
              <a:t>Their use is justified but needs to be controlled by tight </a:t>
            </a:r>
            <a:r>
              <a:rPr lang="en-US" sz="2000" dirty="0" smtClean="0">
                <a:latin typeface="Times New Roman" pitchFamily="18" charset="0"/>
                <a:cs typeface="Times New Roman" pitchFamily="18" charset="0"/>
              </a:rPr>
              <a:t>local policies </a:t>
            </a:r>
            <a:r>
              <a:rPr lang="en-US" sz="2000" dirty="0">
                <a:latin typeface="Times New Roman" pitchFamily="18" charset="0"/>
                <a:cs typeface="Times New Roman" pitchFamily="18" charset="0"/>
              </a:rPr>
              <a:t>and guidelines that involve clinical microbiologists.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Staphylococcus </a:t>
            </a:r>
            <a:r>
              <a:rPr lang="en-US" sz="2000" dirty="0">
                <a:latin typeface="Times New Roman" pitchFamily="18" charset="0"/>
                <a:cs typeface="Times New Roman" pitchFamily="18" charset="0"/>
              </a:rPr>
              <a:t>epidermidis (previously </a:t>
            </a:r>
            <a:r>
              <a:rPr lang="en-US" sz="2000" dirty="0" smtClean="0">
                <a:latin typeface="Times New Roman" pitchFamily="18" charset="0"/>
                <a:cs typeface="Times New Roman" pitchFamily="18" charset="0"/>
              </a:rPr>
              <a:t>Staphylococcus albus</a:t>
            </a:r>
            <a:r>
              <a:rPr lang="en-US" sz="2000" dirty="0">
                <a:latin typeface="Times New Roman" pitchFamily="18" charset="0"/>
                <a:cs typeface="Times New Roman" pitchFamily="18" charset="0"/>
              </a:rPr>
              <a:t>), also known as coagulase-negative </a:t>
            </a:r>
            <a:r>
              <a:rPr lang="en-US" sz="2000" dirty="0" smtClean="0">
                <a:latin typeface="Times New Roman" pitchFamily="18" charset="0"/>
                <a:cs typeface="Times New Roman" pitchFamily="18" charset="0"/>
              </a:rPr>
              <a:t>staphylococcus, was </a:t>
            </a:r>
            <a:r>
              <a:rPr lang="en-US" sz="2000" dirty="0">
                <a:latin typeface="Times New Roman" pitchFamily="18" charset="0"/>
                <a:cs typeface="Times New Roman" pitchFamily="18" charset="0"/>
              </a:rPr>
              <a:t>regarded as a non-pathogenic commensal organism </a:t>
            </a:r>
            <a:r>
              <a:rPr lang="en-US" sz="2000" dirty="0" smtClean="0">
                <a:latin typeface="Times New Roman" pitchFamily="18" charset="0"/>
                <a:cs typeface="Times New Roman" pitchFamily="18" charset="0"/>
              </a:rPr>
              <a:t>commonly found </a:t>
            </a:r>
            <a:r>
              <a:rPr lang="en-US" sz="2000" dirty="0">
                <a:latin typeface="Times New Roman" pitchFamily="18" charset="0"/>
                <a:cs typeface="Times New Roman" pitchFamily="18" charset="0"/>
              </a:rPr>
              <a:t>on the skin, but is now recognised as a </a:t>
            </a:r>
            <a:r>
              <a:rPr lang="en-US" sz="2000" dirty="0" smtClean="0">
                <a:latin typeface="Times New Roman" pitchFamily="18" charset="0"/>
                <a:cs typeface="Times New Roman" pitchFamily="18" charset="0"/>
              </a:rPr>
              <a:t>major threat </a:t>
            </a:r>
            <a:r>
              <a:rPr lang="en-US" sz="2000" dirty="0">
                <a:latin typeface="Times New Roman" pitchFamily="18" charset="0"/>
                <a:cs typeface="Times New Roman" pitchFamily="18" charset="0"/>
              </a:rPr>
              <a:t>in vascular and orthopaedic prosthetic surgery and </a:t>
            </a:r>
            <a:r>
              <a:rPr lang="en-US" sz="2000" dirty="0" smtClean="0">
                <a:latin typeface="Times New Roman" pitchFamily="18" charset="0"/>
                <a:cs typeface="Times New Roman" pitchFamily="18" charset="0"/>
              </a:rPr>
              <a:t>in indwelling </a:t>
            </a:r>
            <a:r>
              <a:rPr lang="en-US" sz="2000" dirty="0">
                <a:latin typeface="Times New Roman" pitchFamily="18" charset="0"/>
                <a:cs typeface="Times New Roman" pitchFamily="18" charset="0"/>
              </a:rPr>
              <a:t>vascular cannulas/catheters.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bacteria </a:t>
            </a:r>
            <a:r>
              <a:rPr lang="en-US" sz="2000" dirty="0" smtClean="0">
                <a:latin typeface="Times New Roman" pitchFamily="18" charset="0"/>
                <a:cs typeface="Times New Roman" pitchFamily="18" charset="0"/>
              </a:rPr>
              <a:t>form biofilms </a:t>
            </a:r>
            <a:r>
              <a:rPr lang="en-US" sz="2000" dirty="0">
                <a:latin typeface="Times New Roman" pitchFamily="18" charset="0"/>
                <a:cs typeface="Times New Roman" pitchFamily="18" charset="0"/>
              </a:rPr>
              <a:t>which adhere to prosthetic surfaces and limit </a:t>
            </a:r>
            <a:r>
              <a:rPr lang="en-US" sz="2000" dirty="0" smtClean="0">
                <a:latin typeface="Times New Roman" pitchFamily="18" charset="0"/>
                <a:cs typeface="Times New Roman" pitchFamily="18" charset="0"/>
              </a:rPr>
              <a:t>the effectiveness </a:t>
            </a:r>
            <a:r>
              <a:rPr lang="en-US" sz="2000" dirty="0">
                <a:latin typeface="Times New Roman" pitchFamily="18" charset="0"/>
                <a:cs typeface="Times New Roman" pitchFamily="18" charset="0"/>
              </a:rPr>
              <a:t>of antibiotics.</a:t>
            </a:r>
          </a:p>
        </p:txBody>
      </p:sp>
    </p:spTree>
    <p:extLst>
      <p:ext uri="{BB962C8B-B14F-4D97-AF65-F5344CB8AC3E}">
        <p14:creationId xmlns:p14="http://schemas.microsoft.com/office/powerpoint/2010/main" val="14308346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ublic\Pictures\Sample Pictures\Tulip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349"/>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rot="19463935">
            <a:off x="957948" y="2887461"/>
            <a:ext cx="7451230" cy="156966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9600" b="1" dirty="0" smtClean="0">
                <a:ln w="11430"/>
                <a:solidFill>
                  <a:srgbClr val="FF0000"/>
                </a:solidFill>
                <a:effectLst>
                  <a:outerShdw blurRad="50800" dist="39000" dir="5460000" algn="tl">
                    <a:srgbClr val="000000">
                      <a:alpha val="38000"/>
                    </a:srgbClr>
                  </a:outerShdw>
                </a:effectLst>
                <a:latin typeface="Blackadder ITC" pitchFamily="82" charset="0"/>
              </a:rPr>
              <a:t>Thank you</a:t>
            </a:r>
            <a:endParaRPr lang="en-US" sz="9600" b="1" dirty="0">
              <a:ln w="11430"/>
              <a:solidFill>
                <a:srgbClr val="FF0000"/>
              </a:solidFill>
              <a:effectLst>
                <a:outerShdw blurRad="50800" dist="39000" dir="5460000" algn="tl">
                  <a:srgbClr val="000000">
                    <a:alpha val="38000"/>
                  </a:srgbClr>
                </a:outerShdw>
              </a:effectLst>
              <a:latin typeface="Blackadder ITC" pitchFamily="82" charset="0"/>
            </a:endParaRPr>
          </a:p>
        </p:txBody>
      </p:sp>
    </p:spTree>
    <p:extLst>
      <p:ext uri="{BB962C8B-B14F-4D97-AF65-F5344CB8AC3E}">
        <p14:creationId xmlns:p14="http://schemas.microsoft.com/office/powerpoint/2010/main" val="2130005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8847"/>
            <a:ext cx="9144000" cy="5632311"/>
          </a:xfrm>
          <a:prstGeom prst="rect">
            <a:avLst/>
          </a:prstGeom>
        </p:spPr>
        <p:txBody>
          <a:bodyPr wrap="square">
            <a:spAutoFit/>
          </a:bodyPr>
          <a:lstStyle/>
          <a:p>
            <a:pPr algn="l" rtl="0"/>
            <a:r>
              <a:rPr lang="en-US" sz="2000" b="1" dirty="0">
                <a:latin typeface="Times New Roman" pitchFamily="18" charset="0"/>
                <a:cs typeface="Times New Roman" pitchFamily="18" charset="0"/>
              </a:rPr>
              <a:t>Clostridia</a:t>
            </a:r>
          </a:p>
          <a:p>
            <a:pPr marL="742950" lvl="1" indent="-285750" algn="l" rtl="0">
              <a:buFont typeface="Arial" pitchFamily="34" charset="0"/>
              <a:buChar char="•"/>
            </a:pPr>
            <a:r>
              <a:rPr lang="en-US" sz="2000" dirty="0">
                <a:latin typeface="Times New Roman" pitchFamily="18" charset="0"/>
                <a:cs typeface="Times New Roman" pitchFamily="18" charset="0"/>
              </a:rPr>
              <a:t>Clostridial organisms are gram-positive, obligate </a:t>
            </a:r>
            <a:r>
              <a:rPr lang="en-US" sz="2000" dirty="0" smtClean="0">
                <a:latin typeface="Times New Roman" pitchFamily="18" charset="0"/>
                <a:cs typeface="Times New Roman" pitchFamily="18" charset="0"/>
              </a:rPr>
              <a:t>anaerobes, which </a:t>
            </a:r>
            <a:r>
              <a:rPr lang="en-US" sz="2000" dirty="0">
                <a:latin typeface="Times New Roman" pitchFamily="18" charset="0"/>
                <a:cs typeface="Times New Roman" pitchFamily="18" charset="0"/>
              </a:rPr>
              <a:t>produce resistant </a:t>
            </a:r>
            <a:r>
              <a:rPr lang="en-US" sz="2000" dirty="0" smtClean="0">
                <a:latin typeface="Times New Roman" pitchFamily="18" charset="0"/>
                <a:cs typeface="Times New Roman" pitchFamily="18" charset="0"/>
              </a:rPr>
              <a:t>spores. </a:t>
            </a:r>
            <a:endParaRPr lang="en-US" sz="2000" dirty="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Clostridium perfringens is </a:t>
            </a:r>
            <a:r>
              <a:rPr lang="en-US" sz="2000" dirty="0">
                <a:latin typeface="Times New Roman" pitchFamily="18" charset="0"/>
                <a:cs typeface="Times New Roman" pitchFamily="18" charset="0"/>
              </a:rPr>
              <a:t>the cause of gas gangrene, and C. tetani causes </a:t>
            </a:r>
            <a:r>
              <a:rPr lang="en-US" sz="2000" dirty="0" smtClean="0">
                <a:latin typeface="Times New Roman" pitchFamily="18" charset="0"/>
                <a:cs typeface="Times New Roman" pitchFamily="18" charset="0"/>
              </a:rPr>
              <a:t>tetanus after </a:t>
            </a:r>
            <a:r>
              <a:rPr lang="en-US" sz="2000" dirty="0">
                <a:latin typeface="Times New Roman" pitchFamily="18" charset="0"/>
                <a:cs typeface="Times New Roman" pitchFamily="18" charset="0"/>
              </a:rPr>
              <a:t>implantation into tissues or a wound.</a:t>
            </a:r>
          </a:p>
          <a:p>
            <a:pPr marL="742950" lvl="1" indent="-285750" algn="l" rtl="0">
              <a:buFont typeface="Arial" pitchFamily="34" charset="0"/>
              <a:buChar char="•"/>
            </a:pPr>
            <a:r>
              <a:rPr lang="en-US" sz="2000" dirty="0">
                <a:latin typeface="Times New Roman" pitchFamily="18" charset="0"/>
                <a:cs typeface="Times New Roman" pitchFamily="18" charset="0"/>
              </a:rPr>
              <a:t>Clostridium difficile is the cause of pseudomembranous </a:t>
            </a:r>
            <a:r>
              <a:rPr lang="en-US" sz="2000" dirty="0" smtClean="0">
                <a:latin typeface="Times New Roman" pitchFamily="18" charset="0"/>
                <a:cs typeface="Times New Roman" pitchFamily="18" charset="0"/>
              </a:rPr>
              <a:t>colitis, where </a:t>
            </a:r>
            <a:r>
              <a:rPr lang="en-US" sz="2000" dirty="0">
                <a:latin typeface="Times New Roman" pitchFamily="18" charset="0"/>
                <a:cs typeface="Times New Roman" pitchFamily="18" charset="0"/>
              </a:rPr>
              <a:t>destruction of the normal colonic bacterial flora </a:t>
            </a:r>
            <a:r>
              <a:rPr lang="en-US" sz="2000" dirty="0" smtClean="0">
                <a:latin typeface="Times New Roman" pitchFamily="18" charset="0"/>
                <a:cs typeface="Times New Roman" pitchFamily="18" charset="0"/>
              </a:rPr>
              <a:t>by antibiotic </a:t>
            </a:r>
            <a:r>
              <a:rPr lang="en-US" sz="2000" dirty="0">
                <a:latin typeface="Times New Roman" pitchFamily="18" charset="0"/>
                <a:cs typeface="Times New Roman" pitchFamily="18" charset="0"/>
              </a:rPr>
              <a:t>therapy allows an overgrowth of the normal gut </a:t>
            </a:r>
            <a:r>
              <a:rPr lang="en-US" sz="2000" dirty="0" smtClean="0">
                <a:latin typeface="Times New Roman" pitchFamily="18" charset="0"/>
                <a:cs typeface="Times New Roman" pitchFamily="18" charset="0"/>
              </a:rPr>
              <a:t>commensal  C</a:t>
            </a:r>
            <a:r>
              <a:rPr lang="en-US" sz="2000" dirty="0">
                <a:latin typeface="Times New Roman" pitchFamily="18" charset="0"/>
                <a:cs typeface="Times New Roman" pitchFamily="18" charset="0"/>
              </a:rPr>
              <a:t>. diff to pathological levels.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Any </a:t>
            </a:r>
            <a:r>
              <a:rPr lang="en-US" sz="2000" dirty="0">
                <a:latin typeface="Times New Roman" pitchFamily="18" charset="0"/>
                <a:cs typeface="Times New Roman" pitchFamily="18" charset="0"/>
              </a:rPr>
              <a:t>antibiotic may </a:t>
            </a:r>
            <a:r>
              <a:rPr lang="en-US" sz="2000" dirty="0" smtClean="0">
                <a:latin typeface="Times New Roman" pitchFamily="18" charset="0"/>
                <a:cs typeface="Times New Roman" pitchFamily="18" charset="0"/>
              </a:rPr>
              <a:t>cause this </a:t>
            </a:r>
            <a:r>
              <a:rPr lang="en-US" sz="2000" dirty="0">
                <a:latin typeface="Times New Roman" pitchFamily="18" charset="0"/>
                <a:cs typeface="Times New Roman" pitchFamily="18" charset="0"/>
              </a:rPr>
              <a:t>phenomenon, although the quinolones such as </a:t>
            </a:r>
            <a:r>
              <a:rPr lang="en-US" sz="2000" dirty="0" smtClean="0">
                <a:latin typeface="Times New Roman" pitchFamily="18" charset="0"/>
                <a:cs typeface="Times New Roman" pitchFamily="18" charset="0"/>
              </a:rPr>
              <a:t>ciprofloxacin seem </a:t>
            </a:r>
            <a:r>
              <a:rPr lang="en-US" sz="2000" dirty="0">
                <a:latin typeface="Times New Roman" pitchFamily="18" charset="0"/>
                <a:cs typeface="Times New Roman" pitchFamily="18" charset="0"/>
              </a:rPr>
              <a:t>to be the highest risk, especially in elderly or </a:t>
            </a:r>
            <a:r>
              <a:rPr lang="en-US" sz="2000" dirty="0" smtClean="0">
                <a:latin typeface="Times New Roman" pitchFamily="18" charset="0"/>
                <a:cs typeface="Times New Roman" pitchFamily="18" charset="0"/>
              </a:rPr>
              <a:t>immunocompromised patients</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its most severe form, the colitis </a:t>
            </a:r>
            <a:r>
              <a:rPr lang="en-US" sz="2000" dirty="0" smtClean="0">
                <a:latin typeface="Times New Roman" pitchFamily="18" charset="0"/>
                <a:cs typeface="Times New Roman" pitchFamily="18" charset="0"/>
              </a:rPr>
              <a:t>may lead </a:t>
            </a:r>
            <a:r>
              <a:rPr lang="en-US" sz="2000" dirty="0">
                <a:latin typeface="Times New Roman" pitchFamily="18" charset="0"/>
                <a:cs typeface="Times New Roman" pitchFamily="18" charset="0"/>
              </a:rPr>
              <a:t>to perforation and the need for emergency colectomy </a:t>
            </a:r>
            <a:r>
              <a:rPr lang="en-US" sz="2000" dirty="0" smtClean="0">
                <a:latin typeface="Times New Roman" pitchFamily="18" charset="0"/>
                <a:cs typeface="Times New Roman" pitchFamily="18" charset="0"/>
              </a:rPr>
              <a:t>with an </a:t>
            </a:r>
            <a:r>
              <a:rPr lang="en-US" sz="2000" dirty="0">
                <a:latin typeface="Times New Roman" pitchFamily="18" charset="0"/>
                <a:cs typeface="Times New Roman" pitchFamily="18" charset="0"/>
              </a:rPr>
              <a:t>associated high mortality.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Treatment </a:t>
            </a:r>
            <a:r>
              <a:rPr lang="en-US" sz="2000" dirty="0">
                <a:latin typeface="Times New Roman" pitchFamily="18" charset="0"/>
                <a:cs typeface="Times New Roman" pitchFamily="18" charset="0"/>
              </a:rPr>
              <a:t>involves </a:t>
            </a:r>
            <a:r>
              <a:rPr lang="en-US" sz="2000" dirty="0" smtClean="0">
                <a:latin typeface="Times New Roman" pitchFamily="18" charset="0"/>
                <a:cs typeface="Times New Roman" pitchFamily="18" charset="0"/>
              </a:rPr>
              <a:t>resuscitation and </a:t>
            </a:r>
            <a:r>
              <a:rPr lang="en-US" sz="2000" dirty="0">
                <a:latin typeface="Times New Roman" pitchFamily="18" charset="0"/>
                <a:cs typeface="Times New Roman" pitchFamily="18" charset="0"/>
              </a:rPr>
              <a:t>antibiotic therapy with metronidazole or vancomycin.</a:t>
            </a:r>
          </a:p>
          <a:p>
            <a:pPr marL="742950" lvl="1" indent="-285750" algn="l" rtl="0">
              <a:buFont typeface="Arial" pitchFamily="34" charset="0"/>
              <a:buChar char="•"/>
            </a:pPr>
            <a:r>
              <a:rPr lang="en-US" sz="2000" dirty="0">
                <a:latin typeface="Times New Roman" pitchFamily="18" charset="0"/>
                <a:cs typeface="Times New Roman" pitchFamily="18" charset="0"/>
              </a:rPr>
              <a:t>The fibrinous exudate is typical and differentiates the </a:t>
            </a:r>
            <a:r>
              <a:rPr lang="en-US" sz="2000" dirty="0" smtClean="0">
                <a:latin typeface="Times New Roman" pitchFamily="18" charset="0"/>
                <a:cs typeface="Times New Roman" pitchFamily="18" charset="0"/>
              </a:rPr>
              <a:t>colitis from </a:t>
            </a:r>
            <a:r>
              <a:rPr lang="en-US" sz="2000" dirty="0">
                <a:latin typeface="Times New Roman" pitchFamily="18" charset="0"/>
                <a:cs typeface="Times New Roman" pitchFamily="18" charset="0"/>
              </a:rPr>
              <a:t>other inflammatory diseases; laboratory recognition of </a:t>
            </a:r>
            <a:r>
              <a:rPr lang="en-US" sz="2000" dirty="0" smtClean="0">
                <a:latin typeface="Times New Roman" pitchFamily="18" charset="0"/>
                <a:cs typeface="Times New Roman" pitchFamily="18" charset="0"/>
              </a:rPr>
              <a:t>the toxin </a:t>
            </a:r>
            <a:r>
              <a:rPr lang="en-US" sz="2000" dirty="0">
                <a:latin typeface="Times New Roman" pitchFamily="18" charset="0"/>
                <a:cs typeface="Times New Roman" pitchFamily="18" charset="0"/>
              </a:rPr>
              <a:t>is an early accurate diagnostic test.</a:t>
            </a:r>
          </a:p>
        </p:txBody>
      </p:sp>
    </p:spTree>
    <p:extLst>
      <p:ext uri="{BB962C8B-B14F-4D97-AF65-F5344CB8AC3E}">
        <p14:creationId xmlns:p14="http://schemas.microsoft.com/office/powerpoint/2010/main" val="2134582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3785652"/>
          </a:xfrm>
          <a:prstGeom prst="rect">
            <a:avLst/>
          </a:prstGeom>
        </p:spPr>
        <p:txBody>
          <a:bodyPr wrap="square">
            <a:spAutoFit/>
          </a:bodyPr>
          <a:lstStyle/>
          <a:p>
            <a:pPr algn="l" rtl="0"/>
            <a:r>
              <a:rPr lang="en-US" sz="2000" b="1" dirty="0">
                <a:latin typeface="Times New Roman" pitchFamily="18" charset="0"/>
                <a:cs typeface="Times New Roman" pitchFamily="18" charset="0"/>
              </a:rPr>
              <a:t>Aerobic gram-negative bacilli</a:t>
            </a:r>
          </a:p>
          <a:p>
            <a:pPr marL="742950" lvl="1" indent="-285750" algn="l" rtl="0">
              <a:buFont typeface="Arial" pitchFamily="34" charset="0"/>
              <a:buChar char="•"/>
            </a:pPr>
            <a:r>
              <a:rPr lang="en-US" sz="2000" dirty="0">
                <a:latin typeface="Times New Roman" pitchFamily="18" charset="0"/>
                <a:cs typeface="Times New Roman" pitchFamily="18" charset="0"/>
              </a:rPr>
              <a:t>These bacilli are normal inhabitants of the large bowel.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Escherichia coli </a:t>
            </a:r>
            <a:r>
              <a:rPr lang="en-US" sz="2000" dirty="0">
                <a:latin typeface="Times New Roman" pitchFamily="18" charset="0"/>
                <a:cs typeface="Times New Roman" pitchFamily="18" charset="0"/>
              </a:rPr>
              <a:t>and Klebsiella spp. are lactose fermenting; Proteus </a:t>
            </a:r>
            <a:r>
              <a:rPr lang="en-US" sz="2000" dirty="0" smtClean="0">
                <a:latin typeface="Times New Roman" pitchFamily="18" charset="0"/>
                <a:cs typeface="Times New Roman" pitchFamily="18" charset="0"/>
              </a:rPr>
              <a:t>is non-lactose </a:t>
            </a:r>
            <a:r>
              <a:rPr lang="en-US" sz="2000" dirty="0">
                <a:latin typeface="Times New Roman" pitchFamily="18" charset="0"/>
                <a:cs typeface="Times New Roman" pitchFamily="18" charset="0"/>
              </a:rPr>
              <a:t>fermenting.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Most </a:t>
            </a:r>
            <a:r>
              <a:rPr lang="en-US" sz="2000" dirty="0">
                <a:latin typeface="Times New Roman" pitchFamily="18" charset="0"/>
                <a:cs typeface="Times New Roman" pitchFamily="18" charset="0"/>
              </a:rPr>
              <a:t>organisms in this group act </a:t>
            </a:r>
            <a:r>
              <a:rPr lang="en-US" sz="2000" dirty="0" smtClean="0">
                <a:latin typeface="Times New Roman" pitchFamily="18" charset="0"/>
                <a:cs typeface="Times New Roman" pitchFamily="18" charset="0"/>
              </a:rPr>
              <a:t>in synergy </a:t>
            </a:r>
            <a:r>
              <a:rPr lang="en-US" sz="2000" dirty="0">
                <a:latin typeface="Times New Roman" pitchFamily="18" charset="0"/>
                <a:cs typeface="Times New Roman" pitchFamily="18" charset="0"/>
              </a:rPr>
              <a:t>with Bacteroides to cause SSIs after bowel </a:t>
            </a:r>
            <a:r>
              <a:rPr lang="en-US" sz="2000" dirty="0" smtClean="0">
                <a:latin typeface="Times New Roman" pitchFamily="18" charset="0"/>
                <a:cs typeface="Times New Roman" pitchFamily="18" charset="0"/>
              </a:rPr>
              <a:t>operations (in </a:t>
            </a:r>
            <a:r>
              <a:rPr lang="en-US" sz="2000" dirty="0">
                <a:latin typeface="Times New Roman" pitchFamily="18" charset="0"/>
                <a:cs typeface="Times New Roman" pitchFamily="18" charset="0"/>
              </a:rPr>
              <a:t>particular, appendicitis, diverticulitis and peritonitis).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Escherichia coli </a:t>
            </a:r>
            <a:r>
              <a:rPr lang="en-US" sz="2000" dirty="0">
                <a:latin typeface="Times New Roman" pitchFamily="18" charset="0"/>
                <a:cs typeface="Times New Roman" pitchFamily="18" charset="0"/>
              </a:rPr>
              <a:t>is a major cause of urinary tract infection, </a:t>
            </a:r>
            <a:r>
              <a:rPr lang="en-US" sz="2000" dirty="0" smtClean="0">
                <a:latin typeface="Times New Roman" pitchFamily="18" charset="0"/>
                <a:cs typeface="Times New Roman" pitchFamily="18" charset="0"/>
              </a:rPr>
              <a:t>although most </a:t>
            </a:r>
            <a:r>
              <a:rPr lang="en-US" sz="2000" dirty="0">
                <a:latin typeface="Times New Roman" pitchFamily="18" charset="0"/>
                <a:cs typeface="Times New Roman" pitchFamily="18" charset="0"/>
              </a:rPr>
              <a:t>aerobic gram-negative bacilli can be involved, </a:t>
            </a:r>
            <a:r>
              <a:rPr lang="en-US" sz="2000" dirty="0" smtClean="0">
                <a:latin typeface="Times New Roman" pitchFamily="18" charset="0"/>
                <a:cs typeface="Times New Roman" pitchFamily="18" charset="0"/>
              </a:rPr>
              <a:t>particularly in </a:t>
            </a:r>
            <a:r>
              <a:rPr lang="en-US" sz="2000" dirty="0">
                <a:latin typeface="Times New Roman" pitchFamily="18" charset="0"/>
                <a:cs typeface="Times New Roman" pitchFamily="18" charset="0"/>
              </a:rPr>
              <a:t>relation to urinary catheterisation.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There </a:t>
            </a:r>
            <a:r>
              <a:rPr lang="en-US" sz="2000" dirty="0">
                <a:latin typeface="Times New Roman" pitchFamily="18" charset="0"/>
                <a:cs typeface="Times New Roman" pitchFamily="18" charset="0"/>
              </a:rPr>
              <a:t>is increasing </a:t>
            </a:r>
            <a:r>
              <a:rPr lang="en-US" sz="2000" dirty="0" smtClean="0">
                <a:latin typeface="Times New Roman" pitchFamily="18" charset="0"/>
                <a:cs typeface="Times New Roman" pitchFamily="18" charset="0"/>
              </a:rPr>
              <a:t>concern about </a:t>
            </a:r>
            <a:r>
              <a:rPr lang="en-US" sz="2000" dirty="0">
                <a:latin typeface="Times New Roman" pitchFamily="18" charset="0"/>
                <a:cs typeface="Times New Roman" pitchFamily="18" charset="0"/>
              </a:rPr>
              <a:t>the development of extended spectrum </a:t>
            </a:r>
            <a:r>
              <a:rPr lang="en-US" sz="2000" dirty="0" smtClean="0">
                <a:latin typeface="Times New Roman" pitchFamily="18" charset="0"/>
                <a:cs typeface="Times New Roman" pitchFamily="18" charset="0"/>
              </a:rPr>
              <a:t>b-lactamases (ESBLs</a:t>
            </a:r>
            <a:r>
              <a:rPr lang="en-US" sz="2000" dirty="0">
                <a:latin typeface="Times New Roman" pitchFamily="18" charset="0"/>
                <a:cs typeface="Times New Roman" pitchFamily="18" charset="0"/>
              </a:rPr>
              <a:t>) in many of this group of bacteria, which confer </a:t>
            </a:r>
            <a:r>
              <a:rPr lang="en-US" sz="2000" dirty="0" smtClean="0">
                <a:latin typeface="Times New Roman" pitchFamily="18" charset="0"/>
                <a:cs typeface="Times New Roman" pitchFamily="18" charset="0"/>
              </a:rPr>
              <a:t>resistance to </a:t>
            </a:r>
            <a:r>
              <a:rPr lang="en-US" sz="2000" dirty="0">
                <a:latin typeface="Times New Roman" pitchFamily="18" charset="0"/>
                <a:cs typeface="Times New Roman" pitchFamily="18" charset="0"/>
              </a:rPr>
              <a:t>many antibiotics, particularly cephalosporins</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3345568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2888</TotalTime>
  <Words>8980</Words>
  <Application>Microsoft Office PowerPoint</Application>
  <PresentationFormat>On-screen Show (4:3)</PresentationFormat>
  <Paragraphs>520</Paragraphs>
  <Slides>70</Slides>
  <Notes>0</Notes>
  <HiddenSlides>0</HiddenSlides>
  <MMClips>0</MMClips>
  <ScaleCrop>false</ScaleCrop>
  <HeadingPairs>
    <vt:vector size="4" baseType="variant">
      <vt:variant>
        <vt:lpstr>Theme</vt:lpstr>
      </vt:variant>
      <vt:variant>
        <vt:i4>1</vt:i4>
      </vt:variant>
      <vt:variant>
        <vt:lpstr>Slide Titles</vt:lpstr>
      </vt:variant>
      <vt:variant>
        <vt:i4>70</vt:i4>
      </vt:variant>
    </vt:vector>
  </HeadingPairs>
  <TitlesOfParts>
    <vt:vector size="7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Ahmed-Under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alshariqa</dc:creator>
  <cp:lastModifiedBy>alshariqa</cp:lastModifiedBy>
  <cp:revision>383</cp:revision>
  <dcterms:created xsi:type="dcterms:W3CDTF">2017-10-12T18:49:19Z</dcterms:created>
  <dcterms:modified xsi:type="dcterms:W3CDTF">2019-01-01T20:50:20Z</dcterms:modified>
</cp:coreProperties>
</file>