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86" r:id="rId12"/>
    <p:sldId id="287" r:id="rId13"/>
    <p:sldId id="288" r:id="rId14"/>
    <p:sldId id="289" r:id="rId15"/>
    <p:sldId id="266" r:id="rId16"/>
    <p:sldId id="267" r:id="rId17"/>
    <p:sldId id="292" r:id="rId18"/>
    <p:sldId id="268" r:id="rId19"/>
    <p:sldId id="271" r:id="rId20"/>
    <p:sldId id="276" r:id="rId21"/>
    <p:sldId id="269" r:id="rId22"/>
    <p:sldId id="283" r:id="rId23"/>
    <p:sldId id="284" r:id="rId24"/>
    <p:sldId id="285" r:id="rId25"/>
    <p:sldId id="293" r:id="rId26"/>
    <p:sldId id="278" r:id="rId27"/>
    <p:sldId id="291" r:id="rId28"/>
    <p:sldId id="277" r:id="rId29"/>
    <p:sldId id="270" r:id="rId30"/>
    <p:sldId id="294" r:id="rId31"/>
    <p:sldId id="275" r:id="rId32"/>
    <p:sldId id="295" r:id="rId33"/>
    <p:sldId id="281" r:id="rId34"/>
    <p:sldId id="282" r:id="rId35"/>
    <p:sldId id="296" r:id="rId36"/>
    <p:sldId id="272" r:id="rId37"/>
    <p:sldId id="297" r:id="rId38"/>
    <p:sldId id="273" r:id="rId39"/>
    <p:sldId id="279" r:id="rId40"/>
    <p:sldId id="298" r:id="rId41"/>
    <p:sldId id="299" r:id="rId42"/>
    <p:sldId id="280" r:id="rId43"/>
    <p:sldId id="300" r:id="rId44"/>
    <p:sldId id="301" r:id="rId45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7F3D2-AEC3-4EC3-A104-25D67356E41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C1DEA0-7C53-4E20-9047-B1B2F344841A}">
      <dgm:prSet/>
      <dgm:spPr/>
      <dgm:t>
        <a:bodyPr/>
        <a:lstStyle/>
        <a:p>
          <a:pPr rtl="0"/>
          <a:r>
            <a:rPr lang="en-US" smtClean="0"/>
            <a:t>Causes of upper GIT bleeding:</a:t>
          </a:r>
          <a:endParaRPr lang="ar-IQ"/>
        </a:p>
      </dgm:t>
    </dgm:pt>
    <dgm:pt modelId="{D9CF201E-6032-434B-AFD4-4E0858E92520}" type="parTrans" cxnId="{EFC513B7-7668-4294-BA01-19C30C5E1FF6}">
      <dgm:prSet/>
      <dgm:spPr/>
      <dgm:t>
        <a:bodyPr/>
        <a:lstStyle/>
        <a:p>
          <a:endParaRPr lang="en-US"/>
        </a:p>
      </dgm:t>
    </dgm:pt>
    <dgm:pt modelId="{9B8BF5F2-0D9A-47E1-B041-589F020B4410}" type="sibTrans" cxnId="{EFC513B7-7668-4294-BA01-19C30C5E1FF6}">
      <dgm:prSet/>
      <dgm:spPr/>
      <dgm:t>
        <a:bodyPr/>
        <a:lstStyle/>
        <a:p>
          <a:endParaRPr lang="en-US"/>
        </a:p>
      </dgm:t>
    </dgm:pt>
    <dgm:pt modelId="{785C73AC-6B39-4FB0-A3DD-AB5C3EA2E0A0}">
      <dgm:prSet/>
      <dgm:spPr/>
      <dgm:t>
        <a:bodyPr/>
        <a:lstStyle/>
        <a:p>
          <a:pPr rtl="0"/>
          <a:r>
            <a:rPr lang="en-US" smtClean="0"/>
            <a:t>Condition                                           percentages </a:t>
          </a:r>
          <a:endParaRPr lang="ar-IQ"/>
        </a:p>
      </dgm:t>
    </dgm:pt>
    <dgm:pt modelId="{55DC0A07-5A27-440B-8A40-36E868EDB122}" type="parTrans" cxnId="{B57CB98F-C727-42D7-A5C2-4C3D0EEA089A}">
      <dgm:prSet/>
      <dgm:spPr/>
      <dgm:t>
        <a:bodyPr/>
        <a:lstStyle/>
        <a:p>
          <a:endParaRPr lang="en-US"/>
        </a:p>
      </dgm:t>
    </dgm:pt>
    <dgm:pt modelId="{E6DAD547-EFBD-4C0A-B484-01A251201302}" type="sibTrans" cxnId="{B57CB98F-C727-42D7-A5C2-4C3D0EEA089A}">
      <dgm:prSet/>
      <dgm:spPr/>
      <dgm:t>
        <a:bodyPr/>
        <a:lstStyle/>
        <a:p>
          <a:endParaRPr lang="en-US"/>
        </a:p>
      </dgm:t>
    </dgm:pt>
    <dgm:pt modelId="{08472B93-CDCB-4049-AEF7-C912F98797F7}">
      <dgm:prSet/>
      <dgm:spPr/>
      <dgm:t>
        <a:bodyPr/>
        <a:lstStyle/>
        <a:p>
          <a:pPr rtl="0"/>
          <a:r>
            <a:rPr lang="en-US" dirty="0" smtClean="0"/>
            <a:t>Ulcer                                                           60</a:t>
          </a:r>
          <a:endParaRPr lang="ar-IQ" dirty="0"/>
        </a:p>
      </dgm:t>
    </dgm:pt>
    <dgm:pt modelId="{CA633A77-83AE-4EFF-933A-10D640B519BD}" type="parTrans" cxnId="{27339C16-70E6-498C-A2F9-E942F9FEE9DF}">
      <dgm:prSet/>
      <dgm:spPr/>
      <dgm:t>
        <a:bodyPr/>
        <a:lstStyle/>
        <a:p>
          <a:endParaRPr lang="en-US"/>
        </a:p>
      </dgm:t>
    </dgm:pt>
    <dgm:pt modelId="{5A7E0334-C26B-4412-B622-62481233E159}" type="sibTrans" cxnId="{27339C16-70E6-498C-A2F9-E942F9FEE9DF}">
      <dgm:prSet/>
      <dgm:spPr/>
      <dgm:t>
        <a:bodyPr/>
        <a:lstStyle/>
        <a:p>
          <a:endParaRPr lang="en-US"/>
        </a:p>
      </dgm:t>
    </dgm:pt>
    <dgm:pt modelId="{CD759DB0-256E-420A-AC10-83B94581263F}">
      <dgm:prSet/>
      <dgm:spPr/>
      <dgm:t>
        <a:bodyPr/>
        <a:lstStyle/>
        <a:p>
          <a:pPr rtl="0"/>
          <a:r>
            <a:rPr lang="en-US" smtClean="0"/>
            <a:t>Esophageal                                                 6</a:t>
          </a:r>
          <a:endParaRPr lang="ar-IQ"/>
        </a:p>
      </dgm:t>
    </dgm:pt>
    <dgm:pt modelId="{936BA2C6-BADF-4566-92AD-3A196AF2E032}" type="parTrans" cxnId="{B3389230-FB65-47C4-A4D3-CD90E8DCBF6C}">
      <dgm:prSet/>
      <dgm:spPr/>
      <dgm:t>
        <a:bodyPr/>
        <a:lstStyle/>
        <a:p>
          <a:endParaRPr lang="en-US"/>
        </a:p>
      </dgm:t>
    </dgm:pt>
    <dgm:pt modelId="{5ECA25D1-96A7-4D9D-8EAA-2ADE3394FD20}" type="sibTrans" cxnId="{B3389230-FB65-47C4-A4D3-CD90E8DCBF6C}">
      <dgm:prSet/>
      <dgm:spPr/>
      <dgm:t>
        <a:bodyPr/>
        <a:lstStyle/>
        <a:p>
          <a:endParaRPr lang="en-US"/>
        </a:p>
      </dgm:t>
    </dgm:pt>
    <dgm:pt modelId="{0549C929-48DC-41F4-9A64-77DE8F1BDEAF}">
      <dgm:prSet/>
      <dgm:spPr/>
      <dgm:t>
        <a:bodyPr/>
        <a:lstStyle/>
        <a:p>
          <a:pPr rtl="0"/>
          <a:r>
            <a:rPr lang="en-US" smtClean="0"/>
            <a:t>Gastric                                                          21</a:t>
          </a:r>
          <a:endParaRPr lang="ar-IQ"/>
        </a:p>
      </dgm:t>
    </dgm:pt>
    <dgm:pt modelId="{2C9BA8DD-FE2F-417D-8CC8-71389F00E224}" type="parTrans" cxnId="{06846D13-8010-46EA-9885-ED9A18E4360D}">
      <dgm:prSet/>
      <dgm:spPr/>
      <dgm:t>
        <a:bodyPr/>
        <a:lstStyle/>
        <a:p>
          <a:endParaRPr lang="en-US"/>
        </a:p>
      </dgm:t>
    </dgm:pt>
    <dgm:pt modelId="{C2307DCC-1D4B-4192-A0CE-02EB5D9C34D4}" type="sibTrans" cxnId="{06846D13-8010-46EA-9885-ED9A18E4360D}">
      <dgm:prSet/>
      <dgm:spPr/>
      <dgm:t>
        <a:bodyPr/>
        <a:lstStyle/>
        <a:p>
          <a:endParaRPr lang="en-US"/>
        </a:p>
      </dgm:t>
    </dgm:pt>
    <dgm:pt modelId="{31BD319D-CD9D-4142-8DFB-AD75B18C7647}">
      <dgm:prSet/>
      <dgm:spPr/>
      <dgm:t>
        <a:bodyPr/>
        <a:lstStyle/>
        <a:p>
          <a:pPr rtl="0"/>
          <a:r>
            <a:rPr lang="en-US" smtClean="0"/>
            <a:t>Duodenal                                                      33</a:t>
          </a:r>
          <a:endParaRPr lang="ar-IQ"/>
        </a:p>
      </dgm:t>
    </dgm:pt>
    <dgm:pt modelId="{3F5D1D54-4CA7-4A42-A6AD-DA5D60FEA6D6}" type="parTrans" cxnId="{E540B518-20EF-4788-9A6A-BE944C96E923}">
      <dgm:prSet/>
      <dgm:spPr/>
      <dgm:t>
        <a:bodyPr/>
        <a:lstStyle/>
        <a:p>
          <a:endParaRPr lang="en-US"/>
        </a:p>
      </dgm:t>
    </dgm:pt>
    <dgm:pt modelId="{83665F29-5EC3-45D6-B37E-75A18D337ABC}" type="sibTrans" cxnId="{E540B518-20EF-4788-9A6A-BE944C96E923}">
      <dgm:prSet/>
      <dgm:spPr/>
      <dgm:t>
        <a:bodyPr/>
        <a:lstStyle/>
        <a:p>
          <a:endParaRPr lang="en-US"/>
        </a:p>
      </dgm:t>
    </dgm:pt>
    <dgm:pt modelId="{A3912D02-FD04-47E3-AB25-FE632EBE2C03}">
      <dgm:prSet/>
      <dgm:spPr/>
      <dgm:t>
        <a:bodyPr/>
        <a:lstStyle/>
        <a:p>
          <a:pPr algn="l" rtl="0"/>
          <a:r>
            <a:rPr lang="en-US" dirty="0" smtClean="0"/>
            <a:t>     Erosions : </a:t>
          </a:r>
          <a:endParaRPr lang="ar-IQ" dirty="0"/>
        </a:p>
      </dgm:t>
    </dgm:pt>
    <dgm:pt modelId="{5D4195DD-4158-45BE-80FE-5A724D0FC723}" type="parTrans" cxnId="{095C3F95-C3A8-41D6-B079-321392FF870F}">
      <dgm:prSet/>
      <dgm:spPr/>
      <dgm:t>
        <a:bodyPr/>
        <a:lstStyle/>
        <a:p>
          <a:endParaRPr lang="en-US"/>
        </a:p>
      </dgm:t>
    </dgm:pt>
    <dgm:pt modelId="{B4F3BE78-98FA-4DC6-A7E2-0BE9893318E6}" type="sibTrans" cxnId="{095C3F95-C3A8-41D6-B079-321392FF870F}">
      <dgm:prSet/>
      <dgm:spPr/>
      <dgm:t>
        <a:bodyPr/>
        <a:lstStyle/>
        <a:p>
          <a:endParaRPr lang="en-US"/>
        </a:p>
      </dgm:t>
    </dgm:pt>
    <dgm:pt modelId="{D76DC43D-7FBD-4E9C-9578-E1555A1DC7D5}">
      <dgm:prSet/>
      <dgm:spPr/>
      <dgm:t>
        <a:bodyPr/>
        <a:lstStyle/>
        <a:p>
          <a:pPr rtl="0"/>
          <a:r>
            <a:rPr lang="en-US" smtClean="0"/>
            <a:t>Esopghageal                                                   13</a:t>
          </a:r>
          <a:endParaRPr lang="ar-IQ"/>
        </a:p>
      </dgm:t>
    </dgm:pt>
    <dgm:pt modelId="{DE914579-502F-43B9-9EF2-5864701A32CD}" type="parTrans" cxnId="{E33DA5B8-3DFE-48B9-AC8D-26890CF43C0F}">
      <dgm:prSet/>
      <dgm:spPr/>
      <dgm:t>
        <a:bodyPr/>
        <a:lstStyle/>
        <a:p>
          <a:endParaRPr lang="en-US"/>
        </a:p>
      </dgm:t>
    </dgm:pt>
    <dgm:pt modelId="{F939E5A8-D835-4D47-B3F1-B70E68EAC817}" type="sibTrans" cxnId="{E33DA5B8-3DFE-48B9-AC8D-26890CF43C0F}">
      <dgm:prSet/>
      <dgm:spPr/>
      <dgm:t>
        <a:bodyPr/>
        <a:lstStyle/>
        <a:p>
          <a:endParaRPr lang="en-US"/>
        </a:p>
      </dgm:t>
    </dgm:pt>
    <dgm:pt modelId="{9597C1A3-AED6-4FCA-8B2D-987C2452C7B2}">
      <dgm:prSet/>
      <dgm:spPr/>
      <dgm:t>
        <a:bodyPr/>
        <a:lstStyle/>
        <a:p>
          <a:pPr rtl="0"/>
          <a:r>
            <a:rPr lang="en-US" smtClean="0"/>
            <a:t>Gastric                                                              9</a:t>
          </a:r>
          <a:endParaRPr lang="ar-IQ"/>
        </a:p>
      </dgm:t>
    </dgm:pt>
    <dgm:pt modelId="{397F6134-3D9D-4571-9A69-278A95195A12}" type="parTrans" cxnId="{B92588EB-7031-438A-8FD2-0BEC588E139E}">
      <dgm:prSet/>
      <dgm:spPr/>
      <dgm:t>
        <a:bodyPr/>
        <a:lstStyle/>
        <a:p>
          <a:endParaRPr lang="en-US"/>
        </a:p>
      </dgm:t>
    </dgm:pt>
    <dgm:pt modelId="{6B6E71AC-02C8-40E6-A3CA-76D7A530F16D}" type="sibTrans" cxnId="{B92588EB-7031-438A-8FD2-0BEC588E139E}">
      <dgm:prSet/>
      <dgm:spPr/>
      <dgm:t>
        <a:bodyPr/>
        <a:lstStyle/>
        <a:p>
          <a:endParaRPr lang="en-US"/>
        </a:p>
      </dgm:t>
    </dgm:pt>
    <dgm:pt modelId="{8E5E236F-50FE-44F7-B703-14DBB6406305}">
      <dgm:prSet/>
      <dgm:spPr/>
      <dgm:t>
        <a:bodyPr/>
        <a:lstStyle/>
        <a:p>
          <a:pPr rtl="0"/>
          <a:r>
            <a:rPr lang="en-US" smtClean="0"/>
            <a:t>Duodenal                                                          4</a:t>
          </a:r>
          <a:endParaRPr lang="ar-IQ"/>
        </a:p>
      </dgm:t>
    </dgm:pt>
    <dgm:pt modelId="{3C72CD00-E612-431A-A8B0-44BA37C1977C}" type="parTrans" cxnId="{5B620561-1542-45C7-9FC7-18E9D993FCE9}">
      <dgm:prSet/>
      <dgm:spPr/>
      <dgm:t>
        <a:bodyPr/>
        <a:lstStyle/>
        <a:p>
          <a:endParaRPr lang="en-US"/>
        </a:p>
      </dgm:t>
    </dgm:pt>
    <dgm:pt modelId="{A8A4DDC8-674F-496C-8FE5-94521165CCE8}" type="sibTrans" cxnId="{5B620561-1542-45C7-9FC7-18E9D993FCE9}">
      <dgm:prSet/>
      <dgm:spPr/>
      <dgm:t>
        <a:bodyPr/>
        <a:lstStyle/>
        <a:p>
          <a:endParaRPr lang="en-US"/>
        </a:p>
      </dgm:t>
    </dgm:pt>
    <dgm:pt modelId="{645F199D-7CCA-4DE5-BE9D-1B184363DC79}">
      <dgm:prSet/>
      <dgm:spPr/>
      <dgm:t>
        <a:bodyPr/>
        <a:lstStyle/>
        <a:p>
          <a:pPr rtl="0"/>
          <a:r>
            <a:rPr lang="en-US" smtClean="0"/>
            <a:t>Mallory -Weiss tear .                                       4</a:t>
          </a:r>
          <a:endParaRPr lang="ar-IQ"/>
        </a:p>
      </dgm:t>
    </dgm:pt>
    <dgm:pt modelId="{D069B03D-7FC4-4B70-ACED-C12B25ADAFF6}" type="parTrans" cxnId="{DDF6C5EB-8DD7-46A2-9B81-0772CDF58221}">
      <dgm:prSet/>
      <dgm:spPr/>
      <dgm:t>
        <a:bodyPr/>
        <a:lstStyle/>
        <a:p>
          <a:endParaRPr lang="en-US"/>
        </a:p>
      </dgm:t>
    </dgm:pt>
    <dgm:pt modelId="{F4E79029-EC78-4F78-9549-173098B583DF}" type="sibTrans" cxnId="{DDF6C5EB-8DD7-46A2-9B81-0772CDF58221}">
      <dgm:prSet/>
      <dgm:spPr/>
      <dgm:t>
        <a:bodyPr/>
        <a:lstStyle/>
        <a:p>
          <a:endParaRPr lang="en-US"/>
        </a:p>
      </dgm:t>
    </dgm:pt>
    <dgm:pt modelId="{5E01030A-82E5-459D-9923-91A080298F9E}">
      <dgm:prSet/>
      <dgm:spPr/>
      <dgm:t>
        <a:bodyPr/>
        <a:lstStyle/>
        <a:p>
          <a:pPr rtl="0"/>
          <a:r>
            <a:rPr lang="en-US" smtClean="0"/>
            <a:t>Esophageal varices                                            4</a:t>
          </a:r>
          <a:endParaRPr lang="ar-IQ"/>
        </a:p>
      </dgm:t>
    </dgm:pt>
    <dgm:pt modelId="{3D4F8035-1282-4D10-9823-173CDE6033A1}" type="parTrans" cxnId="{BFC716B5-69EF-4F31-B3CF-C32769C58E56}">
      <dgm:prSet/>
      <dgm:spPr/>
      <dgm:t>
        <a:bodyPr/>
        <a:lstStyle/>
        <a:p>
          <a:endParaRPr lang="en-US"/>
        </a:p>
      </dgm:t>
    </dgm:pt>
    <dgm:pt modelId="{4EC7F42F-AFB3-48A9-A4F7-2F6BB6C0AFEC}" type="sibTrans" cxnId="{BFC716B5-69EF-4F31-B3CF-C32769C58E56}">
      <dgm:prSet/>
      <dgm:spPr/>
      <dgm:t>
        <a:bodyPr/>
        <a:lstStyle/>
        <a:p>
          <a:endParaRPr lang="en-US"/>
        </a:p>
      </dgm:t>
    </dgm:pt>
    <dgm:pt modelId="{53C7CD4C-6036-4827-89CA-EBD29F4A368B}">
      <dgm:prSet/>
      <dgm:spPr/>
      <dgm:t>
        <a:bodyPr/>
        <a:lstStyle/>
        <a:p>
          <a:pPr rtl="0"/>
          <a:r>
            <a:rPr lang="en-US" dirty="0" smtClean="0"/>
            <a:t>   Tumor                                                       0.5</a:t>
          </a:r>
          <a:endParaRPr lang="ar-IQ" dirty="0"/>
        </a:p>
      </dgm:t>
    </dgm:pt>
    <dgm:pt modelId="{329AD2BA-E7DF-4D6E-9278-98420F9A24BF}" type="parTrans" cxnId="{664735CA-52E0-4E95-8924-95C82E6D7481}">
      <dgm:prSet/>
      <dgm:spPr/>
      <dgm:t>
        <a:bodyPr/>
        <a:lstStyle/>
        <a:p>
          <a:endParaRPr lang="en-US"/>
        </a:p>
      </dgm:t>
    </dgm:pt>
    <dgm:pt modelId="{11AB91C5-9446-4FB0-A5C5-A3328EE63AEF}" type="sibTrans" cxnId="{664735CA-52E0-4E95-8924-95C82E6D7481}">
      <dgm:prSet/>
      <dgm:spPr/>
      <dgm:t>
        <a:bodyPr/>
        <a:lstStyle/>
        <a:p>
          <a:endParaRPr lang="en-US"/>
        </a:p>
      </dgm:t>
    </dgm:pt>
    <dgm:pt modelId="{1F96868D-38E6-4CAB-9590-34F7B27A024D}">
      <dgm:prSet/>
      <dgm:spPr/>
      <dgm:t>
        <a:bodyPr/>
        <a:lstStyle/>
        <a:p>
          <a:pPr rtl="0"/>
          <a:r>
            <a:rPr lang="en-US" smtClean="0"/>
            <a:t>Vascular lesion                                                    0.5</a:t>
          </a:r>
          <a:endParaRPr lang="ar-IQ"/>
        </a:p>
      </dgm:t>
    </dgm:pt>
    <dgm:pt modelId="{13254EAB-CDB8-43FD-B93D-BDA3EE48829A}" type="parTrans" cxnId="{FEB09D0B-2DA0-4E26-BAAC-6775B107D68C}">
      <dgm:prSet/>
      <dgm:spPr/>
      <dgm:t>
        <a:bodyPr/>
        <a:lstStyle/>
        <a:p>
          <a:endParaRPr lang="en-US"/>
        </a:p>
      </dgm:t>
    </dgm:pt>
    <dgm:pt modelId="{C95A4C98-6A5D-4FEF-825E-923B15A3783F}" type="sibTrans" cxnId="{FEB09D0B-2DA0-4E26-BAAC-6775B107D68C}">
      <dgm:prSet/>
      <dgm:spPr/>
      <dgm:t>
        <a:bodyPr/>
        <a:lstStyle/>
        <a:p>
          <a:endParaRPr lang="en-US"/>
        </a:p>
      </dgm:t>
    </dgm:pt>
    <dgm:pt modelId="{75A521A2-0809-4045-900C-926B3173FA23}">
      <dgm:prSet/>
      <dgm:spPr/>
      <dgm:t>
        <a:bodyPr/>
        <a:lstStyle/>
        <a:p>
          <a:pPr rtl="0"/>
          <a:r>
            <a:rPr lang="en-US" smtClean="0"/>
            <a:t>Other :                                                                  5</a:t>
          </a:r>
          <a:endParaRPr lang="ar-IQ"/>
        </a:p>
      </dgm:t>
    </dgm:pt>
    <dgm:pt modelId="{88F4C34B-48AB-4B5A-9586-E0E2CDB997FF}" type="parTrans" cxnId="{1ECD979D-15C9-426B-83F7-FAA5F780D327}">
      <dgm:prSet/>
      <dgm:spPr/>
      <dgm:t>
        <a:bodyPr/>
        <a:lstStyle/>
        <a:p>
          <a:endParaRPr lang="en-US"/>
        </a:p>
      </dgm:t>
    </dgm:pt>
    <dgm:pt modelId="{00A49D4D-6C78-4154-99BC-C7C3FEF9F45F}" type="sibTrans" cxnId="{1ECD979D-15C9-426B-83F7-FAA5F780D327}">
      <dgm:prSet/>
      <dgm:spPr/>
      <dgm:t>
        <a:bodyPr/>
        <a:lstStyle/>
        <a:p>
          <a:endParaRPr lang="en-US"/>
        </a:p>
      </dgm:t>
    </dgm:pt>
    <dgm:pt modelId="{8522E7C7-38FF-4976-8EAC-065FCF2828C9}" type="pres">
      <dgm:prSet presAssocID="{F067F3D2-AEC3-4EC3-A104-25D67356E4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DFC347-71AA-4E24-A641-B1ED0E73EA4D}" type="pres">
      <dgm:prSet presAssocID="{7CC1DEA0-7C53-4E20-9047-B1B2F344841A}" presName="linNode" presStyleCnt="0"/>
      <dgm:spPr/>
    </dgm:pt>
    <dgm:pt modelId="{0563A132-0B82-4E5A-8F05-D400A03128DE}" type="pres">
      <dgm:prSet presAssocID="{7CC1DEA0-7C53-4E20-9047-B1B2F344841A}" presName="parentText" presStyleLbl="node1" presStyleIdx="0" presStyleCnt="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26EBD-0DBE-4020-BF6D-88F9ACED96BF}" type="pres">
      <dgm:prSet presAssocID="{9B8BF5F2-0D9A-47E1-B041-589F020B4410}" presName="sp" presStyleCnt="0"/>
      <dgm:spPr/>
    </dgm:pt>
    <dgm:pt modelId="{09189508-FF44-4F9D-AE7E-FC7A26EA8575}" type="pres">
      <dgm:prSet presAssocID="{785C73AC-6B39-4FB0-A3DD-AB5C3EA2E0A0}" presName="linNode" presStyleCnt="0"/>
      <dgm:spPr/>
    </dgm:pt>
    <dgm:pt modelId="{7416D22E-CB3A-4DBB-A1A5-27D18984A8BE}" type="pres">
      <dgm:prSet presAssocID="{785C73AC-6B39-4FB0-A3DD-AB5C3EA2E0A0}" presName="parentText" presStyleLbl="node1" presStyleIdx="1" presStyleCnt="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5CC89-9087-44A7-B529-9DFB49C14605}" type="pres">
      <dgm:prSet presAssocID="{E6DAD547-EFBD-4C0A-B484-01A251201302}" presName="sp" presStyleCnt="0"/>
      <dgm:spPr/>
    </dgm:pt>
    <dgm:pt modelId="{34C5BD53-3E1C-43B3-8808-B520DE99114B}" type="pres">
      <dgm:prSet presAssocID="{08472B93-CDCB-4049-AEF7-C912F98797F7}" presName="linNode" presStyleCnt="0"/>
      <dgm:spPr/>
    </dgm:pt>
    <dgm:pt modelId="{78904581-9FDC-4AC9-A242-DCF3E41C5438}" type="pres">
      <dgm:prSet presAssocID="{08472B93-CDCB-4049-AEF7-C912F98797F7}" presName="parentText" presStyleLbl="node1" presStyleIdx="2" presStyleCnt="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B6B82-5F14-4D55-AF6F-BDF5E253ED2E}" type="pres">
      <dgm:prSet presAssocID="{5A7E0334-C26B-4412-B622-62481233E159}" presName="sp" presStyleCnt="0"/>
      <dgm:spPr/>
    </dgm:pt>
    <dgm:pt modelId="{990B90FC-C8E1-4C9F-83D9-DABB3CC8F31E}" type="pres">
      <dgm:prSet presAssocID="{CD759DB0-256E-420A-AC10-83B94581263F}" presName="linNode" presStyleCnt="0"/>
      <dgm:spPr/>
    </dgm:pt>
    <dgm:pt modelId="{76DD82B6-CCEB-4A88-A310-93C1932CC29D}" type="pres">
      <dgm:prSet presAssocID="{CD759DB0-256E-420A-AC10-83B94581263F}" presName="parentText" presStyleLbl="node1" presStyleIdx="3" presStyleCnt="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D2E51-BFB9-4DB9-A8F8-39C3F42DD5BB}" type="pres">
      <dgm:prSet presAssocID="{5ECA25D1-96A7-4D9D-8EAA-2ADE3394FD20}" presName="sp" presStyleCnt="0"/>
      <dgm:spPr/>
    </dgm:pt>
    <dgm:pt modelId="{56807EAF-0355-4ED4-9FB7-ABEC2576CEAD}" type="pres">
      <dgm:prSet presAssocID="{0549C929-48DC-41F4-9A64-77DE8F1BDEAF}" presName="linNode" presStyleCnt="0"/>
      <dgm:spPr/>
    </dgm:pt>
    <dgm:pt modelId="{F307C50A-7F01-4E27-BFCD-E6945521E71C}" type="pres">
      <dgm:prSet presAssocID="{0549C929-48DC-41F4-9A64-77DE8F1BDEAF}" presName="parentText" presStyleLbl="node1" presStyleIdx="4" presStyleCnt="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68311-B7D2-4F79-8194-1C14944F21E5}" type="pres">
      <dgm:prSet presAssocID="{C2307DCC-1D4B-4192-A0CE-02EB5D9C34D4}" presName="sp" presStyleCnt="0"/>
      <dgm:spPr/>
    </dgm:pt>
    <dgm:pt modelId="{D57B3293-B0B6-47C9-ABDC-27E42000D831}" type="pres">
      <dgm:prSet presAssocID="{31BD319D-CD9D-4142-8DFB-AD75B18C7647}" presName="linNode" presStyleCnt="0"/>
      <dgm:spPr/>
    </dgm:pt>
    <dgm:pt modelId="{6ACA73A9-215B-4DC4-B0AE-A7865879F502}" type="pres">
      <dgm:prSet presAssocID="{31BD319D-CD9D-4142-8DFB-AD75B18C7647}" presName="parentText" presStyleLbl="node1" presStyleIdx="5" presStyleCnt="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A2E57-A54E-40DF-A56A-1D7CA040820E}" type="pres">
      <dgm:prSet presAssocID="{83665F29-5EC3-45D6-B37E-75A18D337ABC}" presName="sp" presStyleCnt="0"/>
      <dgm:spPr/>
    </dgm:pt>
    <dgm:pt modelId="{0582D1AD-CD31-4901-8945-7B7318019981}" type="pres">
      <dgm:prSet presAssocID="{A3912D02-FD04-47E3-AB25-FE632EBE2C03}" presName="linNode" presStyleCnt="0"/>
      <dgm:spPr/>
    </dgm:pt>
    <dgm:pt modelId="{78CC80D4-E816-4FE9-BE10-194FCA8B8A70}" type="pres">
      <dgm:prSet presAssocID="{A3912D02-FD04-47E3-AB25-FE632EBE2C03}" presName="parentText" presStyleLbl="node1" presStyleIdx="6" presStyleCnt="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BBF3E-54F6-4ADF-B086-A2797009E3A5}" type="pres">
      <dgm:prSet presAssocID="{B4F3BE78-98FA-4DC6-A7E2-0BE9893318E6}" presName="sp" presStyleCnt="0"/>
      <dgm:spPr/>
    </dgm:pt>
    <dgm:pt modelId="{329C7D8B-2E9A-49CC-AE93-F19B6276598E}" type="pres">
      <dgm:prSet presAssocID="{D76DC43D-7FBD-4E9C-9578-E1555A1DC7D5}" presName="linNode" presStyleCnt="0"/>
      <dgm:spPr/>
    </dgm:pt>
    <dgm:pt modelId="{A7210546-5C4B-42C7-B1BA-922EA81A79CA}" type="pres">
      <dgm:prSet presAssocID="{D76DC43D-7FBD-4E9C-9578-E1555A1DC7D5}" presName="parentText" presStyleLbl="node1" presStyleIdx="7" presStyleCnt="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39E7B-A38C-4817-B82F-965AC725745F}" type="pres">
      <dgm:prSet presAssocID="{F939E5A8-D835-4D47-B3F1-B70E68EAC817}" presName="sp" presStyleCnt="0"/>
      <dgm:spPr/>
    </dgm:pt>
    <dgm:pt modelId="{4565C535-B27A-4EAE-B828-500B9DDB318E}" type="pres">
      <dgm:prSet presAssocID="{9597C1A3-AED6-4FCA-8B2D-987C2452C7B2}" presName="linNode" presStyleCnt="0"/>
      <dgm:spPr/>
    </dgm:pt>
    <dgm:pt modelId="{DBA9EB51-4D01-49C5-9A68-70923100EACC}" type="pres">
      <dgm:prSet presAssocID="{9597C1A3-AED6-4FCA-8B2D-987C2452C7B2}" presName="parentText" presStyleLbl="node1" presStyleIdx="8" presStyleCnt="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C892B-0637-4220-9F2B-6A35A605D9F0}" type="pres">
      <dgm:prSet presAssocID="{6B6E71AC-02C8-40E6-A3CA-76D7A530F16D}" presName="sp" presStyleCnt="0"/>
      <dgm:spPr/>
    </dgm:pt>
    <dgm:pt modelId="{DF2CE224-43A4-42E0-B7E7-76ED34987126}" type="pres">
      <dgm:prSet presAssocID="{8E5E236F-50FE-44F7-B703-14DBB6406305}" presName="linNode" presStyleCnt="0"/>
      <dgm:spPr/>
    </dgm:pt>
    <dgm:pt modelId="{87EA32B4-92C7-4731-82F6-EC54630F2770}" type="pres">
      <dgm:prSet presAssocID="{8E5E236F-50FE-44F7-B703-14DBB6406305}" presName="parentText" presStyleLbl="node1" presStyleIdx="9" presStyleCnt="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7F22E-9233-4A9A-966E-B6C70CA25346}" type="pres">
      <dgm:prSet presAssocID="{A8A4DDC8-674F-496C-8FE5-94521165CCE8}" presName="sp" presStyleCnt="0"/>
      <dgm:spPr/>
    </dgm:pt>
    <dgm:pt modelId="{ED5B7EDB-0786-4C77-A0D1-27BF5CBB9013}" type="pres">
      <dgm:prSet presAssocID="{645F199D-7CCA-4DE5-BE9D-1B184363DC79}" presName="linNode" presStyleCnt="0"/>
      <dgm:spPr/>
    </dgm:pt>
    <dgm:pt modelId="{111363FC-681F-4B50-ADDA-12416AD8140F}" type="pres">
      <dgm:prSet presAssocID="{645F199D-7CCA-4DE5-BE9D-1B184363DC79}" presName="parentText" presStyleLbl="node1" presStyleIdx="10" presStyleCnt="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ED5F8-8429-495E-B9E6-1F279B23CC59}" type="pres">
      <dgm:prSet presAssocID="{F4E79029-EC78-4F78-9549-173098B583DF}" presName="sp" presStyleCnt="0"/>
      <dgm:spPr/>
    </dgm:pt>
    <dgm:pt modelId="{3D726E9A-AC86-46E8-9C9B-F354BA7E6839}" type="pres">
      <dgm:prSet presAssocID="{5E01030A-82E5-459D-9923-91A080298F9E}" presName="linNode" presStyleCnt="0"/>
      <dgm:spPr/>
    </dgm:pt>
    <dgm:pt modelId="{47385F27-AAE0-4F79-AF40-BEC05DB180A7}" type="pres">
      <dgm:prSet presAssocID="{5E01030A-82E5-459D-9923-91A080298F9E}" presName="parentText" presStyleLbl="node1" presStyleIdx="11" presStyleCnt="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0E9F2-628E-4FD1-9842-D02F7996E74D}" type="pres">
      <dgm:prSet presAssocID="{4EC7F42F-AFB3-48A9-A4F7-2F6BB6C0AFEC}" presName="sp" presStyleCnt="0"/>
      <dgm:spPr/>
    </dgm:pt>
    <dgm:pt modelId="{92C2704B-C218-479E-8BA2-0EFDC893054D}" type="pres">
      <dgm:prSet presAssocID="{53C7CD4C-6036-4827-89CA-EBD29F4A368B}" presName="linNode" presStyleCnt="0"/>
      <dgm:spPr/>
    </dgm:pt>
    <dgm:pt modelId="{5F339AB1-699F-4DFE-8025-B7D3592EE624}" type="pres">
      <dgm:prSet presAssocID="{53C7CD4C-6036-4827-89CA-EBD29F4A368B}" presName="parentText" presStyleLbl="node1" presStyleIdx="12" presStyleCnt="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94878-3060-44A3-9BD4-6E4E08E762D6}" type="pres">
      <dgm:prSet presAssocID="{11AB91C5-9446-4FB0-A5C5-A3328EE63AEF}" presName="sp" presStyleCnt="0"/>
      <dgm:spPr/>
    </dgm:pt>
    <dgm:pt modelId="{666D538A-540A-4CC8-8732-EA5BA40D13F4}" type="pres">
      <dgm:prSet presAssocID="{1F96868D-38E6-4CAB-9590-34F7B27A024D}" presName="linNode" presStyleCnt="0"/>
      <dgm:spPr/>
    </dgm:pt>
    <dgm:pt modelId="{80107F1E-C20C-445E-A550-CD69E9DB12E5}" type="pres">
      <dgm:prSet presAssocID="{1F96868D-38E6-4CAB-9590-34F7B27A024D}" presName="parentText" presStyleLbl="node1" presStyleIdx="13" presStyleCnt="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53E92-571B-45CA-BEE2-ADD397ED5832}" type="pres">
      <dgm:prSet presAssocID="{C95A4C98-6A5D-4FEF-825E-923B15A3783F}" presName="sp" presStyleCnt="0"/>
      <dgm:spPr/>
    </dgm:pt>
    <dgm:pt modelId="{5BA5CA99-0FA5-43B1-A2F6-F377F4D534A2}" type="pres">
      <dgm:prSet presAssocID="{75A521A2-0809-4045-900C-926B3173FA23}" presName="linNode" presStyleCnt="0"/>
      <dgm:spPr/>
    </dgm:pt>
    <dgm:pt modelId="{146CB478-C1D3-463F-ACBB-5984C31848AA}" type="pres">
      <dgm:prSet presAssocID="{75A521A2-0809-4045-900C-926B3173FA23}" presName="parentText" presStyleLbl="node1" presStyleIdx="14" presStyleCnt="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E7226B-8C01-4ED5-AE9B-8164C237357F}" type="presOf" srcId="{08472B93-CDCB-4049-AEF7-C912F98797F7}" destId="{78904581-9FDC-4AC9-A242-DCF3E41C5438}" srcOrd="0" destOrd="0" presId="urn:microsoft.com/office/officeart/2005/8/layout/vList5"/>
    <dgm:cxn modelId="{DB303F01-859C-4FC8-9D22-9D786007D75C}" type="presOf" srcId="{31BD319D-CD9D-4142-8DFB-AD75B18C7647}" destId="{6ACA73A9-215B-4DC4-B0AE-A7865879F502}" srcOrd="0" destOrd="0" presId="urn:microsoft.com/office/officeart/2005/8/layout/vList5"/>
    <dgm:cxn modelId="{66D9E0C1-1912-4D6D-B2CE-B5D58D989D0B}" type="presOf" srcId="{F067F3D2-AEC3-4EC3-A104-25D67356E41D}" destId="{8522E7C7-38FF-4976-8EAC-065FCF2828C9}" srcOrd="0" destOrd="0" presId="urn:microsoft.com/office/officeart/2005/8/layout/vList5"/>
    <dgm:cxn modelId="{664735CA-52E0-4E95-8924-95C82E6D7481}" srcId="{F067F3D2-AEC3-4EC3-A104-25D67356E41D}" destId="{53C7CD4C-6036-4827-89CA-EBD29F4A368B}" srcOrd="12" destOrd="0" parTransId="{329AD2BA-E7DF-4D6E-9278-98420F9A24BF}" sibTransId="{11AB91C5-9446-4FB0-A5C5-A3328EE63AEF}"/>
    <dgm:cxn modelId="{EFC513B7-7668-4294-BA01-19C30C5E1FF6}" srcId="{F067F3D2-AEC3-4EC3-A104-25D67356E41D}" destId="{7CC1DEA0-7C53-4E20-9047-B1B2F344841A}" srcOrd="0" destOrd="0" parTransId="{D9CF201E-6032-434B-AFD4-4E0858E92520}" sibTransId="{9B8BF5F2-0D9A-47E1-B041-589F020B4410}"/>
    <dgm:cxn modelId="{3DD34FA8-4999-485D-AD24-77693326F2ED}" type="presOf" srcId="{645F199D-7CCA-4DE5-BE9D-1B184363DC79}" destId="{111363FC-681F-4B50-ADDA-12416AD8140F}" srcOrd="0" destOrd="0" presId="urn:microsoft.com/office/officeart/2005/8/layout/vList5"/>
    <dgm:cxn modelId="{27339C16-70E6-498C-A2F9-E942F9FEE9DF}" srcId="{F067F3D2-AEC3-4EC3-A104-25D67356E41D}" destId="{08472B93-CDCB-4049-AEF7-C912F98797F7}" srcOrd="2" destOrd="0" parTransId="{CA633A77-83AE-4EFF-933A-10D640B519BD}" sibTransId="{5A7E0334-C26B-4412-B622-62481233E159}"/>
    <dgm:cxn modelId="{20F1FFD0-0F43-4C4D-9992-56660A3F3FA7}" type="presOf" srcId="{0549C929-48DC-41F4-9A64-77DE8F1BDEAF}" destId="{F307C50A-7F01-4E27-BFCD-E6945521E71C}" srcOrd="0" destOrd="0" presId="urn:microsoft.com/office/officeart/2005/8/layout/vList5"/>
    <dgm:cxn modelId="{73A36796-90D6-4742-9956-7E43C6E5F66A}" type="presOf" srcId="{785C73AC-6B39-4FB0-A3DD-AB5C3EA2E0A0}" destId="{7416D22E-CB3A-4DBB-A1A5-27D18984A8BE}" srcOrd="0" destOrd="0" presId="urn:microsoft.com/office/officeart/2005/8/layout/vList5"/>
    <dgm:cxn modelId="{D39BB307-4820-4EDB-9FC5-DE8C7750818B}" type="presOf" srcId="{1F96868D-38E6-4CAB-9590-34F7B27A024D}" destId="{80107F1E-C20C-445E-A550-CD69E9DB12E5}" srcOrd="0" destOrd="0" presId="urn:microsoft.com/office/officeart/2005/8/layout/vList5"/>
    <dgm:cxn modelId="{94B14FA6-47EA-43A4-8C1F-A1FC4A2E5F52}" type="presOf" srcId="{5E01030A-82E5-459D-9923-91A080298F9E}" destId="{47385F27-AAE0-4F79-AF40-BEC05DB180A7}" srcOrd="0" destOrd="0" presId="urn:microsoft.com/office/officeart/2005/8/layout/vList5"/>
    <dgm:cxn modelId="{866DF4AD-9D31-4D0D-AB9B-9061C713D8DE}" type="presOf" srcId="{A3912D02-FD04-47E3-AB25-FE632EBE2C03}" destId="{78CC80D4-E816-4FE9-BE10-194FCA8B8A70}" srcOrd="0" destOrd="0" presId="urn:microsoft.com/office/officeart/2005/8/layout/vList5"/>
    <dgm:cxn modelId="{E33DA5B8-3DFE-48B9-AC8D-26890CF43C0F}" srcId="{F067F3D2-AEC3-4EC3-A104-25D67356E41D}" destId="{D76DC43D-7FBD-4E9C-9578-E1555A1DC7D5}" srcOrd="7" destOrd="0" parTransId="{DE914579-502F-43B9-9EF2-5864701A32CD}" sibTransId="{F939E5A8-D835-4D47-B3F1-B70E68EAC817}"/>
    <dgm:cxn modelId="{F3D1876A-C6E8-406C-A108-06E6F5006D35}" type="presOf" srcId="{53C7CD4C-6036-4827-89CA-EBD29F4A368B}" destId="{5F339AB1-699F-4DFE-8025-B7D3592EE624}" srcOrd="0" destOrd="0" presId="urn:microsoft.com/office/officeart/2005/8/layout/vList5"/>
    <dgm:cxn modelId="{9C44EC47-196A-4465-B42A-C4139F00284A}" type="presOf" srcId="{8E5E236F-50FE-44F7-B703-14DBB6406305}" destId="{87EA32B4-92C7-4731-82F6-EC54630F2770}" srcOrd="0" destOrd="0" presId="urn:microsoft.com/office/officeart/2005/8/layout/vList5"/>
    <dgm:cxn modelId="{095C3F95-C3A8-41D6-B079-321392FF870F}" srcId="{F067F3D2-AEC3-4EC3-A104-25D67356E41D}" destId="{A3912D02-FD04-47E3-AB25-FE632EBE2C03}" srcOrd="6" destOrd="0" parTransId="{5D4195DD-4158-45BE-80FE-5A724D0FC723}" sibTransId="{B4F3BE78-98FA-4DC6-A7E2-0BE9893318E6}"/>
    <dgm:cxn modelId="{68CE73A3-B1B3-4480-BE08-EF4367BD2582}" type="presOf" srcId="{75A521A2-0809-4045-900C-926B3173FA23}" destId="{146CB478-C1D3-463F-ACBB-5984C31848AA}" srcOrd="0" destOrd="0" presId="urn:microsoft.com/office/officeart/2005/8/layout/vList5"/>
    <dgm:cxn modelId="{E540B518-20EF-4788-9A6A-BE944C96E923}" srcId="{F067F3D2-AEC3-4EC3-A104-25D67356E41D}" destId="{31BD319D-CD9D-4142-8DFB-AD75B18C7647}" srcOrd="5" destOrd="0" parTransId="{3F5D1D54-4CA7-4A42-A6AD-DA5D60FEA6D6}" sibTransId="{83665F29-5EC3-45D6-B37E-75A18D337ABC}"/>
    <dgm:cxn modelId="{06846D13-8010-46EA-9885-ED9A18E4360D}" srcId="{F067F3D2-AEC3-4EC3-A104-25D67356E41D}" destId="{0549C929-48DC-41F4-9A64-77DE8F1BDEAF}" srcOrd="4" destOrd="0" parTransId="{2C9BA8DD-FE2F-417D-8CC8-71389F00E224}" sibTransId="{C2307DCC-1D4B-4192-A0CE-02EB5D9C34D4}"/>
    <dgm:cxn modelId="{B3389230-FB65-47C4-A4D3-CD90E8DCBF6C}" srcId="{F067F3D2-AEC3-4EC3-A104-25D67356E41D}" destId="{CD759DB0-256E-420A-AC10-83B94581263F}" srcOrd="3" destOrd="0" parTransId="{936BA2C6-BADF-4566-92AD-3A196AF2E032}" sibTransId="{5ECA25D1-96A7-4D9D-8EAA-2ADE3394FD20}"/>
    <dgm:cxn modelId="{BFC716B5-69EF-4F31-B3CF-C32769C58E56}" srcId="{F067F3D2-AEC3-4EC3-A104-25D67356E41D}" destId="{5E01030A-82E5-459D-9923-91A080298F9E}" srcOrd="11" destOrd="0" parTransId="{3D4F8035-1282-4D10-9823-173CDE6033A1}" sibTransId="{4EC7F42F-AFB3-48A9-A4F7-2F6BB6C0AFEC}"/>
    <dgm:cxn modelId="{EF866CC1-976A-4011-BAB7-B5C32C2EAF53}" type="presOf" srcId="{9597C1A3-AED6-4FCA-8B2D-987C2452C7B2}" destId="{DBA9EB51-4D01-49C5-9A68-70923100EACC}" srcOrd="0" destOrd="0" presId="urn:microsoft.com/office/officeart/2005/8/layout/vList5"/>
    <dgm:cxn modelId="{32011EC1-C59E-4B0F-838F-D577B5B709EC}" type="presOf" srcId="{7CC1DEA0-7C53-4E20-9047-B1B2F344841A}" destId="{0563A132-0B82-4E5A-8F05-D400A03128DE}" srcOrd="0" destOrd="0" presId="urn:microsoft.com/office/officeart/2005/8/layout/vList5"/>
    <dgm:cxn modelId="{B92588EB-7031-438A-8FD2-0BEC588E139E}" srcId="{F067F3D2-AEC3-4EC3-A104-25D67356E41D}" destId="{9597C1A3-AED6-4FCA-8B2D-987C2452C7B2}" srcOrd="8" destOrd="0" parTransId="{397F6134-3D9D-4571-9A69-278A95195A12}" sibTransId="{6B6E71AC-02C8-40E6-A3CA-76D7A530F16D}"/>
    <dgm:cxn modelId="{B57CB98F-C727-42D7-A5C2-4C3D0EEA089A}" srcId="{F067F3D2-AEC3-4EC3-A104-25D67356E41D}" destId="{785C73AC-6B39-4FB0-A3DD-AB5C3EA2E0A0}" srcOrd="1" destOrd="0" parTransId="{55DC0A07-5A27-440B-8A40-36E868EDB122}" sibTransId="{E6DAD547-EFBD-4C0A-B484-01A251201302}"/>
    <dgm:cxn modelId="{1ECD979D-15C9-426B-83F7-FAA5F780D327}" srcId="{F067F3D2-AEC3-4EC3-A104-25D67356E41D}" destId="{75A521A2-0809-4045-900C-926B3173FA23}" srcOrd="14" destOrd="0" parTransId="{88F4C34B-48AB-4B5A-9586-E0E2CDB997FF}" sibTransId="{00A49D4D-6C78-4154-99BC-C7C3FEF9F45F}"/>
    <dgm:cxn modelId="{FEB09D0B-2DA0-4E26-BAAC-6775B107D68C}" srcId="{F067F3D2-AEC3-4EC3-A104-25D67356E41D}" destId="{1F96868D-38E6-4CAB-9590-34F7B27A024D}" srcOrd="13" destOrd="0" parTransId="{13254EAB-CDB8-43FD-B93D-BDA3EE48829A}" sibTransId="{C95A4C98-6A5D-4FEF-825E-923B15A3783F}"/>
    <dgm:cxn modelId="{252EC8B5-2F6A-46A1-BFC3-199C441C84B8}" type="presOf" srcId="{D76DC43D-7FBD-4E9C-9578-E1555A1DC7D5}" destId="{A7210546-5C4B-42C7-B1BA-922EA81A79CA}" srcOrd="0" destOrd="0" presId="urn:microsoft.com/office/officeart/2005/8/layout/vList5"/>
    <dgm:cxn modelId="{255EFB26-49F5-4FE4-8293-A0BA085F6E1F}" type="presOf" srcId="{CD759DB0-256E-420A-AC10-83B94581263F}" destId="{76DD82B6-CCEB-4A88-A310-93C1932CC29D}" srcOrd="0" destOrd="0" presId="urn:microsoft.com/office/officeart/2005/8/layout/vList5"/>
    <dgm:cxn modelId="{5B620561-1542-45C7-9FC7-18E9D993FCE9}" srcId="{F067F3D2-AEC3-4EC3-A104-25D67356E41D}" destId="{8E5E236F-50FE-44F7-B703-14DBB6406305}" srcOrd="9" destOrd="0" parTransId="{3C72CD00-E612-431A-A8B0-44BA37C1977C}" sibTransId="{A8A4DDC8-674F-496C-8FE5-94521165CCE8}"/>
    <dgm:cxn modelId="{DDF6C5EB-8DD7-46A2-9B81-0772CDF58221}" srcId="{F067F3D2-AEC3-4EC3-A104-25D67356E41D}" destId="{645F199D-7CCA-4DE5-BE9D-1B184363DC79}" srcOrd="10" destOrd="0" parTransId="{D069B03D-7FC4-4B70-ACED-C12B25ADAFF6}" sibTransId="{F4E79029-EC78-4F78-9549-173098B583DF}"/>
    <dgm:cxn modelId="{1E792986-C0FA-43D6-ABFB-8C728991FB62}" type="presParOf" srcId="{8522E7C7-38FF-4976-8EAC-065FCF2828C9}" destId="{61DFC347-71AA-4E24-A641-B1ED0E73EA4D}" srcOrd="0" destOrd="0" presId="urn:microsoft.com/office/officeart/2005/8/layout/vList5"/>
    <dgm:cxn modelId="{71D92240-1226-4278-8083-922952BF505F}" type="presParOf" srcId="{61DFC347-71AA-4E24-A641-B1ED0E73EA4D}" destId="{0563A132-0B82-4E5A-8F05-D400A03128DE}" srcOrd="0" destOrd="0" presId="urn:microsoft.com/office/officeart/2005/8/layout/vList5"/>
    <dgm:cxn modelId="{B91C6CC4-D2E4-412A-953C-9105249C3B97}" type="presParOf" srcId="{8522E7C7-38FF-4976-8EAC-065FCF2828C9}" destId="{CF826EBD-0DBE-4020-BF6D-88F9ACED96BF}" srcOrd="1" destOrd="0" presId="urn:microsoft.com/office/officeart/2005/8/layout/vList5"/>
    <dgm:cxn modelId="{662DA48C-3714-423D-86C0-DFB6C1FEB90F}" type="presParOf" srcId="{8522E7C7-38FF-4976-8EAC-065FCF2828C9}" destId="{09189508-FF44-4F9D-AE7E-FC7A26EA8575}" srcOrd="2" destOrd="0" presId="urn:microsoft.com/office/officeart/2005/8/layout/vList5"/>
    <dgm:cxn modelId="{29D62CFD-3994-4B42-8523-F73F98021E6C}" type="presParOf" srcId="{09189508-FF44-4F9D-AE7E-FC7A26EA8575}" destId="{7416D22E-CB3A-4DBB-A1A5-27D18984A8BE}" srcOrd="0" destOrd="0" presId="urn:microsoft.com/office/officeart/2005/8/layout/vList5"/>
    <dgm:cxn modelId="{44617E41-B4CE-4388-926D-04736B3E9385}" type="presParOf" srcId="{8522E7C7-38FF-4976-8EAC-065FCF2828C9}" destId="{9385CC89-9087-44A7-B529-9DFB49C14605}" srcOrd="3" destOrd="0" presId="urn:microsoft.com/office/officeart/2005/8/layout/vList5"/>
    <dgm:cxn modelId="{F5B193D4-E5C1-4CE8-8EE6-08257A0ACC0C}" type="presParOf" srcId="{8522E7C7-38FF-4976-8EAC-065FCF2828C9}" destId="{34C5BD53-3E1C-43B3-8808-B520DE99114B}" srcOrd="4" destOrd="0" presId="urn:microsoft.com/office/officeart/2005/8/layout/vList5"/>
    <dgm:cxn modelId="{D15648D7-E11F-4E9B-B289-80DA0A5C4ACC}" type="presParOf" srcId="{34C5BD53-3E1C-43B3-8808-B520DE99114B}" destId="{78904581-9FDC-4AC9-A242-DCF3E41C5438}" srcOrd="0" destOrd="0" presId="urn:microsoft.com/office/officeart/2005/8/layout/vList5"/>
    <dgm:cxn modelId="{826D86A6-32B0-408A-89B5-358A5459AA97}" type="presParOf" srcId="{8522E7C7-38FF-4976-8EAC-065FCF2828C9}" destId="{64FB6B82-5F14-4D55-AF6F-BDF5E253ED2E}" srcOrd="5" destOrd="0" presId="urn:microsoft.com/office/officeart/2005/8/layout/vList5"/>
    <dgm:cxn modelId="{816D3ECF-0800-4B86-9AA1-C489A0F59171}" type="presParOf" srcId="{8522E7C7-38FF-4976-8EAC-065FCF2828C9}" destId="{990B90FC-C8E1-4C9F-83D9-DABB3CC8F31E}" srcOrd="6" destOrd="0" presId="urn:microsoft.com/office/officeart/2005/8/layout/vList5"/>
    <dgm:cxn modelId="{616347CB-50C8-49C7-8A0A-12775F4CC728}" type="presParOf" srcId="{990B90FC-C8E1-4C9F-83D9-DABB3CC8F31E}" destId="{76DD82B6-CCEB-4A88-A310-93C1932CC29D}" srcOrd="0" destOrd="0" presId="urn:microsoft.com/office/officeart/2005/8/layout/vList5"/>
    <dgm:cxn modelId="{FF5F27F8-7F20-483A-9DD1-49DB747054B3}" type="presParOf" srcId="{8522E7C7-38FF-4976-8EAC-065FCF2828C9}" destId="{894D2E51-BFB9-4DB9-A8F8-39C3F42DD5BB}" srcOrd="7" destOrd="0" presId="urn:microsoft.com/office/officeart/2005/8/layout/vList5"/>
    <dgm:cxn modelId="{751505B7-ADA6-46D7-A839-C070516D87B0}" type="presParOf" srcId="{8522E7C7-38FF-4976-8EAC-065FCF2828C9}" destId="{56807EAF-0355-4ED4-9FB7-ABEC2576CEAD}" srcOrd="8" destOrd="0" presId="urn:microsoft.com/office/officeart/2005/8/layout/vList5"/>
    <dgm:cxn modelId="{88ED813B-3B09-4294-8936-7290BBAD300E}" type="presParOf" srcId="{56807EAF-0355-4ED4-9FB7-ABEC2576CEAD}" destId="{F307C50A-7F01-4E27-BFCD-E6945521E71C}" srcOrd="0" destOrd="0" presId="urn:microsoft.com/office/officeart/2005/8/layout/vList5"/>
    <dgm:cxn modelId="{52271C98-E076-42D9-9A42-9B7779C21593}" type="presParOf" srcId="{8522E7C7-38FF-4976-8EAC-065FCF2828C9}" destId="{DB368311-B7D2-4F79-8194-1C14944F21E5}" srcOrd="9" destOrd="0" presId="urn:microsoft.com/office/officeart/2005/8/layout/vList5"/>
    <dgm:cxn modelId="{140C726E-3F87-47D9-8468-C66D6405A2A8}" type="presParOf" srcId="{8522E7C7-38FF-4976-8EAC-065FCF2828C9}" destId="{D57B3293-B0B6-47C9-ABDC-27E42000D831}" srcOrd="10" destOrd="0" presId="urn:microsoft.com/office/officeart/2005/8/layout/vList5"/>
    <dgm:cxn modelId="{DF8517DD-A0C1-46CB-8F63-000BB82B7781}" type="presParOf" srcId="{D57B3293-B0B6-47C9-ABDC-27E42000D831}" destId="{6ACA73A9-215B-4DC4-B0AE-A7865879F502}" srcOrd="0" destOrd="0" presId="urn:microsoft.com/office/officeart/2005/8/layout/vList5"/>
    <dgm:cxn modelId="{1E1BF99C-7739-498D-9A85-28F7D8741FF6}" type="presParOf" srcId="{8522E7C7-38FF-4976-8EAC-065FCF2828C9}" destId="{6B4A2E57-A54E-40DF-A56A-1D7CA040820E}" srcOrd="11" destOrd="0" presId="urn:microsoft.com/office/officeart/2005/8/layout/vList5"/>
    <dgm:cxn modelId="{6DD796B8-0636-4096-B76D-053B3F852C41}" type="presParOf" srcId="{8522E7C7-38FF-4976-8EAC-065FCF2828C9}" destId="{0582D1AD-CD31-4901-8945-7B7318019981}" srcOrd="12" destOrd="0" presId="urn:microsoft.com/office/officeart/2005/8/layout/vList5"/>
    <dgm:cxn modelId="{3ED649C6-B523-420E-B61C-D18FD7D6380C}" type="presParOf" srcId="{0582D1AD-CD31-4901-8945-7B7318019981}" destId="{78CC80D4-E816-4FE9-BE10-194FCA8B8A70}" srcOrd="0" destOrd="0" presId="urn:microsoft.com/office/officeart/2005/8/layout/vList5"/>
    <dgm:cxn modelId="{B0142AF8-598D-40F4-AE3A-1D2769FB7D76}" type="presParOf" srcId="{8522E7C7-38FF-4976-8EAC-065FCF2828C9}" destId="{F2EBBF3E-54F6-4ADF-B086-A2797009E3A5}" srcOrd="13" destOrd="0" presId="urn:microsoft.com/office/officeart/2005/8/layout/vList5"/>
    <dgm:cxn modelId="{3C423635-C79D-41F9-B1E5-3AB6B8ECAE89}" type="presParOf" srcId="{8522E7C7-38FF-4976-8EAC-065FCF2828C9}" destId="{329C7D8B-2E9A-49CC-AE93-F19B6276598E}" srcOrd="14" destOrd="0" presId="urn:microsoft.com/office/officeart/2005/8/layout/vList5"/>
    <dgm:cxn modelId="{2DB10DFB-33E8-494B-AE49-7E6ED748796B}" type="presParOf" srcId="{329C7D8B-2E9A-49CC-AE93-F19B6276598E}" destId="{A7210546-5C4B-42C7-B1BA-922EA81A79CA}" srcOrd="0" destOrd="0" presId="urn:microsoft.com/office/officeart/2005/8/layout/vList5"/>
    <dgm:cxn modelId="{88E8FC53-81F0-4B17-A1E5-B12D541E39DD}" type="presParOf" srcId="{8522E7C7-38FF-4976-8EAC-065FCF2828C9}" destId="{D4239E7B-A38C-4817-B82F-965AC725745F}" srcOrd="15" destOrd="0" presId="urn:microsoft.com/office/officeart/2005/8/layout/vList5"/>
    <dgm:cxn modelId="{011C4629-B4E8-49C2-ACDD-89A061762DFF}" type="presParOf" srcId="{8522E7C7-38FF-4976-8EAC-065FCF2828C9}" destId="{4565C535-B27A-4EAE-B828-500B9DDB318E}" srcOrd="16" destOrd="0" presId="urn:microsoft.com/office/officeart/2005/8/layout/vList5"/>
    <dgm:cxn modelId="{C3C19A55-6988-425F-ACF8-3F9D079D3E61}" type="presParOf" srcId="{4565C535-B27A-4EAE-B828-500B9DDB318E}" destId="{DBA9EB51-4D01-49C5-9A68-70923100EACC}" srcOrd="0" destOrd="0" presId="urn:microsoft.com/office/officeart/2005/8/layout/vList5"/>
    <dgm:cxn modelId="{866CD486-299B-47CC-9617-A2732B1BC008}" type="presParOf" srcId="{8522E7C7-38FF-4976-8EAC-065FCF2828C9}" destId="{042C892B-0637-4220-9F2B-6A35A605D9F0}" srcOrd="17" destOrd="0" presId="urn:microsoft.com/office/officeart/2005/8/layout/vList5"/>
    <dgm:cxn modelId="{F07E239B-BC91-4256-9B0E-34235D6851C3}" type="presParOf" srcId="{8522E7C7-38FF-4976-8EAC-065FCF2828C9}" destId="{DF2CE224-43A4-42E0-B7E7-76ED34987126}" srcOrd="18" destOrd="0" presId="urn:microsoft.com/office/officeart/2005/8/layout/vList5"/>
    <dgm:cxn modelId="{1D6ABF82-0E46-4BD6-A2B3-7C78616447A2}" type="presParOf" srcId="{DF2CE224-43A4-42E0-B7E7-76ED34987126}" destId="{87EA32B4-92C7-4731-82F6-EC54630F2770}" srcOrd="0" destOrd="0" presId="urn:microsoft.com/office/officeart/2005/8/layout/vList5"/>
    <dgm:cxn modelId="{A1FD7E3A-0AE2-4824-90B8-02938639EAD2}" type="presParOf" srcId="{8522E7C7-38FF-4976-8EAC-065FCF2828C9}" destId="{9767F22E-9233-4A9A-966E-B6C70CA25346}" srcOrd="19" destOrd="0" presId="urn:microsoft.com/office/officeart/2005/8/layout/vList5"/>
    <dgm:cxn modelId="{3C8F8124-4812-435F-A944-7F43726DCF81}" type="presParOf" srcId="{8522E7C7-38FF-4976-8EAC-065FCF2828C9}" destId="{ED5B7EDB-0786-4C77-A0D1-27BF5CBB9013}" srcOrd="20" destOrd="0" presId="urn:microsoft.com/office/officeart/2005/8/layout/vList5"/>
    <dgm:cxn modelId="{DADC2E30-3D17-472D-89BA-AD1F2281B2C6}" type="presParOf" srcId="{ED5B7EDB-0786-4C77-A0D1-27BF5CBB9013}" destId="{111363FC-681F-4B50-ADDA-12416AD8140F}" srcOrd="0" destOrd="0" presId="urn:microsoft.com/office/officeart/2005/8/layout/vList5"/>
    <dgm:cxn modelId="{34DB5167-7486-46DD-87E6-53CAB1BB70F1}" type="presParOf" srcId="{8522E7C7-38FF-4976-8EAC-065FCF2828C9}" destId="{1EAED5F8-8429-495E-B9E6-1F279B23CC59}" srcOrd="21" destOrd="0" presId="urn:microsoft.com/office/officeart/2005/8/layout/vList5"/>
    <dgm:cxn modelId="{37652E83-5714-4722-8A30-C066D9C71503}" type="presParOf" srcId="{8522E7C7-38FF-4976-8EAC-065FCF2828C9}" destId="{3D726E9A-AC86-46E8-9C9B-F354BA7E6839}" srcOrd="22" destOrd="0" presId="urn:microsoft.com/office/officeart/2005/8/layout/vList5"/>
    <dgm:cxn modelId="{BC025582-967F-4217-9D3E-4F8671B64734}" type="presParOf" srcId="{3D726E9A-AC86-46E8-9C9B-F354BA7E6839}" destId="{47385F27-AAE0-4F79-AF40-BEC05DB180A7}" srcOrd="0" destOrd="0" presId="urn:microsoft.com/office/officeart/2005/8/layout/vList5"/>
    <dgm:cxn modelId="{B0234CE7-1FBE-4085-800A-9410DCE51BAF}" type="presParOf" srcId="{8522E7C7-38FF-4976-8EAC-065FCF2828C9}" destId="{C5A0E9F2-628E-4FD1-9842-D02F7996E74D}" srcOrd="23" destOrd="0" presId="urn:microsoft.com/office/officeart/2005/8/layout/vList5"/>
    <dgm:cxn modelId="{89DF0289-537B-4B49-933B-3C603046C723}" type="presParOf" srcId="{8522E7C7-38FF-4976-8EAC-065FCF2828C9}" destId="{92C2704B-C218-479E-8BA2-0EFDC893054D}" srcOrd="24" destOrd="0" presId="urn:microsoft.com/office/officeart/2005/8/layout/vList5"/>
    <dgm:cxn modelId="{96F7D0ED-04F0-437A-BC3F-50B1791C77E8}" type="presParOf" srcId="{92C2704B-C218-479E-8BA2-0EFDC893054D}" destId="{5F339AB1-699F-4DFE-8025-B7D3592EE624}" srcOrd="0" destOrd="0" presId="urn:microsoft.com/office/officeart/2005/8/layout/vList5"/>
    <dgm:cxn modelId="{69D03F28-9B45-48EC-A472-3BAC8FAB2213}" type="presParOf" srcId="{8522E7C7-38FF-4976-8EAC-065FCF2828C9}" destId="{AC694878-3060-44A3-9BD4-6E4E08E762D6}" srcOrd="25" destOrd="0" presId="urn:microsoft.com/office/officeart/2005/8/layout/vList5"/>
    <dgm:cxn modelId="{B31DE248-FBA5-4543-8BF4-6FA3AA6DEE6F}" type="presParOf" srcId="{8522E7C7-38FF-4976-8EAC-065FCF2828C9}" destId="{666D538A-540A-4CC8-8732-EA5BA40D13F4}" srcOrd="26" destOrd="0" presId="urn:microsoft.com/office/officeart/2005/8/layout/vList5"/>
    <dgm:cxn modelId="{346AC78C-4F41-4F7F-945D-27E3F059F535}" type="presParOf" srcId="{666D538A-540A-4CC8-8732-EA5BA40D13F4}" destId="{80107F1E-C20C-445E-A550-CD69E9DB12E5}" srcOrd="0" destOrd="0" presId="urn:microsoft.com/office/officeart/2005/8/layout/vList5"/>
    <dgm:cxn modelId="{F790130D-8E32-4312-B983-76428CFB812C}" type="presParOf" srcId="{8522E7C7-38FF-4976-8EAC-065FCF2828C9}" destId="{3AF53E92-571B-45CA-BEE2-ADD397ED5832}" srcOrd="27" destOrd="0" presId="urn:microsoft.com/office/officeart/2005/8/layout/vList5"/>
    <dgm:cxn modelId="{898A48B6-9353-4AB6-A2B8-A1AFB31D9B6F}" type="presParOf" srcId="{8522E7C7-38FF-4976-8EAC-065FCF2828C9}" destId="{5BA5CA99-0FA5-43B1-A2F6-F377F4D534A2}" srcOrd="28" destOrd="0" presId="urn:microsoft.com/office/officeart/2005/8/layout/vList5"/>
    <dgm:cxn modelId="{2181A44A-4F72-4ACD-8336-E2555A5B01E1}" type="presParOf" srcId="{5BA5CA99-0FA5-43B1-A2F6-F377F4D534A2}" destId="{146CB478-C1D3-463F-ACBB-5984C31848A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3A132-0B82-4E5A-8F05-D400A03128DE}">
      <dsp:nvSpPr>
        <dsp:cNvPr id="0" name=""/>
        <dsp:cNvSpPr/>
      </dsp:nvSpPr>
      <dsp:spPr>
        <a:xfrm>
          <a:off x="3478045" y="3538"/>
          <a:ext cx="3912800" cy="299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Causes of upper GIT bleeding:</a:t>
          </a:r>
          <a:endParaRPr lang="ar-IQ" sz="1400" kern="1200"/>
        </a:p>
      </dsp:txBody>
      <dsp:txXfrm>
        <a:off x="3492679" y="18172"/>
        <a:ext cx="3883532" cy="270518"/>
      </dsp:txXfrm>
    </dsp:sp>
    <dsp:sp modelId="{7416D22E-CB3A-4DBB-A1A5-27D18984A8BE}">
      <dsp:nvSpPr>
        <dsp:cNvPr id="0" name=""/>
        <dsp:cNvSpPr/>
      </dsp:nvSpPr>
      <dsp:spPr>
        <a:xfrm>
          <a:off x="3478045" y="318314"/>
          <a:ext cx="3912800" cy="299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Condition                                           percentages </a:t>
          </a:r>
          <a:endParaRPr lang="ar-IQ" sz="1400" kern="1200"/>
        </a:p>
      </dsp:txBody>
      <dsp:txXfrm>
        <a:off x="3492679" y="332948"/>
        <a:ext cx="3883532" cy="270518"/>
      </dsp:txXfrm>
    </dsp:sp>
    <dsp:sp modelId="{78904581-9FDC-4AC9-A242-DCF3E41C5438}">
      <dsp:nvSpPr>
        <dsp:cNvPr id="0" name=""/>
        <dsp:cNvSpPr/>
      </dsp:nvSpPr>
      <dsp:spPr>
        <a:xfrm>
          <a:off x="3478045" y="633089"/>
          <a:ext cx="3912800" cy="299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Ulcer                                                           60</a:t>
          </a:r>
          <a:endParaRPr lang="ar-IQ" sz="1400" kern="1200" dirty="0"/>
        </a:p>
      </dsp:txBody>
      <dsp:txXfrm>
        <a:off x="3492679" y="647723"/>
        <a:ext cx="3883532" cy="270518"/>
      </dsp:txXfrm>
    </dsp:sp>
    <dsp:sp modelId="{76DD82B6-CCEB-4A88-A310-93C1932CC29D}">
      <dsp:nvSpPr>
        <dsp:cNvPr id="0" name=""/>
        <dsp:cNvSpPr/>
      </dsp:nvSpPr>
      <dsp:spPr>
        <a:xfrm>
          <a:off x="3478045" y="947865"/>
          <a:ext cx="3912800" cy="299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Esophageal                                                 6</a:t>
          </a:r>
          <a:endParaRPr lang="ar-IQ" sz="1400" kern="1200"/>
        </a:p>
      </dsp:txBody>
      <dsp:txXfrm>
        <a:off x="3492679" y="962499"/>
        <a:ext cx="3883532" cy="270518"/>
      </dsp:txXfrm>
    </dsp:sp>
    <dsp:sp modelId="{F307C50A-7F01-4E27-BFCD-E6945521E71C}">
      <dsp:nvSpPr>
        <dsp:cNvPr id="0" name=""/>
        <dsp:cNvSpPr/>
      </dsp:nvSpPr>
      <dsp:spPr>
        <a:xfrm>
          <a:off x="3478045" y="1262640"/>
          <a:ext cx="3912800" cy="299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Gastric                                                          21</a:t>
          </a:r>
          <a:endParaRPr lang="ar-IQ" sz="1400" kern="1200"/>
        </a:p>
      </dsp:txBody>
      <dsp:txXfrm>
        <a:off x="3492679" y="1277274"/>
        <a:ext cx="3883532" cy="270518"/>
      </dsp:txXfrm>
    </dsp:sp>
    <dsp:sp modelId="{6ACA73A9-215B-4DC4-B0AE-A7865879F502}">
      <dsp:nvSpPr>
        <dsp:cNvPr id="0" name=""/>
        <dsp:cNvSpPr/>
      </dsp:nvSpPr>
      <dsp:spPr>
        <a:xfrm>
          <a:off x="3478045" y="1577416"/>
          <a:ext cx="3912800" cy="299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Duodenal                                                      33</a:t>
          </a:r>
          <a:endParaRPr lang="ar-IQ" sz="1400" kern="1200"/>
        </a:p>
      </dsp:txBody>
      <dsp:txXfrm>
        <a:off x="3492679" y="1592050"/>
        <a:ext cx="3883532" cy="270518"/>
      </dsp:txXfrm>
    </dsp:sp>
    <dsp:sp modelId="{78CC80D4-E816-4FE9-BE10-194FCA8B8A70}">
      <dsp:nvSpPr>
        <dsp:cNvPr id="0" name=""/>
        <dsp:cNvSpPr/>
      </dsp:nvSpPr>
      <dsp:spPr>
        <a:xfrm>
          <a:off x="3478045" y="1892191"/>
          <a:ext cx="3912800" cy="299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    Erosions : </a:t>
          </a:r>
          <a:endParaRPr lang="ar-IQ" sz="1400" kern="1200" dirty="0"/>
        </a:p>
      </dsp:txBody>
      <dsp:txXfrm>
        <a:off x="3492679" y="1906825"/>
        <a:ext cx="3883532" cy="270518"/>
      </dsp:txXfrm>
    </dsp:sp>
    <dsp:sp modelId="{A7210546-5C4B-42C7-B1BA-922EA81A79CA}">
      <dsp:nvSpPr>
        <dsp:cNvPr id="0" name=""/>
        <dsp:cNvSpPr/>
      </dsp:nvSpPr>
      <dsp:spPr>
        <a:xfrm>
          <a:off x="3478045" y="2206966"/>
          <a:ext cx="3912800" cy="299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Esopghageal                                                   13</a:t>
          </a:r>
          <a:endParaRPr lang="ar-IQ" sz="1400" kern="1200"/>
        </a:p>
      </dsp:txBody>
      <dsp:txXfrm>
        <a:off x="3492679" y="2221600"/>
        <a:ext cx="3883532" cy="270518"/>
      </dsp:txXfrm>
    </dsp:sp>
    <dsp:sp modelId="{DBA9EB51-4D01-49C5-9A68-70923100EACC}">
      <dsp:nvSpPr>
        <dsp:cNvPr id="0" name=""/>
        <dsp:cNvSpPr/>
      </dsp:nvSpPr>
      <dsp:spPr>
        <a:xfrm>
          <a:off x="3478045" y="2521742"/>
          <a:ext cx="3912800" cy="299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Gastric                                                              9</a:t>
          </a:r>
          <a:endParaRPr lang="ar-IQ" sz="1400" kern="1200"/>
        </a:p>
      </dsp:txBody>
      <dsp:txXfrm>
        <a:off x="3492679" y="2536376"/>
        <a:ext cx="3883532" cy="270518"/>
      </dsp:txXfrm>
    </dsp:sp>
    <dsp:sp modelId="{87EA32B4-92C7-4731-82F6-EC54630F2770}">
      <dsp:nvSpPr>
        <dsp:cNvPr id="0" name=""/>
        <dsp:cNvSpPr/>
      </dsp:nvSpPr>
      <dsp:spPr>
        <a:xfrm>
          <a:off x="3478045" y="2836517"/>
          <a:ext cx="3912800" cy="299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Duodenal                                                          4</a:t>
          </a:r>
          <a:endParaRPr lang="ar-IQ" sz="1400" kern="1200"/>
        </a:p>
      </dsp:txBody>
      <dsp:txXfrm>
        <a:off x="3492679" y="2851151"/>
        <a:ext cx="3883532" cy="270518"/>
      </dsp:txXfrm>
    </dsp:sp>
    <dsp:sp modelId="{111363FC-681F-4B50-ADDA-12416AD8140F}">
      <dsp:nvSpPr>
        <dsp:cNvPr id="0" name=""/>
        <dsp:cNvSpPr/>
      </dsp:nvSpPr>
      <dsp:spPr>
        <a:xfrm>
          <a:off x="3478045" y="3151293"/>
          <a:ext cx="3912800" cy="299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Mallory -Weiss tear .                                       4</a:t>
          </a:r>
          <a:endParaRPr lang="ar-IQ" sz="1400" kern="1200"/>
        </a:p>
      </dsp:txBody>
      <dsp:txXfrm>
        <a:off x="3492679" y="3165927"/>
        <a:ext cx="3883532" cy="270518"/>
      </dsp:txXfrm>
    </dsp:sp>
    <dsp:sp modelId="{47385F27-AAE0-4F79-AF40-BEC05DB180A7}">
      <dsp:nvSpPr>
        <dsp:cNvPr id="0" name=""/>
        <dsp:cNvSpPr/>
      </dsp:nvSpPr>
      <dsp:spPr>
        <a:xfrm>
          <a:off x="3478045" y="3466068"/>
          <a:ext cx="3912800" cy="299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Esophageal varices                                            4</a:t>
          </a:r>
          <a:endParaRPr lang="ar-IQ" sz="1400" kern="1200"/>
        </a:p>
      </dsp:txBody>
      <dsp:txXfrm>
        <a:off x="3492679" y="3480702"/>
        <a:ext cx="3883532" cy="270518"/>
      </dsp:txXfrm>
    </dsp:sp>
    <dsp:sp modelId="{5F339AB1-699F-4DFE-8025-B7D3592EE624}">
      <dsp:nvSpPr>
        <dsp:cNvPr id="0" name=""/>
        <dsp:cNvSpPr/>
      </dsp:nvSpPr>
      <dsp:spPr>
        <a:xfrm>
          <a:off x="3478045" y="3780844"/>
          <a:ext cx="3912800" cy="299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  Tumor                                                       0.5</a:t>
          </a:r>
          <a:endParaRPr lang="ar-IQ" sz="1400" kern="1200" dirty="0"/>
        </a:p>
      </dsp:txBody>
      <dsp:txXfrm>
        <a:off x="3492679" y="3795478"/>
        <a:ext cx="3883532" cy="270518"/>
      </dsp:txXfrm>
    </dsp:sp>
    <dsp:sp modelId="{80107F1E-C20C-445E-A550-CD69E9DB12E5}">
      <dsp:nvSpPr>
        <dsp:cNvPr id="0" name=""/>
        <dsp:cNvSpPr/>
      </dsp:nvSpPr>
      <dsp:spPr>
        <a:xfrm>
          <a:off x="3478045" y="4095619"/>
          <a:ext cx="3912800" cy="299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Vascular lesion                                                    0.5</a:t>
          </a:r>
          <a:endParaRPr lang="ar-IQ" sz="1400" kern="1200"/>
        </a:p>
      </dsp:txBody>
      <dsp:txXfrm>
        <a:off x="3492679" y="4110253"/>
        <a:ext cx="3883532" cy="270518"/>
      </dsp:txXfrm>
    </dsp:sp>
    <dsp:sp modelId="{146CB478-C1D3-463F-ACBB-5984C31848AA}">
      <dsp:nvSpPr>
        <dsp:cNvPr id="0" name=""/>
        <dsp:cNvSpPr/>
      </dsp:nvSpPr>
      <dsp:spPr>
        <a:xfrm>
          <a:off x="3478045" y="4410395"/>
          <a:ext cx="3912800" cy="299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Other :                                                                  5</a:t>
          </a:r>
          <a:endParaRPr lang="ar-IQ" sz="1400" kern="1200"/>
        </a:p>
      </dsp:txBody>
      <dsp:txXfrm>
        <a:off x="3492679" y="4425029"/>
        <a:ext cx="3883532" cy="270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08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9251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25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87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7995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38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98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709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16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6183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80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154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28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84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169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3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7955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BAC108-6B77-4A83-9E08-01ED61CD299B}" type="datetimeFigureOut">
              <a:rPr lang="ar-IQ" smtClean="0"/>
              <a:t>21/ربيع الثاني/40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073668-7826-43E5-928E-428885EA901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438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Upper GIT Bleeding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</a:t>
            </a:r>
          </a:p>
          <a:p>
            <a:r>
              <a:rPr lang="en-US" dirty="0" err="1" smtClean="0"/>
              <a:t>Dr.Mustafa</a:t>
            </a:r>
            <a:r>
              <a:rPr lang="en-US" dirty="0" smtClean="0"/>
              <a:t> Usama </a:t>
            </a:r>
            <a:r>
              <a:rPr lang="en-US" dirty="0" err="1" smtClean="0"/>
              <a:t>Abdulmageed</a:t>
            </a:r>
            <a:endParaRPr lang="en-US" dirty="0" smtClean="0"/>
          </a:p>
          <a:p>
            <a:r>
              <a:rPr lang="en-US" dirty="0" smtClean="0"/>
              <a:t>General laparoscopic and endoscopic surgery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7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Bleeding peptic ulcer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gastric ,duodenal ,esophageal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Hx</a:t>
            </a:r>
            <a:r>
              <a:rPr lang="en-US" dirty="0" smtClean="0"/>
              <a:t> of NSIAD ingestion .</a:t>
            </a:r>
          </a:p>
          <a:p>
            <a:r>
              <a:rPr lang="en-US" dirty="0" err="1" smtClean="0"/>
              <a:t>Dx</a:t>
            </a:r>
            <a:r>
              <a:rPr lang="en-US" dirty="0" smtClean="0"/>
              <a:t> endoscopy .</a:t>
            </a:r>
          </a:p>
          <a:p>
            <a:r>
              <a:rPr lang="en-US" dirty="0" smtClean="0"/>
              <a:t>RX :minimal invasive therapy :Iv PPI H2receptor antagonist .</a:t>
            </a:r>
          </a:p>
          <a:p>
            <a:r>
              <a:rPr lang="en-US" dirty="0" smtClean="0"/>
              <a:t>Endoscopy </a:t>
            </a:r>
          </a:p>
          <a:p>
            <a:r>
              <a:rPr lang="en-US" dirty="0" smtClean="0"/>
              <a:t>Trans catheter embolization 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538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8" y="207818"/>
            <a:ext cx="11180618" cy="622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77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45" y="745837"/>
            <a:ext cx="11499273" cy="55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873" y="429491"/>
            <a:ext cx="11042072" cy="57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55" y="3200256"/>
            <a:ext cx="2143125" cy="2143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2856902"/>
            <a:ext cx="3800475" cy="28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Bleeding peptic </a:t>
            </a:r>
            <a:r>
              <a:rPr lang="en-US" dirty="0" smtClean="0"/>
              <a:t>ulcer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Surgery treatment </a:t>
            </a:r>
            <a:r>
              <a:rPr lang="en-US" dirty="0" smtClean="0"/>
              <a:t>:Indication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patient continuous  to bleed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 bleed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Patient with visible vessel in ulcer base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Spurting vessel.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Ulcer with clot in a base 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Elderly ,un fit patient ,atherosclerosis .early surgery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Patients require more than 6 units of blood 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742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Bleeding peptic </a:t>
            </a:r>
            <a:r>
              <a:rPr lang="en-US" dirty="0" smtClean="0"/>
              <a:t>ulcer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Bleeding from duodenum: mobilization of the duodenum  </a:t>
            </a:r>
          </a:p>
          <a:p>
            <a:r>
              <a:rPr lang="en-US" dirty="0" smtClean="0"/>
              <a:t>Opening the duodenum longitudinally ,under run the bleeding </a:t>
            </a:r>
            <a:r>
              <a:rPr lang="en-US" dirty="0" err="1"/>
              <a:t>S</a:t>
            </a:r>
            <a:r>
              <a:rPr lang="en-US" dirty="0" err="1" smtClean="0"/>
              <a:t>p</a:t>
            </a:r>
            <a:r>
              <a:rPr lang="en-US" dirty="0" smtClean="0"/>
              <a:t> gastroduodenal post. Superior ,closure transverse like </a:t>
            </a:r>
            <a:r>
              <a:rPr lang="en-US" dirty="0" err="1" smtClean="0"/>
              <a:t>pyloroplasty</a:t>
            </a:r>
            <a:r>
              <a:rPr lang="en-US" dirty="0" smtClean="0"/>
              <a:t> .</a:t>
            </a:r>
          </a:p>
          <a:p>
            <a:r>
              <a:rPr lang="en-US" dirty="0" smtClean="0"/>
              <a:t>In giant ulcer .in proximal duodenum :distal gastrectomy .Roux </a:t>
            </a:r>
            <a:r>
              <a:rPr lang="en-US" dirty="0" err="1" smtClean="0"/>
              <a:t>en</a:t>
            </a:r>
            <a:r>
              <a:rPr lang="en-US" dirty="0" smtClean="0"/>
              <a:t> y duodenum stump closed </a:t>
            </a:r>
            <a:endParaRPr lang="en-US" dirty="0"/>
          </a:p>
          <a:p>
            <a:r>
              <a:rPr lang="en-US" dirty="0" smtClean="0"/>
              <a:t>Bleeding from stomach: the same principal under running suture .or large gastrectomy ?? Damage control in friable patient  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559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1097977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Bleeding peptic ulcer: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surgical options for treating</a:t>
            </a:r>
          </a:p>
          <a:p>
            <a:r>
              <a:rPr lang="en-US" dirty="0"/>
              <a:t>bleeding PUD include suture ligation of the bleeder; suture</a:t>
            </a:r>
          </a:p>
          <a:p>
            <a:r>
              <a:rPr lang="en-US" dirty="0"/>
              <a:t>ligation and definitive </a:t>
            </a:r>
            <a:r>
              <a:rPr lang="en-US" dirty="0" err="1"/>
              <a:t>nonresective</a:t>
            </a:r>
            <a:r>
              <a:rPr lang="en-US" dirty="0"/>
              <a:t> ulcer operation (HSV or V +</a:t>
            </a:r>
          </a:p>
          <a:p>
            <a:r>
              <a:rPr lang="en-US" dirty="0"/>
              <a:t>D); and gastric resection (usually, including </a:t>
            </a:r>
            <a:r>
              <a:rPr lang="en-US" dirty="0" err="1"/>
              <a:t>vagotomy</a:t>
            </a:r>
            <a:r>
              <a:rPr lang="en-US" dirty="0"/>
              <a:t> and ulcer</a:t>
            </a:r>
          </a:p>
          <a:p>
            <a:r>
              <a:rPr lang="en-US" dirty="0"/>
              <a:t>excision). Gastric ulcer requires biopsy if not resected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10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Stress ulceration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: major illness or injury ,major surgery or co morbidity .The patient in the intensive care. </a:t>
            </a:r>
          </a:p>
          <a:p>
            <a:r>
              <a:rPr lang="en-US" dirty="0" smtClean="0"/>
              <a:t>The prevention is the best .</a:t>
            </a:r>
          </a:p>
          <a:p>
            <a:r>
              <a:rPr lang="en-US" dirty="0" smtClean="0"/>
              <a:t>Acid suppression with </a:t>
            </a:r>
            <a:r>
              <a:rPr lang="en-US" dirty="0" err="1" smtClean="0"/>
              <a:t>sucralfate</a:t>
            </a:r>
            <a:r>
              <a:rPr lang="en-US" dirty="0" smtClean="0"/>
              <a:t> .</a:t>
            </a:r>
          </a:p>
          <a:p>
            <a:r>
              <a:rPr lang="en-US" dirty="0" smtClean="0"/>
              <a:t>Endoscopy is useless </a:t>
            </a:r>
          </a:p>
          <a:p>
            <a:r>
              <a:rPr lang="en-US" dirty="0" smtClean="0"/>
              <a:t>Surgery of chronic peptic ulcer 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85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Upper GIT Bleeding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Objectives :</a:t>
            </a:r>
          </a:p>
          <a:p>
            <a:r>
              <a:rPr lang="en-US" dirty="0" smtClean="0"/>
              <a:t>1- to enumerate the </a:t>
            </a:r>
            <a:r>
              <a:rPr lang="en-US" dirty="0"/>
              <a:t>c</a:t>
            </a:r>
            <a:r>
              <a:rPr lang="en-US" dirty="0" smtClean="0"/>
              <a:t>auses of  hematemesis and melena .</a:t>
            </a:r>
          </a:p>
          <a:p>
            <a:r>
              <a:rPr lang="en-US" dirty="0" smtClean="0"/>
              <a:t>2-to detect the patient who at high  risk ?</a:t>
            </a:r>
          </a:p>
          <a:p>
            <a:r>
              <a:rPr lang="en-US" dirty="0"/>
              <a:t>3</a:t>
            </a:r>
            <a:r>
              <a:rPr lang="en-US" dirty="0" smtClean="0"/>
              <a:t>-to discuss every cause and its management .</a:t>
            </a:r>
          </a:p>
          <a:p>
            <a:r>
              <a:rPr lang="en-US" dirty="0"/>
              <a:t>4</a:t>
            </a:r>
            <a:r>
              <a:rPr lang="en-US" dirty="0" smtClean="0"/>
              <a:t>-management of upper GIT bleeding (resuscitation ,endoscopic therapy ,surgery, interventional radiology  ).</a:t>
            </a:r>
          </a:p>
          <a:p>
            <a:r>
              <a:rPr lang="en-US" dirty="0" smtClean="0"/>
              <a:t>5-Endoscopic classification of upper GIT bleeding .</a:t>
            </a:r>
          </a:p>
          <a:p>
            <a:r>
              <a:rPr lang="en-US" dirty="0" smtClean="0"/>
              <a:t>Definition of Massive upper GIT bleeding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29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Gastric ,</a:t>
            </a:r>
            <a:r>
              <a:rPr lang="en-US" dirty="0" err="1" smtClean="0"/>
              <a:t>duodenal,esophageal</a:t>
            </a:r>
            <a:r>
              <a:rPr lang="en-US" dirty="0" smtClean="0"/>
              <a:t>  erosions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Gastric erosions .NSIAD induce erosive gastritis. Most settles spontaneously.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56085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Mallory -Weiss tear </a:t>
            </a:r>
            <a:r>
              <a:rPr lang="en-US" dirty="0" smtClean="0"/>
              <a:t>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longitudinal mucosal </a:t>
            </a:r>
            <a:r>
              <a:rPr lang="en-US" dirty="0" smtClean="0"/>
              <a:t>tear in the cardia rather than full perforation .</a:t>
            </a:r>
          </a:p>
          <a:p>
            <a:pPr marL="0" indent="0">
              <a:buNone/>
            </a:pPr>
            <a:r>
              <a:rPr lang="en-US" dirty="0" smtClean="0"/>
              <a:t>Mechanism of injury  :</a:t>
            </a:r>
          </a:p>
          <a:p>
            <a:pPr marL="0" indent="0">
              <a:buNone/>
            </a:pPr>
            <a:r>
              <a:rPr lang="en-US" dirty="0"/>
              <a:t>The mechanism is</a:t>
            </a:r>
          </a:p>
          <a:p>
            <a:pPr marL="0" indent="0">
              <a:buNone/>
            </a:pPr>
            <a:r>
              <a:rPr lang="en-US" dirty="0"/>
              <a:t>similar to spontaneous esophageal perforation: an acute increase</a:t>
            </a:r>
          </a:p>
          <a:p>
            <a:pPr marL="0" indent="0">
              <a:buNone/>
            </a:pPr>
            <a:r>
              <a:rPr lang="en-US" dirty="0"/>
              <a:t>in intra-abdominal pressure against a closed glottis in a patient</a:t>
            </a:r>
          </a:p>
          <a:p>
            <a:pPr marL="0" indent="0">
              <a:buNone/>
            </a:pPr>
            <a:r>
              <a:rPr lang="en-US" dirty="0"/>
              <a:t>with a hiatal hernia.</a:t>
            </a:r>
            <a:br>
              <a:rPr lang="en-US" dirty="0"/>
            </a:br>
            <a:endParaRPr lang="en-US" dirty="0" smtClean="0"/>
          </a:p>
          <a:p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982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Mallory -Weiss tear 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characterized </a:t>
            </a:r>
            <a:r>
              <a:rPr lang="en-US" dirty="0"/>
              <a:t>by arterial </a:t>
            </a:r>
            <a:r>
              <a:rPr lang="en-US" dirty="0" smtClean="0"/>
              <a:t>bleeding, which </a:t>
            </a:r>
            <a:r>
              <a:rPr lang="en-US" dirty="0"/>
              <a:t>may be massive. </a:t>
            </a:r>
            <a:endParaRPr lang="en-US" dirty="0" smtClean="0"/>
          </a:p>
          <a:p>
            <a:r>
              <a:rPr lang="en-US" dirty="0" smtClean="0"/>
              <a:t>Vomiting </a:t>
            </a:r>
            <a:r>
              <a:rPr lang="en-US" dirty="0"/>
              <a:t>is not an obligatory </a:t>
            </a:r>
            <a:r>
              <a:rPr lang="en-US" dirty="0" smtClean="0"/>
              <a:t>factor, as </a:t>
            </a:r>
            <a:r>
              <a:rPr lang="en-US" dirty="0"/>
              <a:t>there may be other causes of an acute increase in </a:t>
            </a:r>
            <a:r>
              <a:rPr lang="en-US" dirty="0" err="1" smtClean="0"/>
              <a:t>intraabdominal</a:t>
            </a:r>
            <a:r>
              <a:rPr lang="en-US" dirty="0" smtClean="0"/>
              <a:t> pressure</a:t>
            </a:r>
            <a:r>
              <a:rPr lang="en-US" dirty="0"/>
              <a:t>, such as paroxysmal coughing, </a:t>
            </a:r>
            <a:r>
              <a:rPr lang="en-US" dirty="0" err="1" smtClean="0"/>
              <a:t>seizures,and</a:t>
            </a:r>
            <a:r>
              <a:rPr lang="en-US" dirty="0" smtClean="0"/>
              <a:t> </a:t>
            </a:r>
            <a:r>
              <a:rPr lang="en-US" dirty="0"/>
              <a:t>retching. </a:t>
            </a:r>
            <a:endParaRPr lang="en-US" dirty="0" smtClean="0"/>
          </a:p>
          <a:p>
            <a:r>
              <a:rPr lang="en-US" dirty="0" err="1" smtClean="0"/>
              <a:t>Dx</a:t>
            </a:r>
            <a:r>
              <a:rPr lang="en-US" dirty="0" smtClean="0"/>
              <a:t> :Upper endoscopy confirms </a:t>
            </a:r>
            <a:r>
              <a:rPr lang="en-US" dirty="0"/>
              <a:t>the suspicion by identifying one or more </a:t>
            </a:r>
            <a:r>
              <a:rPr lang="en-US" dirty="0" smtClean="0"/>
              <a:t>longitudinal fissures </a:t>
            </a:r>
            <a:r>
              <a:rPr lang="en-US" dirty="0"/>
              <a:t>in the mucosa of the herniated stomach as the </a:t>
            </a:r>
            <a:r>
              <a:rPr lang="en-US" dirty="0" smtClean="0"/>
              <a:t>source of </a:t>
            </a:r>
            <a:r>
              <a:rPr lang="en-US" dirty="0"/>
              <a:t>bleeding</a:t>
            </a:r>
            <a:r>
              <a:rPr lang="en-US" dirty="0" smtClean="0"/>
              <a:t>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26450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Mallory -Weiss tear 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the majority of patients, the bleeding will stop </a:t>
            </a:r>
            <a:r>
              <a:rPr lang="en-US" dirty="0" smtClean="0"/>
              <a:t>spontaneously with </a:t>
            </a:r>
            <a:r>
              <a:rPr lang="en-US" dirty="0" err="1"/>
              <a:t>nonoperative</a:t>
            </a:r>
            <a:r>
              <a:rPr lang="en-US" dirty="0"/>
              <a:t> management. In addition to </a:t>
            </a:r>
            <a:r>
              <a:rPr lang="en-US" dirty="0" smtClean="0"/>
              <a:t>blood replacement</a:t>
            </a:r>
            <a:r>
              <a:rPr lang="en-US" dirty="0"/>
              <a:t>, the stomach should be decompressed and </a:t>
            </a:r>
            <a:r>
              <a:rPr lang="en-US" dirty="0" err="1" smtClean="0"/>
              <a:t>antiemetics</a:t>
            </a:r>
            <a:r>
              <a:rPr lang="en-US" dirty="0" smtClean="0"/>
              <a:t> administered</a:t>
            </a:r>
            <a:r>
              <a:rPr lang="en-US" dirty="0"/>
              <a:t>, as a distended stomach and continued</a:t>
            </a:r>
          </a:p>
          <a:p>
            <a:r>
              <a:rPr lang="en-US" dirty="0"/>
              <a:t>vomiting aggravate further bleeding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Sengstaken</a:t>
            </a:r>
            <a:r>
              <a:rPr lang="en-US" dirty="0" smtClean="0"/>
              <a:t>-Blakemore tube </a:t>
            </a:r>
            <a:r>
              <a:rPr lang="en-US" dirty="0"/>
              <a:t>will not stop the bleeding, as the pressure in the balloon </a:t>
            </a:r>
            <a:r>
              <a:rPr lang="en-US" dirty="0" smtClean="0"/>
              <a:t>is not </a:t>
            </a:r>
            <a:r>
              <a:rPr lang="en-US" dirty="0"/>
              <a:t>sufficient to overcome arterial pressure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Endoscopic </a:t>
            </a:r>
            <a:r>
              <a:rPr lang="en-US" dirty="0" smtClean="0"/>
              <a:t>injection of </a:t>
            </a:r>
            <a:r>
              <a:rPr lang="en-US" dirty="0"/>
              <a:t>epinephrine may be therapeutic if bleeding does not</a:t>
            </a:r>
          </a:p>
          <a:p>
            <a:r>
              <a:rPr lang="en-US" dirty="0"/>
              <a:t>stop spontaneously.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4481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Mallory -Weiss tear 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occasionally will surgery be required to stop blood loss. </a:t>
            </a:r>
          </a:p>
          <a:p>
            <a:r>
              <a:rPr lang="en-US" dirty="0"/>
              <a:t>The procedure consists of laparotomy and</a:t>
            </a:r>
          </a:p>
          <a:p>
            <a:r>
              <a:rPr lang="en-US" dirty="0"/>
              <a:t>high </a:t>
            </a:r>
            <a:r>
              <a:rPr lang="en-US" dirty="0" err="1"/>
              <a:t>gastrotomy</a:t>
            </a:r>
            <a:r>
              <a:rPr lang="en-US" dirty="0"/>
              <a:t> with </a:t>
            </a:r>
            <a:r>
              <a:rPr lang="en-US" dirty="0" err="1"/>
              <a:t>oversewing</a:t>
            </a:r>
            <a:r>
              <a:rPr lang="en-US" dirty="0"/>
              <a:t> of the linear tear. Mortality is uncommon, and recurrence is rare.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389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23" y="3292475"/>
            <a:ext cx="2476500" cy="18478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7" y="1634065"/>
            <a:ext cx="4267200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Esophageal varices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Prevention of </a:t>
            </a:r>
            <a:r>
              <a:rPr lang="en-US" dirty="0" err="1" smtClean="0"/>
              <a:t>variveal</a:t>
            </a:r>
            <a:r>
              <a:rPr lang="en-US" dirty="0" smtClean="0"/>
              <a:t> bleeding :endoscopic surveillance and </a:t>
            </a:r>
            <a:r>
              <a:rPr lang="en-US" dirty="0" err="1" smtClean="0"/>
              <a:t>varivealband</a:t>
            </a:r>
            <a:r>
              <a:rPr lang="en-US" dirty="0" smtClean="0"/>
              <a:t> </a:t>
            </a:r>
            <a:r>
              <a:rPr lang="en-US" dirty="0" err="1" smtClean="0"/>
              <a:t>liagtion</a:t>
            </a:r>
            <a:r>
              <a:rPr lang="en-US" dirty="0" smtClean="0"/>
              <a:t> ,medical therapy with b blockers with propranolol and Inderal tab may reduce the risk .</a:t>
            </a:r>
          </a:p>
          <a:p>
            <a:r>
              <a:rPr lang="en-US" dirty="0" err="1" smtClean="0"/>
              <a:t>Mx</a:t>
            </a:r>
            <a:r>
              <a:rPr lang="en-US" dirty="0" smtClean="0"/>
              <a:t> of acute hemorrhage :admission to the ICU ,blood resuscitation ,recombinant factor 7.Cirrhotic patients with risk of spontaneous bacterial peritonitis .vasoactive drug like vasopressin can be used .</a:t>
            </a:r>
            <a:r>
              <a:rPr lang="en-US" dirty="0" err="1" smtClean="0"/>
              <a:t>octereotide</a:t>
            </a:r>
            <a:r>
              <a:rPr lang="en-US" dirty="0" smtClean="0"/>
              <a:t> 5days or longer ,</a:t>
            </a:r>
            <a:endParaRPr lang="en-US" dirty="0"/>
          </a:p>
          <a:p>
            <a:r>
              <a:rPr lang="en-US" dirty="0" smtClean="0"/>
              <a:t>Luminal tamponade </a:t>
            </a:r>
            <a:r>
              <a:rPr lang="en-US" dirty="0"/>
              <a:t>:balloon tamponade using a </a:t>
            </a:r>
            <a:r>
              <a:rPr lang="en-US" dirty="0" err="1"/>
              <a:t>Sengstaken</a:t>
            </a:r>
            <a:r>
              <a:rPr lang="en-US" dirty="0"/>
              <a:t>-Blakemore</a:t>
            </a:r>
          </a:p>
          <a:p>
            <a:r>
              <a:rPr lang="en-US" dirty="0" smtClean="0"/>
              <a:t>TIPS .surgical shunt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1886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8" y="1160826"/>
            <a:ext cx="5223164" cy="4840132"/>
          </a:xfrm>
        </p:spPr>
      </p:pic>
    </p:spTree>
    <p:extLst>
      <p:ext uri="{BB962C8B-B14F-4D97-AF65-F5344CB8AC3E}">
        <p14:creationId xmlns:p14="http://schemas.microsoft.com/office/powerpoint/2010/main" val="308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Tumours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 the tumor of stomach can presented with bleeding .</a:t>
            </a:r>
          </a:p>
          <a:p>
            <a:r>
              <a:rPr lang="en-US" dirty="0" smtClean="0"/>
              <a:t>The bleeding is not massive but un remitting.</a:t>
            </a:r>
          </a:p>
          <a:p>
            <a:r>
              <a:rPr lang="en-US" dirty="0" smtClean="0"/>
              <a:t>Most common is the GIST which is characterized by mucosa break down over the tumor in the gastric wall.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48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 vascular  lesion :Isolated </a:t>
            </a:r>
            <a:r>
              <a:rPr lang="en-US" dirty="0"/>
              <a:t>gastric varices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::In the absence of esophageal varices. </a:t>
            </a:r>
          </a:p>
          <a:p>
            <a:r>
              <a:rPr lang="en-US" dirty="0" smtClean="0"/>
              <a:t> </a:t>
            </a:r>
            <a:r>
              <a:rPr lang="en-US" dirty="0"/>
              <a:t>type 1(</a:t>
            </a:r>
            <a:r>
              <a:rPr lang="en-US" dirty="0" err="1"/>
              <a:t>fundic</a:t>
            </a:r>
            <a:r>
              <a:rPr lang="en-US" dirty="0" smtClean="0"/>
              <a:t>),</a:t>
            </a:r>
          </a:p>
          <a:p>
            <a:r>
              <a:rPr lang="en-US" dirty="0" smtClean="0"/>
              <a:t>type 2 include </a:t>
            </a:r>
            <a:r>
              <a:rPr lang="en-US" dirty="0"/>
              <a:t>distal to the fundus include proximal duodenum 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sp. For portal hypertension and splenic vein thrombosis .left side portal hypertension .</a:t>
            </a:r>
          </a:p>
          <a:p>
            <a:r>
              <a:rPr lang="en-US" dirty="0" smtClean="0"/>
              <a:t>Rx octreotide or vasopressin .endoscopic </a:t>
            </a:r>
            <a:r>
              <a:rPr lang="en-US" dirty="0" err="1" smtClean="0"/>
              <a:t>sclerotherapy</a:t>
            </a:r>
            <a:r>
              <a:rPr lang="en-US" dirty="0" smtClean="0"/>
              <a:t> less effective .</a:t>
            </a:r>
          </a:p>
          <a:p>
            <a:r>
              <a:rPr lang="en-US" dirty="0" smtClean="0"/>
              <a:t>Balloon interventional radiology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301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851113"/>
              </p:ext>
            </p:extLst>
          </p:nvPr>
        </p:nvGraphicFramePr>
        <p:xfrm>
          <a:off x="221673" y="982132"/>
          <a:ext cx="10868891" cy="471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27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0" y="3034145"/>
            <a:ext cx="6505449" cy="2895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72" y="2840182"/>
            <a:ext cx="3674480" cy="30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Water- melon stomach or gastric antral  vascular ectasia (GAVE)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parallel red stripes </a:t>
            </a:r>
            <a:r>
              <a:rPr lang="en-US" dirty="0" smtClean="0"/>
              <a:t>at the top of  </a:t>
            </a:r>
            <a:r>
              <a:rPr lang="en-US" dirty="0"/>
              <a:t>the mucosal folds of the distal </a:t>
            </a:r>
            <a:r>
              <a:rPr lang="en-US" dirty="0" smtClean="0"/>
              <a:t>stomach.</a:t>
            </a:r>
          </a:p>
          <a:p>
            <a:r>
              <a:rPr lang="en-US" dirty="0"/>
              <a:t>characterized by dilated </a:t>
            </a:r>
            <a:r>
              <a:rPr lang="en-US" dirty="0" smtClean="0"/>
              <a:t>mucosal blood </a:t>
            </a:r>
            <a:r>
              <a:rPr lang="en-US" dirty="0"/>
              <a:t>vessels that often contain thrombi, in the lamina </a:t>
            </a:r>
            <a:r>
              <a:rPr lang="en-US" dirty="0" err="1" smtClean="0"/>
              <a:t>propria</a:t>
            </a:r>
            <a:r>
              <a:rPr lang="en-US" dirty="0" smtClean="0"/>
              <a:t>.</a:t>
            </a:r>
          </a:p>
          <a:p>
            <a:r>
              <a:rPr lang="en-US" dirty="0"/>
              <a:t>The histologic appearance can </a:t>
            </a:r>
            <a:r>
              <a:rPr lang="en-US" dirty="0" smtClean="0"/>
              <a:t>resemble portal </a:t>
            </a:r>
            <a:r>
              <a:rPr lang="en-US" dirty="0"/>
              <a:t>hypertensive </a:t>
            </a:r>
            <a:r>
              <a:rPr lang="en-US" dirty="0" err="1"/>
              <a:t>gastropathy</a:t>
            </a:r>
            <a:r>
              <a:rPr lang="en-US" dirty="0"/>
              <a:t>, but the latter usually affects </a:t>
            </a:r>
            <a:r>
              <a:rPr lang="en-US" dirty="0" smtClean="0"/>
              <a:t>the proximal stomach.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623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40590"/>
            <a:ext cx="5308600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87" y="2640590"/>
            <a:ext cx="3138975" cy="28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GAVE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Patients </a:t>
            </a:r>
            <a:r>
              <a:rPr lang="en-US" dirty="0" smtClean="0"/>
              <a:t> are </a:t>
            </a:r>
            <a:r>
              <a:rPr lang="en-US" dirty="0"/>
              <a:t>usually elderly women with chronic GI blood loss </a:t>
            </a:r>
            <a:r>
              <a:rPr lang="en-US" dirty="0" smtClean="0"/>
              <a:t>requiring transfusion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have an associated autoimmune connective </a:t>
            </a:r>
            <a:r>
              <a:rPr lang="en-US" dirty="0" smtClean="0"/>
              <a:t>tissue disorder</a:t>
            </a:r>
            <a:r>
              <a:rPr lang="en-US" dirty="0"/>
              <a:t>, and at least 25% have chronic liver </a:t>
            </a:r>
            <a:r>
              <a:rPr lang="en-US" dirty="0" smtClean="0"/>
              <a:t>disease.</a:t>
            </a:r>
          </a:p>
          <a:p>
            <a:r>
              <a:rPr lang="en-US" dirty="0" smtClean="0"/>
              <a:t>Nonsurgical treatment </a:t>
            </a:r>
            <a:r>
              <a:rPr lang="en-US" dirty="0"/>
              <a:t>options include estrogen and </a:t>
            </a:r>
            <a:r>
              <a:rPr lang="en-US" dirty="0" smtClean="0"/>
              <a:t>progesterone</a:t>
            </a:r>
          </a:p>
          <a:p>
            <a:r>
              <a:rPr lang="en-US" dirty="0" smtClean="0"/>
              <a:t>endoscopic </a:t>
            </a:r>
            <a:r>
              <a:rPr lang="en-US" dirty="0"/>
              <a:t>treatment with the neodymium </a:t>
            </a:r>
            <a:r>
              <a:rPr lang="en-US" dirty="0" smtClean="0"/>
              <a:t>yttrium-aluminum garnet </a:t>
            </a:r>
            <a:r>
              <a:rPr lang="en-US" dirty="0"/>
              <a:t>(</a:t>
            </a:r>
            <a:r>
              <a:rPr lang="en-US" dirty="0" err="1"/>
              <a:t>Nd:YAG</a:t>
            </a:r>
            <a:r>
              <a:rPr lang="en-US" dirty="0"/>
              <a:t>) laser or argon plasma </a:t>
            </a:r>
            <a:r>
              <a:rPr lang="en-US" dirty="0" smtClean="0"/>
              <a:t>coagulator.</a:t>
            </a:r>
          </a:p>
          <a:p>
            <a:r>
              <a:rPr lang="en-US" dirty="0"/>
              <a:t>Surgery </a:t>
            </a:r>
            <a:r>
              <a:rPr lang="en-US" dirty="0" err="1" smtClean="0"/>
              <a:t>Antrectomy</a:t>
            </a:r>
            <a:r>
              <a:rPr lang="en-US" dirty="0" smtClean="0"/>
              <a:t> may </a:t>
            </a:r>
            <a:r>
              <a:rPr lang="en-US" dirty="0"/>
              <a:t>be required to control blood </a:t>
            </a:r>
            <a:r>
              <a:rPr lang="en-US" dirty="0" smtClean="0"/>
              <a:t>loss.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47205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Dieulafoy`s disease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:</a:t>
            </a:r>
            <a:r>
              <a:rPr lang="en-US" dirty="0"/>
              <a:t>large sub mucosa arteriovenous malformation in elderly ,presented with upper GIT bleeding .on endoscopy appear large tortuous </a:t>
            </a:r>
            <a:r>
              <a:rPr lang="en-US"/>
              <a:t>artery </a:t>
            </a:r>
            <a:r>
              <a:rPr lang="en-US" smtClean="0"/>
              <a:t>If </a:t>
            </a:r>
            <a:r>
              <a:rPr lang="en-US"/>
              <a:t>this artery is eroded, impressive pulsatile bleeding may occur.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63580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3255818"/>
            <a:ext cx="3084153" cy="25215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43" y="3061855"/>
            <a:ext cx="5963586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9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 others :Hypertrophic </a:t>
            </a:r>
            <a:r>
              <a:rPr lang="en-US" dirty="0" err="1" smtClean="0"/>
              <a:t>gastropthy</a:t>
            </a:r>
            <a:r>
              <a:rPr lang="en-US" dirty="0" smtClean="0"/>
              <a:t> ((Ménétrier’s Disease)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Characterized by epithelial hyperplasia and giant gastric fold .mucus production ,</a:t>
            </a:r>
            <a:r>
              <a:rPr lang="en-US" dirty="0" err="1" smtClean="0"/>
              <a:t>hypochorhydria</a:t>
            </a:r>
            <a:r>
              <a:rPr lang="en-US" dirty="0" smtClean="0"/>
              <a:t> ,</a:t>
            </a:r>
            <a:r>
              <a:rPr lang="en-US" dirty="0" err="1" smtClean="0"/>
              <a:t>aneima</a:t>
            </a:r>
            <a:r>
              <a:rPr lang="en-US" dirty="0" smtClean="0"/>
              <a:t> .</a:t>
            </a:r>
          </a:p>
          <a:p>
            <a:r>
              <a:rPr lang="en-US" dirty="0"/>
              <a:t>There are large </a:t>
            </a:r>
            <a:r>
              <a:rPr lang="en-US" dirty="0" err="1" smtClean="0"/>
              <a:t>rugal</a:t>
            </a:r>
            <a:r>
              <a:rPr lang="en-US" dirty="0" smtClean="0"/>
              <a:t> folds </a:t>
            </a:r>
            <a:r>
              <a:rPr lang="en-US" dirty="0"/>
              <a:t>in the proximal stomach, and the antrum is usually spared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condition is premalignant .</a:t>
            </a:r>
          </a:p>
          <a:p>
            <a:r>
              <a:rPr lang="en-US" dirty="0" smtClean="0"/>
              <a:t>There is no treatment other than gastrectomy .</a:t>
            </a:r>
          </a:p>
          <a:p>
            <a:r>
              <a:rPr lang="en-US" dirty="0" smtClean="0"/>
              <a:t>The disease is </a:t>
            </a:r>
            <a:r>
              <a:rPr lang="en-US" dirty="0" err="1" smtClean="0"/>
              <a:t>caued</a:t>
            </a:r>
            <a:r>
              <a:rPr lang="en-US" dirty="0" smtClean="0"/>
              <a:t> by overexpression of transforming growth factor alpha (TGF-</a:t>
            </a:r>
            <a:r>
              <a:rPr lang="el-GR" dirty="0" smtClean="0"/>
              <a:t>α</a:t>
            </a:r>
            <a:r>
              <a:rPr lang="en-US" dirty="0" smtClean="0"/>
              <a:t>)this peptide bind to EGF 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84166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31" y="2518701"/>
            <a:ext cx="3479223" cy="32863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44466"/>
            <a:ext cx="3269673" cy="33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11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Hypertrophic </a:t>
            </a:r>
            <a:r>
              <a:rPr lang="en-US" dirty="0" err="1"/>
              <a:t>gastropthy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Ménétrier’s Disease)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patients with Ménétrier’s disease are </a:t>
            </a:r>
            <a:r>
              <a:rPr lang="en-US" dirty="0" smtClean="0"/>
              <a:t>middle-aged men </a:t>
            </a:r>
            <a:r>
              <a:rPr lang="en-US" dirty="0"/>
              <a:t>who present with epigastric pain, weight loss, diarrhea,</a:t>
            </a:r>
          </a:p>
          <a:p>
            <a:r>
              <a:rPr lang="en-US" dirty="0"/>
              <a:t>and </a:t>
            </a:r>
            <a:r>
              <a:rPr lang="en-US" dirty="0" err="1"/>
              <a:t>hypoproteinemia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Sometimes</a:t>
            </a:r>
            <a:r>
              <a:rPr lang="en-US" dirty="0"/>
              <a:t>, the disease regresses spontaneously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Gastric resection </a:t>
            </a:r>
            <a:r>
              <a:rPr lang="en-US" dirty="0"/>
              <a:t>may be indicated for bleeding, severe </a:t>
            </a:r>
            <a:r>
              <a:rPr lang="en-US" dirty="0" err="1" smtClean="0"/>
              <a:t>hypoproteinemia,or</a:t>
            </a:r>
            <a:r>
              <a:rPr lang="en-US" dirty="0" smtClean="0"/>
              <a:t> </a:t>
            </a:r>
            <a:r>
              <a:rPr lang="en-US" dirty="0"/>
              <a:t>cancer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89679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Aorta enteric fistula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bleeding is not massive .</a:t>
            </a:r>
          </a:p>
          <a:p>
            <a:r>
              <a:rPr lang="en-US" dirty="0" err="1" smtClean="0"/>
              <a:t>Hx</a:t>
            </a:r>
            <a:r>
              <a:rPr lang="en-US" dirty="0" smtClean="0"/>
              <a:t> of vascular graft .</a:t>
            </a:r>
          </a:p>
          <a:p>
            <a:r>
              <a:rPr lang="en-US" dirty="0" err="1" smtClean="0"/>
              <a:t>Dx</a:t>
            </a:r>
            <a:r>
              <a:rPr lang="en-US" dirty="0" smtClean="0"/>
              <a:t> by CT with angiography .</a:t>
            </a:r>
          </a:p>
          <a:p>
            <a:r>
              <a:rPr lang="en-US" dirty="0" smtClean="0"/>
              <a:t>Rx by expert vascular surgeon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511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Vascular lesion </a:t>
            </a:r>
          </a:p>
          <a:p>
            <a:r>
              <a:rPr lang="en-US" b="1" dirty="0" smtClean="0">
                <a:cs typeface="+mj-cs"/>
              </a:rPr>
              <a:t>include Dieulafoy`s disease .</a:t>
            </a:r>
          </a:p>
          <a:p>
            <a:r>
              <a:rPr lang="en-US" b="1" dirty="0" smtClean="0">
                <a:cs typeface="+mj-cs"/>
              </a:rPr>
              <a:t>Isolated gastric varices 2  types</a:t>
            </a:r>
            <a:r>
              <a:rPr lang="en-US" dirty="0" smtClean="0">
                <a:cs typeface="+mj-cs"/>
              </a:rPr>
              <a:t>.</a:t>
            </a:r>
            <a:endParaRPr lang="en-US" dirty="0" smtClean="0">
              <a:latin typeface="Arial" panose="020B0604020202020204" pitchFamily="34" charset="0"/>
              <a:cs typeface="+mj-cs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Watermelon Stomach (Gastric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Antral Vascular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Ectasia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)(GAVE)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Other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b="1" dirty="0" err="1" smtClean="0">
                <a:cs typeface="+mj-cs"/>
              </a:rPr>
              <a:t>Menetrier`s</a:t>
            </a:r>
            <a:r>
              <a:rPr lang="en-US" b="1" dirty="0" smtClean="0">
                <a:cs typeface="+mj-cs"/>
              </a:rPr>
              <a:t> disease (antrum spared).hypertrophic </a:t>
            </a:r>
            <a:r>
              <a:rPr lang="en-US" b="1" dirty="0" err="1" smtClean="0">
                <a:cs typeface="+mj-cs"/>
              </a:rPr>
              <a:t>gastropathy</a:t>
            </a:r>
            <a:endParaRPr lang="en-US" b="1" dirty="0" smtClean="0">
              <a:cs typeface="+mj-cs"/>
            </a:endParaRPr>
          </a:p>
          <a:p>
            <a:pPr marL="0" indent="0">
              <a:buNone/>
            </a:pPr>
            <a:r>
              <a:rPr lang="en-US" b="1" dirty="0" smtClean="0">
                <a:cs typeface="+mj-cs"/>
              </a:rPr>
              <a:t>Aortic enteric fistula 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74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48" y="2458699"/>
            <a:ext cx="4567880" cy="33047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08" y="2619439"/>
            <a:ext cx="4236027" cy="29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840005"/>
            <a:ext cx="9601200" cy="2752791"/>
          </a:xfrm>
        </p:spPr>
      </p:pic>
    </p:spTree>
    <p:extLst>
      <p:ext uri="{BB962C8B-B14F-4D97-AF65-F5344CB8AC3E}">
        <p14:creationId xmlns:p14="http://schemas.microsoft.com/office/powerpoint/2010/main" val="12666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Bezoar and gastric </a:t>
            </a:r>
            <a:r>
              <a:rPr lang="en-US" dirty="0" err="1" smtClean="0"/>
              <a:t>diverticulae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 the diverticula occur specially in the fundus and cardia ,usually asymptomatic but my cause bleeding</a:t>
            </a:r>
          </a:p>
          <a:p>
            <a:r>
              <a:rPr lang="en-US" dirty="0" smtClean="0"/>
              <a:t>Rx laparoscopically . </a:t>
            </a:r>
          </a:p>
          <a:p>
            <a:r>
              <a:rPr lang="en-US" dirty="0" err="1" smtClean="0"/>
              <a:t>Phytobezoar</a:t>
            </a:r>
            <a:r>
              <a:rPr lang="en-US" dirty="0" smtClean="0"/>
              <a:t> is common and usually cause obstructive symptoms but rarely ulceration and bleeding.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063653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48" y="2557463"/>
            <a:ext cx="7673704" cy="3317875"/>
          </a:xfrm>
        </p:spPr>
      </p:pic>
    </p:spTree>
    <p:extLst>
      <p:ext uri="{BB962C8B-B14F-4D97-AF65-F5344CB8AC3E}">
        <p14:creationId xmlns:p14="http://schemas.microsoft.com/office/powerpoint/2010/main" val="2674274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1645041" y="2967335"/>
            <a:ext cx="8901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 for your lessening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2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stratification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is essentially accomplished by answering the following questions:</a:t>
            </a:r>
          </a:p>
          <a:p>
            <a:r>
              <a:rPr lang="en-US" dirty="0"/>
              <a:t>A</a:t>
            </a:r>
            <a:r>
              <a:rPr lang="en-US" dirty="0" smtClean="0"/>
              <a:t>. What is the magnitude and the severity of the hemorrhage?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Hypotension, tachycardia, oliguria, low hematocrit, pallor, altered mentation, and/or hematemesis suggest a large blood loss that has occurred over a short period of time.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. Does the patient have significant chronic disease, particularly lung, liver, kidney, and/or heart disease, which compromises physiologic reserve? If yes, this is a high-risk situation.	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175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C, Is the patient anticoagulated, or immunosuppressed? If </a:t>
            </a:r>
            <a:r>
              <a:rPr lang="en-US" dirty="0" err="1" smtClean="0"/>
              <a:t>yes,this</a:t>
            </a:r>
            <a:r>
              <a:rPr lang="en-US" dirty="0" smtClean="0"/>
              <a:t> is a high-risk situation.</a:t>
            </a:r>
          </a:p>
          <a:p>
            <a:r>
              <a:rPr lang="en-US" dirty="0" smtClean="0"/>
              <a:t>D. On endoscopy</a:t>
            </a:r>
            <a:r>
              <a:rPr lang="en-US" dirty="0" smtClean="0">
                <a:solidFill>
                  <a:srgbClr val="FF0000"/>
                </a:solidFill>
              </a:rPr>
              <a:t>, is the patient bleeding from varices, or is there active bleeding, or is there a visible vessel, or is there a deep ulcer overlying a large vessel (e.g., posterior duodenal ulcer overlying the gastroduodenal artery</a:t>
            </a:r>
            <a:r>
              <a:rPr lang="en-US" dirty="0" smtClean="0"/>
              <a:t>)?</a:t>
            </a:r>
          </a:p>
          <a:p>
            <a:r>
              <a:rPr lang="en-US" dirty="0" smtClean="0"/>
              <a:t> Could the patient be bleeding from an </a:t>
            </a:r>
            <a:r>
              <a:rPr lang="en-US" dirty="0" err="1" smtClean="0"/>
              <a:t>Arterio</a:t>
            </a:r>
            <a:r>
              <a:rPr lang="en-US" dirty="0" smtClean="0"/>
              <a:t> enteric fistula?  If yes, this is a high-risk situation.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399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judged to be low risk, most patients will stop </a:t>
            </a:r>
            <a:r>
              <a:rPr lang="en-US" dirty="0" smtClean="0"/>
              <a:t>bleeding with </a:t>
            </a:r>
            <a:r>
              <a:rPr lang="en-US" dirty="0"/>
              <a:t>supportive treatment and IV PPI. </a:t>
            </a:r>
            <a:endParaRPr lang="en-US" dirty="0" smtClean="0"/>
          </a:p>
          <a:p>
            <a:r>
              <a:rPr lang="en-US" dirty="0" smtClean="0"/>
              <a:t>Selected </a:t>
            </a:r>
            <a:r>
              <a:rPr lang="en-US" dirty="0"/>
              <a:t>patients </a:t>
            </a:r>
            <a:r>
              <a:rPr lang="en-US" dirty="0" smtClean="0"/>
              <a:t>may be </a:t>
            </a:r>
            <a:r>
              <a:rPr lang="en-US" dirty="0"/>
              <a:t>discharged from the emergency room and managed on </a:t>
            </a:r>
            <a:r>
              <a:rPr lang="en-US" dirty="0" smtClean="0"/>
              <a:t>an outpatient basis.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821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 patient is judged to be high risk based on one </a:t>
            </a:r>
            <a:r>
              <a:rPr lang="en-US" dirty="0" smtClean="0"/>
              <a:t>or more </a:t>
            </a:r>
            <a:r>
              <a:rPr lang="en-US" dirty="0"/>
              <a:t>of the questions previously listed, then the </a:t>
            </a:r>
            <a:r>
              <a:rPr lang="en-US" dirty="0" smtClean="0"/>
              <a:t>following should </a:t>
            </a:r>
            <a:r>
              <a:rPr lang="en-US" dirty="0"/>
              <a:t>be done immediately:</a:t>
            </a:r>
          </a:p>
          <a:p>
            <a:r>
              <a:rPr lang="en-US" dirty="0"/>
              <a:t>1. Type and cross-match for transfusion of blood products.</a:t>
            </a:r>
          </a:p>
          <a:p>
            <a:r>
              <a:rPr lang="en-US" dirty="0"/>
              <a:t>2. Admit to ICU or monitored bed in specialized unit.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Consult surgeon.</a:t>
            </a:r>
          </a:p>
          <a:p>
            <a:r>
              <a:rPr lang="en-US" dirty="0"/>
              <a:t>4. Consult gastroenterologist.</a:t>
            </a:r>
          </a:p>
          <a:p>
            <a:r>
              <a:rPr lang="en-US" dirty="0"/>
              <a:t>5. Start continuous infusion of PPI.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439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</a:t>
            </a:r>
            <a:r>
              <a:rPr lang="en-US" dirty="0"/>
              <a:t>. Perform upper endoscopy within 12 hours, after </a:t>
            </a:r>
            <a:r>
              <a:rPr lang="en-US" dirty="0" smtClean="0"/>
              <a:t>resuscitation and </a:t>
            </a:r>
            <a:r>
              <a:rPr lang="en-US" dirty="0"/>
              <a:t>correction of coagulopathy. Endoscopic </a:t>
            </a:r>
            <a:r>
              <a:rPr lang="en-US" dirty="0" smtClean="0"/>
              <a:t>hemostasis should </a:t>
            </a:r>
            <a:r>
              <a:rPr lang="en-US" dirty="0"/>
              <a:t>be considered in most high-risk patients </a:t>
            </a:r>
            <a:r>
              <a:rPr lang="en-US" dirty="0" smtClean="0"/>
              <a:t>with acute </a:t>
            </a:r>
            <a:r>
              <a:rPr lang="en-US" dirty="0"/>
              <a:t>upper GI bleeding.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69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58052</TotalTime>
  <Words>1489</Words>
  <Application>Microsoft Office PowerPoint</Application>
  <PresentationFormat>Widescreen</PresentationFormat>
  <Paragraphs>156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Garamond</vt:lpstr>
      <vt:lpstr>Times New Roman</vt:lpstr>
      <vt:lpstr>Organic</vt:lpstr>
      <vt:lpstr>Upper GIT Bleeding </vt:lpstr>
      <vt:lpstr>Upper GIT Bleeding</vt:lpstr>
      <vt:lpstr>PowerPoint Presentation</vt:lpstr>
      <vt:lpstr>PowerPoint Presentation</vt:lpstr>
      <vt:lpstr>Risk stratification </vt:lpstr>
      <vt:lpstr>PowerPoint Presentation</vt:lpstr>
      <vt:lpstr>PowerPoint Presentation</vt:lpstr>
      <vt:lpstr>PowerPoint Presentation</vt:lpstr>
      <vt:lpstr>PowerPoint Presentation</vt:lpstr>
      <vt:lpstr>Bleeding peptic ulcer: gastric ,duodenal ,esophageal </vt:lpstr>
      <vt:lpstr>PowerPoint Presentation</vt:lpstr>
      <vt:lpstr>PowerPoint Presentation</vt:lpstr>
      <vt:lpstr>PowerPoint Presentation</vt:lpstr>
      <vt:lpstr>PowerPoint Presentation</vt:lpstr>
      <vt:lpstr>Bleeding peptic ulcer</vt:lpstr>
      <vt:lpstr>Bleeding peptic ulcer</vt:lpstr>
      <vt:lpstr>PowerPoint Presentation</vt:lpstr>
      <vt:lpstr>Bleeding peptic ulcer: </vt:lpstr>
      <vt:lpstr>Stress ulceration</vt:lpstr>
      <vt:lpstr>Gastric ,duodenal,esophageal  erosions </vt:lpstr>
      <vt:lpstr>Mallory -Weiss tear :</vt:lpstr>
      <vt:lpstr>Mallory -Weiss tear :</vt:lpstr>
      <vt:lpstr>Mallory -Weiss tear :</vt:lpstr>
      <vt:lpstr>Mallory -Weiss tear :</vt:lpstr>
      <vt:lpstr>PowerPoint Presentation</vt:lpstr>
      <vt:lpstr>Esophageal varices </vt:lpstr>
      <vt:lpstr>PowerPoint Presentation</vt:lpstr>
      <vt:lpstr>Tumours </vt:lpstr>
      <vt:lpstr> vascular  lesion :Isolated gastric varices </vt:lpstr>
      <vt:lpstr>PowerPoint Presentation</vt:lpstr>
      <vt:lpstr>Water- melon stomach or gastric antral  vascular ectasia (GAVE)</vt:lpstr>
      <vt:lpstr>PowerPoint Presentation</vt:lpstr>
      <vt:lpstr>GAVE </vt:lpstr>
      <vt:lpstr>Dieulafoy`s disease </vt:lpstr>
      <vt:lpstr>PowerPoint Presentation</vt:lpstr>
      <vt:lpstr> others :Hypertrophic gastropthy ((Ménétrier’s Disease) </vt:lpstr>
      <vt:lpstr>PowerPoint Presentation</vt:lpstr>
      <vt:lpstr>Hypertrophic gastropthy (Ménétrier’s Disease)</vt:lpstr>
      <vt:lpstr>Aorta enteric fistula </vt:lpstr>
      <vt:lpstr>PowerPoint Presentation</vt:lpstr>
      <vt:lpstr>PowerPoint Presentation</vt:lpstr>
      <vt:lpstr>Bezoar and gastric diverticulae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FUTURE1</dc:creator>
  <cp:lastModifiedBy>FUTURE1</cp:lastModifiedBy>
  <cp:revision>107</cp:revision>
  <dcterms:created xsi:type="dcterms:W3CDTF">2018-08-24T11:00:49Z</dcterms:created>
  <dcterms:modified xsi:type="dcterms:W3CDTF">2018-12-31T03:41:39Z</dcterms:modified>
</cp:coreProperties>
</file>