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6" r:id="rId3"/>
    <p:sldId id="257" r:id="rId4"/>
    <p:sldId id="270" r:id="rId5"/>
    <p:sldId id="258" r:id="rId6"/>
    <p:sldId id="259" r:id="rId7"/>
    <p:sldId id="266" r:id="rId8"/>
    <p:sldId id="261" r:id="rId9"/>
    <p:sldId id="265" r:id="rId10"/>
    <p:sldId id="267" r:id="rId11"/>
    <p:sldId id="268" r:id="rId12"/>
    <p:sldId id="260" r:id="rId13"/>
    <p:sldId id="262" r:id="rId14"/>
    <p:sldId id="263" r:id="rId15"/>
    <p:sldId id="269" r:id="rId16"/>
    <p:sldId id="271" r:id="rId17"/>
    <p:sldId id="284" r:id="rId18"/>
    <p:sldId id="264" r:id="rId19"/>
    <p:sldId id="282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73" r:id="rId32"/>
    <p:sldId id="274" r:id="rId33"/>
    <p:sldId id="275" r:id="rId34"/>
    <p:sldId id="296" r:id="rId35"/>
    <p:sldId id="277" r:id="rId36"/>
    <p:sldId id="278" r:id="rId37"/>
    <p:sldId id="280" r:id="rId38"/>
    <p:sldId id="281" r:id="rId39"/>
    <p:sldId id="276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1B8836-0E04-4C20-B57F-84C275B1BC69}" type="datetimeFigureOut">
              <a:rPr lang="ar-IQ" smtClean="0"/>
              <a:t>01/صفر/40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8D3406-B9CD-4088-9860-8304D5BEC65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490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3406-B9CD-4088-9860-8304D5BEC654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56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685800" y="1524000"/>
            <a:ext cx="7772400" cy="606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58674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894D-1F72-4FD7-8626-DE9510CCF4B9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0"/>
            <a:ext cx="2289666" cy="2285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4D6-7DBA-45B1-BEFF-7C305F25B20B}" type="datetime3">
              <a:rPr lang="en-US" smtClean="0"/>
              <a:t>11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FF84-FEF1-4B21-95E7-50293F4B97C4}" type="datetime3">
              <a:rPr lang="en-US" smtClean="0"/>
              <a:t>11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1613-F0AE-4FCF-B478-BB5B790615FD}" type="datetime3">
              <a:rPr lang="en-US" smtClean="0"/>
              <a:t>11 October 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158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 rtl="0">
              <a:defRPr sz="2400"/>
            </a:lvl1pPr>
            <a:lvl2pPr algn="l" rtl="0">
              <a:defRPr sz="2400"/>
            </a:lvl2pPr>
            <a:lvl3pPr algn="l" rtl="0">
              <a:defRPr sz="2400"/>
            </a:lvl3pPr>
            <a:lvl4pPr algn="l" rtl="0">
              <a:defRPr sz="2400"/>
            </a:lvl4pPr>
            <a:lvl5pPr algn="l" rtl="0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BEC2-3E25-4B98-BA48-311951F68E37}" type="datetime3">
              <a:rPr lang="en-US" smtClean="0"/>
              <a:t>11 October 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287615"/>
            <a:ext cx="1778000" cy="177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5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B4F-EFAB-4831-A11C-85FEBCA0675F}" type="datetime3">
              <a:rPr lang="en-US" smtClean="0"/>
              <a:t>11 October 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999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EB66-60B3-446B-8DCC-542E34FEB6CF}" type="datetime3">
              <a:rPr lang="en-US" smtClean="0"/>
              <a:t>11 October 2018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32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FC41-6E05-4F8D-95C1-3A518475D614}" type="datetime3">
              <a:rPr lang="en-US" smtClean="0"/>
              <a:t>11 October 2018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829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6FD-0371-4F1E-A039-BF85D7A2B3BA}" type="datetime3">
              <a:rPr lang="en-US" smtClean="0"/>
              <a:t>11 October 2018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237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B2B-648D-4C78-A36F-499A3126556F}" type="datetime3">
              <a:rPr lang="en-US" smtClean="0"/>
              <a:t>11 October 2018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761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6633-7554-4608-9135-8E5132104312}" type="datetime3">
              <a:rPr lang="en-US" smtClean="0"/>
              <a:t>11 October 2018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859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 b="1">
                <a:latin typeface="Arial Rounded MT Bold" pitchFamily="34" charset="0"/>
                <a:cs typeface="+mn-cs"/>
              </a:defRPr>
            </a:lvl1pPr>
            <a:lvl2pPr>
              <a:defRPr sz="2400" b="0">
                <a:latin typeface="Arial Rounded MT Bold" pitchFamily="34" charset="0"/>
                <a:cs typeface="+mn-cs"/>
              </a:defRPr>
            </a:lvl2pPr>
            <a:lvl3pPr>
              <a:defRPr sz="2400" b="0">
                <a:latin typeface="Arial Rounded MT Bold" pitchFamily="34" charset="0"/>
                <a:cs typeface="+mn-cs"/>
              </a:defRPr>
            </a:lvl3pPr>
            <a:lvl4pPr>
              <a:defRPr sz="2400" b="0">
                <a:latin typeface="Arial Rounded MT Bold" pitchFamily="34" charset="0"/>
                <a:cs typeface="+mn-cs"/>
              </a:defRPr>
            </a:lvl4pPr>
            <a:lvl5pPr>
              <a:defRPr sz="2400" b="0">
                <a:latin typeface="Arial Rounded MT Bold" pitchFamily="34" charset="0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Dr.mustafa</a:t>
            </a:r>
            <a:r>
              <a:rPr lang="en-US" dirty="0" smtClean="0"/>
              <a:t> </a:t>
            </a:r>
            <a:r>
              <a:rPr lang="en-US" dirty="0" err="1" smtClean="0"/>
              <a:t>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B77-7BD9-4AC4-B8CB-06A213DD8554}" type="datetime3">
              <a:rPr lang="en-US" smtClean="0"/>
              <a:t>11 October 2018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7299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B8DD-7CA1-480B-8D39-37AE473CA2CF}" type="datetime3">
              <a:rPr lang="en-US" smtClean="0"/>
              <a:t>11 October 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8662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B937-CE65-40CE-9285-584B182CF9CC}" type="datetime3">
              <a:rPr lang="en-US" smtClean="0"/>
              <a:t>11 October 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26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A899-18FC-45F1-A99A-638A75836546}" type="datetime3">
              <a:rPr lang="en-US" smtClean="0"/>
              <a:t>11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A51B-CDCA-407B-864A-E1E4E8CDC69F}" type="datetime3">
              <a:rPr lang="en-US" smtClean="0"/>
              <a:t>11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FF8C-CA24-4EEE-85BD-9D1297927607}" type="datetime3">
              <a:rPr lang="en-US" smtClean="0"/>
              <a:t>11 October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5810-B9F9-4801-B812-02FD3FE6929C}" type="datetime3">
              <a:rPr lang="en-US" smtClean="0"/>
              <a:t>11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C61-A253-4D5D-B2AA-82311E0E522E}" type="datetime3">
              <a:rPr lang="en-US" smtClean="0"/>
              <a:t>11 October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54F-6C8B-4B8F-BDD4-48EFF532BAFC}" type="datetime3">
              <a:rPr lang="en-US" smtClean="0"/>
              <a:t>11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1700-876F-4458-B830-24090FFD986D}" type="datetime3">
              <a:rPr lang="en-US" smtClean="0"/>
              <a:t>11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1913D-54E6-4475-BF8B-315A5FBA0DFF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Dr.mustafa</a:t>
            </a:r>
            <a:r>
              <a:rPr lang="en-US" dirty="0" smtClean="0"/>
              <a:t> </a:t>
            </a:r>
            <a:r>
              <a:rPr lang="en-US" dirty="0" err="1" smtClean="0"/>
              <a:t>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lecture in general surgery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45AA1-14FF-4153-8C1C-A350EF91F44B}" type="datetime3">
              <a:rPr lang="en-US" smtClean="0"/>
              <a:t>11 October 2018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Dr.mustafa usama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2524-9D72-42DE-A693-4AC70281BD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063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Shock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 MUSTAFA USAMA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GENERAL LAPARSCOPIC ENDOSCOPIC SURGEON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LECTRUTER IN GENERAL SURGERY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DC5D-9710-4D6A-A9C1-B1974ABACBFA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"/>
            <a:ext cx="9170222" cy="6248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Dr.mustafa</a:t>
            </a:r>
            <a:r>
              <a:rPr lang="en-US" dirty="0" smtClean="0"/>
              <a:t> </a:t>
            </a:r>
            <a:r>
              <a:rPr lang="en-US" dirty="0" err="1" smtClean="0"/>
              <a:t>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Micro vascular  </a:t>
            </a:r>
            <a:r>
              <a:rPr lang="en-US" dirty="0" smtClean="0"/>
              <a:t>:injury to the capillary endothelium  by activation immune and coagulation system leading leaky  fluid and </a:t>
            </a:r>
            <a:r>
              <a:rPr lang="en-US" dirty="0"/>
              <a:t>t</a:t>
            </a:r>
            <a:r>
              <a:rPr lang="en-US" dirty="0" smtClean="0"/>
              <a:t>issue edema and cellular hypoxia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Systemic:</a:t>
            </a:r>
          </a:p>
          <a:p>
            <a:r>
              <a:rPr lang="en-US" dirty="0" smtClean="0"/>
              <a:t>Cardiovascular  tachycardia  and systemic vasoconstriction </a:t>
            </a:r>
          </a:p>
          <a:p>
            <a:endParaRPr lang="en-US" dirty="0"/>
          </a:p>
          <a:p>
            <a:r>
              <a:rPr lang="en-US" dirty="0" smtClean="0"/>
              <a:t>Renal </a:t>
            </a:r>
            <a:endParaRPr lang="en-US" dirty="0"/>
          </a:p>
          <a:p>
            <a:r>
              <a:rPr lang="en-US" dirty="0" smtClean="0"/>
              <a:t>Renin –angiotensin –aldosterone :sodium and water </a:t>
            </a:r>
            <a:r>
              <a:rPr lang="en-US" dirty="0" err="1" smtClean="0"/>
              <a:t>reabsorbtion</a:t>
            </a:r>
            <a:r>
              <a:rPr lang="en-US" dirty="0" smtClean="0"/>
              <a:t>  ,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4FC8-A499-42FF-AB31-9341F91A402A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Respiratory  </a:t>
            </a:r>
            <a:r>
              <a:rPr lang="en-US" dirty="0" smtClean="0">
                <a:solidFill>
                  <a:prstClr val="black"/>
                </a:solidFill>
              </a:rPr>
              <a:t>: metabolic acidosis  ,compensatory respiratory  alkalosis 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Endocrine :activation renin angiotensin aldosterone,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Release cortisol and </a:t>
            </a:r>
            <a:r>
              <a:rPr lang="en-US" dirty="0" err="1" smtClean="0">
                <a:solidFill>
                  <a:prstClr val="black"/>
                </a:solidFill>
              </a:rPr>
              <a:t>catecholomine</a:t>
            </a:r>
            <a:r>
              <a:rPr lang="en-US" dirty="0" smtClean="0">
                <a:solidFill>
                  <a:prstClr val="black"/>
                </a:solidFill>
              </a:rPr>
              <a:t>   </a:t>
            </a:r>
            <a:endParaRPr lang="ar-IQ" dirty="0">
              <a:solidFill>
                <a:prstClr val="black"/>
              </a:solidFill>
            </a:endParaRPr>
          </a:p>
          <a:p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839200" cy="65142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1" y="1524000"/>
            <a:ext cx="8436429" cy="4724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Dx </a:t>
            </a:r>
            <a:r>
              <a:rPr lang="en-US" dirty="0"/>
              <a:t>:the clinical sign include    </a:t>
            </a:r>
            <a:endParaRPr lang="en-US" dirty="0" smtClean="0"/>
          </a:p>
          <a:p>
            <a:r>
              <a:rPr lang="en-US" dirty="0" smtClean="0"/>
              <a:t>agitation</a:t>
            </a:r>
            <a:r>
              <a:rPr lang="en-US" dirty="0"/>
              <a:t>, </a:t>
            </a:r>
            <a:r>
              <a:rPr lang="en-US" dirty="0" smtClean="0"/>
              <a:t>cool ,clammy </a:t>
            </a:r>
            <a:r>
              <a:rPr lang="en-US" dirty="0"/>
              <a:t>extremities, tachycardia, weak or absent </a:t>
            </a:r>
            <a:r>
              <a:rPr lang="en-US" dirty="0" smtClean="0"/>
              <a:t>peripheral pulses</a:t>
            </a:r>
            <a:r>
              <a:rPr lang="en-US" dirty="0"/>
              <a:t>, and hypotension.</a:t>
            </a:r>
          </a:p>
          <a:p>
            <a:r>
              <a:rPr lang="en-US" dirty="0">
                <a:solidFill>
                  <a:srgbClr val="FF0000"/>
                </a:solidFill>
              </a:rPr>
              <a:t>Treatment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</a:t>
            </a:r>
            <a:r>
              <a:rPr lang="en-US" dirty="0"/>
              <a:t>appropriate priorities in these patients are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dirty="0" smtClean="0"/>
              <a:t>Secure the </a:t>
            </a:r>
            <a:r>
              <a:rPr lang="en-US" dirty="0"/>
              <a:t>airway, (b) control the source of blood loss, and (c) </a:t>
            </a:r>
            <a:r>
              <a:rPr lang="en-US" dirty="0" smtClean="0"/>
              <a:t>intravenous (IV</a:t>
            </a:r>
            <a:r>
              <a:rPr lang="en-US" dirty="0"/>
              <a:t>) volume </a:t>
            </a:r>
            <a:r>
              <a:rPr lang="en-US" dirty="0" smtClean="0"/>
              <a:t>resuscitation.</a:t>
            </a:r>
            <a:endParaRPr lang="en-US" dirty="0"/>
          </a:p>
          <a:p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4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shock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Hypovolemic shock:</a:t>
            </a:r>
          </a:p>
          <a:p>
            <a:r>
              <a:rPr lang="en-US" dirty="0" smtClean="0"/>
              <a:t>Cardiogenic shock </a:t>
            </a:r>
          </a:p>
          <a:p>
            <a:r>
              <a:rPr lang="en-US" dirty="0" smtClean="0"/>
              <a:t>Obstructive  .</a:t>
            </a:r>
          </a:p>
          <a:p>
            <a:r>
              <a:rPr lang="en-US" dirty="0"/>
              <a:t>Distributive shock :Septic shock ,anaphylaxis ,spinal cord injury 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Endocrine .</a:t>
            </a:r>
          </a:p>
          <a:p>
            <a:r>
              <a:rPr lang="en-US" dirty="0" smtClean="0"/>
              <a:t>Traumatic 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Hypovolemic shock:</a:t>
            </a:r>
          </a:p>
          <a:p>
            <a:r>
              <a:rPr lang="en-US" b="0" dirty="0" smtClean="0"/>
              <a:t>The most common shock </a:t>
            </a:r>
          </a:p>
          <a:p>
            <a:r>
              <a:rPr lang="en-US" b="0" dirty="0" smtClean="0"/>
              <a:t>May be hemorrhagic or non hemorrhagic .</a:t>
            </a:r>
          </a:p>
          <a:p>
            <a:r>
              <a:rPr lang="en-US" b="0" dirty="0" smtClean="0"/>
              <a:t>Non –</a:t>
            </a:r>
            <a:r>
              <a:rPr lang="en-US" b="0" dirty="0" err="1" smtClean="0"/>
              <a:t>haemorrhgic</a:t>
            </a:r>
            <a:r>
              <a:rPr lang="en-US" b="0" dirty="0" smtClean="0"/>
              <a:t> include </a:t>
            </a:r>
            <a:r>
              <a:rPr lang="en-US" dirty="0" smtClean="0"/>
              <a:t> </a:t>
            </a:r>
            <a:r>
              <a:rPr lang="en-US" dirty="0" err="1" smtClean="0"/>
              <a:t>dehydration,</a:t>
            </a:r>
            <a:r>
              <a:rPr lang="en-US" b="0" dirty="0" err="1" smtClean="0"/>
              <a:t>excessive</a:t>
            </a:r>
            <a:r>
              <a:rPr lang="en-US" b="0" dirty="0" smtClean="0"/>
              <a:t> </a:t>
            </a:r>
            <a:r>
              <a:rPr lang="en-US" b="0" dirty="0" err="1" smtClean="0"/>
              <a:t>fliud</a:t>
            </a:r>
            <a:r>
              <a:rPr lang="en-US" b="0" dirty="0" smtClean="0"/>
              <a:t> loss (</a:t>
            </a:r>
            <a:r>
              <a:rPr lang="en-US" dirty="0" smtClean="0"/>
              <a:t>vomiting and diarrhea ).</a:t>
            </a:r>
            <a:r>
              <a:rPr lang="en-US" b="0" dirty="0" smtClean="0"/>
              <a:t>urinary loss diabetes .</a:t>
            </a:r>
            <a:r>
              <a:rPr lang="en-US" b="0" dirty="0" err="1" smtClean="0"/>
              <a:t>evaporation.</a:t>
            </a:r>
            <a:r>
              <a:rPr lang="en-US" dirty="0" err="1" smtClean="0"/>
              <a:t>third</a:t>
            </a:r>
            <a:r>
              <a:rPr lang="en-US" dirty="0" smtClean="0"/>
              <a:t> space </a:t>
            </a:r>
            <a:r>
              <a:rPr lang="en-US" b="0" dirty="0" smtClean="0"/>
              <a:t> ex :fluid loss in the gastrointestinal tract or </a:t>
            </a:r>
            <a:r>
              <a:rPr lang="en-US" b="0" dirty="0" err="1" smtClean="0"/>
              <a:t>interstial</a:t>
            </a:r>
            <a:r>
              <a:rPr lang="en-US" b="0" dirty="0" smtClean="0"/>
              <a:t> spaces(intestinal obstruction ,pancreatitis 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1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Cardiogenic </a:t>
            </a:r>
            <a:r>
              <a:rPr lang="en-US" dirty="0"/>
              <a:t>shock </a:t>
            </a:r>
            <a:r>
              <a:rPr lang="en-US" dirty="0" smtClean="0"/>
              <a:t>:</a:t>
            </a:r>
          </a:p>
          <a:p>
            <a:r>
              <a:rPr lang="en-US" dirty="0" smtClean="0"/>
              <a:t>clinically  defined as </a:t>
            </a:r>
            <a:r>
              <a:rPr lang="en-US" dirty="0"/>
              <a:t>circulatory </a:t>
            </a:r>
            <a:r>
              <a:rPr lang="en-US" dirty="0" smtClean="0"/>
              <a:t>pump failure </a:t>
            </a:r>
            <a:r>
              <a:rPr lang="en-US" dirty="0"/>
              <a:t>leading to diminished forward flow and subsequent </a:t>
            </a:r>
            <a:r>
              <a:rPr lang="en-US" dirty="0" smtClean="0"/>
              <a:t>tissue hypoxia.</a:t>
            </a:r>
          </a:p>
          <a:p>
            <a:r>
              <a:rPr lang="en-US" dirty="0" smtClean="0"/>
              <a:t>Causes:</a:t>
            </a:r>
          </a:p>
          <a:p>
            <a:r>
              <a:rPr lang="en-US" dirty="0" smtClean="0"/>
              <a:t>1- myocardial infarction (most common )</a:t>
            </a:r>
          </a:p>
          <a:p>
            <a:r>
              <a:rPr lang="en-US" dirty="0" smtClean="0"/>
              <a:t>2-pump failure </a:t>
            </a:r>
          </a:p>
          <a:p>
            <a:r>
              <a:rPr lang="en-US" dirty="0" smtClean="0"/>
              <a:t>Mechanical complication :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vulvular</a:t>
            </a:r>
            <a:r>
              <a:rPr lang="en-US" dirty="0" smtClean="0"/>
              <a:t> heart disease . Pericardial </a:t>
            </a:r>
            <a:r>
              <a:rPr lang="en-US" dirty="0" err="1" smtClean="0"/>
              <a:t>temponade</a:t>
            </a:r>
            <a:r>
              <a:rPr lang="en-US" dirty="0" smtClean="0"/>
              <a:t> )</a:t>
            </a:r>
          </a:p>
          <a:p>
            <a:r>
              <a:rPr lang="en-US" dirty="0" smtClean="0"/>
              <a:t>3-cardiac </a:t>
            </a:r>
            <a:r>
              <a:rPr lang="en-US" dirty="0" err="1" smtClean="0"/>
              <a:t>arrythmyia</a:t>
            </a:r>
            <a:r>
              <a:rPr lang="en-US" dirty="0" smtClean="0"/>
              <a:t> .</a:t>
            </a:r>
          </a:p>
          <a:p>
            <a:r>
              <a:rPr lang="en-US" dirty="0" smtClean="0"/>
              <a:t>4-sever myocardial (blunt, penetrating) injury .</a:t>
            </a:r>
          </a:p>
          <a:p>
            <a:r>
              <a:rPr lang="en-US" dirty="0" smtClean="0"/>
              <a:t>5-cardiomyopathy .</a:t>
            </a:r>
          </a:p>
          <a:p>
            <a:r>
              <a:rPr lang="en-US" dirty="0" smtClean="0"/>
              <a:t>6-left  ventricle outflow obstruction: aortic  stenosis or failure of left ventricle filling (mitral stenosis).also mitral regurgitation or aortic </a:t>
            </a:r>
            <a:r>
              <a:rPr lang="en-US" dirty="0" err="1" smtClean="0"/>
              <a:t>insuffenciey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1-to understand pathophysiology of shock and ischemic  reperfusion injury .</a:t>
            </a:r>
          </a:p>
          <a:p>
            <a:r>
              <a:rPr lang="en-US" sz="2400" dirty="0" smtClean="0"/>
              <a:t>2-to understand different types of shocks and its resuscitations.</a:t>
            </a:r>
          </a:p>
          <a:p>
            <a:r>
              <a:rPr lang="en-US" sz="2400" dirty="0" smtClean="0"/>
              <a:t>3- who to monitors and end point of resuscitations ?</a:t>
            </a:r>
          </a:p>
          <a:p>
            <a:r>
              <a:rPr lang="en-US" sz="2400" dirty="0" smtClean="0"/>
              <a:t>4- to learn who to use the blood and its component ,advantages and disadvantages of blood transfusions .  </a:t>
            </a:r>
            <a:endParaRPr lang="ar-IQ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9656-43FF-4C83-BCCA-DFB3B6104105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7-Metabolic :(sepsis ) 8- drug reaction 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Dx :clinical sign :</a:t>
            </a:r>
          </a:p>
          <a:p>
            <a:r>
              <a:rPr lang="en-US" dirty="0" smtClean="0"/>
              <a:t>Circulatory shock </a:t>
            </a:r>
            <a:r>
              <a:rPr lang="en-US" dirty="0"/>
              <a:t>include hypotension, cool and mottled skin, </a:t>
            </a:r>
            <a:r>
              <a:rPr lang="en-US" dirty="0" smtClean="0"/>
              <a:t>depressed mental </a:t>
            </a:r>
            <a:r>
              <a:rPr lang="en-US" dirty="0"/>
              <a:t>status, tachycardia, and diminished pulses. sustained hypotension (i.e., </a:t>
            </a:r>
            <a:r>
              <a:rPr lang="en-US" dirty="0" smtClean="0"/>
              <a:t>SBP&lt;90 </a:t>
            </a:r>
            <a:r>
              <a:rPr lang="en-US" dirty="0"/>
              <a:t>mmHg for at least 30 minutes), reduced cardiac index(&lt;2.2 L/min per square meter), and elevated pulmonary </a:t>
            </a:r>
            <a:r>
              <a:rPr lang="en-US" dirty="0" smtClean="0"/>
              <a:t>artery wedge </a:t>
            </a:r>
            <a:r>
              <a:rPr lang="en-US" dirty="0"/>
              <a:t>pressure (&gt;15 mmHg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Mortality </a:t>
            </a:r>
            <a:r>
              <a:rPr lang="en-US" dirty="0"/>
              <a:t>rates for </a:t>
            </a:r>
            <a:r>
              <a:rPr lang="en-US" dirty="0" smtClean="0"/>
              <a:t>cardiogenic shock </a:t>
            </a:r>
            <a:r>
              <a:rPr lang="en-US" dirty="0"/>
              <a:t>are 50% to 80%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Confirmation of a cardiac source for the shock </a:t>
            </a:r>
          </a:p>
          <a:p>
            <a:r>
              <a:rPr lang="en-US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electrocardiogram and urgent echocardiography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dirty="0" smtClean="0"/>
              <a:t> other chest </a:t>
            </a:r>
            <a:r>
              <a:rPr lang="en-US" dirty="0"/>
              <a:t>radiograph, arterial blood </a:t>
            </a:r>
            <a:r>
              <a:rPr lang="en-US" dirty="0" smtClean="0"/>
              <a:t>gases, electrolytes</a:t>
            </a:r>
            <a:r>
              <a:rPr lang="en-US" dirty="0"/>
              <a:t>, complete blood count, and cardiac enzymes. </a:t>
            </a:r>
            <a:endParaRPr lang="en-US" dirty="0" smtClean="0"/>
          </a:p>
          <a:p>
            <a:r>
              <a:rPr lang="en-US" dirty="0" smtClean="0"/>
              <a:t>Invasive cardiac </a:t>
            </a:r>
            <a:r>
              <a:rPr lang="en-US" dirty="0"/>
              <a:t>monitoring, which generally is not necessary, </a:t>
            </a:r>
            <a:r>
              <a:rPr lang="en-US" dirty="0" smtClean="0"/>
              <a:t>can be </a:t>
            </a:r>
            <a:r>
              <a:rPr lang="en-US" dirty="0"/>
              <a:t>useful to exclude right ventricular infarction, </a:t>
            </a:r>
            <a:r>
              <a:rPr lang="en-US" dirty="0" err="1" smtClean="0"/>
              <a:t>hypovolemia</a:t>
            </a:r>
            <a:r>
              <a:rPr lang="en-US" dirty="0" smtClean="0"/>
              <a:t>, and </a:t>
            </a:r>
            <a:r>
              <a:rPr lang="en-US" dirty="0"/>
              <a:t>possible mechanical </a:t>
            </a:r>
            <a:r>
              <a:rPr lang="en-US" dirty="0" smtClean="0"/>
              <a:t>complications.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Treatment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Intubation </a:t>
            </a:r>
            <a:r>
              <a:rPr lang="en-US" dirty="0">
                <a:solidFill>
                  <a:srgbClr val="FF0000"/>
                </a:solidFill>
              </a:rPr>
              <a:t>and mechanical </a:t>
            </a:r>
            <a:r>
              <a:rPr lang="en-US" dirty="0" smtClean="0">
                <a:solidFill>
                  <a:srgbClr val="FF0000"/>
                </a:solidFill>
              </a:rPr>
              <a:t>ventilation.</a:t>
            </a:r>
            <a:r>
              <a:rPr lang="en-US" dirty="0" smtClean="0"/>
              <a:t> adequate </a:t>
            </a:r>
            <a:r>
              <a:rPr lang="en-US" dirty="0"/>
              <a:t>myocardial O2 delivery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judicious </a:t>
            </a:r>
            <a:r>
              <a:rPr lang="en-US" dirty="0">
                <a:solidFill>
                  <a:srgbClr val="FF0000"/>
                </a:solidFill>
              </a:rPr>
              <a:t>fluid administration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to </a:t>
            </a:r>
            <a:r>
              <a:rPr lang="en-US" dirty="0"/>
              <a:t>avoid fluid overload and</a:t>
            </a:r>
          </a:p>
          <a:p>
            <a:r>
              <a:rPr lang="en-US" dirty="0"/>
              <a:t>development of cardiogenic pulmonary edema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Dopamine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stimulates </a:t>
            </a:r>
            <a:r>
              <a:rPr lang="en-US" dirty="0"/>
              <a:t>receptors (vasoconstriction), </a:t>
            </a:r>
            <a:r>
              <a:rPr lang="el-GR" dirty="0"/>
              <a:t>β1 </a:t>
            </a:r>
            <a:r>
              <a:rPr lang="en-US" dirty="0"/>
              <a:t>receptors (</a:t>
            </a:r>
            <a:r>
              <a:rPr lang="en-US" dirty="0" smtClean="0"/>
              <a:t>cardiac stimulation</a:t>
            </a:r>
            <a:r>
              <a:rPr lang="en-US" dirty="0"/>
              <a:t>), and </a:t>
            </a:r>
            <a:r>
              <a:rPr lang="el-GR" dirty="0"/>
              <a:t>β2 </a:t>
            </a:r>
            <a:r>
              <a:rPr lang="en-US" dirty="0"/>
              <a:t>receptors (vasodilation), with its effects </a:t>
            </a:r>
            <a:r>
              <a:rPr lang="en-US" dirty="0" smtClean="0"/>
              <a:t>on </a:t>
            </a:r>
            <a:r>
              <a:rPr lang="el-GR" dirty="0" smtClean="0"/>
              <a:t>β </a:t>
            </a:r>
            <a:r>
              <a:rPr lang="en-US" dirty="0"/>
              <a:t>receptors predominating at lower doses. </a:t>
            </a:r>
            <a:endParaRPr lang="en-US" dirty="0" smtClean="0"/>
          </a:p>
          <a:p>
            <a:r>
              <a:rPr lang="en-US" dirty="0" smtClean="0"/>
              <a:t>Dopamine </a:t>
            </a:r>
            <a:r>
              <a:rPr lang="en-US" dirty="0"/>
              <a:t>may </a:t>
            </a:r>
            <a:r>
              <a:rPr lang="en-US" dirty="0" smtClean="0"/>
              <a:t>be preferable </a:t>
            </a:r>
            <a:r>
              <a:rPr lang="en-US" dirty="0"/>
              <a:t>to </a:t>
            </a:r>
            <a:r>
              <a:rPr lang="en-US" dirty="0" err="1"/>
              <a:t>dobutamine</a:t>
            </a:r>
            <a:r>
              <a:rPr lang="en-US" dirty="0"/>
              <a:t> in treatment of cardiac </a:t>
            </a:r>
            <a:r>
              <a:rPr lang="en-US" dirty="0" smtClean="0"/>
              <a:t>dysfunction in </a:t>
            </a:r>
            <a:r>
              <a:rPr lang="en-US" dirty="0"/>
              <a:t>hypotensive patients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Intra-aortic </a:t>
            </a:r>
            <a:r>
              <a:rPr lang="en-US" dirty="0">
                <a:solidFill>
                  <a:srgbClr val="FF0000"/>
                </a:solidFill>
              </a:rPr>
              <a:t>balloon pumping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Increases cardiac </a:t>
            </a:r>
            <a:r>
              <a:rPr lang="en-US" dirty="0"/>
              <a:t>output and improves coronary blood flow by reduction </a:t>
            </a:r>
            <a:r>
              <a:rPr lang="en-US" dirty="0" smtClean="0"/>
              <a:t>of systolic </a:t>
            </a:r>
            <a:r>
              <a:rPr lang="en-US" dirty="0"/>
              <a:t>afterload and augmentation of diastolic </a:t>
            </a:r>
            <a:r>
              <a:rPr lang="en-US" dirty="0" smtClean="0"/>
              <a:t>perfusion pressure</a:t>
            </a:r>
            <a:r>
              <a:rPr lang="en-US" dirty="0"/>
              <a:t>.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Obstructive shock </a:t>
            </a:r>
            <a:endParaRPr lang="ar-IQ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is a reduction in preload due </a:t>
            </a:r>
            <a:r>
              <a:rPr lang="en-US" i="1" dirty="0" smtClean="0">
                <a:solidFill>
                  <a:srgbClr val="00B050"/>
                </a:solidFill>
              </a:rPr>
              <a:t>to mechanical </a:t>
            </a:r>
            <a:r>
              <a:rPr lang="en-US" i="1" dirty="0">
                <a:solidFill>
                  <a:srgbClr val="00B050"/>
                </a:solidFill>
              </a:rPr>
              <a:t>obstruction of cardiac filling</a:t>
            </a:r>
            <a:r>
              <a:rPr lang="en-US" dirty="0">
                <a:solidFill>
                  <a:srgbClr val="00B050"/>
                </a:solidFill>
              </a:rPr>
              <a:t>.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Common </a:t>
            </a:r>
            <a:r>
              <a:rPr lang="en-US" dirty="0"/>
              <a:t>causes </a:t>
            </a:r>
            <a:r>
              <a:rPr lang="en-US" dirty="0" smtClean="0"/>
              <a:t>of obstructive </a:t>
            </a:r>
            <a:r>
              <a:rPr lang="en-US" dirty="0"/>
              <a:t>shock include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cardiac </a:t>
            </a:r>
            <a:r>
              <a:rPr lang="en-US" dirty="0" err="1">
                <a:solidFill>
                  <a:srgbClr val="FF0000"/>
                </a:solidFill>
              </a:rPr>
              <a:t>tamponade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tension pneumothorax.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massive pulmonary embolus or air </a:t>
            </a:r>
            <a:r>
              <a:rPr lang="en-US" dirty="0" smtClean="0">
                <a:solidFill>
                  <a:srgbClr val="FF0000"/>
                </a:solidFill>
              </a:rPr>
              <a:t>embolus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IVC </a:t>
            </a:r>
            <a:r>
              <a:rPr lang="en-US" dirty="0" smtClean="0">
                <a:solidFill>
                  <a:srgbClr val="FF0000"/>
                </a:solidFill>
              </a:rPr>
              <a:t>obstruction</a:t>
            </a:r>
            <a:r>
              <a:rPr lang="en-US" dirty="0" smtClean="0"/>
              <a:t>: Deep </a:t>
            </a:r>
            <a:r>
              <a:rPr lang="en-US" dirty="0"/>
              <a:t>venous </a:t>
            </a:r>
            <a:r>
              <a:rPr lang="en-US" dirty="0" smtClean="0"/>
              <a:t>thrombosis Gravid </a:t>
            </a:r>
            <a:r>
              <a:rPr lang="en-US" dirty="0"/>
              <a:t>uterus on </a:t>
            </a:r>
            <a:r>
              <a:rPr lang="en-US" dirty="0" smtClean="0"/>
              <a:t>IVC Neoplasm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Increased </a:t>
            </a:r>
            <a:r>
              <a:rPr lang="en-US" dirty="0" err="1">
                <a:solidFill>
                  <a:srgbClr val="FF0000"/>
                </a:solidFill>
              </a:rPr>
              <a:t>intrathoracic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pressure </a:t>
            </a:r>
            <a:r>
              <a:rPr lang="en-US" dirty="0" smtClean="0"/>
              <a:t>Excess </a:t>
            </a:r>
            <a:r>
              <a:rPr lang="en-US" dirty="0"/>
              <a:t>positive end-expiratory </a:t>
            </a:r>
            <a:r>
              <a:rPr lang="en-US" dirty="0" err="1" smtClean="0"/>
              <a:t>pressure.Neoplasm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In </a:t>
            </a:r>
            <a:r>
              <a:rPr lang="en-US" u="sng" dirty="0"/>
              <a:t>each </a:t>
            </a:r>
            <a:r>
              <a:rPr lang="en-US" u="sng" dirty="0" smtClean="0"/>
              <a:t>case, there </a:t>
            </a:r>
            <a:r>
              <a:rPr lang="en-US" u="sng" dirty="0"/>
              <a:t>is reduced filling of the left </a:t>
            </a:r>
            <a:r>
              <a:rPr lang="en-US" u="sng" dirty="0" smtClean="0"/>
              <a:t>and or right </a:t>
            </a:r>
            <a:r>
              <a:rPr lang="en-US" u="sng" dirty="0"/>
              <a:t>sides of the </a:t>
            </a:r>
            <a:r>
              <a:rPr lang="en-US" u="sng" dirty="0" smtClean="0"/>
              <a:t>heart leading </a:t>
            </a:r>
            <a:r>
              <a:rPr lang="en-US" u="sng" dirty="0"/>
              <a:t>to reduced preload and a fall in cardiac </a:t>
            </a:r>
            <a:r>
              <a:rPr lang="en-US" u="sng" dirty="0" smtClean="0"/>
              <a:t>output.</a:t>
            </a:r>
          </a:p>
          <a:p>
            <a:endParaRPr lang="ar-IQ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Dx and treatment to underlying cause .</a:t>
            </a:r>
          </a:p>
          <a:p>
            <a:r>
              <a:rPr lang="en-US" dirty="0" smtClean="0"/>
              <a:t>Distributive shock :</a:t>
            </a:r>
            <a:r>
              <a:rPr lang="en-US" dirty="0" smtClean="0">
                <a:solidFill>
                  <a:srgbClr val="00B050"/>
                </a:solidFill>
              </a:rPr>
              <a:t>Neurogenic .septic ,anaphylactic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Neurogenic shock :</a:t>
            </a:r>
          </a:p>
          <a:p>
            <a:r>
              <a:rPr lang="en-US" dirty="0">
                <a:solidFill>
                  <a:srgbClr val="FF0000"/>
                </a:solidFill>
              </a:rPr>
              <a:t>refers to diminished tissue </a:t>
            </a:r>
            <a:r>
              <a:rPr lang="en-US">
                <a:solidFill>
                  <a:srgbClr val="FF0000"/>
                </a:solidFill>
              </a:rPr>
              <a:t>perfusion </a:t>
            </a:r>
            <a:r>
              <a:rPr lang="en-US" smtClean="0">
                <a:solidFill>
                  <a:srgbClr val="FF0000"/>
                </a:solidFill>
              </a:rPr>
              <a:t>as a </a:t>
            </a:r>
            <a:r>
              <a:rPr lang="en-US" dirty="0">
                <a:solidFill>
                  <a:srgbClr val="FF0000"/>
                </a:solidFill>
              </a:rPr>
              <a:t>result of loss of vasomotor tone to peripheral arterial beds.</a:t>
            </a:r>
          </a:p>
          <a:p>
            <a:r>
              <a:rPr lang="en-US" dirty="0">
                <a:solidFill>
                  <a:srgbClr val="FF0000"/>
                </a:solidFill>
              </a:rPr>
              <a:t>Loss of vasoconstrictor impulses results in increased </a:t>
            </a:r>
            <a:r>
              <a:rPr lang="en-US" dirty="0" smtClean="0">
                <a:solidFill>
                  <a:srgbClr val="FF0000"/>
                </a:solidFill>
              </a:rPr>
              <a:t>vascular capacitance</a:t>
            </a:r>
            <a:r>
              <a:rPr lang="en-US" dirty="0">
                <a:solidFill>
                  <a:srgbClr val="FF0000"/>
                </a:solidFill>
              </a:rPr>
              <a:t>, decreased venous return, and decreased </a:t>
            </a:r>
            <a:r>
              <a:rPr lang="en-US" dirty="0" smtClean="0">
                <a:solidFill>
                  <a:srgbClr val="FF0000"/>
                </a:solidFill>
              </a:rPr>
              <a:t>cardiac output.</a:t>
            </a:r>
          </a:p>
          <a:p>
            <a:r>
              <a:rPr lang="en-US" dirty="0"/>
              <a:t>Causes of neurogenic shock</a:t>
            </a:r>
          </a:p>
          <a:p>
            <a:r>
              <a:rPr lang="en-US" dirty="0">
                <a:solidFill>
                  <a:srgbClr val="FF0000"/>
                </a:solidFill>
              </a:rPr>
              <a:t>Spinal cord trauma</a:t>
            </a:r>
          </a:p>
          <a:p>
            <a:r>
              <a:rPr lang="en-US" dirty="0">
                <a:solidFill>
                  <a:srgbClr val="FF0000"/>
                </a:solidFill>
              </a:rPr>
              <a:t>Spinal cord neoplasm</a:t>
            </a:r>
          </a:p>
          <a:p>
            <a:r>
              <a:rPr lang="en-US" dirty="0">
                <a:solidFill>
                  <a:srgbClr val="FF0000"/>
                </a:solidFill>
              </a:rPr>
              <a:t>Spinal/epidural </a:t>
            </a:r>
            <a:r>
              <a:rPr lang="en-US" dirty="0" smtClean="0">
                <a:solidFill>
                  <a:srgbClr val="FF0000"/>
                </a:solidFill>
              </a:rPr>
              <a:t>anesthetic.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 :</a:t>
            </a:r>
          </a:p>
          <a:p>
            <a:r>
              <a:rPr lang="en-US" dirty="0" smtClean="0"/>
              <a:t>The classic </a:t>
            </a:r>
            <a:r>
              <a:rPr lang="en-US" dirty="0"/>
              <a:t>description of neurogenic shock consists of </a:t>
            </a:r>
            <a:r>
              <a:rPr lang="en-US" dirty="0" smtClean="0"/>
              <a:t>decreased blood </a:t>
            </a:r>
            <a:r>
              <a:rPr lang="en-US" dirty="0"/>
              <a:t>pressure associated with </a:t>
            </a:r>
            <a:r>
              <a:rPr lang="en-US" dirty="0" err="1"/>
              <a:t>bradycardia</a:t>
            </a:r>
            <a:r>
              <a:rPr lang="en-US" dirty="0"/>
              <a:t> (absence of </a:t>
            </a:r>
            <a:r>
              <a:rPr lang="en-US" dirty="0" smtClean="0"/>
              <a:t>reflexive tachycardia </a:t>
            </a:r>
            <a:r>
              <a:rPr lang="en-US" dirty="0"/>
              <a:t>due to disrupted sympathetic discharge), </a:t>
            </a:r>
            <a:endParaRPr lang="en-US" dirty="0" smtClean="0"/>
          </a:p>
          <a:p>
            <a:r>
              <a:rPr lang="en-US" dirty="0" smtClean="0"/>
              <a:t>Warm extremities </a:t>
            </a:r>
            <a:r>
              <a:rPr lang="en-US" dirty="0"/>
              <a:t>(loss of </a:t>
            </a:r>
            <a:r>
              <a:rPr lang="en-US" dirty="0" smtClean="0"/>
              <a:t>peripheral vasoconstriction). </a:t>
            </a:r>
          </a:p>
          <a:p>
            <a:r>
              <a:rPr lang="en-US" dirty="0" smtClean="0"/>
              <a:t>Motor </a:t>
            </a:r>
            <a:r>
              <a:rPr lang="en-US" dirty="0"/>
              <a:t>and </a:t>
            </a:r>
            <a:r>
              <a:rPr lang="en-US" dirty="0" smtClean="0"/>
              <a:t>sensory deficits </a:t>
            </a:r>
            <a:r>
              <a:rPr lang="en-US" dirty="0"/>
              <a:t>indicative of a spinal cord </a:t>
            </a:r>
            <a:r>
              <a:rPr lang="en-US" dirty="0" smtClean="0"/>
              <a:t>injury.</a:t>
            </a:r>
          </a:p>
          <a:p>
            <a:r>
              <a:rPr lang="en-US" dirty="0"/>
              <a:t>R</a:t>
            </a:r>
            <a:r>
              <a:rPr lang="en-US" dirty="0" smtClean="0"/>
              <a:t>adiographic evidence </a:t>
            </a:r>
            <a:r>
              <a:rPr lang="en-US" dirty="0"/>
              <a:t>of a vertebral column fracture. 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Treatment :ICU </a:t>
            </a:r>
          </a:p>
          <a:p>
            <a:r>
              <a:rPr lang="en-US" dirty="0"/>
              <a:t>After the airway is secured and ventilation is </a:t>
            </a:r>
            <a:r>
              <a:rPr lang="en-US" dirty="0" smtClean="0"/>
              <a:t>adequate, fluid </a:t>
            </a:r>
            <a:r>
              <a:rPr lang="en-US" dirty="0"/>
              <a:t>resuscitation and restoration of intravascular </a:t>
            </a:r>
            <a:r>
              <a:rPr lang="en-US" dirty="0" smtClean="0"/>
              <a:t>volume often </a:t>
            </a:r>
            <a:r>
              <a:rPr lang="en-US" dirty="0"/>
              <a:t>will improve perfusion in neurogenic </a:t>
            </a:r>
            <a:r>
              <a:rPr lang="en-US" dirty="0" smtClean="0"/>
              <a:t>shock.</a:t>
            </a:r>
          </a:p>
          <a:p>
            <a:r>
              <a:rPr lang="en-US" dirty="0" smtClean="0"/>
              <a:t>If the hypotension not restored .@ &amp;B receptors dopamine or </a:t>
            </a:r>
            <a:r>
              <a:rPr lang="en-US" dirty="0" err="1" smtClean="0"/>
              <a:t>phenylepinephrine</a:t>
            </a:r>
            <a:r>
              <a:rPr lang="en-US" dirty="0" smtClean="0"/>
              <a:t> .the vasoconstrictors for 24-48 hours .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Septic shock and </a:t>
            </a:r>
            <a:r>
              <a:rPr lang="en-US" dirty="0" err="1" smtClean="0">
                <a:solidFill>
                  <a:srgbClr val="00B050"/>
                </a:solidFill>
              </a:rPr>
              <a:t>vasodilatory</a:t>
            </a:r>
            <a:r>
              <a:rPr lang="en-US" dirty="0" smtClean="0">
                <a:solidFill>
                  <a:srgbClr val="00B050"/>
                </a:solidFill>
              </a:rPr>
              <a:t>  shock :</a:t>
            </a:r>
          </a:p>
          <a:p>
            <a:r>
              <a:rPr lang="en-US" dirty="0"/>
              <a:t> </a:t>
            </a:r>
            <a:r>
              <a:rPr lang="en-US" dirty="0" err="1"/>
              <a:t>Vasodilatory</a:t>
            </a:r>
            <a:r>
              <a:rPr lang="en-US" dirty="0"/>
              <a:t> shock is the result of dysfunction of the</a:t>
            </a:r>
          </a:p>
          <a:p>
            <a:r>
              <a:rPr lang="en-US" dirty="0"/>
              <a:t>endothelium and vasculature secondary to circulating </a:t>
            </a:r>
            <a:r>
              <a:rPr lang="en-US" dirty="0" smtClean="0"/>
              <a:t>inflammatory mediators </a:t>
            </a:r>
            <a:r>
              <a:rPr lang="en-US" dirty="0"/>
              <a:t>and cells or as a response to prolonged </a:t>
            </a:r>
            <a:r>
              <a:rPr lang="en-US" dirty="0" smtClean="0"/>
              <a:t>and severe </a:t>
            </a:r>
            <a:r>
              <a:rPr lang="en-US" dirty="0" err="1"/>
              <a:t>hypoperfusion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in </a:t>
            </a:r>
            <a:r>
              <a:rPr lang="en-US" dirty="0" err="1"/>
              <a:t>vasodilatory</a:t>
            </a:r>
            <a:r>
              <a:rPr lang="en-US" dirty="0"/>
              <a:t> shock, </a:t>
            </a:r>
            <a:r>
              <a:rPr lang="en-US" dirty="0" smtClean="0"/>
              <a:t>hypotension results </a:t>
            </a:r>
            <a:r>
              <a:rPr lang="en-US" dirty="0"/>
              <a:t>from failure of the vascular smooth muscle to constrict</a:t>
            </a:r>
          </a:p>
          <a:p>
            <a:r>
              <a:rPr lang="en-US" dirty="0"/>
              <a:t>appropriately. </a:t>
            </a:r>
            <a:endParaRPr lang="en-US" dirty="0" smtClean="0"/>
          </a:p>
          <a:p>
            <a:r>
              <a:rPr lang="en-US" dirty="0" err="1" smtClean="0"/>
              <a:t>Vasodilatory</a:t>
            </a:r>
            <a:r>
              <a:rPr lang="en-US" dirty="0" smtClean="0"/>
              <a:t> </a:t>
            </a:r>
            <a:r>
              <a:rPr lang="en-US" dirty="0"/>
              <a:t>shock is characterized by peripheral</a:t>
            </a:r>
          </a:p>
          <a:p>
            <a:r>
              <a:rPr lang="en-US" dirty="0"/>
              <a:t>vasodilation with resultant hypotension and resistance to </a:t>
            </a:r>
            <a:r>
              <a:rPr lang="en-US" dirty="0" smtClean="0"/>
              <a:t>treatment with vasopressors.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Causes :</a:t>
            </a:r>
          </a:p>
          <a:p>
            <a:r>
              <a:rPr lang="en-US" dirty="0"/>
              <a:t>Systemic response to infection</a:t>
            </a:r>
          </a:p>
          <a:p>
            <a:r>
              <a:rPr lang="en-US" dirty="0"/>
              <a:t>Noninfectious systemic inflammation</a:t>
            </a:r>
          </a:p>
          <a:p>
            <a:r>
              <a:rPr lang="en-US" dirty="0" smtClean="0"/>
              <a:t>(Pancreatitis ,Burns)</a:t>
            </a:r>
            <a:endParaRPr lang="en-US" dirty="0"/>
          </a:p>
          <a:p>
            <a:r>
              <a:rPr lang="en-US" dirty="0"/>
              <a:t>Anaphylaxis</a:t>
            </a:r>
          </a:p>
          <a:p>
            <a:r>
              <a:rPr lang="en-US" dirty="0"/>
              <a:t>Acute adrenal insufficiency</a:t>
            </a:r>
          </a:p>
          <a:p>
            <a:r>
              <a:rPr lang="en-US" dirty="0"/>
              <a:t>Prolonged, severe hypotension</a:t>
            </a:r>
          </a:p>
          <a:p>
            <a:r>
              <a:rPr lang="en-US" dirty="0" smtClean="0"/>
              <a:t>(Hemorrhagic shock ,Cardiogenic shock, Cardiopulmonary bypass)</a:t>
            </a:r>
            <a:endParaRPr lang="en-US" dirty="0"/>
          </a:p>
          <a:p>
            <a:r>
              <a:rPr lang="en-US" dirty="0" smtClean="0"/>
              <a:t>Metabolic (Hypoxic </a:t>
            </a:r>
            <a:r>
              <a:rPr lang="en-US" dirty="0"/>
              <a:t>lactic </a:t>
            </a:r>
            <a:r>
              <a:rPr lang="en-US" dirty="0" err="1" smtClean="0"/>
              <a:t>acidosi,Carbon</a:t>
            </a:r>
            <a:r>
              <a:rPr lang="en-US" dirty="0" smtClean="0"/>
              <a:t> </a:t>
            </a:r>
            <a:r>
              <a:rPr lang="en-US" dirty="0"/>
              <a:t>monoxide </a:t>
            </a:r>
            <a:r>
              <a:rPr lang="en-US" dirty="0" smtClean="0"/>
              <a:t>poisoning).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Dx</a:t>
            </a:r>
            <a:r>
              <a:rPr lang="en-US" dirty="0" smtClean="0"/>
              <a:t>:</a:t>
            </a:r>
          </a:p>
          <a:p>
            <a:r>
              <a:rPr lang="en-US" dirty="0" smtClean="0"/>
              <a:t>Patients </a:t>
            </a:r>
            <a:r>
              <a:rPr lang="en-US" dirty="0"/>
              <a:t>with sepsis have evidence of </a:t>
            </a:r>
            <a:r>
              <a:rPr lang="en-US" dirty="0" smtClean="0"/>
              <a:t>an infection</a:t>
            </a:r>
            <a:r>
              <a:rPr lang="en-US" dirty="0"/>
              <a:t>, as well as systemic signs of inflammation (e.g., </a:t>
            </a:r>
            <a:r>
              <a:rPr lang="en-US" dirty="0" smtClean="0"/>
              <a:t>fever, leukocytosis</a:t>
            </a:r>
            <a:r>
              <a:rPr lang="en-US" dirty="0"/>
              <a:t>, and tachycardia). </a:t>
            </a:r>
            <a:r>
              <a:rPr lang="en-US" dirty="0" err="1"/>
              <a:t>Hypoperfusion</a:t>
            </a:r>
            <a:r>
              <a:rPr lang="en-US" dirty="0"/>
              <a:t> with signs </a:t>
            </a:r>
            <a:r>
              <a:rPr lang="en-US" dirty="0" smtClean="0"/>
              <a:t>of organ </a:t>
            </a:r>
            <a:r>
              <a:rPr lang="en-US" dirty="0"/>
              <a:t>dysfunction is termed </a:t>
            </a:r>
            <a:r>
              <a:rPr lang="en-US" dirty="0" smtClean="0"/>
              <a:t>severe sepsis .</a:t>
            </a:r>
          </a:p>
          <a:p>
            <a:r>
              <a:rPr lang="en-US" dirty="0" smtClean="0"/>
              <a:t>Blood culture before antibiotic administration.  </a:t>
            </a:r>
          </a:p>
          <a:p>
            <a:r>
              <a:rPr lang="en-US" dirty="0" smtClean="0"/>
              <a:t>Serum lactate level.</a:t>
            </a:r>
          </a:p>
          <a:p>
            <a:r>
              <a:rPr lang="en-US" dirty="0" smtClean="0"/>
              <a:t>Treatment : </a:t>
            </a:r>
          </a:p>
          <a:p>
            <a:r>
              <a:rPr lang="en-US" dirty="0" err="1" smtClean="0"/>
              <a:t>mechinical</a:t>
            </a:r>
            <a:r>
              <a:rPr lang="en-US" dirty="0" smtClean="0"/>
              <a:t> ventilation .</a:t>
            </a:r>
          </a:p>
          <a:p>
            <a:r>
              <a:rPr lang="en-US" dirty="0" err="1" smtClean="0"/>
              <a:t>Steriod</a:t>
            </a:r>
            <a:r>
              <a:rPr lang="en-US" dirty="0" smtClean="0"/>
              <a:t> ,</a:t>
            </a:r>
            <a:r>
              <a:rPr lang="en-US" dirty="0" err="1" smtClean="0"/>
              <a:t>vassopressors</a:t>
            </a:r>
            <a:r>
              <a:rPr lang="en-US" dirty="0" smtClean="0"/>
              <a:t> (phenyl </a:t>
            </a:r>
            <a:r>
              <a:rPr lang="en-US" dirty="0" err="1" smtClean="0"/>
              <a:t>ipinephrine</a:t>
            </a:r>
            <a:r>
              <a:rPr lang="en-US" dirty="0" smtClean="0"/>
              <a:t> )</a:t>
            </a:r>
          </a:p>
          <a:p>
            <a:r>
              <a:rPr lang="en-US" dirty="0" err="1" smtClean="0"/>
              <a:t>Dobutamine</a:t>
            </a:r>
            <a:r>
              <a:rPr lang="en-US" dirty="0" smtClean="0"/>
              <a:t> .</a:t>
            </a:r>
          </a:p>
          <a:p>
            <a:r>
              <a:rPr lang="en-US" dirty="0" smtClean="0"/>
              <a:t>iv broad </a:t>
            </a:r>
            <a:r>
              <a:rPr lang="en-US" dirty="0" err="1" smtClean="0"/>
              <a:t>spectum</a:t>
            </a:r>
            <a:r>
              <a:rPr lang="en-US" dirty="0" smtClean="0"/>
              <a:t> </a:t>
            </a:r>
            <a:r>
              <a:rPr lang="en-US" dirty="0" err="1" smtClean="0"/>
              <a:t>antioboitics</a:t>
            </a:r>
            <a:r>
              <a:rPr lang="en-US" dirty="0" smtClean="0"/>
              <a:t> .</a:t>
            </a:r>
          </a:p>
          <a:p>
            <a:r>
              <a:rPr lang="en-US" dirty="0" smtClean="0"/>
              <a:t>restoration of fluid crystalloid  volume 30ml/kg .</a:t>
            </a:r>
          </a:p>
          <a:p>
            <a:r>
              <a:rPr lang="en-US" dirty="0" smtClean="0"/>
              <a:t>Iv insulin for hyperglycemia. 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Anaphylactic shock </a:t>
            </a:r>
            <a:r>
              <a:rPr lang="en-US" dirty="0" smtClean="0"/>
              <a:t>: massive release of histamine for any allergy 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Endocrine  shock </a:t>
            </a:r>
            <a:r>
              <a:rPr lang="en-US" dirty="0" smtClean="0"/>
              <a:t>:</a:t>
            </a:r>
          </a:p>
          <a:p>
            <a:r>
              <a:rPr lang="en-US" dirty="0" smtClean="0"/>
              <a:t> hypo or hyper </a:t>
            </a:r>
            <a:r>
              <a:rPr lang="en-US" dirty="0" err="1" smtClean="0"/>
              <a:t>thyroidism</a:t>
            </a:r>
            <a:r>
              <a:rPr lang="en-US" dirty="0" smtClean="0"/>
              <a:t> ,adrenal insufficiency.</a:t>
            </a:r>
          </a:p>
          <a:p>
            <a:r>
              <a:rPr lang="en-US" dirty="0" err="1" smtClean="0"/>
              <a:t>Hypothytroidism</a:t>
            </a:r>
            <a:r>
              <a:rPr lang="en-US" dirty="0" smtClean="0"/>
              <a:t> similar to neurogenic shock  in decreasing cardiac and vascular response to circulating catecholamine ,decreasing the cardiac output .</a:t>
            </a:r>
          </a:p>
          <a:p>
            <a:r>
              <a:rPr lang="en-US" dirty="0" err="1" smtClean="0"/>
              <a:t>Hyperthyoidism</a:t>
            </a:r>
            <a:r>
              <a:rPr lang="en-US" dirty="0" smtClean="0"/>
              <a:t>  causing high output cardiac failure .</a:t>
            </a:r>
          </a:p>
          <a:p>
            <a:r>
              <a:rPr lang="en-US" dirty="0" smtClean="0"/>
              <a:t>Adrenal insufficiency:  </a:t>
            </a:r>
            <a:r>
              <a:rPr lang="en-US" dirty="0"/>
              <a:t>shock due to </a:t>
            </a:r>
            <a:r>
              <a:rPr lang="en-US" dirty="0" err="1"/>
              <a:t>hypovolaemia</a:t>
            </a:r>
            <a:r>
              <a:rPr lang="en-US" dirty="0"/>
              <a:t> and</a:t>
            </a:r>
          </a:p>
          <a:p>
            <a:r>
              <a:rPr lang="en-US" dirty="0"/>
              <a:t>a poor response to circulating and exogenous </a:t>
            </a:r>
            <a:r>
              <a:rPr lang="en-US" dirty="0" err="1"/>
              <a:t>catecholamines</a:t>
            </a:r>
            <a:r>
              <a:rPr lang="en-US" dirty="0"/>
              <a:t>.</a:t>
            </a:r>
          </a:p>
          <a:p>
            <a:r>
              <a:rPr lang="en-US" dirty="0"/>
              <a:t>Adrenal insufficiency may be due to pre-existing Addison’s disease</a:t>
            </a:r>
          </a:p>
          <a:p>
            <a:r>
              <a:rPr lang="en-US" dirty="0"/>
              <a:t>or be a relative insufficiency due to a pathological disease</a:t>
            </a:r>
          </a:p>
          <a:p>
            <a:r>
              <a:rPr lang="en-US" dirty="0"/>
              <a:t>state, such as systemic sepsis.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3999"/>
            <a:ext cx="8077200" cy="47363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of shock 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2" y="1219199"/>
            <a:ext cx="6667290" cy="4858359"/>
          </a:xfrm>
        </p:spPr>
      </p:pic>
    </p:spTree>
    <p:extLst>
      <p:ext uri="{BB962C8B-B14F-4D97-AF65-F5344CB8AC3E}">
        <p14:creationId xmlns:p14="http://schemas.microsoft.com/office/powerpoint/2010/main" val="13885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shock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Unresuscitatable</a:t>
            </a:r>
            <a:r>
              <a:rPr lang="en-US" dirty="0" smtClean="0"/>
              <a:t> shock</a:t>
            </a:r>
          </a:p>
          <a:p>
            <a:r>
              <a:rPr lang="en-US" dirty="0"/>
              <a:t>Patients who are in profound shock for a prolonged period of</a:t>
            </a:r>
          </a:p>
          <a:p>
            <a:r>
              <a:rPr lang="en-US" dirty="0"/>
              <a:t>time become ‘</a:t>
            </a:r>
            <a:r>
              <a:rPr lang="en-US" dirty="0" err="1"/>
              <a:t>unresuscitatable</a:t>
            </a:r>
            <a:r>
              <a:rPr lang="en-US" dirty="0"/>
              <a:t>’. </a:t>
            </a:r>
            <a:endParaRPr lang="en-US" dirty="0" smtClean="0"/>
          </a:p>
          <a:p>
            <a:r>
              <a:rPr lang="en-US" dirty="0" smtClean="0"/>
              <a:t>Cell </a:t>
            </a:r>
            <a:r>
              <a:rPr lang="en-US" dirty="0"/>
              <a:t>death follows from </a:t>
            </a:r>
            <a:r>
              <a:rPr lang="en-US" dirty="0" smtClean="0"/>
              <a:t>cellular </a:t>
            </a:r>
            <a:r>
              <a:rPr lang="en-US" dirty="0" err="1" smtClean="0"/>
              <a:t>ischaemia</a:t>
            </a:r>
            <a:r>
              <a:rPr lang="en-US" dirty="0" smtClean="0"/>
              <a:t> </a:t>
            </a:r>
            <a:r>
              <a:rPr lang="en-US" dirty="0"/>
              <a:t>and the ability of the body to compensate is lost.</a:t>
            </a:r>
          </a:p>
          <a:p>
            <a:r>
              <a:rPr lang="en-US" dirty="0"/>
              <a:t>There is myocardial depression and loss of responsiveness to fluid</a:t>
            </a:r>
          </a:p>
          <a:p>
            <a:r>
              <a:rPr lang="en-US" dirty="0"/>
              <a:t>or inotropic therapy. </a:t>
            </a:r>
            <a:endParaRPr lang="en-US" dirty="0" smtClean="0"/>
          </a:p>
          <a:p>
            <a:r>
              <a:rPr lang="en-US" dirty="0" smtClean="0"/>
              <a:t>Peripherally </a:t>
            </a:r>
            <a:r>
              <a:rPr lang="en-US" dirty="0"/>
              <a:t>there is loss of the ability </a:t>
            </a:r>
            <a:r>
              <a:rPr lang="en-US" dirty="0" smtClean="0"/>
              <a:t>to maintain </a:t>
            </a:r>
            <a:r>
              <a:rPr lang="en-US" dirty="0"/>
              <a:t>systemic vascular resistance and further </a:t>
            </a:r>
            <a:r>
              <a:rPr lang="en-US" dirty="0" smtClean="0"/>
              <a:t>hypotension ensues</a:t>
            </a:r>
            <a:r>
              <a:rPr lang="en-US" dirty="0"/>
              <a:t>. </a:t>
            </a:r>
          </a:p>
          <a:p>
            <a:r>
              <a:rPr lang="en-US" dirty="0"/>
              <a:t>The peripheries no longer respond appropriately to vasopressor</a:t>
            </a:r>
          </a:p>
          <a:p>
            <a:r>
              <a:rPr lang="en-US" dirty="0"/>
              <a:t>agents. Death is the inevitable</a:t>
            </a:r>
            <a:endParaRPr lang="en-US" dirty="0" smtClean="0"/>
          </a:p>
          <a:p>
            <a:r>
              <a:rPr lang="en-US" dirty="0" smtClean="0"/>
              <a:t>Multiple organ failure  :</a:t>
            </a:r>
          </a:p>
          <a:p>
            <a:r>
              <a:rPr lang="en-US" sz="2800" dirty="0">
                <a:solidFill>
                  <a:srgbClr val="33CDCD"/>
                </a:solidFill>
              </a:rPr>
              <a:t>Effects of organ failure</a:t>
            </a: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Lung: Acute respiratory distress syndrome</a:t>
            </a: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Kidney: Acute liver insufficiency</a:t>
            </a: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Clotting: Coagulopathy</a:t>
            </a: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Cardiac: Cardiovascular failure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Resuscitation and monitoring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Monitoring :</a:t>
            </a:r>
          </a:p>
          <a:p>
            <a:r>
              <a:rPr lang="en-US" sz="2800" b="0" dirty="0">
                <a:solidFill>
                  <a:srgbClr val="33CDCD"/>
                </a:solidFill>
              </a:rPr>
              <a:t>Minimum</a:t>
            </a: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ECG</a:t>
            </a: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Pulse </a:t>
            </a:r>
            <a:r>
              <a:rPr lang="en-US" b="0" dirty="0" err="1">
                <a:solidFill>
                  <a:srgbClr val="000000"/>
                </a:solidFill>
              </a:rPr>
              <a:t>oximetry</a:t>
            </a:r>
            <a:endParaRPr lang="en-US" b="0" dirty="0">
              <a:solidFill>
                <a:srgbClr val="000000"/>
              </a:solidFill>
            </a:endParaRP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Blood pressure</a:t>
            </a: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Urine output</a:t>
            </a:r>
          </a:p>
          <a:p>
            <a:r>
              <a:rPr lang="en-US" sz="2800" b="0" dirty="0">
                <a:solidFill>
                  <a:srgbClr val="33CDCD"/>
                </a:solidFill>
              </a:rPr>
              <a:t>Additional modalities</a:t>
            </a: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Central venous pressure</a:t>
            </a: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Invasive blood pressure</a:t>
            </a: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Cardiac output</a:t>
            </a:r>
          </a:p>
          <a:p>
            <a:r>
              <a:rPr lang="en-US" sz="800" b="0" dirty="0">
                <a:solidFill>
                  <a:srgbClr val="33CDCD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Base deficit </a:t>
            </a:r>
            <a:r>
              <a:rPr lang="en-US" b="0" dirty="0" smtClean="0">
                <a:solidFill>
                  <a:srgbClr val="000000"/>
                </a:solidFill>
              </a:rPr>
              <a:t>and serum lactate .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Fluid therapy </a:t>
            </a:r>
          </a:p>
          <a:p>
            <a:r>
              <a:rPr lang="en-US" dirty="0" smtClean="0"/>
              <a:t>The best fluid between colloid and crystalloid .</a:t>
            </a:r>
          </a:p>
          <a:p>
            <a:r>
              <a:rPr lang="en-US" dirty="0" smtClean="0"/>
              <a:t>( Ringer /</a:t>
            </a:r>
            <a:r>
              <a:rPr lang="en-US" dirty="0" err="1" smtClean="0"/>
              <a:t>hartman</a:t>
            </a:r>
            <a:r>
              <a:rPr lang="en-US" dirty="0" smtClean="0"/>
              <a:t>  solution ,ringer lactate ,normal saline ).</a:t>
            </a:r>
          </a:p>
          <a:p>
            <a:r>
              <a:rPr lang="en-US" dirty="0" smtClean="0"/>
              <a:t>The blood .</a:t>
            </a:r>
          </a:p>
          <a:p>
            <a:r>
              <a:rPr lang="en-US" dirty="0" smtClean="0"/>
              <a:t>Base deficient / serum lactate level &gt;6mmol/l </a:t>
            </a:r>
          </a:p>
          <a:p>
            <a:r>
              <a:rPr lang="en-US" dirty="0" smtClean="0"/>
              <a:t>Sever metabolic acidosis .</a:t>
            </a:r>
          </a:p>
          <a:p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8" y="1828800"/>
            <a:ext cx="4189082" cy="3429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Dr.mustafa</a:t>
            </a:r>
            <a:r>
              <a:rPr lang="en-US" dirty="0" smtClean="0"/>
              <a:t> </a:t>
            </a:r>
            <a:r>
              <a:rPr lang="en-US" dirty="0" err="1" smtClean="0"/>
              <a:t>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2971800" cy="56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67374"/>
            <a:ext cx="4267200" cy="4191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69" y="157382"/>
            <a:ext cx="3847513" cy="2885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71190"/>
            <a:ext cx="3657600" cy="30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3570514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396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4290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447800"/>
            <a:ext cx="5810983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018022" cy="6019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2" y="457200"/>
            <a:ext cx="8275108" cy="620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Black" pitchFamily="34" charset="0"/>
                <a:cs typeface="Arial" pitchFamily="34" charset="0"/>
              </a:rPr>
              <a:t>is systemic low tissue perfusion </a:t>
            </a:r>
            <a:r>
              <a:rPr lang="en-US" sz="2400" b="0" dirty="0">
                <a:latin typeface="Arial Black" pitchFamily="34" charset="0"/>
                <a:cs typeface="Arial" pitchFamily="34" charset="0"/>
              </a:rPr>
              <a:t>which is </a:t>
            </a:r>
            <a:r>
              <a:rPr lang="en-US" sz="2400" b="0" dirty="0" smtClean="0">
                <a:latin typeface="Arial Black" pitchFamily="34" charset="0"/>
                <a:cs typeface="Arial" pitchFamily="34" charset="0"/>
              </a:rPr>
              <a:t>inadequate for </a:t>
            </a:r>
            <a:r>
              <a:rPr lang="en-US" sz="2400" b="0" dirty="0">
                <a:latin typeface="Arial Black" pitchFamily="34" charset="0"/>
                <a:cs typeface="Arial" pitchFamily="34" charset="0"/>
              </a:rPr>
              <a:t>normal cellular respiration. </a:t>
            </a:r>
            <a:endParaRPr lang="en-US" sz="2400" b="0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US" sz="2400" b="0" dirty="0" smtClean="0">
                <a:latin typeface="Arial Black" pitchFamily="34" charset="0"/>
                <a:cs typeface="Arial" pitchFamily="34" charset="0"/>
              </a:rPr>
              <a:t>With </a:t>
            </a:r>
            <a:r>
              <a:rPr lang="en-US" sz="2400" b="0" dirty="0">
                <a:latin typeface="Arial Black" pitchFamily="34" charset="0"/>
                <a:cs typeface="Arial" pitchFamily="34" charset="0"/>
              </a:rPr>
              <a:t>insufficient </a:t>
            </a:r>
            <a:r>
              <a:rPr lang="en-US" sz="2400" b="0" dirty="0" smtClean="0">
                <a:latin typeface="Arial Black" pitchFamily="34" charset="0"/>
                <a:cs typeface="Arial" pitchFamily="34" charset="0"/>
              </a:rPr>
              <a:t>delivery of </a:t>
            </a:r>
            <a:r>
              <a:rPr lang="en-US" sz="2400" b="0" dirty="0">
                <a:latin typeface="Arial Black" pitchFamily="34" charset="0"/>
                <a:cs typeface="Arial" pitchFamily="34" charset="0"/>
              </a:rPr>
              <a:t>oxygen and glucose, cells switch from aerobic to </a:t>
            </a:r>
            <a:r>
              <a:rPr lang="en-US" sz="2400" b="0" dirty="0" smtClean="0">
                <a:latin typeface="Arial Black" pitchFamily="34" charset="0"/>
                <a:cs typeface="Arial" pitchFamily="34" charset="0"/>
              </a:rPr>
              <a:t>anaerobic metabolism</a:t>
            </a:r>
            <a:r>
              <a:rPr lang="en-US" sz="2400" b="0" dirty="0">
                <a:latin typeface="Arial Black" pitchFamily="34" charset="0"/>
                <a:cs typeface="Arial" pitchFamily="34" charset="0"/>
              </a:rPr>
              <a:t>. If perfusion is not restored in a timely fashion, </a:t>
            </a:r>
            <a:r>
              <a:rPr lang="en-US" sz="2400" b="0" dirty="0" smtClean="0">
                <a:latin typeface="Arial Black" pitchFamily="34" charset="0"/>
                <a:cs typeface="Arial" pitchFamily="34" charset="0"/>
              </a:rPr>
              <a:t>cell death </a:t>
            </a:r>
            <a:r>
              <a:rPr lang="en-US" sz="2400" b="0" dirty="0">
                <a:latin typeface="Arial Black" pitchFamily="34" charset="0"/>
                <a:cs typeface="Arial" pitchFamily="34" charset="0"/>
              </a:rPr>
              <a:t>ensues</a:t>
            </a:r>
            <a:r>
              <a:rPr lang="en-US" sz="2400" b="0" dirty="0" smtClean="0">
                <a:latin typeface="Arial Black" pitchFamily="34" charset="0"/>
                <a:cs typeface="+mj-cs"/>
              </a:rPr>
              <a:t>.</a:t>
            </a:r>
          </a:p>
          <a:p>
            <a:r>
              <a:rPr lang="en-US" b="0" dirty="0" smtClean="0">
                <a:solidFill>
                  <a:srgbClr val="FF0000"/>
                </a:solidFill>
                <a:cs typeface="+mj-cs"/>
              </a:rPr>
              <a:t>(failure to meet the metabolic need  of cell that the consequences will ensue ).</a:t>
            </a:r>
          </a:p>
          <a:p>
            <a:r>
              <a:rPr lang="en-US" sz="2400" b="0" dirty="0" smtClean="0">
                <a:latin typeface="Arial Black" pitchFamily="34" charset="0"/>
                <a:cs typeface="+mj-cs"/>
              </a:rPr>
              <a:t>The initial injury is reversible but if prolong</a:t>
            </a:r>
          </a:p>
          <a:p>
            <a:r>
              <a:rPr lang="en-US" dirty="0" smtClean="0">
                <a:cs typeface="+mj-cs"/>
              </a:rPr>
              <a:t>Duration will be irreversible</a:t>
            </a:r>
            <a:r>
              <a:rPr lang="en-US" b="0" dirty="0" smtClean="0">
                <a:cs typeface="+mj-cs"/>
              </a:rPr>
              <a:t>. </a:t>
            </a:r>
            <a:r>
              <a:rPr lang="en-US" sz="2400" b="0" dirty="0" smtClean="0">
                <a:latin typeface="Arial Black" pitchFamily="34" charset="0"/>
                <a:cs typeface="+mj-cs"/>
              </a:rPr>
              <a:t>   </a:t>
            </a:r>
            <a:endParaRPr lang="ar-IQ" sz="2400" dirty="0">
              <a:latin typeface="Arial Black" pitchFamily="34" charset="0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0F18-EE5C-4929-8DBE-3C962A2909DF}" type="datetime3">
              <a:rPr lang="en-US" smtClean="0">
                <a:solidFill>
                  <a:schemeClr val="tx1"/>
                </a:solidFill>
              </a:rPr>
              <a:t>11 October 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Dr.mustafa</a:t>
            </a:r>
            <a:r>
              <a:rPr lang="en-US" dirty="0" smtClean="0"/>
              <a:t> </a:t>
            </a:r>
            <a:r>
              <a:rPr lang="en-US" dirty="0" err="1" smtClean="0"/>
              <a:t>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1"/>
            <a:ext cx="8275108" cy="620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8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of shock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u="sng" dirty="0" smtClean="0"/>
              <a:t>Cellular:</a:t>
            </a:r>
            <a:endParaRPr lang="en-US" b="0" u="sng" dirty="0" smtClean="0"/>
          </a:p>
          <a:p>
            <a:r>
              <a:rPr lang="en-US" b="0" dirty="0" smtClean="0"/>
              <a:t>A reduced tissue perfusion at cellular level ,mean low O2 tension the cell change to anaerobic metabolism ,the end products is not carbon dioxide </a:t>
            </a:r>
            <a:r>
              <a:rPr lang="en-US" b="0" dirty="0" smtClean="0"/>
              <a:t>, </a:t>
            </a:r>
            <a:r>
              <a:rPr lang="en-US" b="0" dirty="0" smtClean="0"/>
              <a:t>lactic acidosis.</a:t>
            </a:r>
          </a:p>
          <a:p>
            <a:r>
              <a:rPr lang="en-US" b="0" dirty="0" smtClean="0"/>
              <a:t>Glucose metabolism is diminished and anaerobic is abolished the sodium/potassium pump intracellular is stooped ,intracellular lysosomes release and potassium release </a:t>
            </a:r>
          </a:p>
          <a:p>
            <a:r>
              <a:rPr lang="en-US" b="0" dirty="0" smtClean="0"/>
              <a:t> </a:t>
            </a:r>
            <a:endParaRPr lang="en-US" b="0" dirty="0"/>
          </a:p>
          <a:p>
            <a:endParaRPr lang="en-US" b="0" dirty="0" smtClean="0"/>
          </a:p>
          <a:p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6A48-C956-4058-99B1-37A4BCDE6317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shock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In </a:t>
            </a:r>
            <a:r>
              <a:rPr lang="en-US" b="0" dirty="0"/>
              <a:t>hemorrhagic shock, </a:t>
            </a:r>
            <a:r>
              <a:rPr lang="en-US" b="0" dirty="0" smtClean="0"/>
              <a:t>the body </a:t>
            </a:r>
            <a:r>
              <a:rPr lang="en-US" b="0" dirty="0"/>
              <a:t>can compensate for the initial loss of blood volume </a:t>
            </a:r>
            <a:r>
              <a:rPr lang="en-US" b="0" dirty="0" smtClean="0"/>
              <a:t>primarily through </a:t>
            </a:r>
            <a:r>
              <a:rPr lang="en-US" b="0" dirty="0"/>
              <a:t>the neuroendocrine response to maintain hemodynamics.</a:t>
            </a:r>
          </a:p>
          <a:p>
            <a:r>
              <a:rPr lang="en-US" b="0" dirty="0"/>
              <a:t>This represents the </a:t>
            </a:r>
            <a:r>
              <a:rPr lang="en-US" b="0" dirty="0">
                <a:solidFill>
                  <a:srgbClr val="FF0000"/>
                </a:solidFill>
              </a:rPr>
              <a:t>compensated phase </a:t>
            </a:r>
            <a:r>
              <a:rPr lang="en-US" b="0" dirty="0"/>
              <a:t>of shock. </a:t>
            </a:r>
            <a:endParaRPr lang="en-US" b="0" dirty="0" smtClean="0"/>
          </a:p>
          <a:p>
            <a:r>
              <a:rPr lang="en-US" b="0" dirty="0" smtClean="0"/>
              <a:t>With continued </a:t>
            </a:r>
            <a:r>
              <a:rPr lang="en-US" b="0" dirty="0" err="1"/>
              <a:t>hypoperfusion</a:t>
            </a:r>
            <a:r>
              <a:rPr lang="en-US" b="0" dirty="0"/>
              <a:t>, which may be unrecognized, </a:t>
            </a:r>
            <a:r>
              <a:rPr lang="en-US" b="0" dirty="0" smtClean="0"/>
              <a:t>cellular death </a:t>
            </a:r>
            <a:r>
              <a:rPr lang="en-US" b="0" dirty="0"/>
              <a:t>and injury are ongoing and the </a:t>
            </a:r>
            <a:r>
              <a:rPr lang="en-US" b="0" i="1" dirty="0" err="1">
                <a:solidFill>
                  <a:srgbClr val="FF0000"/>
                </a:solidFill>
              </a:rPr>
              <a:t>decompensation</a:t>
            </a:r>
            <a:r>
              <a:rPr lang="en-US" b="0" i="1" dirty="0">
                <a:solidFill>
                  <a:srgbClr val="FF0000"/>
                </a:solidFill>
              </a:rPr>
              <a:t> phase </a:t>
            </a:r>
            <a:r>
              <a:rPr lang="en-US" b="0" dirty="0" smtClean="0"/>
              <a:t>of shock </a:t>
            </a:r>
            <a:r>
              <a:rPr lang="en-US" b="0" dirty="0"/>
              <a:t>ensues. </a:t>
            </a:r>
            <a:r>
              <a:rPr lang="en-US" b="0" dirty="0" smtClean="0"/>
              <a:t>Ischemia/reperfusion </a:t>
            </a:r>
            <a:r>
              <a:rPr lang="en-US" b="0" dirty="0"/>
              <a:t>injury will often exacerbate the</a:t>
            </a:r>
          </a:p>
          <a:p>
            <a:r>
              <a:rPr lang="en-US" b="0" dirty="0"/>
              <a:t>initial insult. 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128-C812-4972-84DD-38EF63C956C9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Dr.mustafa</a:t>
            </a:r>
            <a:r>
              <a:rPr lang="en-US" dirty="0" smtClean="0"/>
              <a:t> </a:t>
            </a:r>
            <a:r>
              <a:rPr lang="en-US" dirty="0" err="1" smtClean="0"/>
              <a:t>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These  </a:t>
            </a:r>
            <a:r>
              <a:rPr lang="en-US" b="0" dirty="0"/>
              <a:t>effects at the cellular level, if untreated, will</a:t>
            </a:r>
          </a:p>
          <a:p>
            <a:r>
              <a:rPr lang="en-US" b="0" dirty="0"/>
              <a:t>lead to compromise of function at the organ system level, </a:t>
            </a:r>
            <a:r>
              <a:rPr lang="en-US" b="0" dirty="0" smtClean="0"/>
              <a:t>thus leading </a:t>
            </a:r>
            <a:r>
              <a:rPr lang="en-US" b="0" dirty="0"/>
              <a:t>to the “</a:t>
            </a:r>
            <a:r>
              <a:rPr lang="en-US" b="0" i="1" dirty="0">
                <a:solidFill>
                  <a:srgbClr val="FF0000"/>
                </a:solidFill>
              </a:rPr>
              <a:t>vicious cycle</a:t>
            </a:r>
            <a:r>
              <a:rPr lang="en-US" b="0" dirty="0"/>
              <a:t>” of </a:t>
            </a:r>
            <a:r>
              <a:rPr lang="en-US" b="0" dirty="0" smtClean="0"/>
              <a:t>shock .</a:t>
            </a:r>
          </a:p>
          <a:p>
            <a:endParaRPr lang="en-US" b="0" dirty="0" smtClean="0"/>
          </a:p>
          <a:p>
            <a:r>
              <a:rPr lang="en-US" b="0" dirty="0" smtClean="0"/>
              <a:t>Persistent </a:t>
            </a:r>
            <a:r>
              <a:rPr lang="en-US" b="0" dirty="0" err="1" smtClean="0"/>
              <a:t>hypoperfusion</a:t>
            </a:r>
            <a:r>
              <a:rPr lang="en-US" b="0" dirty="0" smtClean="0"/>
              <a:t> </a:t>
            </a:r>
            <a:r>
              <a:rPr lang="en-US" b="0" dirty="0"/>
              <a:t>results in </a:t>
            </a:r>
            <a:r>
              <a:rPr lang="en-US" b="0" dirty="0" smtClean="0"/>
              <a:t>further hemodynamic derangements and cardiovascular collapse</a:t>
            </a:r>
            <a:r>
              <a:rPr lang="en-US" b="0" dirty="0"/>
              <a:t>. </a:t>
            </a:r>
            <a:r>
              <a:rPr lang="en-US" b="0" dirty="0" smtClean="0"/>
              <a:t>This </a:t>
            </a:r>
            <a:r>
              <a:rPr lang="en-US" b="0" dirty="0"/>
              <a:t>has been termed the </a:t>
            </a:r>
            <a:r>
              <a:rPr lang="en-US" b="0" i="1" dirty="0" smtClean="0">
                <a:solidFill>
                  <a:srgbClr val="FF0000"/>
                </a:solidFill>
              </a:rPr>
              <a:t>irreversible phase </a:t>
            </a:r>
            <a:r>
              <a:rPr lang="en-US" b="0" dirty="0"/>
              <a:t>of shock and can develop quite insidiously and may</a:t>
            </a:r>
          </a:p>
          <a:p>
            <a:r>
              <a:rPr lang="en-US" b="0" dirty="0"/>
              <a:t>only be obvious in retrospect</a:t>
            </a:r>
            <a:r>
              <a:rPr lang="en-US" b="0" dirty="0">
                <a:latin typeface="TimesLTStd-Roman"/>
              </a:rPr>
              <a:t>.</a:t>
            </a:r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6880422" cy="48312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AA01-314A-446B-9D5F-D0886C1C13E2}" type="datetime3">
              <a:rPr lang="en-US" smtClean="0"/>
              <a:t>11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Dr.mustafa usama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1715</Words>
  <Application>Microsoft Office PowerPoint</Application>
  <PresentationFormat>On-screen Show (4:3)</PresentationFormat>
  <Paragraphs>316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Arial Rounded MT Bold</vt:lpstr>
      <vt:lpstr>Calibri</vt:lpstr>
      <vt:lpstr>Times New Roman</vt:lpstr>
      <vt:lpstr>TimesLTStd-Roman</vt:lpstr>
      <vt:lpstr>Office Theme</vt:lpstr>
      <vt:lpstr>Custom Design</vt:lpstr>
      <vt:lpstr>Shock </vt:lpstr>
      <vt:lpstr>Learning objects </vt:lpstr>
      <vt:lpstr>PowerPoint Presentation</vt:lpstr>
      <vt:lpstr>Shock </vt:lpstr>
      <vt:lpstr>Pathophysiology of shock </vt:lpstr>
      <vt:lpstr>PowerPoint Presentation</vt:lpstr>
      <vt:lpstr>Phases of shock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shock </vt:lpstr>
      <vt:lpstr>PowerPoint Presentation</vt:lpstr>
      <vt:lpstr>PowerPoint Presentation</vt:lpstr>
      <vt:lpstr>PowerPoint Presentation</vt:lpstr>
      <vt:lpstr>PowerPoint Presentation</vt:lpstr>
      <vt:lpstr>Obstructive shock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Severity of shock </vt:lpstr>
      <vt:lpstr>Consequences of shock </vt:lpstr>
      <vt:lpstr>Resuscitation and monitoring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Mustafa</dc:creator>
  <cp:lastModifiedBy>FUTURE1</cp:lastModifiedBy>
  <cp:revision>71</cp:revision>
  <dcterms:created xsi:type="dcterms:W3CDTF">2006-08-16T00:00:00Z</dcterms:created>
  <dcterms:modified xsi:type="dcterms:W3CDTF">2018-10-11T14:46:22Z</dcterms:modified>
</cp:coreProperties>
</file>