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45"/>
  </p:notesMasterIdLst>
  <p:sldIdLst>
    <p:sldId id="256" r:id="rId2"/>
    <p:sldId id="257" r:id="rId3"/>
    <p:sldId id="258" r:id="rId4"/>
    <p:sldId id="288" r:id="rId5"/>
    <p:sldId id="259" r:id="rId6"/>
    <p:sldId id="290" r:id="rId7"/>
    <p:sldId id="260" r:id="rId8"/>
    <p:sldId id="306" r:id="rId9"/>
    <p:sldId id="261" r:id="rId10"/>
    <p:sldId id="292" r:id="rId11"/>
    <p:sldId id="262" r:id="rId12"/>
    <p:sldId id="263" r:id="rId13"/>
    <p:sldId id="294" r:id="rId14"/>
    <p:sldId id="307" r:id="rId15"/>
    <p:sldId id="264" r:id="rId16"/>
    <p:sldId id="298" r:id="rId17"/>
    <p:sldId id="265" r:id="rId18"/>
    <p:sldId id="296" r:id="rId19"/>
    <p:sldId id="266" r:id="rId20"/>
    <p:sldId id="267" r:id="rId21"/>
    <p:sldId id="268" r:id="rId22"/>
    <p:sldId id="269" r:id="rId23"/>
    <p:sldId id="270" r:id="rId24"/>
    <p:sldId id="271" r:id="rId25"/>
    <p:sldId id="272" r:id="rId26"/>
    <p:sldId id="273" r:id="rId27"/>
    <p:sldId id="274" r:id="rId28"/>
    <p:sldId id="275" r:id="rId29"/>
    <p:sldId id="300" r:id="rId30"/>
    <p:sldId id="276" r:id="rId31"/>
    <p:sldId id="277" r:id="rId32"/>
    <p:sldId id="278" r:id="rId33"/>
    <p:sldId id="279" r:id="rId34"/>
    <p:sldId id="280" r:id="rId35"/>
    <p:sldId id="281" r:id="rId36"/>
    <p:sldId id="301" r:id="rId37"/>
    <p:sldId id="282" r:id="rId38"/>
    <p:sldId id="283" r:id="rId39"/>
    <p:sldId id="284" r:id="rId40"/>
    <p:sldId id="303" r:id="rId41"/>
    <p:sldId id="285" r:id="rId42"/>
    <p:sldId id="286" r:id="rId43"/>
    <p:sldId id="305" r:id="rId4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8BD968A-D302-4B99-BB46-10284D480981}" type="datetimeFigureOut">
              <a:rPr lang="ar-IQ" smtClean="0"/>
              <a:pPr/>
              <a:t>28/11/1433</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3A494E0-3B7F-4DA0-B666-D1158EE618D9}"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39BA92-E85A-40B8-99D6-A4D525A1EC25}" type="slidenum">
              <a:rPr lang="en-US"/>
              <a:pPr/>
              <a:t>4</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475F79-79DD-4708-A4AA-2246881D4579}" type="slidenum">
              <a:rPr lang="en-US"/>
              <a:pPr/>
              <a:t>6</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69BA31-B044-456F-8911-C687C99C3BF2}" type="slidenum">
              <a:rPr lang="en-US"/>
              <a:pPr/>
              <a:t>10</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D01299-BCA8-4CB8-B97A-9F4D0F38AE17}" type="slidenum">
              <a:rPr lang="en-US"/>
              <a:pPr/>
              <a:t>13</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BF293C-75A7-4E74-89F8-97535A33F7C1}" type="slidenum">
              <a:rPr lang="en-US"/>
              <a:pPr/>
              <a:t>16</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ar-IQ"/>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ADE855-EEB4-470A-AEE3-0CD155B82546}" type="slidenum">
              <a:rPr lang="en-US"/>
              <a:pPr/>
              <a:t>18</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ar-IQ"/>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465B60-40BC-4512-9A14-4C7B97762AA4}" type="slidenum">
              <a:rPr lang="en-US"/>
              <a:pPr/>
              <a:t>29</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ar-IQ"/>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979190-BA23-4763-9CD5-618B20575600}" type="slidenum">
              <a:rPr lang="en-US"/>
              <a:pPr/>
              <a:t>40</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A33EA4-65D6-4E29-9835-F624AB72DE07}" type="slidenum">
              <a:rPr lang="en-US"/>
              <a:pPr/>
              <a:t>43</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DBEBB78B-04F6-495B-A218-7BAF668B4BF0}" type="datetime8">
              <a:rPr lang="ar-IQ" smtClean="0"/>
              <a:pPr/>
              <a:t>13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3D0CF43E-D32F-4BD4-B127-1B4BEE78B337}" type="datetime8">
              <a:rPr lang="ar-IQ" smtClean="0"/>
              <a:pPr/>
              <a:t>13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9245999-D4A9-4283-9A09-D8D49F1BF223}" type="datetime8">
              <a:rPr lang="ar-IQ" smtClean="0"/>
              <a:pPr/>
              <a:t>13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3" name="Date Placeholder 2"/>
          <p:cNvSpPr>
            <a:spLocks noGrp="1"/>
          </p:cNvSpPr>
          <p:nvPr>
            <p:ph type="dt" sz="half" idx="10"/>
          </p:nvPr>
        </p:nvSpPr>
        <p:spPr>
          <a:xfrm>
            <a:off x="685800" y="6248400"/>
            <a:ext cx="1905000" cy="457200"/>
          </a:xfrm>
        </p:spPr>
        <p:txBody>
          <a:bodyPr/>
          <a:lstStyle>
            <a:lvl1pPr>
              <a:defRPr/>
            </a:lvl1pPr>
          </a:lstStyle>
          <a:p>
            <a:fld id="{68D39D5B-D38C-4433-854E-91455A48C0BC}" type="datetime8">
              <a:rPr lang="ar-IQ" smtClean="0"/>
              <a:pPr/>
              <a:t>13 تشرين الأول، 12</a:t>
            </a:fld>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9A66A246-D61D-4622-B632-AFA83B0C377F}" type="slidenum">
              <a:rPr lang="ar-IQ"/>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A9522F7E-3F18-4474-BA87-63DCA823B53B}" type="datetime8">
              <a:rPr lang="ar-IQ" smtClean="0"/>
              <a:pPr/>
              <a:t>13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79842B-3661-453D-9B78-1E760B8857B1}" type="datetime8">
              <a:rPr lang="ar-IQ" smtClean="0"/>
              <a:pPr/>
              <a:t>13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87D3CCFF-857D-408A-BD4C-C44EBB21F02E}" type="datetime8">
              <a:rPr lang="ar-IQ" smtClean="0"/>
              <a:pPr/>
              <a:t>13 تشرين الأول، 12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470E91B7-77E4-48F0-9D09-11F3F8B3EE27}" type="datetime8">
              <a:rPr lang="ar-IQ" smtClean="0"/>
              <a:pPr/>
              <a:t>13 تشرين الأول، 12</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BBB3D819-4541-422B-9AB8-977C4D1DB11A}" type="datetime8">
              <a:rPr lang="ar-IQ" smtClean="0"/>
              <a:pPr/>
              <a:t>13 تشرين الأول، 12</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09359-B254-4029-B73A-62280DE8BDED}" type="datetime8">
              <a:rPr lang="ar-IQ" smtClean="0"/>
              <a:pPr/>
              <a:t>13 تشرين الأول، 12</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BE7328-AF76-4F2D-8A95-17C0526206D8}" type="datetime8">
              <a:rPr lang="ar-IQ" smtClean="0"/>
              <a:pPr/>
              <a:t>13 تشرين الأول، 12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6A887-C414-4F58-93EF-991E29D13396}" type="datetime8">
              <a:rPr lang="ar-IQ" smtClean="0"/>
              <a:pPr/>
              <a:t>13 تشرين الأول، 12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0D2E98-A8B5-42EA-9C2D-FF60EFB20C18}"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D67ACD1-59E4-43D5-BA93-3F591F4878A4}" type="datetime8">
              <a:rPr lang="ar-IQ" smtClean="0"/>
              <a:pPr/>
              <a:t>13 تشرين الأول، 12</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A0D2E98-A8B5-42EA-9C2D-FF60EFB20C18}"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3356992"/>
          </a:xfrm>
        </p:spPr>
        <p:txBody>
          <a:bodyPr/>
          <a:lstStyle/>
          <a:p>
            <a:pPr rtl="0"/>
            <a:r>
              <a:rPr lang="en-US" b="1" i="1" dirty="0" smtClean="0">
                <a:solidFill>
                  <a:schemeClr val="accent5">
                    <a:lumMod val="75000"/>
                  </a:schemeClr>
                </a:solidFill>
                <a:effectLst>
                  <a:outerShdw blurRad="38100" dist="38100" dir="2700000" algn="tl">
                    <a:srgbClr val="000000">
                      <a:alpha val="43137"/>
                    </a:srgbClr>
                  </a:outerShdw>
                </a:effectLst>
              </a:rPr>
              <a:t>MORPHOLOGIC  </a:t>
            </a:r>
            <a:r>
              <a:rPr lang="en-US" b="1" i="1" dirty="0">
                <a:solidFill>
                  <a:schemeClr val="accent5">
                    <a:lumMod val="75000"/>
                  </a:schemeClr>
                </a:solidFill>
                <a:effectLst>
                  <a:outerShdw blurRad="38100" dist="38100" dir="2700000" algn="tl">
                    <a:srgbClr val="000000">
                      <a:alpha val="43137"/>
                    </a:srgbClr>
                  </a:outerShdw>
                </a:effectLst>
              </a:rPr>
              <a:t>PATTERNS OF ACUTE INFLAMMATION</a:t>
            </a:r>
            <a:r>
              <a:rPr lang="en-US" dirty="0"/>
              <a:t/>
            </a:r>
            <a:br>
              <a:rPr lang="en-US" dirty="0"/>
            </a:br>
            <a:endParaRPr lang="ar-IQ" dirty="0"/>
          </a:p>
        </p:txBody>
      </p:sp>
      <p:sp>
        <p:nvSpPr>
          <p:cNvPr id="3" name="Subtitle 2"/>
          <p:cNvSpPr>
            <a:spLocks noGrp="1"/>
          </p:cNvSpPr>
          <p:nvPr>
            <p:ph type="subTitle" idx="1"/>
          </p:nvPr>
        </p:nvSpPr>
        <p:spPr>
          <a:xfrm>
            <a:off x="0" y="4221088"/>
            <a:ext cx="9144000" cy="2636912"/>
          </a:xfrm>
        </p:spPr>
        <p:txBody>
          <a:bodyPr/>
          <a:lstStyle/>
          <a:p>
            <a:pPr rtl="0"/>
            <a:r>
              <a:rPr lang="en-US" sz="4800" b="1" dirty="0">
                <a:solidFill>
                  <a:schemeClr val="accent6">
                    <a:lumMod val="50000"/>
                  </a:schemeClr>
                </a:solidFill>
              </a:rPr>
              <a:t>DR.AYSER HAMEED</a:t>
            </a:r>
            <a:endParaRPr lang="en-US" sz="4800" dirty="0">
              <a:solidFill>
                <a:schemeClr val="accent6">
                  <a:lumMod val="50000"/>
                </a:schemeClr>
              </a:solidFill>
            </a:endParaRPr>
          </a:p>
          <a:p>
            <a:pPr rtl="0"/>
            <a:r>
              <a:rPr lang="en-US" sz="4800" b="1" dirty="0">
                <a:solidFill>
                  <a:schemeClr val="accent6">
                    <a:lumMod val="50000"/>
                  </a:schemeClr>
                </a:solidFill>
              </a:rPr>
              <a:t>LEC.3</a:t>
            </a:r>
            <a:endParaRPr lang="en-US" sz="4800" dirty="0">
              <a:solidFill>
                <a:schemeClr val="accent6">
                  <a:lumMod val="50000"/>
                </a:schemeClr>
              </a:solidFill>
            </a:endParaRPr>
          </a:p>
          <a:p>
            <a:endParaRPr lang="ar-IQ"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0" y="5733256"/>
            <a:ext cx="9144000" cy="954107"/>
          </a:xfrm>
          <a:prstGeom prst="rect">
            <a:avLst/>
          </a:prstGeom>
          <a:noFill/>
          <a:ln w="9525">
            <a:noFill/>
            <a:miter lim="800000"/>
            <a:headEnd/>
            <a:tailEnd/>
          </a:ln>
          <a:effectLst/>
        </p:spPr>
        <p:txBody>
          <a:bodyPr wrap="square">
            <a:spAutoFit/>
          </a:bodyPr>
          <a:lstStyle/>
          <a:p>
            <a:pPr algn="l" rtl="0">
              <a:spcBef>
                <a:spcPct val="50000"/>
              </a:spcBef>
            </a:pPr>
            <a:r>
              <a:rPr lang="en-US" sz="2800" b="1" dirty="0"/>
              <a:t>Upper half of excised appendix. Lt: </a:t>
            </a:r>
            <a:r>
              <a:rPr lang="en-US" sz="2800" b="1" dirty="0" err="1"/>
              <a:t>fibrino</a:t>
            </a:r>
            <a:r>
              <a:rPr lang="en-US" sz="2800" b="1" dirty="0"/>
              <a:t>-purulent </a:t>
            </a:r>
            <a:r>
              <a:rPr lang="en-US" sz="2800" b="1" dirty="0" err="1"/>
              <a:t>serosal</a:t>
            </a:r>
            <a:r>
              <a:rPr lang="en-US" sz="2800" b="1" dirty="0"/>
              <a:t> </a:t>
            </a:r>
            <a:r>
              <a:rPr lang="en-US" sz="2800" b="1" dirty="0" err="1"/>
              <a:t>exudate</a:t>
            </a:r>
            <a:r>
              <a:rPr lang="en-US" sz="2800" b="1" dirty="0"/>
              <a:t> </a:t>
            </a:r>
            <a:r>
              <a:rPr lang="en-US" sz="2800" b="1" dirty="0" err="1"/>
              <a:t>Rt</a:t>
            </a:r>
            <a:r>
              <a:rPr lang="en-US" sz="2800" b="1" dirty="0"/>
              <a:t>: lumen filled with pus</a:t>
            </a:r>
          </a:p>
        </p:txBody>
      </p:sp>
      <p:sp>
        <p:nvSpPr>
          <p:cNvPr id="6149" name="Text Box 5"/>
          <p:cNvSpPr txBox="1">
            <a:spLocks noChangeArrowheads="1"/>
          </p:cNvSpPr>
          <p:nvPr/>
        </p:nvSpPr>
        <p:spPr bwMode="auto">
          <a:xfrm>
            <a:off x="0" y="0"/>
            <a:ext cx="9144000" cy="584775"/>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3200" b="1" dirty="0"/>
              <a:t>Appendix: acute </a:t>
            </a:r>
            <a:r>
              <a:rPr lang="en-US" sz="3200" b="1" dirty="0" err="1"/>
              <a:t>suppurative</a:t>
            </a:r>
            <a:r>
              <a:rPr lang="en-US" sz="3200" b="1" dirty="0"/>
              <a:t> inflammation</a:t>
            </a:r>
          </a:p>
        </p:txBody>
      </p:sp>
      <p:graphicFrame>
        <p:nvGraphicFramePr>
          <p:cNvPr id="6150" name="Object 6"/>
          <p:cNvGraphicFramePr>
            <a:graphicFrameLocks noChangeAspect="1"/>
          </p:cNvGraphicFramePr>
          <p:nvPr/>
        </p:nvGraphicFramePr>
        <p:xfrm>
          <a:off x="971550" y="549275"/>
          <a:ext cx="6875463" cy="5183981"/>
        </p:xfrm>
        <a:graphic>
          <a:graphicData uri="http://schemas.openxmlformats.org/presentationml/2006/ole">
            <p:oleObj spid="_x0000_s3074" name="Bitmap Image" r:id="rId4" imgW="4734586" imgH="3123810" progId="PBrush">
              <p:embed/>
            </p:oleObj>
          </a:graphicData>
        </a:graphic>
      </p:graphicFrame>
      <p:sp>
        <p:nvSpPr>
          <p:cNvPr id="5" name="Slide Number Placeholder 4"/>
          <p:cNvSpPr>
            <a:spLocks noGrp="1"/>
          </p:cNvSpPr>
          <p:nvPr>
            <p:ph type="sldNum" sz="quarter" idx="12"/>
          </p:nvPr>
        </p:nvSpPr>
        <p:spPr/>
        <p:txBody>
          <a:bodyPr/>
          <a:lstStyle/>
          <a:p>
            <a:fld id="{AA0D2E98-A8B5-42EA-9C2D-FF60EFB20C18}" type="slidenum">
              <a:rPr lang="ar-IQ" smtClean="0"/>
              <a:pPr/>
              <a:t>10</a:t>
            </a:fld>
            <a:endParaRPr lang="ar-IQ"/>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a:t>An</a:t>
            </a:r>
            <a:r>
              <a:rPr lang="en-US" sz="4000" b="1" dirty="0"/>
              <a:t> abscess</a:t>
            </a:r>
            <a:r>
              <a:rPr lang="en-US" sz="4000" dirty="0"/>
              <a:t> is a localized collection of purulent inflammatory fluid (pus) caused by suppuration buried in </a:t>
            </a:r>
            <a:r>
              <a:rPr lang="en-US" sz="4000" b="1" dirty="0"/>
              <a:t>a tissue, an organ, or a confined space</a:t>
            </a:r>
            <a:r>
              <a:rPr lang="en-US" sz="4000" dirty="0"/>
              <a:t>. Pus is a thick creamy yellow or blood-stained fluid. Abscesses are produced by deep seeding of </a:t>
            </a:r>
            <a:r>
              <a:rPr lang="en-US" sz="4000" dirty="0" err="1"/>
              <a:t>pyogenic</a:t>
            </a:r>
            <a:r>
              <a:rPr lang="en-US" sz="4000" dirty="0"/>
              <a:t> bacteria into a tissue. They have a central region that appears as a mass of necrotic leukocytes and tissue cells</a:t>
            </a:r>
            <a:r>
              <a:rPr lang="en-US" sz="4000" dirty="0" smtClean="0"/>
              <a:t>.</a:t>
            </a:r>
            <a:endParaRPr lang="ar-IQ" sz="4000"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11</a:t>
            </a:fld>
            <a:endParaRPr lang="ar-IQ" sz="2800"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smtClean="0"/>
              <a:t>There is usually a zone of preserved </a:t>
            </a:r>
            <a:r>
              <a:rPr lang="en-US" sz="4000" dirty="0" err="1" smtClean="0"/>
              <a:t>neutrophils</a:t>
            </a:r>
            <a:r>
              <a:rPr lang="en-US" sz="4000" dirty="0" smtClean="0"/>
              <a:t> around this necrotic focus, and outside this region vascular dilation and fibroblastic proliferation occur, indicating the beginning of repair. In </a:t>
            </a:r>
            <a:r>
              <a:rPr lang="en-US" sz="4000" dirty="0"/>
              <a:t>time, the abscess may become walled off and ultimately replaced by connective tissue. A common example of an abscess is the skin furuncle. </a:t>
            </a:r>
          </a:p>
        </p:txBody>
      </p:sp>
      <p:sp>
        <p:nvSpPr>
          <p:cNvPr id="4" name="Slide Number Placeholder 3"/>
          <p:cNvSpPr>
            <a:spLocks noGrp="1"/>
          </p:cNvSpPr>
          <p:nvPr>
            <p:ph type="sldNum" sz="quarter" idx="12"/>
          </p:nvPr>
        </p:nvSpPr>
        <p:spPr/>
        <p:txBody>
          <a:bodyPr/>
          <a:lstStyle/>
          <a:p>
            <a:fld id="{AA0D2E98-A8B5-42EA-9C2D-FF60EFB20C18}" type="slidenum">
              <a:rPr lang="ar-IQ" smtClean="0"/>
              <a:pPr/>
              <a:t>12</a:t>
            </a:fld>
            <a:endParaRPr lang="ar-IQ"/>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611188" y="2133600"/>
            <a:ext cx="4427537" cy="1754326"/>
          </a:xfrm>
          <a:prstGeom prst="rect">
            <a:avLst/>
          </a:prstGeom>
          <a:noFill/>
          <a:ln w="9525">
            <a:noFill/>
            <a:miter lim="800000"/>
            <a:headEnd/>
            <a:tailEnd/>
          </a:ln>
          <a:effectLst/>
        </p:spPr>
        <p:txBody>
          <a:bodyPr>
            <a:spAutoFit/>
          </a:bodyPr>
          <a:lstStyle/>
          <a:p>
            <a:pPr algn="ctr" rtl="0">
              <a:spcBef>
                <a:spcPct val="50000"/>
              </a:spcBef>
            </a:pPr>
            <a:r>
              <a:rPr lang="en-US" sz="3600" b="1" dirty="0"/>
              <a:t>Abscess that involves the skin is called  </a:t>
            </a:r>
            <a:r>
              <a:rPr lang="en-US" sz="3600" b="1" dirty="0">
                <a:latin typeface="Arial"/>
              </a:rPr>
              <a:t>“</a:t>
            </a:r>
            <a:r>
              <a:rPr lang="en-US" sz="3600" b="1" dirty="0"/>
              <a:t>Boil</a:t>
            </a:r>
            <a:r>
              <a:rPr lang="en-US" sz="3600" b="1" dirty="0">
                <a:latin typeface="Arial"/>
              </a:rPr>
              <a:t>”</a:t>
            </a:r>
            <a:r>
              <a:rPr lang="en-US" sz="3600" b="1" dirty="0"/>
              <a:t> or </a:t>
            </a:r>
            <a:r>
              <a:rPr lang="en-US" sz="3600" b="1" dirty="0">
                <a:latin typeface="Arial"/>
              </a:rPr>
              <a:t>“</a:t>
            </a:r>
            <a:r>
              <a:rPr lang="en-US" sz="3600" b="1" dirty="0"/>
              <a:t>furuncle</a:t>
            </a:r>
            <a:r>
              <a:rPr lang="en-US" sz="3600" b="1" dirty="0">
                <a:latin typeface="Arial"/>
              </a:rPr>
              <a:t>”</a:t>
            </a:r>
            <a:r>
              <a:rPr lang="en-US" sz="3600" b="1" dirty="0"/>
              <a:t>.</a:t>
            </a:r>
          </a:p>
        </p:txBody>
      </p:sp>
      <p:sp>
        <p:nvSpPr>
          <p:cNvPr id="6149" name="Text Box 5"/>
          <p:cNvSpPr txBox="1">
            <a:spLocks noChangeArrowheads="1"/>
          </p:cNvSpPr>
          <p:nvPr/>
        </p:nvSpPr>
        <p:spPr bwMode="auto">
          <a:xfrm>
            <a:off x="0" y="0"/>
            <a:ext cx="9144000" cy="646331"/>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3600" b="1" dirty="0"/>
              <a:t>Abscess (Furuncle) (boil)</a:t>
            </a:r>
          </a:p>
        </p:txBody>
      </p:sp>
      <p:graphicFrame>
        <p:nvGraphicFramePr>
          <p:cNvPr id="6150" name="Object 6"/>
          <p:cNvGraphicFramePr>
            <a:graphicFrameLocks noChangeAspect="1"/>
          </p:cNvGraphicFramePr>
          <p:nvPr/>
        </p:nvGraphicFramePr>
        <p:xfrm>
          <a:off x="5249863" y="692150"/>
          <a:ext cx="3744912" cy="5616575"/>
        </p:xfrm>
        <a:graphic>
          <a:graphicData uri="http://schemas.openxmlformats.org/presentationml/2006/ole">
            <p:oleObj spid="_x0000_s4098" name="Bitmap Image" r:id="rId4" imgW="2771429" imgH="2962689" progId="PBrush">
              <p:embed/>
            </p:oleObj>
          </a:graphicData>
        </a:graphic>
      </p:graphicFrame>
      <p:sp>
        <p:nvSpPr>
          <p:cNvPr id="6151" name="Line 7"/>
          <p:cNvSpPr>
            <a:spLocks noChangeShapeType="1"/>
          </p:cNvSpPr>
          <p:nvPr/>
        </p:nvSpPr>
        <p:spPr bwMode="auto">
          <a:xfrm flipH="1">
            <a:off x="7740650" y="2925763"/>
            <a:ext cx="647700" cy="0"/>
          </a:xfrm>
          <a:prstGeom prst="line">
            <a:avLst/>
          </a:prstGeom>
          <a:noFill/>
          <a:ln w="63500">
            <a:solidFill>
              <a:schemeClr val="tx1"/>
            </a:solidFill>
            <a:round/>
            <a:headEnd/>
            <a:tailEnd type="triangle" w="med" len="med"/>
          </a:ln>
          <a:effectLst/>
        </p:spPr>
        <p:txBody>
          <a:bodyPr/>
          <a:lstStyle/>
          <a:p>
            <a:endParaRPr lang="ar-IQ"/>
          </a:p>
        </p:txBody>
      </p:sp>
      <p:sp>
        <p:nvSpPr>
          <p:cNvPr id="6" name="Slide Number Placeholder 5"/>
          <p:cNvSpPr>
            <a:spLocks noGrp="1"/>
          </p:cNvSpPr>
          <p:nvPr>
            <p:ph type="sldNum" sz="quarter" idx="12"/>
          </p:nvPr>
        </p:nvSpPr>
        <p:spPr/>
        <p:txBody>
          <a:bodyPr/>
          <a:lstStyle/>
          <a:p>
            <a:fld id="{AA0D2E98-A8B5-42EA-9C2D-FF60EFB20C18}" type="slidenum">
              <a:rPr lang="ar-IQ" smtClean="0"/>
              <a:pPr/>
              <a:t>13</a:t>
            </a:fld>
            <a:endParaRPr lang="ar-IQ"/>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lstStyle/>
          <a:p>
            <a:pPr algn="l" rtl="0"/>
            <a:r>
              <a:rPr lang="en-US" sz="4000" b="1" i="1" u="sng" dirty="0" smtClean="0">
                <a:solidFill>
                  <a:schemeClr val="accent6">
                    <a:lumMod val="50000"/>
                  </a:schemeClr>
                </a:solidFill>
              </a:rPr>
              <a:t>Ulcers :-</a:t>
            </a:r>
          </a:p>
          <a:p>
            <a:pPr algn="l" rtl="0"/>
            <a:r>
              <a:rPr lang="en-US" sz="4000" dirty="0" smtClean="0">
                <a:solidFill>
                  <a:schemeClr val="tx1"/>
                </a:solidFill>
              </a:rPr>
              <a:t>An ulcer is a local defect, or excavation of the surface of an organ or tissue that is produced by the sloughing (shedding) of inflammatory necrotic tissue. Ulceration occurs only when tissue necrosis and resultant inflammation exist on or near a surface. </a:t>
            </a:r>
            <a:endParaRPr lang="ar-IQ" sz="4000" dirty="0" smtClean="0">
              <a:solidFill>
                <a:schemeClr val="tx1"/>
              </a:solidFill>
            </a:endParaRPr>
          </a:p>
          <a:p>
            <a:endParaRPr lang="ar-IQ"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dirty="0">
                <a:solidFill>
                  <a:srgbClr val="7030A0"/>
                </a:solidFill>
              </a:rPr>
              <a:t>It is most commonly encountered in:</a:t>
            </a:r>
            <a:endParaRPr lang="en-US" sz="4000" dirty="0">
              <a:solidFill>
                <a:srgbClr val="7030A0"/>
              </a:solidFill>
            </a:endParaRPr>
          </a:p>
          <a:p>
            <a:pPr algn="l" rtl="0">
              <a:buNone/>
            </a:pPr>
            <a:r>
              <a:rPr lang="en-US" sz="3600" dirty="0"/>
              <a:t>1. Inflammatory necrosis of mucosa-lined cavities e.g. mouth, larynx, stomach, intestines, or genitourinary tract. </a:t>
            </a:r>
          </a:p>
          <a:p>
            <a:pPr algn="l" rtl="0">
              <a:buNone/>
            </a:pPr>
            <a:r>
              <a:rPr lang="en-US" sz="3600" dirty="0"/>
              <a:t>2. Subcutaneous inflammation of the lower extremities in older persons who have circulatory disturbances that predispose to extensive necrosis.</a:t>
            </a:r>
          </a:p>
          <a:p>
            <a:pPr algn="l" rtl="0">
              <a:buNone/>
            </a:pPr>
            <a:r>
              <a:rPr lang="en-US" sz="3600" dirty="0"/>
              <a:t>Ulcerations are best exemplified by peptic ulcer of the stomach or duodenum, in which acute and chronic inflammation coexist.</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15</a:t>
            </a:fld>
            <a:endParaRPr lang="ar-IQ"/>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p:nvPr>
        </p:nvPicPr>
        <p:blipFill>
          <a:blip r:embed="rId3" cstate="print">
            <a:lum contrast="-24000"/>
          </a:blip>
          <a:srcRect l="6946" t="3773" r="8951" b="13454"/>
          <a:stretch>
            <a:fillRect/>
          </a:stretch>
        </p:blipFill>
        <p:spPr>
          <a:xfrm>
            <a:off x="0" y="476250"/>
            <a:ext cx="4176713" cy="3168650"/>
          </a:xfrm>
        </p:spPr>
      </p:pic>
      <p:sp>
        <p:nvSpPr>
          <p:cNvPr id="14339" name="Rectangle 3"/>
          <p:cNvSpPr>
            <a:spLocks noGrp="1" noChangeArrowheads="1"/>
          </p:cNvSpPr>
          <p:nvPr>
            <p:ph type="title" idx="4294967295"/>
          </p:nvPr>
        </p:nvSpPr>
        <p:spPr>
          <a:xfrm>
            <a:off x="0" y="0"/>
            <a:ext cx="9144000" cy="457200"/>
          </a:xfrm>
          <a:solidFill>
            <a:srgbClr val="FFFFCC"/>
          </a:solidFill>
        </p:spPr>
        <p:txBody>
          <a:bodyPr>
            <a:noAutofit/>
          </a:bodyPr>
          <a:lstStyle/>
          <a:p>
            <a:r>
              <a:rPr lang="en-US" sz="3600" b="1" dirty="0">
                <a:solidFill>
                  <a:schemeClr val="tx1"/>
                </a:solidFill>
              </a:rPr>
              <a:t>Chronic peptic ulcer stomach</a:t>
            </a:r>
          </a:p>
        </p:txBody>
      </p:sp>
      <p:pic>
        <p:nvPicPr>
          <p:cNvPr id="14340" name="Picture 4"/>
          <p:cNvPicPr>
            <a:picLocks noChangeAspect="1" noChangeArrowheads="1"/>
          </p:cNvPicPr>
          <p:nvPr/>
        </p:nvPicPr>
        <p:blipFill>
          <a:blip r:embed="rId4" cstate="print">
            <a:lum bright="-12000" contrast="-6000"/>
          </a:blip>
          <a:srcRect b="8333"/>
          <a:stretch>
            <a:fillRect/>
          </a:stretch>
        </p:blipFill>
        <p:spPr bwMode="auto">
          <a:xfrm>
            <a:off x="4284663" y="3713163"/>
            <a:ext cx="4859337" cy="3144837"/>
          </a:xfrm>
          <a:prstGeom prst="rect">
            <a:avLst/>
          </a:prstGeom>
          <a:noFill/>
          <a:ln w="9525">
            <a:noFill/>
            <a:miter lim="800000"/>
            <a:headEnd/>
            <a:tailEnd/>
          </a:ln>
          <a:effectLst/>
        </p:spPr>
      </p:pic>
      <p:sp>
        <p:nvSpPr>
          <p:cNvPr id="14341" name="Text Box 5"/>
          <p:cNvSpPr txBox="1">
            <a:spLocks noChangeArrowheads="1"/>
          </p:cNvSpPr>
          <p:nvPr/>
        </p:nvSpPr>
        <p:spPr bwMode="auto">
          <a:xfrm>
            <a:off x="228600" y="3789040"/>
            <a:ext cx="3276600" cy="2246769"/>
          </a:xfrm>
          <a:prstGeom prst="rect">
            <a:avLst/>
          </a:prstGeom>
          <a:solidFill>
            <a:schemeClr val="tx1"/>
          </a:solidFill>
          <a:ln w="9525">
            <a:noFill/>
            <a:miter lim="800000"/>
            <a:headEnd/>
            <a:tailEnd/>
          </a:ln>
          <a:effectLst/>
        </p:spPr>
        <p:txBody>
          <a:bodyPr wrap="square">
            <a:spAutoFit/>
          </a:bodyPr>
          <a:lstStyle/>
          <a:p>
            <a:pPr algn="ctr" rtl="0"/>
            <a:r>
              <a:rPr lang="en-US" sz="2800" b="1" dirty="0">
                <a:solidFill>
                  <a:schemeClr val="bg1"/>
                </a:solidFill>
              </a:rPr>
              <a:t>Sharply delimited chronic peptic ulcer with converging folds of mucosa in the upper half</a:t>
            </a:r>
          </a:p>
        </p:txBody>
      </p:sp>
      <p:sp>
        <p:nvSpPr>
          <p:cNvPr id="6" name="Slide Number Placeholder 5"/>
          <p:cNvSpPr>
            <a:spLocks noGrp="1"/>
          </p:cNvSpPr>
          <p:nvPr>
            <p:ph type="sldNum" sz="quarter" idx="12"/>
          </p:nvPr>
        </p:nvSpPr>
        <p:spPr/>
        <p:txBody>
          <a:bodyPr/>
          <a:lstStyle/>
          <a:p>
            <a:fld id="{9A66A246-D61D-4622-B632-AFA83B0C377F}" type="slidenum">
              <a:rPr lang="ar-IQ"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Font typeface="Wingdings" pitchFamily="2" charset="2"/>
              <a:buChar char="Ø"/>
            </a:pPr>
            <a:r>
              <a:rPr lang="en-US" sz="4000" b="1" i="1" dirty="0" err="1">
                <a:solidFill>
                  <a:srgbClr val="7030A0"/>
                </a:solidFill>
              </a:rPr>
              <a:t>Pseudomembranous</a:t>
            </a:r>
            <a:r>
              <a:rPr lang="en-US" sz="4000" b="1" i="1" dirty="0">
                <a:solidFill>
                  <a:srgbClr val="7030A0"/>
                </a:solidFill>
              </a:rPr>
              <a:t> inflammation of mucous </a:t>
            </a:r>
            <a:r>
              <a:rPr lang="en-US" sz="4000" b="1" i="1" dirty="0" smtClean="0">
                <a:solidFill>
                  <a:srgbClr val="7030A0"/>
                </a:solidFill>
              </a:rPr>
              <a:t>membranes.</a:t>
            </a:r>
            <a:endParaRPr lang="en-US" sz="4000" b="1" i="1" dirty="0">
              <a:solidFill>
                <a:srgbClr val="7030A0"/>
              </a:solidFill>
            </a:endParaRPr>
          </a:p>
          <a:p>
            <a:pPr algn="l" rtl="0">
              <a:buNone/>
            </a:pPr>
            <a:r>
              <a:rPr lang="en-US" sz="3600" dirty="0"/>
              <a:t>Severe injury may be associated with extensive epithelial necrosis with sloughing. This creates large shallow ulcers. Fibrin, dead epithelium, </a:t>
            </a:r>
            <a:r>
              <a:rPr lang="en-US" sz="3600" dirty="0" err="1"/>
              <a:t>neutrophils</a:t>
            </a:r>
            <a:r>
              <a:rPr lang="en-US" sz="3600" dirty="0"/>
              <a:t>, red cells and bacteria mix together to produce a white or cream-colored false (pseudo-) membrane covering the affected mucosa.</a:t>
            </a:r>
          </a:p>
          <a:p>
            <a:pPr algn="l" rtl="0">
              <a:buNone/>
            </a:pPr>
            <a:r>
              <a:rPr lang="en-US" sz="3600" dirty="0"/>
              <a:t>Diphtheria and </a:t>
            </a:r>
            <a:r>
              <a:rPr lang="en-US" sz="3600" dirty="0" err="1"/>
              <a:t>psudomembranous</a:t>
            </a:r>
            <a:r>
              <a:rPr lang="en-US" sz="3600" dirty="0"/>
              <a:t> colitis are typical examples. </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17</a:t>
            </a:fld>
            <a:endParaRPr lang="ar-IQ"/>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p:cNvGraphicFramePr>
            <a:graphicFrameLocks noChangeAspect="1"/>
          </p:cNvGraphicFramePr>
          <p:nvPr/>
        </p:nvGraphicFramePr>
        <p:xfrm>
          <a:off x="684213" y="836613"/>
          <a:ext cx="7696200" cy="4824635"/>
        </p:xfrm>
        <a:graphic>
          <a:graphicData uri="http://schemas.openxmlformats.org/presentationml/2006/ole">
            <p:oleObj spid="_x0000_s5122" name="Bitmap Image" r:id="rId4" imgW="4734586" imgH="3104762" progId="PBrush">
              <p:embed/>
            </p:oleObj>
          </a:graphicData>
        </a:graphic>
      </p:graphicFrame>
      <p:sp>
        <p:nvSpPr>
          <p:cNvPr id="14339" name="Text Box 3"/>
          <p:cNvSpPr txBox="1">
            <a:spLocks noChangeArrowheads="1"/>
          </p:cNvSpPr>
          <p:nvPr/>
        </p:nvSpPr>
        <p:spPr bwMode="auto">
          <a:xfrm>
            <a:off x="2771775" y="4221163"/>
            <a:ext cx="2505075" cy="457200"/>
          </a:xfrm>
          <a:prstGeom prst="rect">
            <a:avLst/>
          </a:prstGeom>
          <a:noFill/>
          <a:ln w="9525">
            <a:noFill/>
            <a:miter lim="800000"/>
            <a:headEnd/>
            <a:tailEnd/>
          </a:ln>
          <a:effectLst/>
        </p:spPr>
        <p:txBody>
          <a:bodyPr wrap="none">
            <a:spAutoFit/>
          </a:bodyPr>
          <a:lstStyle/>
          <a:p>
            <a:pPr algn="l" rtl="0"/>
            <a:r>
              <a:rPr lang="en-US" b="1">
                <a:solidFill>
                  <a:schemeClr val="bg1"/>
                </a:solidFill>
                <a:cs typeface="Times New Roman" pitchFamily="18" charset="0"/>
              </a:rPr>
              <a:t>pseudomembrane</a:t>
            </a:r>
          </a:p>
        </p:txBody>
      </p:sp>
      <p:sp>
        <p:nvSpPr>
          <p:cNvPr id="14340" name="Text Box 4"/>
          <p:cNvSpPr txBox="1">
            <a:spLocks noChangeArrowheads="1"/>
          </p:cNvSpPr>
          <p:nvPr/>
        </p:nvSpPr>
        <p:spPr bwMode="auto">
          <a:xfrm rot="-2226497">
            <a:off x="4284663" y="2133600"/>
            <a:ext cx="1622425" cy="457200"/>
          </a:xfrm>
          <a:prstGeom prst="rect">
            <a:avLst/>
          </a:prstGeom>
          <a:noFill/>
          <a:ln w="9525">
            <a:noFill/>
            <a:miter lim="800000"/>
            <a:headEnd/>
            <a:tailEnd/>
          </a:ln>
          <a:effectLst/>
        </p:spPr>
        <p:txBody>
          <a:bodyPr wrap="none">
            <a:spAutoFit/>
          </a:bodyPr>
          <a:lstStyle/>
          <a:p>
            <a:pPr algn="l" rtl="0"/>
            <a:r>
              <a:rPr lang="en-US" b="1">
                <a:solidFill>
                  <a:schemeClr val="bg1"/>
                </a:solidFill>
                <a:cs typeface="Times New Roman" pitchFamily="18" charset="0"/>
              </a:rPr>
              <a:t>ulcerations</a:t>
            </a:r>
          </a:p>
        </p:txBody>
      </p:sp>
      <p:sp>
        <p:nvSpPr>
          <p:cNvPr id="14341" name="Text Box 5"/>
          <p:cNvSpPr txBox="1">
            <a:spLocks noChangeArrowheads="1"/>
          </p:cNvSpPr>
          <p:nvPr/>
        </p:nvSpPr>
        <p:spPr bwMode="auto">
          <a:xfrm>
            <a:off x="0" y="100013"/>
            <a:ext cx="9144000" cy="584775"/>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3200" b="1" dirty="0" err="1">
                <a:cs typeface="Times New Roman" pitchFamily="18" charset="0"/>
              </a:rPr>
              <a:t>Pseudomembranous</a:t>
            </a:r>
            <a:r>
              <a:rPr lang="en-US" sz="3200" b="1" dirty="0">
                <a:cs typeface="Times New Roman" pitchFamily="18" charset="0"/>
              </a:rPr>
              <a:t> </a:t>
            </a:r>
            <a:r>
              <a:rPr lang="en-US" sz="3200" b="1" dirty="0" err="1">
                <a:cs typeface="Times New Roman" pitchFamily="18" charset="0"/>
              </a:rPr>
              <a:t>entercolitis</a:t>
            </a:r>
            <a:endParaRPr lang="en-US" sz="3200" b="1" dirty="0">
              <a:cs typeface="Times New Roman" pitchFamily="18" charset="0"/>
            </a:endParaRPr>
          </a:p>
        </p:txBody>
      </p:sp>
      <p:sp>
        <p:nvSpPr>
          <p:cNvPr id="14342" name="Text Box 6"/>
          <p:cNvSpPr txBox="1">
            <a:spLocks noChangeArrowheads="1"/>
          </p:cNvSpPr>
          <p:nvPr/>
        </p:nvSpPr>
        <p:spPr bwMode="auto">
          <a:xfrm>
            <a:off x="0" y="5657671"/>
            <a:ext cx="9144000" cy="1200329"/>
          </a:xfrm>
          <a:prstGeom prst="rect">
            <a:avLst/>
          </a:prstGeom>
          <a:noFill/>
          <a:ln w="9525">
            <a:noFill/>
            <a:miter lim="800000"/>
            <a:headEnd/>
            <a:tailEnd/>
          </a:ln>
          <a:effectLst/>
        </p:spPr>
        <p:txBody>
          <a:bodyPr>
            <a:spAutoFit/>
          </a:bodyPr>
          <a:lstStyle/>
          <a:p>
            <a:pPr algn="l" rtl="0"/>
            <a:r>
              <a:rPr lang="en-US" sz="2400" b="1" dirty="0"/>
              <a:t>This yellow-green </a:t>
            </a:r>
            <a:r>
              <a:rPr lang="en-US" sz="2400" b="1" dirty="0" err="1"/>
              <a:t>exudate</a:t>
            </a:r>
            <a:r>
              <a:rPr lang="en-US" sz="2400" b="1" dirty="0"/>
              <a:t> on the surface of an inflamed, hyperemic (</a:t>
            </a:r>
            <a:r>
              <a:rPr lang="en-US" sz="2400" b="1" dirty="0" err="1"/>
              <a:t>erythematous</a:t>
            </a:r>
            <a:r>
              <a:rPr lang="en-US" sz="2400" b="1" dirty="0"/>
              <a:t>) bowel mucosa consists of many </a:t>
            </a:r>
            <a:r>
              <a:rPr lang="en-US" sz="2400" b="1" dirty="0" err="1"/>
              <a:t>neutrophils</a:t>
            </a:r>
            <a:r>
              <a:rPr lang="en-US" sz="2400" b="1" dirty="0"/>
              <a:t> along with fibrin and amorphous debris from dying cells.</a:t>
            </a:r>
          </a:p>
        </p:txBody>
      </p:sp>
      <p:sp>
        <p:nvSpPr>
          <p:cNvPr id="7" name="Slide Number Placeholder 6"/>
          <p:cNvSpPr>
            <a:spLocks noGrp="1"/>
          </p:cNvSpPr>
          <p:nvPr>
            <p:ph type="sldNum" sz="quarter" idx="12"/>
          </p:nvPr>
        </p:nvSpPr>
        <p:spPr/>
        <p:txBody>
          <a:bodyPr/>
          <a:lstStyle/>
          <a:p>
            <a:fld id="{AA0D2E98-A8B5-42EA-9C2D-FF60EFB20C18}" type="slidenum">
              <a:rPr lang="ar-IQ" smtClean="0"/>
              <a:pPr/>
              <a:t>18</a:t>
            </a:fld>
            <a:endParaRPr lang="ar-IQ"/>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u="sng" dirty="0">
                <a:solidFill>
                  <a:srgbClr val="7030A0"/>
                </a:solidFill>
              </a:rPr>
              <a:t>EFFECTS OF ACUTE INFLAMMATION</a:t>
            </a:r>
            <a:endParaRPr lang="en-US" sz="4000" dirty="0">
              <a:solidFill>
                <a:srgbClr val="7030A0"/>
              </a:solidFill>
            </a:endParaRPr>
          </a:p>
          <a:p>
            <a:pPr algn="l" rtl="0">
              <a:buNone/>
            </a:pPr>
            <a:r>
              <a:rPr lang="en-US" sz="4000" dirty="0"/>
              <a:t>Beneficial </a:t>
            </a:r>
            <a:r>
              <a:rPr lang="en-US" sz="4000" dirty="0" smtClean="0"/>
              <a:t>Effects:-</a:t>
            </a:r>
            <a:endParaRPr lang="en-US" sz="4000" dirty="0"/>
          </a:p>
          <a:p>
            <a:pPr algn="l" rtl="0">
              <a:buNone/>
            </a:pPr>
            <a:r>
              <a:rPr lang="en-US" sz="4000" b="1" dirty="0"/>
              <a:t>	</a:t>
            </a:r>
            <a:r>
              <a:rPr lang="en-US" sz="4000" dirty="0"/>
              <a:t>1. Dilution of Toxins by the edema </a:t>
            </a:r>
            <a:r>
              <a:rPr lang="en-US" sz="4000" dirty="0" smtClean="0"/>
              <a:t>fluid.</a:t>
            </a:r>
            <a:endParaRPr lang="en-US" sz="4000" dirty="0"/>
          </a:p>
          <a:p>
            <a:pPr algn="l" rtl="0">
              <a:buNone/>
            </a:pPr>
            <a:r>
              <a:rPr lang="en-US" sz="4000" dirty="0"/>
              <a:t>	2. Production of protective Antibodies &amp; promotion of </a:t>
            </a:r>
            <a:r>
              <a:rPr lang="en-US" sz="4000" dirty="0" smtClean="0"/>
              <a:t>immunity.</a:t>
            </a:r>
            <a:endParaRPr lang="en-US" sz="4000" dirty="0"/>
          </a:p>
          <a:p>
            <a:pPr algn="l" rtl="0">
              <a:buNone/>
            </a:pPr>
            <a:r>
              <a:rPr lang="en-US" sz="4000" dirty="0"/>
              <a:t>	3. Fibrin meshwork formation that forms a scaffold for inflammatory cell migration &amp; 	also limits the spread of </a:t>
            </a:r>
            <a:r>
              <a:rPr lang="en-US" sz="4000" dirty="0" smtClean="0"/>
              <a:t>infections.</a:t>
            </a:r>
            <a:endParaRPr lang="en-US" sz="4000" dirty="0"/>
          </a:p>
          <a:p>
            <a:pPr algn="l" rtl="0">
              <a:buNone/>
            </a:pPr>
            <a:r>
              <a:rPr lang="en-US" sz="4000" dirty="0"/>
              <a:t>	4. Cell </a:t>
            </a:r>
            <a:r>
              <a:rPr lang="en-US" sz="4000" dirty="0" smtClean="0"/>
              <a:t>Nutrition.</a:t>
            </a:r>
            <a:endParaRPr lang="en-US" sz="4000" dirty="0"/>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19</a:t>
            </a:fld>
            <a:endParaRPr lang="ar-IQ" sz="28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dirty="0">
                <a:solidFill>
                  <a:srgbClr val="7030A0"/>
                </a:solidFill>
              </a:rPr>
              <a:t>Many variables may modify the basic inflammatory response; these </a:t>
            </a:r>
            <a:r>
              <a:rPr lang="en-US" sz="4000" b="1" dirty="0" smtClean="0">
                <a:solidFill>
                  <a:srgbClr val="7030A0"/>
                </a:solidFill>
              </a:rPr>
              <a:t>include:- </a:t>
            </a:r>
            <a:endParaRPr lang="en-US" sz="4000" b="1" dirty="0">
              <a:solidFill>
                <a:srgbClr val="7030A0"/>
              </a:solidFill>
            </a:endParaRPr>
          </a:p>
          <a:p>
            <a:pPr algn="l" rtl="0">
              <a:buNone/>
            </a:pPr>
            <a:r>
              <a:rPr lang="en-US" sz="4000" dirty="0"/>
              <a:t>1. The nature and intensity of the </a:t>
            </a:r>
            <a:r>
              <a:rPr lang="en-US" sz="4000" dirty="0" smtClean="0"/>
              <a:t>injury.</a:t>
            </a:r>
            <a:endParaRPr lang="en-US" sz="4000" dirty="0"/>
          </a:p>
          <a:p>
            <a:pPr algn="l" rtl="0">
              <a:buNone/>
            </a:pPr>
            <a:r>
              <a:rPr lang="en-US" sz="4000" dirty="0"/>
              <a:t>2. The site and tissues </a:t>
            </a:r>
            <a:r>
              <a:rPr lang="en-US" sz="4000" dirty="0" smtClean="0"/>
              <a:t>affected.</a:t>
            </a:r>
            <a:endParaRPr lang="en-US" sz="4000" dirty="0"/>
          </a:p>
          <a:p>
            <a:pPr algn="l" rtl="0">
              <a:buNone/>
            </a:pPr>
            <a:r>
              <a:rPr lang="en-US" sz="4000" dirty="0"/>
              <a:t>3. The responsiveness of the </a:t>
            </a:r>
            <a:r>
              <a:rPr lang="en-US" sz="4000" dirty="0" smtClean="0"/>
              <a:t>host. </a:t>
            </a:r>
            <a:endParaRPr lang="en-US" sz="4000" dirty="0"/>
          </a:p>
          <a:p>
            <a:pPr algn="l" rtl="0">
              <a:buNone/>
            </a:pPr>
            <a:r>
              <a:rPr lang="en-US" sz="4000" dirty="0"/>
              <a:t>Several types of inflammation are recognized, which vary in their morphology and clinical correlates.</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2</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4000" b="1" u="sng" dirty="0">
                <a:solidFill>
                  <a:srgbClr val="7030A0"/>
                </a:solidFill>
              </a:rPr>
              <a:t>Harmful Effects</a:t>
            </a:r>
            <a:endParaRPr lang="en-US" sz="4000" dirty="0">
              <a:solidFill>
                <a:srgbClr val="7030A0"/>
              </a:solidFill>
            </a:endParaRPr>
          </a:p>
          <a:p>
            <a:pPr algn="l" rtl="0">
              <a:buNone/>
            </a:pPr>
            <a:r>
              <a:rPr lang="en-US" sz="4000" b="1" dirty="0"/>
              <a:t>	</a:t>
            </a:r>
            <a:r>
              <a:rPr lang="en-US" sz="4000" dirty="0"/>
              <a:t>1. Swelling &amp; edema that can be detrimental for e.g. acute </a:t>
            </a:r>
            <a:r>
              <a:rPr lang="en-US" sz="4000" dirty="0" err="1"/>
              <a:t>epiglottitis</a:t>
            </a:r>
            <a:r>
              <a:rPr lang="en-US" sz="4000" dirty="0"/>
              <a:t> that may be life 	</a:t>
            </a:r>
            <a:r>
              <a:rPr lang="en-US" sz="4000" dirty="0" smtClean="0"/>
              <a:t>threatening.  </a:t>
            </a:r>
            <a:endParaRPr lang="en-US" sz="4000" dirty="0"/>
          </a:p>
          <a:p>
            <a:pPr algn="l" rtl="0">
              <a:buNone/>
            </a:pPr>
            <a:r>
              <a:rPr lang="en-US" sz="4000" dirty="0"/>
              <a:t>	2. Rise in tissue pressure that contributes to tissue </a:t>
            </a:r>
            <a:r>
              <a:rPr lang="en-US" sz="4000" dirty="0" smtClean="0"/>
              <a:t>necrosis.</a:t>
            </a:r>
            <a:endParaRPr lang="en-US" sz="4000" dirty="0"/>
          </a:p>
          <a:p>
            <a:pPr algn="l" rtl="0">
              <a:buNone/>
            </a:pPr>
            <a:r>
              <a:rPr lang="en-US" sz="4000" dirty="0"/>
              <a:t>	3. Digestion of adjacent viable </a:t>
            </a:r>
            <a:r>
              <a:rPr lang="en-US" sz="4000" dirty="0" smtClean="0"/>
              <a:t>tissue.</a:t>
            </a:r>
            <a:endParaRPr lang="en-US" sz="4000" dirty="0"/>
          </a:p>
          <a:p>
            <a:pPr algn="l" rtl="0">
              <a:buNone/>
            </a:pPr>
            <a:r>
              <a:rPr lang="en-US" sz="4000" dirty="0"/>
              <a:t>	4. Sever damaging allergic </a:t>
            </a:r>
            <a:r>
              <a:rPr lang="en-US" sz="4000" dirty="0" smtClean="0"/>
              <a:t>reaction.</a:t>
            </a:r>
            <a:endParaRPr lang="en-US" sz="4000" dirty="0"/>
          </a:p>
          <a:p>
            <a:pPr algn="l" rtl="0">
              <a:buNone/>
            </a:pPr>
            <a:r>
              <a:rPr lang="en-US" sz="4000" dirty="0"/>
              <a:t>	5. Generalized increase in vascular permeability can cause shock as seen in </a:t>
            </a:r>
            <a:r>
              <a:rPr lang="en-US" sz="4000" dirty="0" smtClean="0"/>
              <a:t>anaphylactic </a:t>
            </a:r>
            <a:r>
              <a:rPr lang="en-US" sz="4000" dirty="0"/>
              <a:t>reactions.</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20</a:t>
            </a:fld>
            <a:endParaRPr lang="ar-IQ"/>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b="1" dirty="0">
                <a:solidFill>
                  <a:srgbClr val="7030A0"/>
                </a:solidFill>
              </a:rPr>
              <a:t>OUTCOMES OF ACUTE INFLAMMATION </a:t>
            </a:r>
            <a:endParaRPr lang="en-US" dirty="0">
              <a:solidFill>
                <a:srgbClr val="7030A0"/>
              </a:solidFill>
            </a:endParaRPr>
          </a:p>
          <a:p>
            <a:pPr algn="l" rtl="0">
              <a:buNone/>
            </a:pPr>
            <a:r>
              <a:rPr lang="en-US" dirty="0"/>
              <a:t>In general, acute inflammation may have one of three outcomes </a:t>
            </a:r>
            <a:r>
              <a:rPr lang="en-US" dirty="0" smtClean="0"/>
              <a:t>:-</a:t>
            </a:r>
            <a:endParaRPr lang="en-US" dirty="0"/>
          </a:p>
          <a:p>
            <a:pPr algn="l" rtl="0">
              <a:buNone/>
            </a:pPr>
            <a:r>
              <a:rPr lang="en-US" dirty="0"/>
              <a:t>1. </a:t>
            </a:r>
            <a:r>
              <a:rPr lang="en-US" b="1" u="sng" dirty="0"/>
              <a:t>Complete </a:t>
            </a:r>
            <a:r>
              <a:rPr lang="en-US" b="1" u="sng" dirty="0" smtClean="0"/>
              <a:t>resolution.</a:t>
            </a:r>
            <a:endParaRPr lang="en-US" b="1" u="sng" dirty="0"/>
          </a:p>
          <a:p>
            <a:pPr algn="l" rtl="0">
              <a:buNone/>
            </a:pPr>
            <a:r>
              <a:rPr lang="en-US" dirty="0"/>
              <a:t>The battle between the injurious agent and the host may end with restoration of the site of acute inflammation to normal. This is called resolution and is the usual outcome </a:t>
            </a:r>
            <a:r>
              <a:rPr lang="en-US" dirty="0" smtClean="0"/>
              <a:t>when:- </a:t>
            </a:r>
            <a:endParaRPr lang="en-US" dirty="0"/>
          </a:p>
          <a:p>
            <a:pPr algn="l" rtl="0">
              <a:buNone/>
            </a:pPr>
            <a:r>
              <a:rPr lang="en-US" dirty="0"/>
              <a:t>a. the injury is limited or </a:t>
            </a:r>
            <a:r>
              <a:rPr lang="en-US" dirty="0" smtClean="0"/>
              <a:t>short-lived. </a:t>
            </a:r>
            <a:endParaRPr lang="en-US" dirty="0"/>
          </a:p>
          <a:p>
            <a:pPr algn="l" rtl="0">
              <a:buNone/>
            </a:pPr>
            <a:r>
              <a:rPr lang="en-US" dirty="0"/>
              <a:t>b. there has been little tissue </a:t>
            </a:r>
            <a:r>
              <a:rPr lang="en-US" dirty="0" smtClean="0"/>
              <a:t>destruction.</a:t>
            </a:r>
            <a:endParaRPr lang="en-US" dirty="0"/>
          </a:p>
          <a:p>
            <a:pPr algn="l" rtl="0">
              <a:buNone/>
            </a:pPr>
            <a:r>
              <a:rPr lang="en-US" dirty="0"/>
              <a:t>c. the damaged </a:t>
            </a:r>
            <a:r>
              <a:rPr lang="en-US" dirty="0" err="1"/>
              <a:t>parenchymal</a:t>
            </a:r>
            <a:r>
              <a:rPr lang="en-US" dirty="0"/>
              <a:t> cells can </a:t>
            </a:r>
            <a:r>
              <a:rPr lang="en-US" dirty="0" smtClean="0"/>
              <a:t>regenerate.</a:t>
            </a:r>
            <a:endParaRPr lang="en-US" dirty="0"/>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21</a:t>
            </a:fld>
            <a:endParaRPr lang="ar-IQ" sz="2800" dirty="0">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b="1" dirty="0"/>
              <a:t>2. </a:t>
            </a:r>
            <a:r>
              <a:rPr lang="en-US" b="1" u="sng" dirty="0"/>
              <a:t>Healing by fibrosis </a:t>
            </a:r>
          </a:p>
          <a:p>
            <a:pPr algn="l" rtl="0">
              <a:buNone/>
            </a:pPr>
            <a:r>
              <a:rPr lang="en-US" dirty="0"/>
              <a:t>This occurs </a:t>
            </a:r>
            <a:r>
              <a:rPr lang="en-US" dirty="0" smtClean="0"/>
              <a:t>:-</a:t>
            </a:r>
            <a:endParaRPr lang="en-US" dirty="0"/>
          </a:p>
          <a:p>
            <a:pPr algn="l" rtl="0">
              <a:buNone/>
            </a:pPr>
            <a:r>
              <a:rPr lang="en-US" dirty="0"/>
              <a:t>a. after extensive tissue </a:t>
            </a:r>
            <a:r>
              <a:rPr lang="en-US" dirty="0" smtClean="0"/>
              <a:t>destruction.</a:t>
            </a:r>
            <a:endParaRPr lang="en-US" dirty="0"/>
          </a:p>
          <a:p>
            <a:pPr algn="l" rtl="0">
              <a:buNone/>
            </a:pPr>
            <a:r>
              <a:rPr lang="en-US" dirty="0"/>
              <a:t>b. when the inflammatory injury involves tissues that are incapable of </a:t>
            </a:r>
            <a:r>
              <a:rPr lang="en-US" dirty="0" smtClean="0"/>
              <a:t>regeneration.</a:t>
            </a:r>
            <a:endParaRPr lang="en-US" dirty="0"/>
          </a:p>
          <a:p>
            <a:pPr algn="l" rtl="0">
              <a:buNone/>
            </a:pPr>
            <a:r>
              <a:rPr lang="en-US" dirty="0"/>
              <a:t>c. when there is abundant fibrin exudation. </a:t>
            </a:r>
          </a:p>
          <a:p>
            <a:pPr algn="l" rtl="0">
              <a:buNone/>
            </a:pPr>
            <a:r>
              <a:rPr lang="en-US" dirty="0"/>
              <a:t>When the </a:t>
            </a:r>
            <a:r>
              <a:rPr lang="en-US" dirty="0" err="1"/>
              <a:t>fibrinous</a:t>
            </a:r>
            <a:r>
              <a:rPr lang="en-US" dirty="0"/>
              <a:t> </a:t>
            </a:r>
            <a:r>
              <a:rPr lang="en-US" dirty="0" err="1"/>
              <a:t>exudate</a:t>
            </a:r>
            <a:r>
              <a:rPr lang="en-US" dirty="0"/>
              <a:t> in tissue or serous cavities (pleural, peritoneal, synovial) cannot be adequately cleared, connective tissue grows into the area of </a:t>
            </a:r>
            <a:r>
              <a:rPr lang="en-US" dirty="0" err="1"/>
              <a:t>exudate</a:t>
            </a:r>
            <a:r>
              <a:rPr lang="en-US" dirty="0"/>
              <a:t>, converting it into a mass of fibrous tissue—a process also called </a:t>
            </a:r>
            <a:r>
              <a:rPr lang="en-US" b="1" dirty="0">
                <a:solidFill>
                  <a:schemeClr val="accent6">
                    <a:lumMod val="50000"/>
                  </a:schemeClr>
                </a:solidFill>
              </a:rPr>
              <a:t>organization</a:t>
            </a:r>
            <a:r>
              <a:rPr lang="en-US" b="1" dirty="0"/>
              <a:t>.</a:t>
            </a:r>
            <a:r>
              <a:rPr lang="en-US" dirty="0"/>
              <a:t> </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22</a:t>
            </a:fld>
            <a:endParaRPr lang="ar-IQ" sz="2800"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3600" b="1" dirty="0"/>
              <a:t>3. Progression to chronic inflammation</a:t>
            </a:r>
          </a:p>
          <a:p>
            <a:pPr algn="l" rtl="0">
              <a:buNone/>
            </a:pPr>
            <a:r>
              <a:rPr lang="en-US" sz="3600" dirty="0"/>
              <a:t>Acute to chronic transition occurs when the acute inflammatory response persists, owing either to the perseverance of the injurious agent or to some interference with the normal process of healing. For example, failure of acute bacterial pneumonia to resolve may lead to extensive tissue destruction and formation of a cavity in which the inflammation continues to smolder, leading eventually to a chronic lung abscess.</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23</a:t>
            </a:fld>
            <a:endParaRPr lang="ar-IQ"/>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b="1" i="1" dirty="0">
                <a:solidFill>
                  <a:schemeClr val="accent6">
                    <a:lumMod val="50000"/>
                  </a:schemeClr>
                </a:solidFill>
                <a:effectLst>
                  <a:outerShdw blurRad="38100" dist="38100" dir="2700000" algn="tl">
                    <a:srgbClr val="000000">
                      <a:alpha val="43137"/>
                    </a:srgbClr>
                  </a:outerShdw>
                </a:effectLst>
              </a:rPr>
              <a:t>CHRONIC INFLAMMATION </a:t>
            </a:r>
            <a:endParaRPr lang="en-US" sz="4000" i="1" dirty="0">
              <a:solidFill>
                <a:schemeClr val="accent6">
                  <a:lumMod val="50000"/>
                </a:schemeClr>
              </a:solidFill>
              <a:effectLst>
                <a:outerShdw blurRad="38100" dist="38100" dir="2700000" algn="tl">
                  <a:srgbClr val="000000">
                    <a:alpha val="43137"/>
                  </a:srgbClr>
                </a:outerShdw>
              </a:effectLst>
            </a:endParaRPr>
          </a:p>
          <a:p>
            <a:pPr algn="l" rtl="0">
              <a:buNone/>
            </a:pPr>
            <a:r>
              <a:rPr lang="en-US" sz="3600" dirty="0"/>
              <a:t>Although it may follow acute inflammation, it frequently begins from the outset as a chronic (chronic inflammation </a:t>
            </a:r>
            <a:r>
              <a:rPr lang="en-US" sz="3600" dirty="0" err="1"/>
              <a:t>ab</a:t>
            </a:r>
            <a:r>
              <a:rPr lang="en-US" sz="3600" dirty="0"/>
              <a:t> initio), insidious, and low-grade, smoldering response. Chronic inflammation is the cause of tissue damage in some of the most common and disabling human diseases, such as rheumatoid arthritis, atherosclerosis, tuberculosis, and chronic lung diseases. </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24</a:t>
            </a:fld>
            <a:endParaRPr lang="ar-IQ" sz="2800" dirty="0">
              <a:solidFill>
                <a:schemeClr val="tx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dirty="0" smtClean="0"/>
              <a:t>Chronic Inflammation may complicate acute inflammation. The latter is almost always a </a:t>
            </a:r>
            <a:r>
              <a:rPr lang="en-US" sz="4000" dirty="0" err="1" smtClean="0"/>
              <a:t>suppurative</a:t>
            </a:r>
            <a:r>
              <a:rPr lang="en-US" sz="4000" dirty="0" smtClean="0"/>
              <a:t> type of inflammation that presents as a purulent discharge (pus) as seen in abscess. The cause is either a delay in the evacuation of an abscess, or presence of foreign-body within inflamed area (dirt, wood, metal or a sequestrated bone).</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25</a:t>
            </a:fld>
            <a:endParaRPr lang="ar-IQ" sz="2800" dirty="0">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b="1" dirty="0">
                <a:solidFill>
                  <a:schemeClr val="accent6">
                    <a:lumMod val="50000"/>
                  </a:schemeClr>
                </a:solidFill>
              </a:rPr>
              <a:t>Causes of chronic inflammation </a:t>
            </a:r>
            <a:r>
              <a:rPr lang="en-US" b="1" dirty="0" err="1">
                <a:solidFill>
                  <a:schemeClr val="accent6">
                    <a:lumMod val="50000"/>
                  </a:schemeClr>
                </a:solidFill>
              </a:rPr>
              <a:t>ab</a:t>
            </a:r>
            <a:r>
              <a:rPr lang="en-US" b="1" dirty="0">
                <a:solidFill>
                  <a:schemeClr val="accent6">
                    <a:lumMod val="50000"/>
                  </a:schemeClr>
                </a:solidFill>
              </a:rPr>
              <a:t> initio include:-</a:t>
            </a:r>
            <a:endParaRPr lang="en-US" dirty="0">
              <a:solidFill>
                <a:schemeClr val="accent6">
                  <a:lumMod val="50000"/>
                </a:schemeClr>
              </a:solidFill>
            </a:endParaRPr>
          </a:p>
          <a:p>
            <a:pPr algn="l" rtl="0">
              <a:buNone/>
            </a:pPr>
            <a:r>
              <a:rPr lang="en-US" dirty="0"/>
              <a:t>1. Persistent infections by certain microorganisms</a:t>
            </a:r>
            <a:r>
              <a:rPr lang="en-US" b="1" dirty="0"/>
              <a:t> </a:t>
            </a:r>
            <a:r>
              <a:rPr lang="en-US" dirty="0"/>
              <a:t>such as tubercle bacilli, </a:t>
            </a:r>
            <a:r>
              <a:rPr lang="en-US" dirty="0" err="1"/>
              <a:t>Treponema</a:t>
            </a:r>
            <a:r>
              <a:rPr lang="en-US" dirty="0"/>
              <a:t> </a:t>
            </a:r>
            <a:r>
              <a:rPr lang="en-US" dirty="0" err="1"/>
              <a:t>pallidum</a:t>
            </a:r>
            <a:r>
              <a:rPr lang="en-US" dirty="0"/>
              <a:t>, certain viruses, fungi, and parasites. These organisms are of low toxicity and evoke delayed type hypersensitivity reaction.</a:t>
            </a:r>
          </a:p>
          <a:p>
            <a:pPr algn="l" rtl="0">
              <a:buNone/>
            </a:pPr>
            <a:r>
              <a:rPr lang="en-US" dirty="0"/>
              <a:t>2. Prolonged exposure to toxic agents either exogenous as inhaled silica particles, or endogenous such as toxic plasma lipids that are thought to be responsible for atherosclerosis. The latter is thought to be a chronic inflammatory process of the arterial wall.</a:t>
            </a:r>
          </a:p>
          <a:p>
            <a:pPr algn="l" rtl="0">
              <a:buNone/>
            </a:pPr>
            <a:r>
              <a:rPr lang="en-US" dirty="0"/>
              <a:t>3. Autoimmunity.</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26</a:t>
            </a:fld>
            <a:endParaRPr lang="ar-IQ"/>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dirty="0"/>
              <a:t>Under certain conditions, immune reactions develop against the individual's own tissues, leading to autoimmune diseases. In these diseases, </a:t>
            </a:r>
            <a:r>
              <a:rPr lang="en-US" dirty="0" err="1"/>
              <a:t>autoantigens</a:t>
            </a:r>
            <a:r>
              <a:rPr lang="en-US" dirty="0"/>
              <a:t> activate a self-perpetuating immune reaction that results in chronic inflammation with associated tissue damage. Examples of this type include several common chronic inflammatory diseases, such as rheumatoid arthritis and lupus </a:t>
            </a:r>
            <a:r>
              <a:rPr lang="en-US" dirty="0" err="1"/>
              <a:t>erythematosus</a:t>
            </a:r>
            <a:r>
              <a:rPr lang="en-US" dirty="0"/>
              <a:t>.</a:t>
            </a:r>
          </a:p>
          <a:p>
            <a:pPr algn="l" rtl="0">
              <a:buNone/>
            </a:pPr>
            <a:r>
              <a:rPr lang="en-US" b="1" dirty="0">
                <a:solidFill>
                  <a:srgbClr val="7030A0"/>
                </a:solidFill>
              </a:rPr>
              <a:t>Morphologic features of chronic inflammation :-</a:t>
            </a:r>
            <a:endParaRPr lang="en-US" dirty="0">
              <a:solidFill>
                <a:srgbClr val="7030A0"/>
              </a:solidFill>
            </a:endParaRPr>
          </a:p>
          <a:p>
            <a:pPr algn="l" rtl="0">
              <a:buNone/>
            </a:pPr>
            <a:r>
              <a:rPr lang="en-US" dirty="0"/>
              <a:t>In contrast to acute inflammation, which is manifested by vascular changes, edema, and predominantly </a:t>
            </a:r>
            <a:r>
              <a:rPr lang="en-US" dirty="0" err="1"/>
              <a:t>neutrophilic</a:t>
            </a:r>
            <a:r>
              <a:rPr lang="en-US" dirty="0"/>
              <a:t> infiltration, </a:t>
            </a:r>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27</a:t>
            </a:fld>
            <a:endParaRPr lang="ar-IQ"/>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dirty="0">
                <a:solidFill>
                  <a:srgbClr val="7030A0"/>
                </a:solidFill>
              </a:rPr>
              <a:t>chronic inflammation is characterized by:</a:t>
            </a:r>
            <a:endParaRPr lang="en-US" sz="4000" dirty="0">
              <a:solidFill>
                <a:srgbClr val="7030A0"/>
              </a:solidFill>
            </a:endParaRPr>
          </a:p>
          <a:p>
            <a:pPr algn="l" rtl="0">
              <a:buNone/>
            </a:pPr>
            <a:r>
              <a:rPr lang="en-US" sz="3600" dirty="0"/>
              <a:t>1. Infiltration with mononuclear cells including macrophages, lymphocytes, and plasma cells.</a:t>
            </a:r>
          </a:p>
          <a:p>
            <a:pPr algn="l" rtl="0">
              <a:buNone/>
            </a:pPr>
            <a:r>
              <a:rPr lang="en-US" sz="3600" dirty="0"/>
              <a:t>2. Tissue destruction, induced by the persistent offending agent or by the inflammatory cells.</a:t>
            </a:r>
          </a:p>
          <a:p>
            <a:pPr algn="l" rtl="0">
              <a:buNone/>
            </a:pPr>
            <a:r>
              <a:rPr lang="en-US" sz="3600" dirty="0"/>
              <a:t>3. Attempts at healing by fibrosis of the damaged tissue, achieved by proliferation of small blood vessels (angiogenesis) &amp; fibroblasts. </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28</a:t>
            </a:fld>
            <a:endParaRPr lang="ar-IQ" sz="2800" dirty="0">
              <a:solidFill>
                <a:schemeClr val="tx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0"/>
            <a:ext cx="9144000" cy="609600"/>
          </a:xfrm>
          <a:solidFill>
            <a:srgbClr val="FFFFCC"/>
          </a:solidFill>
        </p:spPr>
        <p:txBody>
          <a:bodyPr>
            <a:noAutofit/>
          </a:bodyPr>
          <a:lstStyle/>
          <a:p>
            <a:r>
              <a:rPr lang="en-US" sz="3600" b="1" dirty="0">
                <a:solidFill>
                  <a:schemeClr val="tx1"/>
                </a:solidFill>
              </a:rPr>
              <a:t>Features of chronic inflammation</a:t>
            </a:r>
          </a:p>
        </p:txBody>
      </p:sp>
      <p:graphicFrame>
        <p:nvGraphicFramePr>
          <p:cNvPr id="14339" name="Object 3"/>
          <p:cNvGraphicFramePr>
            <a:graphicFrameLocks noChangeAspect="1"/>
          </p:cNvGraphicFramePr>
          <p:nvPr>
            <p:ph idx="1"/>
          </p:nvPr>
        </p:nvGraphicFramePr>
        <p:xfrm>
          <a:off x="0" y="620688"/>
          <a:ext cx="9144000" cy="3888432"/>
        </p:xfrm>
        <a:graphic>
          <a:graphicData uri="http://schemas.openxmlformats.org/presentationml/2006/ole">
            <p:oleObj spid="_x0000_s33794" name="Bitmap Image" r:id="rId4" imgW="6780952" imgH="4067743" progId="PBrush">
              <p:embed/>
            </p:oleObj>
          </a:graphicData>
        </a:graphic>
      </p:graphicFrame>
      <p:sp>
        <p:nvSpPr>
          <p:cNvPr id="14340" name="Text Box 4"/>
          <p:cNvSpPr txBox="1">
            <a:spLocks noChangeArrowheads="1"/>
          </p:cNvSpPr>
          <p:nvPr/>
        </p:nvSpPr>
        <p:spPr bwMode="auto">
          <a:xfrm>
            <a:off x="0" y="4549676"/>
            <a:ext cx="9144000" cy="2308324"/>
          </a:xfrm>
          <a:prstGeom prst="rect">
            <a:avLst/>
          </a:prstGeom>
          <a:noFill/>
          <a:ln w="9525">
            <a:noFill/>
            <a:miter lim="800000"/>
            <a:headEnd/>
            <a:tailEnd/>
          </a:ln>
          <a:effectLst/>
        </p:spPr>
        <p:txBody>
          <a:bodyPr>
            <a:spAutoFit/>
          </a:bodyPr>
          <a:lstStyle/>
          <a:p>
            <a:pPr marL="457200" indent="-457200" algn="l" rtl="0"/>
            <a:r>
              <a:rPr lang="en-US" sz="2400" b="1" dirty="0"/>
              <a:t>The three characteristic features of chronic inflammation (in the lung)</a:t>
            </a:r>
          </a:p>
          <a:p>
            <a:pPr marL="457200" indent="-457200" algn="l" rtl="0">
              <a:buAutoNum type="arabicPeriod"/>
            </a:pPr>
            <a:r>
              <a:rPr lang="en-US" sz="2400" b="1" dirty="0" smtClean="0"/>
              <a:t>Chronic </a:t>
            </a:r>
            <a:r>
              <a:rPr lang="en-US" sz="2400" b="1" dirty="0"/>
              <a:t>inflammatory cells </a:t>
            </a:r>
            <a:r>
              <a:rPr lang="en-US" sz="2400" b="1" dirty="0" smtClean="0"/>
              <a:t>infiltration.*</a:t>
            </a:r>
          </a:p>
          <a:p>
            <a:pPr marL="457200" indent="-457200" algn="l" rtl="0">
              <a:buAutoNum type="arabicPeriod"/>
            </a:pPr>
            <a:r>
              <a:rPr lang="en-US" sz="2400" b="1" dirty="0" smtClean="0"/>
              <a:t> </a:t>
            </a:r>
            <a:r>
              <a:rPr lang="en-US" sz="2400" b="1" dirty="0"/>
              <a:t>D</a:t>
            </a:r>
            <a:r>
              <a:rPr lang="en-US" sz="2400" b="1" dirty="0" smtClean="0"/>
              <a:t>estruction </a:t>
            </a:r>
            <a:r>
              <a:rPr lang="en-US" sz="2400" b="1" dirty="0"/>
              <a:t>of the normal </a:t>
            </a:r>
            <a:r>
              <a:rPr lang="en-US" sz="2400" b="1" dirty="0" smtClean="0"/>
              <a:t>tissue.</a:t>
            </a:r>
            <a:endParaRPr lang="en-US" sz="2400" b="1" dirty="0"/>
          </a:p>
          <a:p>
            <a:pPr marL="457200" indent="-457200" algn="l" rtl="0"/>
            <a:r>
              <a:rPr lang="en-US" sz="2400" b="1" dirty="0"/>
              <a:t>(normal alveoli are replaced by spaces lined by </a:t>
            </a:r>
            <a:r>
              <a:rPr lang="en-US" sz="2400" b="1" dirty="0" err="1"/>
              <a:t>cuboidal</a:t>
            </a:r>
            <a:r>
              <a:rPr lang="en-US" sz="2400" b="1" dirty="0"/>
              <a:t> cells (arrow heads</a:t>
            </a:r>
            <a:r>
              <a:rPr lang="en-US" sz="2400" b="1" dirty="0" smtClean="0"/>
              <a:t>).</a:t>
            </a:r>
            <a:endParaRPr lang="en-US" sz="2400" b="1" dirty="0"/>
          </a:p>
          <a:p>
            <a:pPr marL="457200" indent="-457200" algn="l" rtl="0"/>
            <a:r>
              <a:rPr lang="en-US" sz="2400" b="1" dirty="0"/>
              <a:t>3. Replacement by fibrosis (arrows</a:t>
            </a:r>
            <a:r>
              <a:rPr lang="en-US" sz="2400" b="1" dirty="0" smtClean="0"/>
              <a:t>).</a:t>
            </a:r>
            <a:endParaRPr lang="en-US" sz="2400" b="1" dirty="0"/>
          </a:p>
        </p:txBody>
      </p:sp>
      <p:sp>
        <p:nvSpPr>
          <p:cNvPr id="5" name="Slide Number Placeholder 4"/>
          <p:cNvSpPr>
            <a:spLocks noGrp="1"/>
          </p:cNvSpPr>
          <p:nvPr>
            <p:ph type="sldNum" sz="quarter" idx="12"/>
          </p:nvPr>
        </p:nvSpPr>
        <p:spPr/>
        <p:txBody>
          <a:bodyPr/>
          <a:lstStyle/>
          <a:p>
            <a:fld id="{AA0D2E98-A8B5-42EA-9C2D-FF60EFB20C18}" type="slidenum">
              <a:rPr lang="ar-IQ" smtClean="0"/>
              <a:pPr/>
              <a:t>29</a:t>
            </a:fld>
            <a:endParaRPr lang="ar-IQ"/>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i="1" dirty="0">
                <a:solidFill>
                  <a:srgbClr val="002060"/>
                </a:solidFill>
              </a:rPr>
              <a:t>Serous </a:t>
            </a:r>
            <a:r>
              <a:rPr lang="en-US" sz="4000" b="1" i="1" dirty="0" smtClean="0">
                <a:solidFill>
                  <a:srgbClr val="002060"/>
                </a:solidFill>
              </a:rPr>
              <a:t>inflammation</a:t>
            </a:r>
          </a:p>
          <a:p>
            <a:pPr algn="l" rtl="0">
              <a:buNone/>
            </a:pPr>
            <a:r>
              <a:rPr lang="en-US" b="1" dirty="0" smtClean="0"/>
              <a:t> </a:t>
            </a:r>
            <a:r>
              <a:rPr lang="en-US" sz="3600" dirty="0" smtClean="0"/>
              <a:t>Is </a:t>
            </a:r>
            <a:r>
              <a:rPr lang="en-US" sz="3600" dirty="0"/>
              <a:t>characterized by the outpouring of a thin fluid that is derived from either the plasma or the secretions of </a:t>
            </a:r>
            <a:r>
              <a:rPr lang="en-US" sz="3600" dirty="0" err="1"/>
              <a:t>mesothelial</a:t>
            </a:r>
            <a:r>
              <a:rPr lang="en-US" sz="3600" dirty="0"/>
              <a:t> cells lining the peritoneal, pleural, and pericardial cavities. In these serous cavities the accumulated fluid is called effusion. </a:t>
            </a:r>
            <a:r>
              <a:rPr lang="en-US" sz="3600" dirty="0" smtClean="0"/>
              <a:t>The </a:t>
            </a:r>
            <a:r>
              <a:rPr lang="en-US" sz="3600" dirty="0"/>
              <a:t>skin blister resulting from a burn or viral infection represents a large accumulation of serous fluid, either within or immediately beneath the epidermis of the skin.</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3</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b="1" dirty="0">
                <a:solidFill>
                  <a:srgbClr val="7030A0"/>
                </a:solidFill>
              </a:rPr>
              <a:t>Mononuclear cell infiltration </a:t>
            </a:r>
            <a:endParaRPr lang="en-US" dirty="0">
              <a:solidFill>
                <a:srgbClr val="7030A0"/>
              </a:solidFill>
            </a:endParaRPr>
          </a:p>
          <a:p>
            <a:pPr algn="l" rtl="0">
              <a:buNone/>
            </a:pPr>
            <a:r>
              <a:rPr lang="en-US" dirty="0"/>
              <a:t>The macrophage is the dominant cells in chronic inflammation. The mononuclear phagocyte system (</a:t>
            </a:r>
            <a:r>
              <a:rPr lang="en-US" dirty="0" err="1"/>
              <a:t>reticuloendothelial</a:t>
            </a:r>
            <a:r>
              <a:rPr lang="en-US" dirty="0"/>
              <a:t> system) consists of closely related cells of bone marrow origin, including blood </a:t>
            </a:r>
            <a:r>
              <a:rPr lang="en-US" dirty="0" err="1"/>
              <a:t>monocytes</a:t>
            </a:r>
            <a:r>
              <a:rPr lang="en-US" dirty="0"/>
              <a:t> and tissue macrophages. The latter are diffusely scattered in connective tissues or located in organs such as the liver (</a:t>
            </a:r>
            <a:r>
              <a:rPr lang="en-US" dirty="0" err="1"/>
              <a:t>Kupffer</a:t>
            </a:r>
            <a:r>
              <a:rPr lang="en-US" dirty="0"/>
              <a:t> cells), spleen and lymph nodes (sinus </a:t>
            </a:r>
            <a:r>
              <a:rPr lang="en-US" dirty="0" err="1"/>
              <a:t>histiocytes</a:t>
            </a:r>
            <a:r>
              <a:rPr lang="en-US" dirty="0"/>
              <a:t>), and lungs (alveolar macrophages). From the blood, </a:t>
            </a:r>
            <a:r>
              <a:rPr lang="en-US" dirty="0" err="1"/>
              <a:t>monocytes</a:t>
            </a:r>
            <a:r>
              <a:rPr lang="en-US" dirty="0"/>
              <a:t> migrate into various tissues and differentiate into macrophages. </a:t>
            </a:r>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30</a:t>
            </a:fld>
            <a:endParaRPr lang="ar-IQ" sz="2800" dirty="0">
              <a:solidFill>
                <a:schemeClr val="tx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3600" dirty="0"/>
              <a:t>The half-life of blood </a:t>
            </a:r>
            <a:r>
              <a:rPr lang="en-US" sz="3600" dirty="0" err="1"/>
              <a:t>monocytes</a:t>
            </a:r>
            <a:r>
              <a:rPr lang="en-US" sz="3600" dirty="0"/>
              <a:t> is about 1 day, whereas the life span of tissue macrophages is several months or years. When the </a:t>
            </a:r>
            <a:r>
              <a:rPr lang="en-US" sz="3600" dirty="0" err="1"/>
              <a:t>monocyte</a:t>
            </a:r>
            <a:r>
              <a:rPr lang="en-US" sz="3600" dirty="0"/>
              <a:t> reaches the </a:t>
            </a:r>
            <a:r>
              <a:rPr lang="en-US" sz="3600" dirty="0" err="1"/>
              <a:t>extravascular</a:t>
            </a:r>
            <a:r>
              <a:rPr lang="en-US" sz="3600" dirty="0"/>
              <a:t> tissue, it undergoes transformation into a larger </a:t>
            </a:r>
            <a:r>
              <a:rPr lang="en-US" sz="3600" dirty="0" err="1"/>
              <a:t>phagocytic</a:t>
            </a:r>
            <a:r>
              <a:rPr lang="en-US" sz="3600" dirty="0"/>
              <a:t> cell, the macrophage. Macrophages may be activated by a variety of stimuli, including cytokines (e.g., IFN-γ) secreted by sensitized T lymphocytes, NK cells, bacterial </a:t>
            </a:r>
            <a:r>
              <a:rPr lang="en-US" sz="3600" dirty="0" err="1"/>
              <a:t>endotoxins</a:t>
            </a:r>
            <a:r>
              <a:rPr lang="en-US" sz="3600" dirty="0"/>
              <a:t>, and other chemical mediators. </a:t>
            </a:r>
            <a:endParaRPr lang="ar-IQ" sz="3600"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31</a:t>
            </a:fld>
            <a:endParaRPr lang="ar-IQ" sz="2800" dirty="0">
              <a:solidFill>
                <a:schemeClr val="tx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3600" dirty="0"/>
              <a:t>Activation results in increased cell size, and greater ability to </a:t>
            </a:r>
            <a:r>
              <a:rPr lang="en-US" sz="3600" dirty="0" err="1"/>
              <a:t>phagocytose</a:t>
            </a:r>
            <a:r>
              <a:rPr lang="en-US" sz="3600" dirty="0"/>
              <a:t> and kill ingested microbes. Activated macrophages secrete a wide variety of biologically active products that result in the tissue injury and fibrosis. In short-lived acute inflammation, if the irritant is eliminated, macrophages eventually disappear (dying off or travel through </a:t>
            </a:r>
            <a:r>
              <a:rPr lang="en-US" sz="3600" dirty="0" err="1"/>
              <a:t>lymphatics</a:t>
            </a:r>
            <a:r>
              <a:rPr lang="en-US" sz="3600" dirty="0"/>
              <a:t> to lymph nodes). In chronic inflammation, macrophage accumulation persists, and this is mediated by the following</a:t>
            </a:r>
            <a:r>
              <a:rPr lang="en-US" sz="3600" dirty="0" smtClean="0"/>
              <a:t>:-</a:t>
            </a:r>
            <a:endParaRPr lang="en-US" sz="3600" dirty="0"/>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32</a:t>
            </a:fld>
            <a:endParaRPr lang="ar-IQ"/>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3600" dirty="0"/>
              <a:t>1. </a:t>
            </a:r>
            <a:r>
              <a:rPr lang="en-US" sz="3600" dirty="0" smtClean="0"/>
              <a:t>Recruitment  </a:t>
            </a:r>
            <a:r>
              <a:rPr lang="en-US" sz="3600" dirty="0"/>
              <a:t>from circulating </a:t>
            </a:r>
            <a:r>
              <a:rPr lang="en-US" sz="3600" dirty="0" err="1"/>
              <a:t>monocytes</a:t>
            </a:r>
            <a:r>
              <a:rPr lang="en-US" sz="3600" dirty="0"/>
              <a:t>; a process fundamentally similar to that of </a:t>
            </a:r>
            <a:r>
              <a:rPr lang="en-US" sz="3600" dirty="0" err="1"/>
              <a:t>neutrophils</a:t>
            </a:r>
            <a:r>
              <a:rPr lang="en-US" sz="3600" dirty="0"/>
              <a:t>.</a:t>
            </a:r>
          </a:p>
          <a:p>
            <a:pPr algn="l" rtl="0">
              <a:buNone/>
            </a:pPr>
            <a:r>
              <a:rPr lang="en-US" sz="3600" dirty="0"/>
              <a:t>2. Local proliferation of macrophages after their emigration from the bloodstream. This is now known to occur prominently in some chronic inflammatory lesions, such as </a:t>
            </a:r>
            <a:r>
              <a:rPr lang="en-US" sz="3600" dirty="0" err="1"/>
              <a:t>atheromatous</a:t>
            </a:r>
            <a:r>
              <a:rPr lang="en-US" sz="3600" dirty="0"/>
              <a:t> plaques.</a:t>
            </a:r>
          </a:p>
          <a:p>
            <a:pPr algn="l" rtl="0">
              <a:buNone/>
            </a:pPr>
            <a:r>
              <a:rPr lang="en-US" sz="3600" dirty="0"/>
              <a:t>3. Immobilization of macrophages within the site of inflammation. Certain cytokines and oxidized lipids can cause such immobilization </a:t>
            </a:r>
            <a:r>
              <a:rPr lang="en-US" sz="3600" b="1" dirty="0">
                <a:solidFill>
                  <a:srgbClr val="0070C0"/>
                </a:solidFill>
              </a:rPr>
              <a:t>(migration inhibiting factors).</a:t>
            </a:r>
            <a:r>
              <a:rPr lang="en-US" sz="3600" b="1" dirty="0" smtClean="0">
                <a:solidFill>
                  <a:srgbClr val="0070C0"/>
                </a:solidFill>
              </a:rPr>
              <a:t> </a:t>
            </a:r>
            <a:r>
              <a:rPr lang="ar-SA" sz="3600" dirty="0"/>
              <a:t> </a:t>
            </a:r>
            <a:endParaRPr lang="en-US" sz="3600" dirty="0"/>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33</a:t>
            </a:fld>
            <a:endParaRPr lang="ar-IQ"/>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3600" dirty="0"/>
              <a:t>The products of activated macrophages serve to eliminate injurious agents such as microbes and to initiate the process of repair, but are also responsible for much of the tissue injury in chronic inflammation; these products </a:t>
            </a:r>
            <a:r>
              <a:rPr lang="en-US" sz="3600" dirty="0" smtClean="0"/>
              <a:t>include:-</a:t>
            </a:r>
          </a:p>
          <a:p>
            <a:pPr algn="l" rtl="0">
              <a:buNone/>
            </a:pPr>
            <a:r>
              <a:rPr lang="en-US" sz="3600" dirty="0" smtClean="0"/>
              <a:t>1. Toxic substances to microbes and host cells (e.g. toxic O2 species, NO, and proteases). </a:t>
            </a:r>
          </a:p>
          <a:p>
            <a:pPr algn="l" rtl="0">
              <a:buNone/>
            </a:pPr>
            <a:r>
              <a:rPr lang="en-US" sz="3600" dirty="0" smtClean="0"/>
              <a:t>2</a:t>
            </a:r>
            <a:r>
              <a:rPr lang="en-US" sz="3600" dirty="0"/>
              <a:t>. </a:t>
            </a:r>
            <a:r>
              <a:rPr lang="en-US" sz="3600" dirty="0" err="1"/>
              <a:t>Chemoattractants</a:t>
            </a:r>
            <a:r>
              <a:rPr lang="en-US" sz="3600" b="1" dirty="0"/>
              <a:t> </a:t>
            </a:r>
            <a:r>
              <a:rPr lang="en-US" sz="3600" dirty="0"/>
              <a:t>to other inflammatory </a:t>
            </a:r>
            <a:r>
              <a:rPr lang="en-US" sz="3600" dirty="0" smtClean="0"/>
              <a:t>cells.</a:t>
            </a:r>
            <a:endParaRPr lang="en-US" sz="3600" dirty="0"/>
          </a:p>
          <a:p>
            <a:pPr algn="l" rtl="0">
              <a:buNone/>
            </a:pPr>
            <a:r>
              <a:rPr lang="en-US" sz="3600" dirty="0"/>
              <a:t>3. Growth </a:t>
            </a:r>
            <a:r>
              <a:rPr lang="en-US" sz="3600" dirty="0" smtClean="0"/>
              <a:t>factors: </a:t>
            </a:r>
            <a:r>
              <a:rPr lang="en-US" sz="3600" dirty="0"/>
              <a:t>the cause of fibroblast proliferation, collagen deposition, and angiogenesis.</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34</a:t>
            </a:fld>
            <a:endParaRPr lang="ar-IQ"/>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3600" b="1" dirty="0">
                <a:solidFill>
                  <a:srgbClr val="7030A0"/>
                </a:solidFill>
              </a:rPr>
              <a:t>Other cells in chronic inflammation :-</a:t>
            </a:r>
            <a:endParaRPr lang="en-US" sz="3600" dirty="0">
              <a:solidFill>
                <a:srgbClr val="7030A0"/>
              </a:solidFill>
            </a:endParaRPr>
          </a:p>
          <a:p>
            <a:pPr algn="l" rtl="0">
              <a:buNone/>
            </a:pPr>
            <a:r>
              <a:rPr lang="en-US" sz="3600" dirty="0"/>
              <a:t>Other cell types present in chronic inflammation include lymphocytes, plasma cells, </a:t>
            </a:r>
            <a:r>
              <a:rPr lang="en-US" sz="3600" dirty="0" err="1"/>
              <a:t>eosinophils</a:t>
            </a:r>
            <a:r>
              <a:rPr lang="en-US" sz="3600" dirty="0"/>
              <a:t>, and mast cells: </a:t>
            </a:r>
          </a:p>
          <a:p>
            <a:pPr algn="l" rtl="0">
              <a:buNone/>
            </a:pPr>
            <a:r>
              <a:rPr lang="en-US" sz="3600" b="1" dirty="0">
                <a:solidFill>
                  <a:srgbClr val="00B050"/>
                </a:solidFill>
              </a:rPr>
              <a:t>Lymphocytes</a:t>
            </a:r>
            <a:r>
              <a:rPr lang="en-US" sz="3600" dirty="0"/>
              <a:t> are mobilized in immune and </a:t>
            </a:r>
            <a:r>
              <a:rPr lang="en-US" sz="3600" dirty="0" err="1"/>
              <a:t>nonimmune</a:t>
            </a:r>
            <a:r>
              <a:rPr lang="en-US" sz="3600" dirty="0"/>
              <a:t> inflammation.  Antigen-stimulated T and B-cells use various adhesion molecules (predominantly the </a:t>
            </a:r>
            <a:r>
              <a:rPr lang="en-US" sz="3600" dirty="0" err="1"/>
              <a:t>integrins</a:t>
            </a:r>
            <a:r>
              <a:rPr lang="en-US" sz="3600" dirty="0"/>
              <a:t>) and </a:t>
            </a:r>
            <a:r>
              <a:rPr lang="en-US" sz="3600" dirty="0" err="1"/>
              <a:t>chemokines</a:t>
            </a:r>
            <a:r>
              <a:rPr lang="en-US" sz="3600" dirty="0"/>
              <a:t> to migrate into inflammatory sites. </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35</a:t>
            </a:fld>
            <a:endParaRPr lang="ar-IQ" sz="2800" dirty="0">
              <a:solidFill>
                <a:schemeClr val="tx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400" dirty="0" smtClean="0"/>
              <a:t>Lymphocytes and macrophages interact in a bidirectional way and these reactions play an important role in chronic inflammation. Macrophages display antigens to T cells that stimulate them. Activated T lymphocytes produce cytokines, and one of these, IFN-γ, which is a major activator of macrophages.</a:t>
            </a:r>
            <a:endParaRPr lang="ar-IQ" sz="4400"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36</a:t>
            </a:fld>
            <a:endParaRPr lang="ar-IQ"/>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b="1" dirty="0">
                <a:solidFill>
                  <a:srgbClr val="00B050"/>
                </a:solidFill>
              </a:rPr>
              <a:t>Plasma cells</a:t>
            </a:r>
            <a:r>
              <a:rPr lang="en-US" dirty="0">
                <a:solidFill>
                  <a:srgbClr val="00B050"/>
                </a:solidFill>
              </a:rPr>
              <a:t> </a:t>
            </a:r>
            <a:r>
              <a:rPr lang="en-US" dirty="0"/>
              <a:t>develop from activated B lymphocytes and produce antibody directed against persistent antigen in the inflammatory site.</a:t>
            </a:r>
          </a:p>
          <a:p>
            <a:pPr algn="l" rtl="0">
              <a:buNone/>
            </a:pPr>
            <a:r>
              <a:rPr lang="en-US" b="1" dirty="0" err="1">
                <a:solidFill>
                  <a:srgbClr val="00B050"/>
                </a:solidFill>
              </a:rPr>
              <a:t>Eosinophils</a:t>
            </a:r>
            <a:r>
              <a:rPr lang="en-US" b="1" dirty="0"/>
              <a:t> </a:t>
            </a:r>
            <a:r>
              <a:rPr lang="en-US" dirty="0"/>
              <a:t>are abundant in immune reactions mediated by </a:t>
            </a:r>
            <a:r>
              <a:rPr lang="en-US" dirty="0" err="1"/>
              <a:t>IgE</a:t>
            </a:r>
            <a:r>
              <a:rPr lang="en-US" dirty="0"/>
              <a:t> and in parasitic infections. The recruitment of </a:t>
            </a:r>
            <a:r>
              <a:rPr lang="en-US" dirty="0" err="1"/>
              <a:t>eosinophils</a:t>
            </a:r>
            <a:r>
              <a:rPr lang="en-US" dirty="0"/>
              <a:t> involves </a:t>
            </a:r>
            <a:r>
              <a:rPr lang="en-US" dirty="0" err="1"/>
              <a:t>extravasation</a:t>
            </a:r>
            <a:r>
              <a:rPr lang="en-US" dirty="0"/>
              <a:t> from the blood and their migration into tissue by processes similar to those for other leukocytes. One of the </a:t>
            </a:r>
            <a:r>
              <a:rPr lang="en-US" dirty="0" err="1"/>
              <a:t>chemokines</a:t>
            </a:r>
            <a:r>
              <a:rPr lang="en-US" dirty="0"/>
              <a:t> that is especially important for </a:t>
            </a:r>
            <a:r>
              <a:rPr lang="en-US" dirty="0" err="1"/>
              <a:t>eosinophil</a:t>
            </a:r>
            <a:r>
              <a:rPr lang="en-US" dirty="0"/>
              <a:t> recruitment is </a:t>
            </a:r>
            <a:r>
              <a:rPr lang="en-US" dirty="0" err="1"/>
              <a:t>eotaxin</a:t>
            </a:r>
            <a:r>
              <a:rPr lang="en-US" dirty="0"/>
              <a:t>. </a:t>
            </a:r>
            <a:r>
              <a:rPr lang="en-US" dirty="0" err="1"/>
              <a:t>Eosinophils</a:t>
            </a:r>
            <a:r>
              <a:rPr lang="en-US" dirty="0"/>
              <a:t> have granules that contain </a:t>
            </a:r>
            <a:r>
              <a:rPr lang="en-US" b="1" i="1" u="sng" dirty="0"/>
              <a:t>major basic protein </a:t>
            </a:r>
            <a:r>
              <a:rPr lang="en-US" dirty="0"/>
              <a:t>that is toxic to parasites. </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37</a:t>
            </a:fld>
            <a:endParaRPr lang="ar-IQ" sz="2800" dirty="0">
              <a:solidFill>
                <a:schemeClr val="tx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3600" b="1" dirty="0">
                <a:solidFill>
                  <a:srgbClr val="00B050"/>
                </a:solidFill>
              </a:rPr>
              <a:t>Mast cells</a:t>
            </a:r>
            <a:r>
              <a:rPr lang="en-US" sz="3600" dirty="0">
                <a:solidFill>
                  <a:srgbClr val="00B050"/>
                </a:solidFill>
              </a:rPr>
              <a:t> </a:t>
            </a:r>
            <a:r>
              <a:rPr lang="en-US" sz="3600" dirty="0"/>
              <a:t>are widely distributed in connective tissues and participate in both acute and persistent inflammatory reactions. Mast cells express on their surface the receptor that binds the </a:t>
            </a:r>
            <a:r>
              <a:rPr lang="en-US" sz="3600" dirty="0" err="1"/>
              <a:t>Fc</a:t>
            </a:r>
            <a:r>
              <a:rPr lang="en-US" sz="3600" dirty="0"/>
              <a:t> portion of </a:t>
            </a:r>
            <a:r>
              <a:rPr lang="en-US" sz="3600" dirty="0" err="1"/>
              <a:t>IgE</a:t>
            </a:r>
            <a:r>
              <a:rPr lang="en-US" sz="3600" dirty="0"/>
              <a:t> antibody. In acute reactions, </a:t>
            </a:r>
            <a:r>
              <a:rPr lang="en-US" sz="3600" dirty="0" err="1"/>
              <a:t>IgE</a:t>
            </a:r>
            <a:r>
              <a:rPr lang="en-US" sz="3600" dirty="0"/>
              <a:t> antibodies bound to the cells' </a:t>
            </a:r>
            <a:r>
              <a:rPr lang="en-US" sz="3600" dirty="0" err="1"/>
              <a:t>Fc</a:t>
            </a:r>
            <a:r>
              <a:rPr lang="en-US" sz="3600" dirty="0"/>
              <a:t> receptors specifically recognize antigen, and the cells </a:t>
            </a:r>
            <a:r>
              <a:rPr lang="en-US" sz="3600" dirty="0" err="1"/>
              <a:t>degranulate</a:t>
            </a:r>
            <a:r>
              <a:rPr lang="en-US" sz="3600" dirty="0"/>
              <a:t> and release mediators, such as histamine and products of AA oxidation. Mast cells are also present in chronic inflammatory reactions, and may produce cytokines that contribute to fibrosis.</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38</a:t>
            </a:fld>
            <a:endParaRPr lang="ar-IQ"/>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3600" b="1" dirty="0" err="1">
                <a:solidFill>
                  <a:srgbClr val="00B050"/>
                </a:solidFill>
              </a:rPr>
              <a:t>Neutrophils</a:t>
            </a:r>
            <a:r>
              <a:rPr lang="en-US" sz="3600" b="1" dirty="0"/>
              <a:t> </a:t>
            </a:r>
            <a:r>
              <a:rPr lang="en-US" sz="3600" dirty="0"/>
              <a:t>although characteristic of acute inflammation, many forms of chronic inflammation continue to show large numbers of </a:t>
            </a:r>
            <a:r>
              <a:rPr lang="en-US" sz="3600" dirty="0" err="1"/>
              <a:t>neutrophils</a:t>
            </a:r>
            <a:r>
              <a:rPr lang="en-US" sz="3600" dirty="0"/>
              <a:t>, induced either by persistent microbes or by mediators produced by macrophages and T lymphocytes. In chronic bacterial infection of bone (</a:t>
            </a:r>
            <a:r>
              <a:rPr lang="en-US" sz="3600" dirty="0" err="1"/>
              <a:t>osteomyelitis</a:t>
            </a:r>
            <a:r>
              <a:rPr lang="en-US" sz="3600" dirty="0"/>
              <a:t>), a </a:t>
            </a:r>
            <a:r>
              <a:rPr lang="en-US" sz="3600" dirty="0" err="1"/>
              <a:t>neutrophilic</a:t>
            </a:r>
            <a:r>
              <a:rPr lang="en-US" sz="3600" dirty="0"/>
              <a:t> </a:t>
            </a:r>
            <a:r>
              <a:rPr lang="en-US" sz="3600" dirty="0" err="1"/>
              <a:t>exudate</a:t>
            </a:r>
            <a:r>
              <a:rPr lang="en-US" sz="3600" dirty="0"/>
              <a:t> can persist for many months. </a:t>
            </a:r>
            <a:r>
              <a:rPr lang="en-US" sz="3600" dirty="0" err="1"/>
              <a:t>Neutrophils</a:t>
            </a:r>
            <a:r>
              <a:rPr lang="en-US" sz="3600" dirty="0"/>
              <a:t> are also important in the chronic damage induced in lungs by smoking and other irritant stimuli.</a:t>
            </a:r>
          </a:p>
          <a:p>
            <a:pPr algn="l" rtl="0">
              <a:buNone/>
            </a:pPr>
            <a:endParaRPr lang="en-US" sz="3600" b="1" dirty="0">
              <a:solidFill>
                <a:schemeClr val="accent6">
                  <a:lumMod val="50000"/>
                </a:schemeClr>
              </a:solidFill>
            </a:endParaRP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39</a:t>
            </a:fld>
            <a:endParaRPr lang="ar-IQ" sz="28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0" y="5288340"/>
            <a:ext cx="9144000" cy="1569660"/>
          </a:xfrm>
          <a:prstGeom prst="rect">
            <a:avLst/>
          </a:prstGeom>
          <a:noFill/>
          <a:ln w="9525">
            <a:noFill/>
            <a:miter lim="800000"/>
            <a:headEnd/>
            <a:tailEnd/>
          </a:ln>
          <a:effectLst/>
        </p:spPr>
        <p:txBody>
          <a:bodyPr>
            <a:spAutoFit/>
          </a:bodyPr>
          <a:lstStyle/>
          <a:p>
            <a:pPr algn="l" rtl="0">
              <a:spcBef>
                <a:spcPct val="50000"/>
              </a:spcBef>
            </a:pPr>
            <a:r>
              <a:rPr lang="en-US" sz="2400" b="1" dirty="0"/>
              <a:t>Excessive accumulation of clear, thin fluid within pleural cavity. It is transparent but note the reflection of light in the upper part of the photograph and lung collapse (arrow) due to pressure induced by the fluid.</a:t>
            </a:r>
          </a:p>
        </p:txBody>
      </p:sp>
      <p:sp>
        <p:nvSpPr>
          <p:cNvPr id="6149" name="Text Box 5"/>
          <p:cNvSpPr txBox="1">
            <a:spLocks noChangeArrowheads="1"/>
          </p:cNvSpPr>
          <p:nvPr/>
        </p:nvSpPr>
        <p:spPr bwMode="auto">
          <a:xfrm>
            <a:off x="0" y="0"/>
            <a:ext cx="9144000" cy="584775"/>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3200" b="1" dirty="0"/>
              <a:t>Serous inflammation (serous pleural effusion)</a:t>
            </a:r>
          </a:p>
        </p:txBody>
      </p:sp>
      <p:graphicFrame>
        <p:nvGraphicFramePr>
          <p:cNvPr id="6150" name="Object 6"/>
          <p:cNvGraphicFramePr>
            <a:graphicFrameLocks noChangeAspect="1"/>
          </p:cNvGraphicFramePr>
          <p:nvPr/>
        </p:nvGraphicFramePr>
        <p:xfrm>
          <a:off x="933450" y="548681"/>
          <a:ext cx="7239000" cy="4752528"/>
        </p:xfrm>
        <a:graphic>
          <a:graphicData uri="http://schemas.openxmlformats.org/presentationml/2006/ole">
            <p:oleObj spid="_x0000_s1026" name="Bitmap Image" r:id="rId4" imgW="4791744" imgH="3153215" progId="PBrush">
              <p:embed/>
            </p:oleObj>
          </a:graphicData>
        </a:graphic>
      </p:graphicFrame>
      <p:sp>
        <p:nvSpPr>
          <p:cNvPr id="6151" name="Line 7"/>
          <p:cNvSpPr>
            <a:spLocks noChangeShapeType="1"/>
          </p:cNvSpPr>
          <p:nvPr/>
        </p:nvSpPr>
        <p:spPr bwMode="auto">
          <a:xfrm>
            <a:off x="3059113" y="2997200"/>
            <a:ext cx="935037" cy="0"/>
          </a:xfrm>
          <a:prstGeom prst="line">
            <a:avLst/>
          </a:prstGeom>
          <a:noFill/>
          <a:ln w="63500">
            <a:solidFill>
              <a:schemeClr val="tx1"/>
            </a:solidFill>
            <a:round/>
            <a:headEnd/>
            <a:tailEnd type="triangle" w="med" len="med"/>
          </a:ln>
          <a:effectLst/>
        </p:spPr>
        <p:txBody>
          <a:bodyPr/>
          <a:lstStyle/>
          <a:p>
            <a:endParaRPr lang="ar-IQ"/>
          </a:p>
        </p:txBody>
      </p:sp>
      <p:sp>
        <p:nvSpPr>
          <p:cNvPr id="6" name="Slide Number Placeholder 5"/>
          <p:cNvSpPr>
            <a:spLocks noGrp="1"/>
          </p:cNvSpPr>
          <p:nvPr>
            <p:ph type="sldNum" sz="quarter" idx="12"/>
          </p:nvPr>
        </p:nvSpPr>
        <p:spPr/>
        <p:txBody>
          <a:bodyPr/>
          <a:lstStyle/>
          <a:p>
            <a:fld id="{AA0D2E98-A8B5-42EA-9C2D-FF60EFB20C18}" type="slidenum">
              <a:rPr lang="ar-IQ" smtClean="0"/>
              <a:pPr/>
              <a:t>4</a:t>
            </a:fld>
            <a:endParaRPr lang="ar-IQ"/>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5"/>
          <p:cNvSpPr txBox="1">
            <a:spLocks noChangeArrowheads="1"/>
          </p:cNvSpPr>
          <p:nvPr/>
        </p:nvSpPr>
        <p:spPr bwMode="auto">
          <a:xfrm>
            <a:off x="0" y="0"/>
            <a:ext cx="9144000" cy="646331"/>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3600" b="1" dirty="0"/>
              <a:t>Mediators of chronic inflammation </a:t>
            </a:r>
          </a:p>
        </p:txBody>
      </p:sp>
      <p:graphicFrame>
        <p:nvGraphicFramePr>
          <p:cNvPr id="6176" name="Group 32"/>
          <p:cNvGraphicFramePr>
            <a:graphicFrameLocks noGrp="1"/>
          </p:cNvGraphicFramePr>
          <p:nvPr/>
        </p:nvGraphicFramePr>
        <p:xfrm>
          <a:off x="0" y="685800"/>
          <a:ext cx="9144000" cy="6172202"/>
        </p:xfrm>
        <a:graphic>
          <a:graphicData uri="http://schemas.openxmlformats.org/drawingml/2006/table">
            <a:tbl>
              <a:tblPr/>
              <a:tblGrid>
                <a:gridCol w="3048000"/>
                <a:gridCol w="3048000"/>
                <a:gridCol w="3048000"/>
              </a:tblGrid>
              <a:tr h="582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cs typeface="Arial" pitchFamily="34" charset="0"/>
                        </a:rPr>
                        <a:t>Agent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Arial" pitchFamily="34" charset="0"/>
                        </a:rPr>
                        <a:t>Action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Arial" pitchFamily="34" charset="0"/>
                        </a:rPr>
                        <a:t>Source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22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Migration inhibition factor (MIF)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Aggregation of macrophages at site of injury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Activated T lymphocytes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938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Macrophage activating</a:t>
                      </a:r>
                      <a:br>
                        <a:rPr kumimoji="0" lang="en-US" sz="2400" b="1" i="0" u="none" strike="noStrike" cap="none" normalizeH="0" baseline="0" smtClean="0">
                          <a:ln>
                            <a:noFill/>
                          </a:ln>
                          <a:solidFill>
                            <a:schemeClr val="tx1"/>
                          </a:solidFill>
                          <a:effectLst/>
                          <a:latin typeface="Times New Roman" pitchFamily="18" charset="0"/>
                          <a:cs typeface="Arial" pitchFamily="34" charset="0"/>
                        </a:rPr>
                      </a:br>
                      <a:r>
                        <a:rPr kumimoji="0" lang="en-US" sz="2400" b="1" i="0" u="none" strike="noStrike" cap="none" normalizeH="0" baseline="0" smtClean="0">
                          <a:ln>
                            <a:noFill/>
                          </a:ln>
                          <a:solidFill>
                            <a:schemeClr val="tx1"/>
                          </a:solidFill>
                          <a:effectLst/>
                          <a:latin typeface="Times New Roman" pitchFamily="18" charset="0"/>
                          <a:cs typeface="Arial" pitchFamily="34" charset="0"/>
                        </a:rPr>
                        <a:t>factor (MAF)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Increased phagocytosis by macrophages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Activated T lymphocytes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6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Complement C5a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Chemotatic for macrophages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Complement system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367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Eosinophil chemotactic</a:t>
                      </a:r>
                      <a:br>
                        <a:rPr kumimoji="0" lang="en-US" sz="2400" b="1" i="0" u="none" strike="noStrike" cap="none" normalizeH="0" baseline="0" smtClean="0">
                          <a:ln>
                            <a:noFill/>
                          </a:ln>
                          <a:solidFill>
                            <a:schemeClr val="tx1"/>
                          </a:solidFill>
                          <a:effectLst/>
                          <a:latin typeface="Times New Roman" pitchFamily="18" charset="0"/>
                          <a:cs typeface="Arial" pitchFamily="34" charset="0"/>
                        </a:rPr>
                      </a:br>
                      <a:r>
                        <a:rPr kumimoji="0" lang="en-US" sz="2400" b="1" i="0" u="none" strike="noStrike" cap="none" normalizeH="0" baseline="0" smtClean="0">
                          <a:ln>
                            <a:noFill/>
                          </a:ln>
                          <a:solidFill>
                            <a:schemeClr val="tx1"/>
                          </a:solidFill>
                          <a:effectLst/>
                          <a:latin typeface="Times New Roman" pitchFamily="18" charset="0"/>
                          <a:cs typeface="Arial" pitchFamily="34" charset="0"/>
                        </a:rPr>
                        <a:t>factor of</a:t>
                      </a:r>
                      <a:br>
                        <a:rPr kumimoji="0" lang="en-US" sz="2400" b="1" i="0" u="none" strike="noStrike" cap="none" normalizeH="0" baseline="0" smtClean="0">
                          <a:ln>
                            <a:noFill/>
                          </a:ln>
                          <a:solidFill>
                            <a:schemeClr val="tx1"/>
                          </a:solidFill>
                          <a:effectLst/>
                          <a:latin typeface="Times New Roman" pitchFamily="18" charset="0"/>
                          <a:cs typeface="Arial" pitchFamily="34" charset="0"/>
                        </a:rPr>
                      </a:br>
                      <a:r>
                        <a:rPr kumimoji="0" lang="en-US" sz="2400" b="1" i="0" u="none" strike="noStrike" cap="none" normalizeH="0" baseline="0" smtClean="0">
                          <a:ln>
                            <a:noFill/>
                          </a:ln>
                          <a:solidFill>
                            <a:schemeClr val="tx1"/>
                          </a:solidFill>
                          <a:effectLst/>
                          <a:latin typeface="Times New Roman" pitchFamily="18" charset="0"/>
                          <a:cs typeface="Arial" pitchFamily="34" charset="0"/>
                        </a:rPr>
                        <a:t>anaphylaxis (ECF A)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Arial" pitchFamily="34" charset="0"/>
                        </a:rPr>
                        <a:t>Chemotactic for eosinophils in metazone infection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Arial" pitchFamily="34" charset="0"/>
                        </a:rPr>
                        <a:t>Mast cells and </a:t>
                      </a:r>
                      <a:r>
                        <a:rPr kumimoji="0" lang="en-US" sz="2400" b="1" i="0" u="none" strike="noStrike" cap="none" normalizeH="0" baseline="0" dirty="0" err="1" smtClean="0">
                          <a:ln>
                            <a:noFill/>
                          </a:ln>
                          <a:solidFill>
                            <a:schemeClr val="tx1"/>
                          </a:solidFill>
                          <a:effectLst/>
                          <a:latin typeface="Times New Roman" pitchFamily="18" charset="0"/>
                          <a:cs typeface="Arial" pitchFamily="34" charset="0"/>
                        </a:rPr>
                        <a:t>basophils</a:t>
                      </a:r>
                      <a:r>
                        <a:rPr kumimoji="0" lang="en-US" sz="2400" b="1" i="0" u="none" strike="noStrike" cap="none" normalizeH="0" baseline="0" dirty="0" smtClean="0">
                          <a:ln>
                            <a:noFill/>
                          </a:ln>
                          <a:solidFill>
                            <a:schemeClr val="tx1"/>
                          </a:solidFill>
                          <a:effectLst/>
                          <a:latin typeface="Times New Roman" pitchFamily="18" charset="0"/>
                          <a:cs typeface="Arial"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12"/>
          </p:nvPr>
        </p:nvSpPr>
        <p:spPr/>
        <p:txBody>
          <a:bodyPr/>
          <a:lstStyle/>
          <a:p>
            <a:fld id="{AA0D2E98-A8B5-42EA-9C2D-FF60EFB20C18}" type="slidenum">
              <a:rPr lang="ar-IQ" smtClean="0"/>
              <a:pPr/>
              <a:t>40</a:t>
            </a:fld>
            <a:endParaRPr lang="ar-IQ"/>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4000" b="1" i="1" u="sng" dirty="0">
                <a:solidFill>
                  <a:schemeClr val="accent6">
                    <a:lumMod val="50000"/>
                  </a:schemeClr>
                </a:solidFill>
              </a:rPr>
              <a:t>Examples of chronic inflammation </a:t>
            </a:r>
            <a:endParaRPr lang="en-US" sz="4000" i="1" u="sng" dirty="0">
              <a:solidFill>
                <a:schemeClr val="accent6">
                  <a:lumMod val="50000"/>
                </a:schemeClr>
              </a:solidFill>
            </a:endParaRPr>
          </a:p>
          <a:p>
            <a:pPr algn="l" rtl="0">
              <a:buNone/>
            </a:pPr>
            <a:r>
              <a:rPr lang="en-US" sz="4000" b="1" dirty="0">
                <a:solidFill>
                  <a:srgbClr val="0070C0"/>
                </a:solidFill>
              </a:rPr>
              <a:t>Chronic </a:t>
            </a:r>
            <a:r>
              <a:rPr lang="en-US" sz="4000" b="1" dirty="0" err="1">
                <a:solidFill>
                  <a:srgbClr val="0070C0"/>
                </a:solidFill>
              </a:rPr>
              <a:t>Cholecystitis</a:t>
            </a:r>
            <a:r>
              <a:rPr lang="en-US" sz="4000" b="1" dirty="0">
                <a:solidFill>
                  <a:srgbClr val="0070C0"/>
                </a:solidFill>
              </a:rPr>
              <a:t> </a:t>
            </a:r>
            <a:r>
              <a:rPr lang="en-US" sz="4000" dirty="0"/>
              <a:t>may be the sequel to repeated bouts of acute </a:t>
            </a:r>
            <a:r>
              <a:rPr lang="en-US" sz="4000" dirty="0" err="1"/>
              <a:t>cholecystitis</a:t>
            </a:r>
            <a:r>
              <a:rPr lang="en-US" sz="4000" dirty="0"/>
              <a:t>, but in most instances it develops de novo. </a:t>
            </a:r>
            <a:r>
              <a:rPr lang="en-US" sz="4000" b="1" dirty="0"/>
              <a:t>Like acute </a:t>
            </a:r>
            <a:r>
              <a:rPr lang="en-US" sz="4000" b="1" dirty="0" err="1"/>
              <a:t>cholecystitis</a:t>
            </a:r>
            <a:r>
              <a:rPr lang="en-US" sz="4000" b="1" dirty="0"/>
              <a:t> it is almost always associated with gallstones</a:t>
            </a:r>
            <a:r>
              <a:rPr lang="en-US" sz="4000" dirty="0"/>
              <a:t> but these do not seem to have a direct role in the initiation of inflammation. Rather, </a:t>
            </a:r>
            <a:r>
              <a:rPr lang="en-US" sz="4000" dirty="0" err="1"/>
              <a:t>supersaturation</a:t>
            </a:r>
            <a:r>
              <a:rPr lang="en-US" sz="4000" dirty="0"/>
              <a:t> of bile predisposes to both chronic inflammation and, in most instances, stone formation</a:t>
            </a:r>
            <a:r>
              <a:rPr lang="en-US" sz="4000" dirty="0" smtClean="0"/>
              <a:t>.</a:t>
            </a:r>
            <a:endParaRPr lang="en-US" sz="4000" dirty="0"/>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41</a:t>
            </a:fld>
            <a:endParaRPr lang="ar-IQ"/>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dirty="0" smtClean="0"/>
              <a:t> </a:t>
            </a:r>
            <a:r>
              <a:rPr lang="en-US" sz="4000" dirty="0" smtClean="0"/>
              <a:t>Microorganisms, usually E. coli and </a:t>
            </a:r>
            <a:r>
              <a:rPr lang="en-US" sz="4000" dirty="0" err="1" smtClean="0"/>
              <a:t>enterococci</a:t>
            </a:r>
            <a:r>
              <a:rPr lang="en-US" sz="4000" dirty="0" smtClean="0"/>
              <a:t>, can be cultured from the bile in only about one-third of cases. The gallbladder may be contracted, of normal size, or enlarged. The </a:t>
            </a:r>
            <a:r>
              <a:rPr lang="en-US" sz="4000" dirty="0" err="1" smtClean="0"/>
              <a:t>submucosa</a:t>
            </a:r>
            <a:r>
              <a:rPr lang="en-US" sz="4000" dirty="0" smtClean="0"/>
              <a:t> and </a:t>
            </a:r>
            <a:r>
              <a:rPr lang="en-US" sz="4000" dirty="0" err="1" smtClean="0"/>
              <a:t>subserosa</a:t>
            </a:r>
            <a:r>
              <a:rPr lang="en-US" sz="4000" dirty="0" smtClean="0"/>
              <a:t> are often thickened from fibrosis. In the absence of superimposed acute </a:t>
            </a:r>
            <a:r>
              <a:rPr lang="en-US" sz="4000" dirty="0" err="1" smtClean="0"/>
              <a:t>cholecystitis</a:t>
            </a:r>
            <a:r>
              <a:rPr lang="en-US" sz="4000" dirty="0" smtClean="0"/>
              <a:t>, mural lymphocytes are the only feature of inflammation. </a:t>
            </a:r>
            <a:endParaRPr lang="ar-IQ" sz="4000"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42</a:t>
            </a:fld>
            <a:endParaRPr lang="ar-IQ"/>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0" y="5733256"/>
            <a:ext cx="9144000" cy="523220"/>
          </a:xfrm>
          <a:prstGeom prst="rect">
            <a:avLst/>
          </a:prstGeom>
          <a:noFill/>
          <a:ln w="9525">
            <a:noFill/>
            <a:miter lim="800000"/>
            <a:headEnd/>
            <a:tailEnd/>
          </a:ln>
          <a:effectLst/>
        </p:spPr>
        <p:txBody>
          <a:bodyPr>
            <a:spAutoFit/>
          </a:bodyPr>
          <a:lstStyle/>
          <a:p>
            <a:pPr algn="l" rtl="0">
              <a:spcBef>
                <a:spcPct val="50000"/>
              </a:spcBef>
            </a:pPr>
            <a:r>
              <a:rPr lang="en-GB" sz="2800" b="1" dirty="0"/>
              <a:t>Note thickening of the wall due to fibrosis </a:t>
            </a:r>
            <a:endParaRPr lang="en-US" sz="2800" b="1" dirty="0"/>
          </a:p>
        </p:txBody>
      </p:sp>
      <p:sp>
        <p:nvSpPr>
          <p:cNvPr id="6149" name="Text Box 5"/>
          <p:cNvSpPr txBox="1">
            <a:spLocks noChangeArrowheads="1"/>
          </p:cNvSpPr>
          <p:nvPr/>
        </p:nvSpPr>
        <p:spPr bwMode="auto">
          <a:xfrm>
            <a:off x="0" y="0"/>
            <a:ext cx="9144000" cy="584775"/>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3200" b="1" dirty="0"/>
              <a:t>Chronic </a:t>
            </a:r>
            <a:r>
              <a:rPr lang="en-US" sz="3200" b="1" dirty="0" err="1"/>
              <a:t>cholecystitis</a:t>
            </a:r>
            <a:r>
              <a:rPr lang="en-US" sz="3200" b="1" dirty="0"/>
              <a:t> with </a:t>
            </a:r>
            <a:r>
              <a:rPr lang="en-US" sz="3200" b="1" dirty="0" err="1"/>
              <a:t>cholelithiasis</a:t>
            </a:r>
            <a:endParaRPr lang="en-US" sz="3200" b="1" dirty="0"/>
          </a:p>
        </p:txBody>
      </p:sp>
      <p:graphicFrame>
        <p:nvGraphicFramePr>
          <p:cNvPr id="6150" name="Object 6"/>
          <p:cNvGraphicFramePr>
            <a:graphicFrameLocks noChangeAspect="1"/>
          </p:cNvGraphicFramePr>
          <p:nvPr/>
        </p:nvGraphicFramePr>
        <p:xfrm>
          <a:off x="1187624" y="692696"/>
          <a:ext cx="6905625" cy="4535488"/>
        </p:xfrm>
        <a:graphic>
          <a:graphicData uri="http://schemas.openxmlformats.org/presentationml/2006/ole">
            <p:oleObj spid="_x0000_s34818" name="Bitmap Image" r:id="rId4" imgW="4772691" imgH="3134162" progId="PBrush">
              <p:embed/>
            </p:oleObj>
          </a:graphicData>
        </a:graphic>
      </p:graphicFrame>
      <p:sp>
        <p:nvSpPr>
          <p:cNvPr id="5" name="Rectangle 4"/>
          <p:cNvSpPr/>
          <p:nvPr/>
        </p:nvSpPr>
        <p:spPr>
          <a:xfrm>
            <a:off x="4858061" y="5666374"/>
            <a:ext cx="231154" cy="338554"/>
          </a:xfrm>
          <a:prstGeom prst="rect">
            <a:avLst/>
          </a:prstGeom>
        </p:spPr>
        <p:txBody>
          <a:bodyPr wrap="none">
            <a:spAutoFit/>
          </a:bodyPr>
          <a:lstStyle/>
          <a:p>
            <a:pPr lvl="0" algn="l" rtl="0">
              <a:spcBef>
                <a:spcPct val="50000"/>
              </a:spcBef>
            </a:pPr>
            <a:r>
              <a:rPr lang="en-GB" sz="1600" b="1" dirty="0" smtClean="0">
                <a:solidFill>
                  <a:prstClr val="white"/>
                </a:solidFill>
              </a:rPr>
              <a:t> </a:t>
            </a:r>
            <a:endParaRPr lang="en-US" sz="1600" b="1" dirty="0">
              <a:solidFill>
                <a:prstClr val="white"/>
              </a:solidFill>
            </a:endParaRPr>
          </a:p>
        </p:txBody>
      </p:sp>
      <p:sp>
        <p:nvSpPr>
          <p:cNvPr id="6" name="Slide Number Placeholder 5"/>
          <p:cNvSpPr>
            <a:spLocks noGrp="1"/>
          </p:cNvSpPr>
          <p:nvPr>
            <p:ph type="sldNum" sz="quarter" idx="12"/>
          </p:nvPr>
        </p:nvSpPr>
        <p:spPr/>
        <p:txBody>
          <a:bodyPr/>
          <a:lstStyle/>
          <a:p>
            <a:fld id="{AA0D2E98-A8B5-42EA-9C2D-FF60EFB20C18}" type="slidenum">
              <a:rPr lang="ar-IQ" smtClean="0"/>
              <a:pPr/>
              <a:t>43</a:t>
            </a:fld>
            <a:endParaRPr lang="ar-IQ"/>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dirty="0" err="1">
                <a:solidFill>
                  <a:srgbClr val="002060"/>
                </a:solidFill>
              </a:rPr>
              <a:t>Fibrinous</a:t>
            </a:r>
            <a:r>
              <a:rPr lang="en-US" sz="4000" b="1" dirty="0">
                <a:solidFill>
                  <a:srgbClr val="002060"/>
                </a:solidFill>
              </a:rPr>
              <a:t> inflammation </a:t>
            </a:r>
            <a:endParaRPr lang="en-US" sz="4000" dirty="0">
              <a:solidFill>
                <a:srgbClr val="002060"/>
              </a:solidFill>
            </a:endParaRPr>
          </a:p>
          <a:p>
            <a:pPr algn="l" rtl="0">
              <a:buNone/>
            </a:pPr>
            <a:r>
              <a:rPr lang="en-US" sz="3600" dirty="0"/>
              <a:t>With more severe injuries and the resulting greater vascular permeability, larger molecules such as fibrinogen pass the vascular barrier, and fibrin is formed and deposited in the extracellular space. A </a:t>
            </a:r>
            <a:r>
              <a:rPr lang="en-US" sz="3600" dirty="0" err="1"/>
              <a:t>fibrinous</a:t>
            </a:r>
            <a:r>
              <a:rPr lang="en-US" sz="3600" dirty="0"/>
              <a:t> </a:t>
            </a:r>
            <a:r>
              <a:rPr lang="en-US" sz="3600" dirty="0" err="1"/>
              <a:t>exudate</a:t>
            </a:r>
            <a:r>
              <a:rPr lang="en-US" sz="3600" dirty="0"/>
              <a:t> develops in such cases. The latter also occurs when there is a stimulus for coagulation in the </a:t>
            </a:r>
            <a:r>
              <a:rPr lang="en-US" sz="3600" dirty="0" err="1"/>
              <a:t>interstitium</a:t>
            </a:r>
            <a:r>
              <a:rPr lang="en-US" sz="3600" dirty="0"/>
              <a:t> (e.g</a:t>
            </a:r>
            <a:r>
              <a:rPr lang="en-US" sz="3600" dirty="0" smtClean="0"/>
              <a:t>. </a:t>
            </a:r>
            <a:r>
              <a:rPr lang="en-US" sz="3600" dirty="0"/>
              <a:t>cancer cells). A </a:t>
            </a:r>
            <a:r>
              <a:rPr lang="en-US" sz="3600" dirty="0" err="1"/>
              <a:t>fibrinous</a:t>
            </a:r>
            <a:r>
              <a:rPr lang="en-US" sz="3600" dirty="0"/>
              <a:t> </a:t>
            </a:r>
            <a:r>
              <a:rPr lang="en-US" sz="3600" dirty="0" err="1"/>
              <a:t>exudate</a:t>
            </a:r>
            <a:r>
              <a:rPr lang="en-US" sz="3600" dirty="0"/>
              <a:t> is characteristic of inflammation in the lining of body cavities, such as the </a:t>
            </a:r>
            <a:r>
              <a:rPr lang="en-US" sz="3600" dirty="0" err="1"/>
              <a:t>meninges</a:t>
            </a:r>
            <a:r>
              <a:rPr lang="en-US" sz="3600" dirty="0"/>
              <a:t>, pericardium, and pleura. </a:t>
            </a:r>
            <a:r>
              <a:rPr lang="en-US" sz="3600" dirty="0" smtClean="0"/>
              <a:t> </a:t>
            </a:r>
            <a:endParaRPr lang="ar-IQ" sz="3600"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5</a:t>
            </a:fld>
            <a:endParaRPr lang="ar-IQ"/>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5"/>
          <p:cNvSpPr txBox="1">
            <a:spLocks noChangeArrowheads="1"/>
          </p:cNvSpPr>
          <p:nvPr/>
        </p:nvSpPr>
        <p:spPr bwMode="auto">
          <a:xfrm>
            <a:off x="0" y="0"/>
            <a:ext cx="9144000" cy="584775"/>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3200" b="1" dirty="0" err="1"/>
              <a:t>Fibrinous</a:t>
            </a:r>
            <a:r>
              <a:rPr lang="en-US" sz="3200" b="1" dirty="0"/>
              <a:t> </a:t>
            </a:r>
            <a:r>
              <a:rPr lang="en-US" sz="3200" b="1" dirty="0" err="1"/>
              <a:t>exudate</a:t>
            </a:r>
            <a:r>
              <a:rPr lang="en-US" sz="3200" b="1" dirty="0"/>
              <a:t>-pericardium </a:t>
            </a:r>
          </a:p>
        </p:txBody>
      </p:sp>
      <p:graphicFrame>
        <p:nvGraphicFramePr>
          <p:cNvPr id="6150" name="Object 6"/>
          <p:cNvGraphicFramePr>
            <a:graphicFrameLocks noChangeAspect="1"/>
          </p:cNvGraphicFramePr>
          <p:nvPr/>
        </p:nvGraphicFramePr>
        <p:xfrm>
          <a:off x="4676775" y="476250"/>
          <a:ext cx="4467225" cy="6381750"/>
        </p:xfrm>
        <a:graphic>
          <a:graphicData uri="http://schemas.openxmlformats.org/presentationml/2006/ole">
            <p:oleObj spid="_x0000_s2050" name="Bitmap Image" r:id="rId4" imgW="2980952" imgH="4258269" progId="PBrush">
              <p:embed/>
            </p:oleObj>
          </a:graphicData>
        </a:graphic>
      </p:graphicFrame>
      <p:sp>
        <p:nvSpPr>
          <p:cNvPr id="6151" name="AutoShape 7"/>
          <p:cNvSpPr>
            <a:spLocks noChangeArrowheads="1"/>
          </p:cNvSpPr>
          <p:nvPr/>
        </p:nvSpPr>
        <p:spPr bwMode="auto">
          <a:xfrm>
            <a:off x="8027988" y="4365625"/>
            <a:ext cx="228600" cy="990600"/>
          </a:xfrm>
          <a:prstGeom prst="upArrow">
            <a:avLst>
              <a:gd name="adj1" fmla="val 50000"/>
              <a:gd name="adj2" fmla="val 108333"/>
            </a:avLst>
          </a:prstGeom>
          <a:solidFill>
            <a:schemeClr val="accent1"/>
          </a:solidFill>
          <a:ln w="9525">
            <a:solidFill>
              <a:schemeClr val="tx1"/>
            </a:solidFill>
            <a:miter lim="800000"/>
            <a:headEnd/>
            <a:tailEnd/>
          </a:ln>
          <a:effectLst/>
        </p:spPr>
        <p:txBody>
          <a:bodyPr wrap="none" anchor="ctr"/>
          <a:lstStyle/>
          <a:p>
            <a:endParaRPr lang="ar-IQ"/>
          </a:p>
        </p:txBody>
      </p:sp>
      <p:sp>
        <p:nvSpPr>
          <p:cNvPr id="6152" name="Rectangle 8"/>
          <p:cNvSpPr>
            <a:spLocks noChangeArrowheads="1"/>
          </p:cNvSpPr>
          <p:nvPr/>
        </p:nvSpPr>
        <p:spPr bwMode="auto">
          <a:xfrm>
            <a:off x="468313" y="908050"/>
            <a:ext cx="3810000" cy="5334000"/>
          </a:xfrm>
          <a:prstGeom prst="rect">
            <a:avLst/>
          </a:prstGeom>
          <a:noFill/>
          <a:ln w="9525">
            <a:noFill/>
            <a:miter lim="800000"/>
            <a:headEnd/>
            <a:tailEnd/>
          </a:ln>
          <a:effectLst/>
        </p:spPr>
        <p:txBody>
          <a:bodyPr/>
          <a:lstStyle/>
          <a:p>
            <a:pPr marL="342900" indent="-342900" algn="l" rtl="0">
              <a:lnSpc>
                <a:spcPct val="200000"/>
              </a:lnSpc>
              <a:spcBef>
                <a:spcPct val="20000"/>
              </a:spcBef>
              <a:buFont typeface="Wingdings" pitchFamily="2" charset="2"/>
              <a:buChar char="Ø"/>
            </a:pPr>
            <a:r>
              <a:rPr lang="en-US" sz="2000" b="1" dirty="0"/>
              <a:t>there is a lot of </a:t>
            </a:r>
            <a:r>
              <a:rPr lang="en-US" sz="2000" b="1" dirty="0" smtClean="0"/>
              <a:t>fibrin.</a:t>
            </a:r>
            <a:endParaRPr lang="en-US" sz="2000" b="1" dirty="0"/>
          </a:p>
          <a:p>
            <a:pPr marL="342900" indent="-342900" algn="l" rtl="0">
              <a:lnSpc>
                <a:spcPct val="200000"/>
              </a:lnSpc>
              <a:spcBef>
                <a:spcPct val="20000"/>
              </a:spcBef>
              <a:buFont typeface="Wingdings" pitchFamily="2" charset="2"/>
              <a:buChar char="Ø"/>
            </a:pPr>
            <a:r>
              <a:rPr lang="en-US" sz="2000" b="1" dirty="0"/>
              <a:t>the visceral and parietal surfaces become stuck together (by fibrin). </a:t>
            </a:r>
          </a:p>
          <a:p>
            <a:pPr marL="342900" indent="-342900" algn="l" rtl="0">
              <a:lnSpc>
                <a:spcPct val="200000"/>
              </a:lnSpc>
              <a:spcBef>
                <a:spcPct val="20000"/>
              </a:spcBef>
              <a:buFont typeface="Wingdings" pitchFamily="2" charset="2"/>
              <a:buChar char="Ø"/>
            </a:pPr>
            <a:r>
              <a:rPr lang="en-US" sz="2000" b="1" dirty="0"/>
              <a:t>Separation of the two layers imparts rough irregular appearance (the so called bread and butter).</a:t>
            </a:r>
          </a:p>
        </p:txBody>
      </p:sp>
      <p:sp>
        <p:nvSpPr>
          <p:cNvPr id="6" name="Slide Number Placeholder 5"/>
          <p:cNvSpPr>
            <a:spLocks noGrp="1"/>
          </p:cNvSpPr>
          <p:nvPr>
            <p:ph type="sldNum" sz="quarter" idx="12"/>
          </p:nvPr>
        </p:nvSpPr>
        <p:spPr/>
        <p:txBody>
          <a:bodyPr/>
          <a:lstStyle/>
          <a:p>
            <a:fld id="{AA0D2E98-A8B5-42EA-9C2D-FF60EFB20C18}" type="slidenum">
              <a:rPr lang="ar-IQ" smtClean="0"/>
              <a:pPr/>
              <a:t>6</a:t>
            </a:fld>
            <a:endParaRPr lang="ar-IQ"/>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b="1" dirty="0" smtClean="0">
                <a:solidFill>
                  <a:srgbClr val="00B050"/>
                </a:solidFill>
              </a:rPr>
              <a:t>Microscopically:</a:t>
            </a:r>
            <a:r>
              <a:rPr lang="en-US" sz="4000" dirty="0" smtClean="0">
                <a:solidFill>
                  <a:srgbClr val="00B050"/>
                </a:solidFill>
              </a:rPr>
              <a:t> </a:t>
            </a:r>
            <a:r>
              <a:rPr lang="en-US" sz="4000" dirty="0"/>
              <a:t>fibrin appears as an </a:t>
            </a:r>
            <a:r>
              <a:rPr lang="en-US" sz="4000" dirty="0" err="1"/>
              <a:t>eosinophilic</a:t>
            </a:r>
            <a:r>
              <a:rPr lang="en-US" sz="4000" dirty="0"/>
              <a:t> meshwork of threads or amorphous coagulated mass. </a:t>
            </a:r>
            <a:r>
              <a:rPr lang="en-US" sz="4000" dirty="0" err="1"/>
              <a:t>Fibrinous</a:t>
            </a:r>
            <a:r>
              <a:rPr lang="en-US" sz="4000" dirty="0"/>
              <a:t> exudates may be removed by </a:t>
            </a:r>
            <a:r>
              <a:rPr lang="en-US" sz="4000" dirty="0" err="1"/>
              <a:t>fibrinolysis</a:t>
            </a:r>
            <a:r>
              <a:rPr lang="en-US" sz="4000" dirty="0"/>
              <a:t> and clearing of other debris by macrophages. However, when the fibrin is not removed, it may stimulate the </a:t>
            </a:r>
            <a:r>
              <a:rPr lang="en-US" sz="4000" dirty="0" err="1"/>
              <a:t>ingrowth</a:t>
            </a:r>
            <a:r>
              <a:rPr lang="en-US" sz="4000" dirty="0"/>
              <a:t> of fibroblasts and blood vessels and thus lead to scarring. </a:t>
            </a:r>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7</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smtClean="0"/>
              <a:t>Conversion of the </a:t>
            </a:r>
            <a:r>
              <a:rPr lang="en-US" sz="4000" dirty="0" err="1" smtClean="0"/>
              <a:t>fibrinous</a:t>
            </a:r>
            <a:r>
              <a:rPr lang="en-US" sz="4000" dirty="0" smtClean="0"/>
              <a:t> </a:t>
            </a:r>
            <a:r>
              <a:rPr lang="en-US" sz="4000" dirty="0" err="1" smtClean="0"/>
              <a:t>exudate</a:t>
            </a:r>
            <a:r>
              <a:rPr lang="en-US" sz="4000" dirty="0" smtClean="0"/>
              <a:t> to scar tissue is called organization. When this occurs within the pericardial sac it leads either to opaque fibrous thickening of the pericardium or, more often, to the development of fibrous strands that reduce and may even obliterate the pericardial space.</a:t>
            </a:r>
            <a:endParaRPr lang="ar-IQ" sz="4000" dirty="0"/>
          </a:p>
        </p:txBody>
      </p:sp>
      <p:sp>
        <p:nvSpPr>
          <p:cNvPr id="4" name="Slide Number Placeholder 3"/>
          <p:cNvSpPr>
            <a:spLocks noGrp="1"/>
          </p:cNvSpPr>
          <p:nvPr>
            <p:ph type="sldNum" sz="quarter" idx="12"/>
          </p:nvPr>
        </p:nvSpPr>
        <p:spPr/>
        <p:txBody>
          <a:bodyPr/>
          <a:lstStyle/>
          <a:p>
            <a:fld id="{AA0D2E98-A8B5-42EA-9C2D-FF60EFB20C18}" type="slidenum">
              <a:rPr lang="ar-IQ" sz="2800" smtClean="0">
                <a:solidFill>
                  <a:schemeClr val="tx1"/>
                </a:solidFill>
              </a:rPr>
              <a:pPr/>
              <a:t>8</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dirty="0" err="1">
                <a:solidFill>
                  <a:srgbClr val="00B050"/>
                </a:solidFill>
              </a:rPr>
              <a:t>Suppurative</a:t>
            </a:r>
            <a:r>
              <a:rPr lang="en-US" sz="4000" b="1" dirty="0">
                <a:solidFill>
                  <a:srgbClr val="00B050"/>
                </a:solidFill>
              </a:rPr>
              <a:t> (purulent) inflammation </a:t>
            </a:r>
            <a:endParaRPr lang="en-US" sz="4000" dirty="0">
              <a:solidFill>
                <a:srgbClr val="00B050"/>
              </a:solidFill>
            </a:endParaRPr>
          </a:p>
          <a:p>
            <a:pPr algn="l" rtl="0">
              <a:buNone/>
            </a:pPr>
            <a:r>
              <a:rPr lang="en-US" sz="3600" dirty="0"/>
              <a:t>This is characterized by the production of large amounts of pus or purulent </a:t>
            </a:r>
            <a:r>
              <a:rPr lang="en-US" sz="3600" dirty="0" err="1"/>
              <a:t>exudate</a:t>
            </a:r>
            <a:r>
              <a:rPr lang="en-US" sz="3600" dirty="0"/>
              <a:t> consisting of </a:t>
            </a:r>
            <a:r>
              <a:rPr lang="en-US" sz="3600" dirty="0" err="1"/>
              <a:t>neutrophils</a:t>
            </a:r>
            <a:r>
              <a:rPr lang="en-US" sz="3600" dirty="0"/>
              <a:t>, necrotic cells, and edema fluid. Certain bacteria (e.g., staph. </a:t>
            </a:r>
            <a:r>
              <a:rPr lang="en-US" sz="3600" dirty="0" err="1"/>
              <a:t>aureus</a:t>
            </a:r>
            <a:r>
              <a:rPr lang="en-US" sz="3600" dirty="0"/>
              <a:t>, St. </a:t>
            </a:r>
            <a:r>
              <a:rPr lang="en-US" sz="3600" dirty="0" err="1"/>
              <a:t>pyogenes</a:t>
            </a:r>
            <a:r>
              <a:rPr lang="en-US" sz="3600" dirty="0"/>
              <a:t>, </a:t>
            </a:r>
            <a:r>
              <a:rPr lang="en-US" sz="3600" dirty="0" err="1"/>
              <a:t>Pneumococci</a:t>
            </a:r>
            <a:r>
              <a:rPr lang="en-US" sz="3600" dirty="0"/>
              <a:t>, gonococci, </a:t>
            </a:r>
            <a:r>
              <a:rPr lang="en-US" sz="3600" dirty="0" err="1"/>
              <a:t>meningococci</a:t>
            </a:r>
            <a:r>
              <a:rPr lang="en-US" sz="3600" dirty="0"/>
              <a:t> and E. coli) produce this localized suppuration and are therefore called </a:t>
            </a:r>
            <a:r>
              <a:rPr lang="en-US" sz="3600" dirty="0" err="1"/>
              <a:t>pyogenic</a:t>
            </a:r>
            <a:r>
              <a:rPr lang="en-US" sz="3600" dirty="0"/>
              <a:t> (pus-producing) bacteria. A common example of an acute </a:t>
            </a:r>
            <a:r>
              <a:rPr lang="en-US" sz="3600" dirty="0" err="1"/>
              <a:t>suppurative</a:t>
            </a:r>
            <a:r>
              <a:rPr lang="en-US" sz="3600" dirty="0"/>
              <a:t> inflammation is </a:t>
            </a:r>
            <a:r>
              <a:rPr lang="en-US" sz="3600" b="1" dirty="0"/>
              <a:t>acute (</a:t>
            </a:r>
            <a:r>
              <a:rPr lang="en-US" sz="3600" b="1" dirty="0" err="1"/>
              <a:t>suppurative</a:t>
            </a:r>
            <a:r>
              <a:rPr lang="en-US" sz="3600" b="1" dirty="0"/>
              <a:t>) appendicitis</a:t>
            </a:r>
            <a:r>
              <a:rPr lang="en-US" sz="3600" dirty="0"/>
              <a:t>. </a:t>
            </a:r>
            <a:r>
              <a:rPr lang="en-US" sz="3600" dirty="0" smtClean="0"/>
              <a:t> </a:t>
            </a:r>
            <a:endParaRPr lang="en-US" sz="3600" dirty="0"/>
          </a:p>
          <a:p>
            <a:endParaRPr lang="ar-IQ" dirty="0"/>
          </a:p>
        </p:txBody>
      </p:sp>
      <p:sp>
        <p:nvSpPr>
          <p:cNvPr id="4" name="Slide Number Placeholder 3"/>
          <p:cNvSpPr>
            <a:spLocks noGrp="1"/>
          </p:cNvSpPr>
          <p:nvPr>
            <p:ph type="sldNum" sz="quarter" idx="12"/>
          </p:nvPr>
        </p:nvSpPr>
        <p:spPr/>
        <p:txBody>
          <a:bodyPr/>
          <a:lstStyle/>
          <a:p>
            <a:fld id="{AA0D2E98-A8B5-42EA-9C2D-FF60EFB20C18}" type="slidenum">
              <a:rPr lang="ar-IQ" smtClean="0"/>
              <a:pPr/>
              <a:t>9</a:t>
            </a:fld>
            <a:endParaRPr lang="ar-IQ"/>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566</TotalTime>
  <Words>2553</Words>
  <Application>Microsoft Office PowerPoint</Application>
  <PresentationFormat>On-screen Show (4:3)</PresentationFormat>
  <Paragraphs>181</Paragraphs>
  <Slides>43</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Office Theme</vt:lpstr>
      <vt:lpstr>Bitmap Image</vt:lpstr>
      <vt:lpstr>MORPHOLOGIC  PATTERNS OF ACUTE INFLAMMATION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Chronic peptic ulcer stomach</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Features of chronic inflammation</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MORPHOLOGIC PATTERNS OF ACUTE INFLAMMATION</dc:title>
  <dc:creator>HP</dc:creator>
  <cp:lastModifiedBy>HP</cp:lastModifiedBy>
  <cp:revision>39</cp:revision>
  <dcterms:created xsi:type="dcterms:W3CDTF">2012-09-17T13:58:12Z</dcterms:created>
  <dcterms:modified xsi:type="dcterms:W3CDTF">2012-10-13T17:49:43Z</dcterms:modified>
</cp:coreProperties>
</file>