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48" r:id="rId1"/>
  </p:sldMasterIdLst>
  <p:notesMasterIdLst>
    <p:notesMasterId r:id="rId47"/>
  </p:notesMasterIdLst>
  <p:sldIdLst>
    <p:sldId id="256" r:id="rId2"/>
    <p:sldId id="257" r:id="rId3"/>
    <p:sldId id="298" r:id="rId4"/>
    <p:sldId id="258" r:id="rId5"/>
    <p:sldId id="299" r:id="rId6"/>
    <p:sldId id="284" r:id="rId7"/>
    <p:sldId id="259" r:id="rId8"/>
    <p:sldId id="300" r:id="rId9"/>
    <p:sldId id="260" r:id="rId10"/>
    <p:sldId id="261" r:id="rId11"/>
    <p:sldId id="292" r:id="rId12"/>
    <p:sldId id="262" r:id="rId13"/>
    <p:sldId id="263" r:id="rId14"/>
    <p:sldId id="264" r:id="rId15"/>
    <p:sldId id="265" r:id="rId16"/>
    <p:sldId id="301" r:id="rId17"/>
    <p:sldId id="266" r:id="rId18"/>
    <p:sldId id="302" r:id="rId19"/>
    <p:sldId id="267" r:id="rId20"/>
    <p:sldId id="268" r:id="rId21"/>
    <p:sldId id="269" r:id="rId22"/>
    <p:sldId id="270" r:id="rId23"/>
    <p:sldId id="271" r:id="rId24"/>
    <p:sldId id="272" r:id="rId25"/>
    <p:sldId id="273" r:id="rId26"/>
    <p:sldId id="303" r:id="rId27"/>
    <p:sldId id="274" r:id="rId28"/>
    <p:sldId id="304" r:id="rId29"/>
    <p:sldId id="275" r:id="rId30"/>
    <p:sldId id="294" r:id="rId31"/>
    <p:sldId id="276" r:id="rId32"/>
    <p:sldId id="295" r:id="rId33"/>
    <p:sldId id="277" r:id="rId34"/>
    <p:sldId id="278" r:id="rId35"/>
    <p:sldId id="279" r:id="rId36"/>
    <p:sldId id="296" r:id="rId37"/>
    <p:sldId id="306" r:id="rId38"/>
    <p:sldId id="280" r:id="rId39"/>
    <p:sldId id="297" r:id="rId40"/>
    <p:sldId id="281" r:id="rId41"/>
    <p:sldId id="289" r:id="rId42"/>
    <p:sldId id="287" r:id="rId43"/>
    <p:sldId id="282" r:id="rId44"/>
    <p:sldId id="305" r:id="rId45"/>
    <p:sldId id="291" r:id="rId46"/>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E9E19A4-2552-430B-952F-71B5DA304566}" type="datetimeFigureOut">
              <a:rPr lang="ar-IQ" smtClean="0"/>
              <a:pPr/>
              <a:t>03/12/1433</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987D976-C71A-43DA-8B0E-3B823862AEAB}"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B280A5-E1CA-4DFE-8745-0FEB1D4E558B}" type="slidenum">
              <a:rPr lang="en-US"/>
              <a:pPr/>
              <a:t>6</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ar-IQ"/>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E987D976-C71A-43DA-8B0E-3B823862AEAB}" type="slidenum">
              <a:rPr lang="ar-IQ" smtClean="0"/>
              <a:pPr/>
              <a:t>21</a:t>
            </a:fld>
            <a:endParaRPr lang="ar-IQ"/>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A51044-92BB-44BD-9911-BE87B1466DD0}" type="slidenum">
              <a:rPr lang="en-US"/>
              <a:pPr/>
              <a:t>30</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ar-IQ"/>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9C5DC0-6598-44BA-B49D-D967B4869687}" type="slidenum">
              <a:rPr lang="en-US"/>
              <a:pPr/>
              <a:t>41</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ar-IQ"/>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C78573-60C9-4932-A8FE-D11B6A524DDF}" type="slidenum">
              <a:rPr lang="en-US"/>
              <a:pPr/>
              <a:t>45</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8B65123E-E72C-4957-853B-0E2047F6E83E}" type="datetime8">
              <a:rPr lang="ar-IQ" smtClean="0"/>
              <a:pPr/>
              <a:t>18 تشرين الأول، 12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A36ED71-708C-422B-B31D-E262BE352FD8}"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B90372B8-FA90-409C-8A96-FD2016045521}" type="datetime8">
              <a:rPr lang="ar-IQ" smtClean="0"/>
              <a:pPr/>
              <a:t>18 تشرين الأول، 12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A36ED71-708C-422B-B31D-E262BE352FD8}"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D542CD97-BCB2-4E00-ABC3-7701451A936D}" type="datetime8">
              <a:rPr lang="ar-IQ" smtClean="0"/>
              <a:pPr/>
              <a:t>18 تشرين الأول، 12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A36ED71-708C-422B-B31D-E262BE352FD8}"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333C84D3-5ABE-4FF8-B39A-0053C72E1B19}" type="datetime8">
              <a:rPr lang="ar-IQ" smtClean="0"/>
              <a:pPr/>
              <a:t>18 تشرين الأول، 12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A36ED71-708C-422B-B31D-E262BE352FD8}"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A8BEB8-E9D2-4C3D-9F63-E2066B0CEA51}" type="datetime8">
              <a:rPr lang="ar-IQ" smtClean="0"/>
              <a:pPr/>
              <a:t>18 تشرين الأول، 12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A36ED71-708C-422B-B31D-E262BE352FD8}"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CFBA34D5-3ED8-42CA-8C02-E20A731454C7}" type="datetime8">
              <a:rPr lang="ar-IQ" smtClean="0"/>
              <a:pPr/>
              <a:t>18 تشرين الأول، 12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A36ED71-708C-422B-B31D-E262BE352FD8}"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C3381734-61CE-4DF2-BD78-FEA09F413479}" type="datetime8">
              <a:rPr lang="ar-IQ" smtClean="0"/>
              <a:pPr/>
              <a:t>18 تشرين الأول، 12</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3A36ED71-708C-422B-B31D-E262BE352FD8}"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30CA2BE9-D62F-486E-816F-25A2E10B2173}" type="datetime8">
              <a:rPr lang="ar-IQ" smtClean="0"/>
              <a:pPr/>
              <a:t>18 تشرين الأول، 12</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3A36ED71-708C-422B-B31D-E262BE352FD8}"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344D2-7A2B-471B-82CE-C9DA8D1DB431}" type="datetime8">
              <a:rPr lang="ar-IQ" smtClean="0"/>
              <a:pPr/>
              <a:t>18 تشرين الأول، 12</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3A36ED71-708C-422B-B31D-E262BE352FD8}"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6E52F1-BD65-4433-BE96-9D3A162B46D4}" type="datetime8">
              <a:rPr lang="ar-IQ" smtClean="0"/>
              <a:pPr/>
              <a:t>18 تشرين الأول، 12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A36ED71-708C-422B-B31D-E262BE352FD8}"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E98215-DF4A-4C0B-B2D3-3295264D07E4}" type="datetime8">
              <a:rPr lang="ar-IQ" smtClean="0"/>
              <a:pPr/>
              <a:t>18 تشرين الأول، 12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A36ED71-708C-422B-B31D-E262BE352FD8}"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1154017-FE2B-490D-8C46-7626BBAFC32B}" type="datetime8">
              <a:rPr lang="ar-IQ" smtClean="0"/>
              <a:pPr/>
              <a:t>18 تشرين الأول، 12</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A36ED71-708C-422B-B31D-E262BE352FD8}"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3717032"/>
          </a:xfrm>
        </p:spPr>
        <p:txBody>
          <a:bodyPr/>
          <a:lstStyle/>
          <a:p>
            <a:pPr rtl="0"/>
            <a:r>
              <a:rPr lang="en-US" sz="6000" b="1" i="1" dirty="0">
                <a:solidFill>
                  <a:srgbClr val="FF0000"/>
                </a:solidFill>
              </a:rPr>
              <a:t>REPAIR BY CONNECTIVE TISSUE</a:t>
            </a:r>
            <a:r>
              <a:rPr lang="en-US" dirty="0"/>
              <a:t/>
            </a:r>
            <a:br>
              <a:rPr lang="en-US" dirty="0"/>
            </a:br>
            <a:endParaRPr lang="ar-IQ" dirty="0"/>
          </a:p>
        </p:txBody>
      </p:sp>
      <p:sp>
        <p:nvSpPr>
          <p:cNvPr id="3" name="Subtitle 2"/>
          <p:cNvSpPr>
            <a:spLocks noGrp="1"/>
          </p:cNvSpPr>
          <p:nvPr>
            <p:ph type="subTitle" idx="1"/>
          </p:nvPr>
        </p:nvSpPr>
        <p:spPr>
          <a:xfrm>
            <a:off x="0" y="3717032"/>
            <a:ext cx="9144000" cy="3140968"/>
          </a:xfrm>
        </p:spPr>
        <p:txBody>
          <a:bodyPr/>
          <a:lstStyle/>
          <a:p>
            <a:pPr rtl="0"/>
            <a:r>
              <a:rPr lang="en-US" sz="4800" b="1" dirty="0">
                <a:solidFill>
                  <a:srgbClr val="7030A0"/>
                </a:solidFill>
              </a:rPr>
              <a:t>DR. AYSER HAMEED</a:t>
            </a:r>
            <a:endParaRPr lang="en-US" sz="4800" dirty="0">
              <a:solidFill>
                <a:srgbClr val="7030A0"/>
              </a:solidFill>
            </a:endParaRPr>
          </a:p>
          <a:p>
            <a:pPr rtl="0"/>
            <a:r>
              <a:rPr lang="en-US" sz="4800" b="1" dirty="0" smtClean="0">
                <a:solidFill>
                  <a:srgbClr val="7030A0"/>
                </a:solidFill>
              </a:rPr>
              <a:t>LEC.6</a:t>
            </a:r>
            <a:endParaRPr lang="en-US" sz="4800" dirty="0" smtClean="0">
              <a:solidFill>
                <a:srgbClr val="7030A0"/>
              </a:solidFill>
            </a:endParaRPr>
          </a:p>
          <a:p>
            <a:endParaRPr lang="ar-IQ"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l" rtl="0">
              <a:buNone/>
            </a:pPr>
            <a:r>
              <a:rPr lang="en-US" sz="4000" dirty="0"/>
              <a:t>This leakiness explains why granulation tissue is often edematous, and accounts in part for the edema that may persist in healing wounds long after the acute inflammatory response has resolved. Several factors induce angiogenesis, but the most important are </a:t>
            </a:r>
            <a:r>
              <a:rPr lang="en-US" sz="4000" b="1" dirty="0">
                <a:solidFill>
                  <a:srgbClr val="FF0000"/>
                </a:solidFill>
              </a:rPr>
              <a:t>VEGF</a:t>
            </a:r>
            <a:r>
              <a:rPr lang="en-US" sz="4000" dirty="0"/>
              <a:t> and basic fibroblast growth factor </a:t>
            </a:r>
            <a:r>
              <a:rPr lang="en-US" sz="4000" b="1" dirty="0">
                <a:solidFill>
                  <a:srgbClr val="FF0000"/>
                </a:solidFill>
              </a:rPr>
              <a:t>(FGF-2)</a:t>
            </a:r>
            <a:r>
              <a:rPr lang="en-US" sz="4000" dirty="0"/>
              <a:t>. </a:t>
            </a:r>
            <a:endParaRPr lang="ar-IQ" sz="4000" dirty="0"/>
          </a:p>
        </p:txBody>
      </p:sp>
      <p:sp>
        <p:nvSpPr>
          <p:cNvPr id="4" name="Slide Number Placeholder 3"/>
          <p:cNvSpPr>
            <a:spLocks noGrp="1"/>
          </p:cNvSpPr>
          <p:nvPr>
            <p:ph type="sldNum" sz="quarter" idx="12"/>
          </p:nvPr>
        </p:nvSpPr>
        <p:spPr/>
        <p:txBody>
          <a:bodyPr/>
          <a:lstStyle/>
          <a:p>
            <a:fld id="{3A36ED71-708C-422B-B31D-E262BE352FD8}" type="slidenum">
              <a:rPr lang="ar-IQ" sz="2800" smtClean="0">
                <a:solidFill>
                  <a:schemeClr val="tx1"/>
                </a:solidFill>
              </a:rPr>
              <a:pPr/>
              <a:t>10</a:t>
            </a:fld>
            <a:endParaRPr lang="ar-IQ" sz="2800"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l" rtl="0">
              <a:buFont typeface="Wingdings" pitchFamily="2" charset="2"/>
              <a:buChar char="v"/>
            </a:pPr>
            <a:r>
              <a:rPr lang="en-US" sz="4000" b="1" dirty="0" smtClean="0">
                <a:solidFill>
                  <a:schemeClr val="accent3">
                    <a:lumMod val="50000"/>
                  </a:schemeClr>
                </a:solidFill>
              </a:rPr>
              <a:t>VEGF</a:t>
            </a:r>
            <a:r>
              <a:rPr lang="en-US" sz="4000" dirty="0" smtClean="0"/>
              <a:t> stimulates both proliferation and motility of endothelial cells, thus initiating the process of capillary sprouting. In angiogenesis involving endothelial cell precursors from the bone marrow, VEGF acts through VEGFR-2 to mobilize these cells from the bone marrow and to induce proliferation and motility of these cells at the sites of angiogenesis.</a:t>
            </a:r>
            <a:endParaRPr lang="ar-IQ" sz="4000" dirty="0"/>
          </a:p>
        </p:txBody>
      </p:sp>
      <p:sp>
        <p:nvSpPr>
          <p:cNvPr id="4" name="Slide Number Placeholder 3"/>
          <p:cNvSpPr>
            <a:spLocks noGrp="1"/>
          </p:cNvSpPr>
          <p:nvPr>
            <p:ph type="sldNum" sz="quarter" idx="12"/>
          </p:nvPr>
        </p:nvSpPr>
        <p:spPr/>
        <p:txBody>
          <a:bodyPr/>
          <a:lstStyle/>
          <a:p>
            <a:fld id="{3A36ED71-708C-422B-B31D-E262BE352FD8}" type="slidenum">
              <a:rPr lang="ar-IQ" smtClean="0"/>
              <a:pPr/>
              <a:t>11</a:t>
            </a:fld>
            <a:endParaRPr lang="ar-IQ"/>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l" rtl="0">
              <a:buFont typeface="Wingdings" pitchFamily="2" charset="2"/>
              <a:buChar char="§"/>
            </a:pPr>
            <a:r>
              <a:rPr lang="en-US" b="1" dirty="0">
                <a:solidFill>
                  <a:srgbClr val="C00000"/>
                </a:solidFill>
              </a:rPr>
              <a:t>Migration of Fibroblasts and ECM Deposition (Scar Formation</a:t>
            </a:r>
            <a:r>
              <a:rPr lang="en-US" b="1" dirty="0" smtClean="0">
                <a:solidFill>
                  <a:srgbClr val="C00000"/>
                </a:solidFill>
              </a:rPr>
              <a:t>):-</a:t>
            </a:r>
            <a:endParaRPr lang="en-US" b="1" dirty="0">
              <a:solidFill>
                <a:srgbClr val="C00000"/>
              </a:solidFill>
            </a:endParaRPr>
          </a:p>
          <a:p>
            <a:pPr algn="l" rtl="0">
              <a:buNone/>
            </a:pPr>
            <a:r>
              <a:rPr lang="en-US" dirty="0"/>
              <a:t>Scar formation builds on the granulation tissue framework of new vessels and loose ECM that develop early at the repair site. It occurs in two steps:</a:t>
            </a:r>
          </a:p>
          <a:p>
            <a:pPr algn="l" rtl="0">
              <a:buNone/>
            </a:pPr>
            <a:r>
              <a:rPr lang="en-US" dirty="0"/>
              <a:t>1. Migration and proliferation of fibroblasts into the site of </a:t>
            </a:r>
            <a:r>
              <a:rPr lang="en-US" dirty="0" smtClean="0"/>
              <a:t>injury, </a:t>
            </a:r>
            <a:r>
              <a:rPr lang="en-US" dirty="0"/>
              <a:t>and</a:t>
            </a:r>
          </a:p>
          <a:p>
            <a:pPr algn="l" rtl="0">
              <a:buNone/>
            </a:pPr>
            <a:r>
              <a:rPr lang="en-US" dirty="0"/>
              <a:t>2. Deposition of ECM by these cells. </a:t>
            </a:r>
          </a:p>
          <a:p>
            <a:pPr algn="l" rtl="0">
              <a:buNone/>
            </a:pPr>
            <a:r>
              <a:rPr lang="en-US" dirty="0"/>
              <a:t>The recruitment and stimulation of fibroblasts is driven by many growth factors, including</a:t>
            </a:r>
            <a:r>
              <a:rPr lang="en-US" b="1" u="sng" dirty="0">
                <a:solidFill>
                  <a:schemeClr val="accent3">
                    <a:lumMod val="50000"/>
                  </a:schemeClr>
                </a:solidFill>
              </a:rPr>
              <a:t> PDGF</a:t>
            </a:r>
            <a:r>
              <a:rPr lang="en-US" dirty="0"/>
              <a:t>. </a:t>
            </a:r>
            <a:endParaRPr lang="ar-IQ" dirty="0"/>
          </a:p>
        </p:txBody>
      </p:sp>
      <p:sp>
        <p:nvSpPr>
          <p:cNvPr id="4" name="Slide Number Placeholder 3"/>
          <p:cNvSpPr>
            <a:spLocks noGrp="1"/>
          </p:cNvSpPr>
          <p:nvPr>
            <p:ph type="sldNum" sz="quarter" idx="12"/>
          </p:nvPr>
        </p:nvSpPr>
        <p:spPr/>
        <p:txBody>
          <a:bodyPr/>
          <a:lstStyle/>
          <a:p>
            <a:fld id="{3A36ED71-708C-422B-B31D-E262BE352FD8}" type="slidenum">
              <a:rPr lang="ar-IQ" sz="2800" smtClean="0">
                <a:solidFill>
                  <a:schemeClr val="tx1"/>
                </a:solidFill>
              </a:rPr>
              <a:pPr/>
              <a:t>12</a:t>
            </a:fld>
            <a:endParaRPr lang="ar-IQ" sz="2800"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l" rtl="0">
              <a:buNone/>
            </a:pPr>
            <a:r>
              <a:rPr lang="en-US" sz="3600" dirty="0"/>
              <a:t>One source of this factor is the activated endothelium, but more importantly, growth factors are also elaborated by inflammatory cells</a:t>
            </a:r>
            <a:r>
              <a:rPr lang="en-US" sz="3600" dirty="0" smtClean="0"/>
              <a:t>.</a:t>
            </a:r>
          </a:p>
          <a:p>
            <a:pPr algn="l" rtl="0">
              <a:buNone/>
            </a:pPr>
            <a:r>
              <a:rPr lang="en-US" sz="3600" dirty="0" smtClean="0"/>
              <a:t> </a:t>
            </a:r>
            <a:r>
              <a:rPr lang="en-US" sz="3600" b="1" dirty="0"/>
              <a:t>Macrophages</a:t>
            </a:r>
            <a:r>
              <a:rPr lang="en-US" sz="3600" dirty="0"/>
              <a:t>, in particular, are important cellular constituents of granulation tissue, and besides clearing extracellular debris and fibrin at the site of injury, they elaborate a host of mediators that induce fibroblast proliferation and ECM production</a:t>
            </a:r>
            <a:r>
              <a:rPr lang="en-US" sz="3600" dirty="0" smtClean="0"/>
              <a:t>.</a:t>
            </a:r>
          </a:p>
          <a:p>
            <a:pPr algn="l" rtl="0">
              <a:buNone/>
            </a:pPr>
            <a:r>
              <a:rPr lang="en-US" sz="3600" dirty="0" smtClean="0"/>
              <a:t> </a:t>
            </a:r>
            <a:r>
              <a:rPr lang="en-US" sz="3600" b="1" dirty="0"/>
              <a:t>Mast cells and lymphocytes </a:t>
            </a:r>
            <a:r>
              <a:rPr lang="en-US" sz="3600" dirty="0"/>
              <a:t>can contribute directly or indirectly to fibroblast proliferation and activation.</a:t>
            </a:r>
            <a:endParaRPr lang="ar-IQ" sz="3600" dirty="0"/>
          </a:p>
        </p:txBody>
      </p:sp>
      <p:sp>
        <p:nvSpPr>
          <p:cNvPr id="4" name="Slide Number Placeholder 3"/>
          <p:cNvSpPr>
            <a:spLocks noGrp="1"/>
          </p:cNvSpPr>
          <p:nvPr>
            <p:ph type="sldNum" sz="quarter" idx="12"/>
          </p:nvPr>
        </p:nvSpPr>
        <p:spPr/>
        <p:txBody>
          <a:bodyPr/>
          <a:lstStyle/>
          <a:p>
            <a:fld id="{3A36ED71-708C-422B-B31D-E262BE352FD8}" type="slidenum">
              <a:rPr lang="ar-IQ" smtClean="0"/>
              <a:pPr/>
              <a:t>13</a:t>
            </a:fld>
            <a:endParaRPr lang="ar-IQ"/>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l" rtl="0">
              <a:buNone/>
            </a:pPr>
            <a:r>
              <a:rPr lang="en-US" sz="3600" dirty="0"/>
              <a:t>As healing progresses, the number of proliferating fibroblasts and new vessels decreases; however, the fibroblasts progressively become more synthetic, and hence there is increased deposition of ECM. Collagen synthesis, in particular, is critical to the development of strength in a healing wound site</a:t>
            </a:r>
            <a:r>
              <a:rPr lang="en-US" sz="3600" dirty="0" smtClean="0"/>
              <a:t>.</a:t>
            </a:r>
          </a:p>
          <a:p>
            <a:pPr algn="l" rtl="0">
              <a:buNone/>
            </a:pPr>
            <a:r>
              <a:rPr lang="en-US" sz="3600" dirty="0" smtClean="0"/>
              <a:t> </a:t>
            </a:r>
            <a:r>
              <a:rPr lang="en-US" sz="3600" dirty="0"/>
              <a:t>Collagen synthesis by fibroblasts begins early in wound healing (days 3 to 5) and continues for several weeks, depending on the size of the wound. </a:t>
            </a:r>
            <a:endParaRPr lang="ar-IQ" sz="3600" dirty="0"/>
          </a:p>
        </p:txBody>
      </p:sp>
      <p:sp>
        <p:nvSpPr>
          <p:cNvPr id="4" name="Slide Number Placeholder 3"/>
          <p:cNvSpPr>
            <a:spLocks noGrp="1"/>
          </p:cNvSpPr>
          <p:nvPr>
            <p:ph type="sldNum" sz="quarter" idx="12"/>
          </p:nvPr>
        </p:nvSpPr>
        <p:spPr/>
        <p:txBody>
          <a:bodyPr/>
          <a:lstStyle/>
          <a:p>
            <a:fld id="{3A36ED71-708C-422B-B31D-E262BE352FD8}" type="slidenum">
              <a:rPr lang="ar-IQ" sz="2800" smtClean="0">
                <a:solidFill>
                  <a:schemeClr val="tx1"/>
                </a:solidFill>
              </a:rPr>
              <a:pPr/>
              <a:t>14</a:t>
            </a:fld>
            <a:endParaRPr lang="ar-IQ" sz="2800"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l" rtl="0">
              <a:buNone/>
            </a:pPr>
            <a:r>
              <a:rPr lang="en-US" sz="4000" dirty="0"/>
              <a:t>The same growth factors that regulate fibroblast proliferation also participate in stimulating ECM synthesis. Net collagen accumulation, however, depends not only on increased synthesis but also on diminished collagen degradation. </a:t>
            </a:r>
            <a:endParaRPr lang="ar-IQ" sz="4000" dirty="0"/>
          </a:p>
        </p:txBody>
      </p:sp>
      <p:sp>
        <p:nvSpPr>
          <p:cNvPr id="4" name="Slide Number Placeholder 3"/>
          <p:cNvSpPr>
            <a:spLocks noGrp="1"/>
          </p:cNvSpPr>
          <p:nvPr>
            <p:ph type="sldNum" sz="quarter" idx="12"/>
          </p:nvPr>
        </p:nvSpPr>
        <p:spPr/>
        <p:txBody>
          <a:bodyPr/>
          <a:lstStyle/>
          <a:p>
            <a:fld id="{3A36ED71-708C-422B-B31D-E262BE352FD8}" type="slidenum">
              <a:rPr lang="ar-IQ" sz="2800" smtClean="0">
                <a:solidFill>
                  <a:schemeClr val="tx1"/>
                </a:solidFill>
              </a:rPr>
              <a:pPr/>
              <a:t>15</a:t>
            </a:fld>
            <a:endParaRPr lang="ar-IQ" sz="2800"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l" rtl="0">
              <a:buNone/>
            </a:pPr>
            <a:r>
              <a:rPr lang="en-US" sz="4000" dirty="0" smtClean="0"/>
              <a:t>Ultimately, the granulation tissue scaffolding evolves into a scar composed of largely inactive, spindle-shaped fibroblasts, dense collagen, fragments of elastic tissue, and other ECM components.</a:t>
            </a:r>
          </a:p>
          <a:p>
            <a:pPr algn="l" rtl="0">
              <a:buNone/>
            </a:pPr>
            <a:r>
              <a:rPr lang="en-US" sz="4000" dirty="0" smtClean="0"/>
              <a:t> As the scar matures, there is progressive vascular regression, which eventually transforms the highly </a:t>
            </a:r>
            <a:r>
              <a:rPr lang="en-US" sz="4000" dirty="0" err="1" smtClean="0"/>
              <a:t>vascularized</a:t>
            </a:r>
            <a:r>
              <a:rPr lang="en-US" sz="4000" dirty="0" smtClean="0"/>
              <a:t> granulation tissue into a pale, largely </a:t>
            </a:r>
            <a:r>
              <a:rPr lang="en-US" sz="4000" dirty="0" err="1" smtClean="0"/>
              <a:t>avascular</a:t>
            </a:r>
            <a:r>
              <a:rPr lang="en-US" sz="4000" dirty="0" smtClean="0"/>
              <a:t> scar.</a:t>
            </a:r>
            <a:endParaRPr lang="ar-IQ" sz="4000" dirty="0"/>
          </a:p>
        </p:txBody>
      </p:sp>
      <p:sp>
        <p:nvSpPr>
          <p:cNvPr id="4" name="Slide Number Placeholder 3"/>
          <p:cNvSpPr>
            <a:spLocks noGrp="1"/>
          </p:cNvSpPr>
          <p:nvPr>
            <p:ph type="sldNum" sz="quarter" idx="12"/>
          </p:nvPr>
        </p:nvSpPr>
        <p:spPr/>
        <p:txBody>
          <a:bodyPr/>
          <a:lstStyle/>
          <a:p>
            <a:fld id="{3A36ED71-708C-422B-B31D-E262BE352FD8}" type="slidenum">
              <a:rPr lang="ar-IQ" sz="2800" smtClean="0">
                <a:solidFill>
                  <a:schemeClr val="tx1"/>
                </a:solidFill>
              </a:rPr>
              <a:pPr/>
              <a:t>16</a:t>
            </a:fld>
            <a:endParaRPr lang="ar-IQ" sz="2800"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l" rtl="0">
              <a:buNone/>
            </a:pPr>
            <a:r>
              <a:rPr lang="en-US" sz="4000" dirty="0"/>
              <a:t>Many growth factors are involved in the above processes, including TGF-β, PDGF, and FGF as well as cytokines (IL-1 &amp; TNF). </a:t>
            </a:r>
          </a:p>
          <a:p>
            <a:pPr algn="l" rtl="0">
              <a:buFont typeface="Wingdings" pitchFamily="2" charset="2"/>
              <a:buChar char="§"/>
            </a:pPr>
            <a:r>
              <a:rPr lang="en-US" sz="4000" b="1" dirty="0">
                <a:solidFill>
                  <a:srgbClr val="C00000"/>
                </a:solidFill>
              </a:rPr>
              <a:t>ECM and Tissue Remodeling</a:t>
            </a:r>
          </a:p>
          <a:p>
            <a:pPr algn="l" rtl="0">
              <a:buNone/>
            </a:pPr>
            <a:r>
              <a:rPr lang="en-US" sz="4000" dirty="0"/>
              <a:t>The transition from granulation tissue to scar involves shifts in the composition of the ECM; even after its synthesis and deposition, scar ECM continues to be modified and remodeled. </a:t>
            </a:r>
            <a:endParaRPr lang="ar-IQ" sz="4000" dirty="0"/>
          </a:p>
        </p:txBody>
      </p:sp>
      <p:sp>
        <p:nvSpPr>
          <p:cNvPr id="4" name="Slide Number Placeholder 3"/>
          <p:cNvSpPr>
            <a:spLocks noGrp="1"/>
          </p:cNvSpPr>
          <p:nvPr>
            <p:ph type="sldNum" sz="quarter" idx="12"/>
          </p:nvPr>
        </p:nvSpPr>
        <p:spPr/>
        <p:txBody>
          <a:bodyPr/>
          <a:lstStyle/>
          <a:p>
            <a:fld id="{3A36ED71-708C-422B-B31D-E262BE352FD8}" type="slidenum">
              <a:rPr lang="ar-IQ" sz="2800" smtClean="0">
                <a:solidFill>
                  <a:schemeClr val="tx1"/>
                </a:solidFill>
              </a:rPr>
              <a:pPr/>
              <a:t>17</a:t>
            </a:fld>
            <a:endParaRPr lang="ar-IQ" sz="2800"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l" rtl="0">
              <a:buNone/>
            </a:pPr>
            <a:r>
              <a:rPr lang="en-US" sz="4000" dirty="0" smtClean="0"/>
              <a:t>The outcome of the repair process is, in part, a balance between ECM synthesis and degradation. The degradation of collagens and other ECM components is accomplished by a family of matrix </a:t>
            </a:r>
            <a:r>
              <a:rPr lang="en-US" sz="4000" dirty="0" err="1" smtClean="0"/>
              <a:t>metalloproteinases</a:t>
            </a:r>
            <a:r>
              <a:rPr lang="en-US" sz="4000" dirty="0" smtClean="0"/>
              <a:t> (MMPs), which are dependent on zinc ions for their activity.</a:t>
            </a:r>
            <a:endParaRPr lang="ar-IQ" sz="4000" dirty="0"/>
          </a:p>
        </p:txBody>
      </p:sp>
      <p:sp>
        <p:nvSpPr>
          <p:cNvPr id="4" name="Slide Number Placeholder 3"/>
          <p:cNvSpPr>
            <a:spLocks noGrp="1"/>
          </p:cNvSpPr>
          <p:nvPr>
            <p:ph type="sldNum" sz="quarter" idx="12"/>
          </p:nvPr>
        </p:nvSpPr>
        <p:spPr/>
        <p:txBody>
          <a:bodyPr/>
          <a:lstStyle/>
          <a:p>
            <a:fld id="{3A36ED71-708C-422B-B31D-E262BE352FD8}" type="slidenum">
              <a:rPr lang="ar-IQ" sz="2800" smtClean="0">
                <a:solidFill>
                  <a:schemeClr val="tx1"/>
                </a:solidFill>
              </a:rPr>
              <a:pPr/>
              <a:t>18</a:t>
            </a:fld>
            <a:endParaRPr lang="ar-IQ" sz="2800"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l" rtl="0">
              <a:buNone/>
            </a:pPr>
            <a:r>
              <a:rPr lang="en-US" sz="4000" dirty="0"/>
              <a:t>MMPs include interstitial enzymes that degrade collagen, </a:t>
            </a:r>
            <a:r>
              <a:rPr lang="en-US" sz="4000" dirty="0" err="1"/>
              <a:t>fibronectin</a:t>
            </a:r>
            <a:r>
              <a:rPr lang="en-US" sz="4000" dirty="0"/>
              <a:t>, </a:t>
            </a:r>
            <a:r>
              <a:rPr lang="en-US" sz="4000" dirty="0" err="1"/>
              <a:t>proteoglycans</a:t>
            </a:r>
            <a:r>
              <a:rPr lang="en-US" sz="4000" dirty="0"/>
              <a:t>, &amp; </a:t>
            </a:r>
            <a:r>
              <a:rPr lang="en-US" sz="4000" dirty="0" err="1"/>
              <a:t>laminin</a:t>
            </a:r>
            <a:r>
              <a:rPr lang="en-US" sz="4000" dirty="0" smtClean="0"/>
              <a:t>.</a:t>
            </a:r>
          </a:p>
          <a:p>
            <a:pPr algn="l" rtl="0">
              <a:buNone/>
            </a:pPr>
            <a:r>
              <a:rPr lang="en-US" sz="4000" dirty="0" smtClean="0"/>
              <a:t> </a:t>
            </a:r>
            <a:r>
              <a:rPr lang="en-US" sz="4000" dirty="0"/>
              <a:t>MMPs are produced by a variety of cell types (fibroblasts, macrophages, </a:t>
            </a:r>
            <a:r>
              <a:rPr lang="en-US" sz="4000" dirty="0" err="1"/>
              <a:t>neutrophils</a:t>
            </a:r>
            <a:r>
              <a:rPr lang="en-US" sz="4000" dirty="0"/>
              <a:t>, synovial cells), and their synthesis and secretion are regulated by growth factors, cytokines, and other agents. Their synthesis may be suppressed pharmacologically with steroids.</a:t>
            </a:r>
          </a:p>
          <a:p>
            <a:endParaRPr lang="ar-IQ" dirty="0"/>
          </a:p>
        </p:txBody>
      </p:sp>
      <p:sp>
        <p:nvSpPr>
          <p:cNvPr id="4" name="Slide Number Placeholder 3"/>
          <p:cNvSpPr>
            <a:spLocks noGrp="1"/>
          </p:cNvSpPr>
          <p:nvPr>
            <p:ph type="sldNum" sz="quarter" idx="12"/>
          </p:nvPr>
        </p:nvSpPr>
        <p:spPr/>
        <p:txBody>
          <a:bodyPr/>
          <a:lstStyle/>
          <a:p>
            <a:fld id="{3A36ED71-708C-422B-B31D-E262BE352FD8}" type="slidenum">
              <a:rPr lang="ar-IQ" smtClean="0"/>
              <a:pPr/>
              <a:t>19</a:t>
            </a:fld>
            <a:endParaRPr lang="ar-IQ"/>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l" rtl="0">
              <a:buNone/>
            </a:pPr>
            <a:r>
              <a:rPr lang="en-US" sz="4000" dirty="0"/>
              <a:t>Healing or repair by </a:t>
            </a:r>
            <a:r>
              <a:rPr lang="en-US" sz="4000" b="1" u="sng" dirty="0">
                <a:solidFill>
                  <a:srgbClr val="FF0000"/>
                </a:solidFill>
              </a:rPr>
              <a:t>connective tissue </a:t>
            </a:r>
            <a:r>
              <a:rPr lang="en-US" sz="4000" dirty="0"/>
              <a:t>is encountered </a:t>
            </a:r>
            <a:r>
              <a:rPr lang="en-US" sz="4000" dirty="0" smtClean="0"/>
              <a:t>if:-</a:t>
            </a:r>
            <a:endParaRPr lang="en-US" sz="4000" dirty="0"/>
          </a:p>
          <a:p>
            <a:pPr algn="l" rtl="0">
              <a:buNone/>
            </a:pPr>
            <a:r>
              <a:rPr lang="en-US" sz="4000" dirty="0"/>
              <a:t>1. A severe or persistent (chronic) tissue injury that result in damage to </a:t>
            </a:r>
            <a:r>
              <a:rPr lang="en-US" sz="4000" dirty="0" err="1"/>
              <a:t>parenchymal</a:t>
            </a:r>
            <a:r>
              <a:rPr lang="en-US" sz="4000" dirty="0"/>
              <a:t> cells as well as the </a:t>
            </a:r>
            <a:r>
              <a:rPr lang="en-US" sz="4000" dirty="0" err="1"/>
              <a:t>stromal</a:t>
            </a:r>
            <a:r>
              <a:rPr lang="en-US" sz="4000" dirty="0"/>
              <a:t> </a:t>
            </a:r>
            <a:r>
              <a:rPr lang="en-US" sz="4000" dirty="0" smtClean="0"/>
              <a:t>framework.</a:t>
            </a:r>
            <a:endParaRPr lang="en-US" sz="4000" dirty="0"/>
          </a:p>
          <a:p>
            <a:pPr algn="l" rtl="0">
              <a:buNone/>
            </a:pPr>
            <a:r>
              <a:rPr lang="en-US" sz="4000" dirty="0"/>
              <a:t>2. Injury affects </a:t>
            </a:r>
            <a:r>
              <a:rPr lang="en-US" sz="4000" dirty="0" err="1"/>
              <a:t>nondividing</a:t>
            </a:r>
            <a:r>
              <a:rPr lang="en-US" sz="4000" dirty="0"/>
              <a:t> </a:t>
            </a:r>
            <a:r>
              <a:rPr lang="en-US" sz="4000" dirty="0" smtClean="0"/>
              <a:t>cells.</a:t>
            </a:r>
            <a:endParaRPr lang="en-US" sz="4000" dirty="0"/>
          </a:p>
        </p:txBody>
      </p:sp>
      <p:sp>
        <p:nvSpPr>
          <p:cNvPr id="4" name="Slide Number Placeholder 3"/>
          <p:cNvSpPr>
            <a:spLocks noGrp="1"/>
          </p:cNvSpPr>
          <p:nvPr>
            <p:ph type="sldNum" sz="quarter" idx="12"/>
          </p:nvPr>
        </p:nvSpPr>
        <p:spPr/>
        <p:txBody>
          <a:bodyPr/>
          <a:lstStyle/>
          <a:p>
            <a:fld id="{3A36ED71-708C-422B-B31D-E262BE352FD8}" type="slidenum">
              <a:rPr lang="ar-IQ" smtClean="0"/>
              <a:pPr/>
              <a:t>2</a:t>
            </a:fld>
            <a:endParaRPr lang="ar-IQ"/>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l" rtl="0">
              <a:buNone/>
            </a:pPr>
            <a:r>
              <a:rPr lang="en-US" sz="3600" b="1" dirty="0">
                <a:solidFill>
                  <a:srgbClr val="7030A0"/>
                </a:solidFill>
              </a:rPr>
              <a:t>CUTANEOUS WOUND HEALING</a:t>
            </a:r>
            <a:endParaRPr lang="en-US" sz="3600" dirty="0">
              <a:solidFill>
                <a:srgbClr val="7030A0"/>
              </a:solidFill>
            </a:endParaRPr>
          </a:p>
          <a:p>
            <a:pPr algn="l" rtl="0">
              <a:buNone/>
            </a:pPr>
            <a:r>
              <a:rPr lang="en-US" sz="3600" dirty="0"/>
              <a:t>This is a process that involves both epithelial regeneration and the formation of connective tissue scar and is thus illustrative of the general principles that apply to wound healing in all tissues. The events are orchestrated by interplay of growth factors and ECM. </a:t>
            </a:r>
          </a:p>
          <a:p>
            <a:pPr algn="l" rtl="0">
              <a:buFont typeface="Wingdings" pitchFamily="2" charset="2"/>
              <a:buChar char="q"/>
            </a:pPr>
            <a:r>
              <a:rPr lang="en-US" sz="3600" b="1" dirty="0" err="1">
                <a:solidFill>
                  <a:srgbClr val="002060"/>
                </a:solidFill>
              </a:rPr>
              <a:t>Cutaneous</a:t>
            </a:r>
            <a:r>
              <a:rPr lang="en-US" sz="3600" b="1" dirty="0">
                <a:solidFill>
                  <a:srgbClr val="002060"/>
                </a:solidFill>
              </a:rPr>
              <a:t> wound healing has three main phases</a:t>
            </a:r>
            <a:r>
              <a:rPr lang="en-US" sz="3600" b="1" dirty="0" smtClean="0">
                <a:solidFill>
                  <a:srgbClr val="002060"/>
                </a:solidFill>
              </a:rPr>
              <a:t>:-</a:t>
            </a:r>
            <a:endParaRPr lang="en-US" sz="3600" b="1" dirty="0">
              <a:solidFill>
                <a:srgbClr val="002060"/>
              </a:solidFill>
            </a:endParaRPr>
          </a:p>
          <a:p>
            <a:pPr algn="l" rtl="0">
              <a:buFont typeface="Wingdings" pitchFamily="2" charset="2"/>
              <a:buChar char="Ø"/>
            </a:pPr>
            <a:r>
              <a:rPr lang="en-US" sz="3600" b="1" dirty="0" smtClean="0"/>
              <a:t>Inflammation.</a:t>
            </a:r>
            <a:endParaRPr lang="en-US" sz="3600" b="1" dirty="0"/>
          </a:p>
          <a:p>
            <a:pPr algn="l" rtl="0">
              <a:buFont typeface="Wingdings" pitchFamily="2" charset="2"/>
              <a:buChar char="Ø"/>
            </a:pPr>
            <a:r>
              <a:rPr lang="en-US" sz="3600" b="1" dirty="0"/>
              <a:t>formation of granulation </a:t>
            </a:r>
            <a:r>
              <a:rPr lang="en-US" sz="3600" b="1" dirty="0" smtClean="0"/>
              <a:t>tissue.</a:t>
            </a:r>
            <a:endParaRPr lang="en-US" sz="3600" b="1" dirty="0"/>
          </a:p>
          <a:p>
            <a:pPr algn="l" rtl="0">
              <a:buFont typeface="Wingdings" pitchFamily="2" charset="2"/>
              <a:buChar char="Ø"/>
            </a:pPr>
            <a:r>
              <a:rPr lang="en-US" sz="3600" b="1" dirty="0"/>
              <a:t>ECM deposition and remodeling </a:t>
            </a:r>
            <a:r>
              <a:rPr lang="en-US" sz="3600" b="1" dirty="0" smtClean="0"/>
              <a:t>.</a:t>
            </a:r>
            <a:endParaRPr lang="en-US" sz="3600" b="1" dirty="0"/>
          </a:p>
          <a:p>
            <a:endParaRPr lang="ar-IQ" dirty="0"/>
          </a:p>
        </p:txBody>
      </p:sp>
      <p:sp>
        <p:nvSpPr>
          <p:cNvPr id="4" name="Slide Number Placeholder 3"/>
          <p:cNvSpPr>
            <a:spLocks noGrp="1"/>
          </p:cNvSpPr>
          <p:nvPr>
            <p:ph type="sldNum" sz="quarter" idx="12"/>
          </p:nvPr>
        </p:nvSpPr>
        <p:spPr/>
        <p:txBody>
          <a:bodyPr/>
          <a:lstStyle/>
          <a:p>
            <a:fld id="{3A36ED71-708C-422B-B31D-E262BE352FD8}" type="slidenum">
              <a:rPr lang="ar-IQ" smtClean="0"/>
              <a:pPr/>
              <a:t>20</a:t>
            </a:fld>
            <a:endParaRPr lang="ar-IQ"/>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l" rtl="0">
              <a:buFont typeface="Wingdings" pitchFamily="2" charset="2"/>
              <a:buChar char="ü"/>
            </a:pPr>
            <a:r>
              <a:rPr lang="en-US" dirty="0"/>
              <a:t>Larger wounds also contract during the healing process</a:t>
            </a:r>
            <a:r>
              <a:rPr lang="en-US" dirty="0" smtClean="0"/>
              <a:t>.</a:t>
            </a:r>
          </a:p>
          <a:p>
            <a:pPr algn="l" rtl="0">
              <a:buFont typeface="Wingdings" pitchFamily="2" charset="2"/>
              <a:buChar char="ü"/>
            </a:pPr>
            <a:r>
              <a:rPr lang="en-US" dirty="0" smtClean="0"/>
              <a:t> </a:t>
            </a:r>
            <a:r>
              <a:rPr lang="en-US" dirty="0"/>
              <a:t>Events in wound healing overlap to a great extent and cannot be completely separated from each other. </a:t>
            </a:r>
          </a:p>
          <a:p>
            <a:pPr algn="l" rtl="0">
              <a:buFont typeface="Wingdings" pitchFamily="2" charset="2"/>
              <a:buChar char="ü"/>
            </a:pPr>
            <a:r>
              <a:rPr lang="en-US" dirty="0"/>
              <a:t>Based on the nature of the wound, the healing of </a:t>
            </a:r>
            <a:r>
              <a:rPr lang="en-US" dirty="0" err="1"/>
              <a:t>cutaneous</a:t>
            </a:r>
            <a:r>
              <a:rPr lang="en-US" dirty="0"/>
              <a:t> wounds can occur by first or second intention.</a:t>
            </a:r>
          </a:p>
          <a:p>
            <a:pPr algn="l" rtl="0">
              <a:buNone/>
            </a:pPr>
            <a:r>
              <a:rPr lang="en-US" b="1" u="sng" dirty="0">
                <a:solidFill>
                  <a:schemeClr val="accent5">
                    <a:lumMod val="50000"/>
                  </a:schemeClr>
                </a:solidFill>
              </a:rPr>
              <a:t>Healing by First Intention</a:t>
            </a:r>
          </a:p>
          <a:p>
            <a:pPr algn="l" rtl="0">
              <a:buNone/>
            </a:pPr>
            <a:r>
              <a:rPr lang="en-US" dirty="0"/>
              <a:t>One of the simplest examples of wound repair is the healing of a clean, uninfected surgical incision approximated by surgical sutures. This is referred to as primary union or healing by first intention. </a:t>
            </a:r>
            <a:endParaRPr lang="ar-IQ" dirty="0"/>
          </a:p>
        </p:txBody>
      </p:sp>
      <p:sp>
        <p:nvSpPr>
          <p:cNvPr id="4" name="Slide Number Placeholder 3"/>
          <p:cNvSpPr>
            <a:spLocks noGrp="1"/>
          </p:cNvSpPr>
          <p:nvPr>
            <p:ph type="sldNum" sz="quarter" idx="12"/>
          </p:nvPr>
        </p:nvSpPr>
        <p:spPr/>
        <p:txBody>
          <a:bodyPr/>
          <a:lstStyle/>
          <a:p>
            <a:fld id="{3A36ED71-708C-422B-B31D-E262BE352FD8}" type="slidenum">
              <a:rPr lang="ar-IQ" smtClean="0"/>
              <a:pPr/>
              <a:t>21</a:t>
            </a:fld>
            <a:endParaRPr lang="ar-IQ"/>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l" rtl="0">
              <a:buNone/>
            </a:pPr>
            <a:r>
              <a:rPr lang="en-US" sz="3600" dirty="0"/>
              <a:t>The incision causes only focal disruption of epithelial basement membrane continuity and death of a relatively few epithelial and connective tissue cells. As a result, epithelial regeneration predominates over fibrosis. A small scar is formed, but there is minimal wound contraction. </a:t>
            </a:r>
          </a:p>
          <a:p>
            <a:pPr algn="l" rtl="0">
              <a:buNone/>
            </a:pPr>
            <a:r>
              <a:rPr lang="en-US" sz="3600" dirty="0"/>
              <a:t>The narrow </a:t>
            </a:r>
            <a:r>
              <a:rPr lang="en-US" sz="3600" dirty="0" err="1"/>
              <a:t>incisional</a:t>
            </a:r>
            <a:r>
              <a:rPr lang="en-US" sz="3600" dirty="0"/>
              <a:t> space first fills with fibrin-clotted blood.</a:t>
            </a:r>
          </a:p>
          <a:p>
            <a:pPr algn="l" rtl="0">
              <a:buFont typeface="Wingdings" pitchFamily="2" charset="2"/>
              <a:buChar char="ü"/>
            </a:pPr>
            <a:r>
              <a:rPr lang="en-US" sz="3600" b="1" dirty="0">
                <a:solidFill>
                  <a:srgbClr val="002060"/>
                </a:solidFill>
              </a:rPr>
              <a:t>Within 24 hours</a:t>
            </a:r>
            <a:r>
              <a:rPr lang="en-US" sz="3600" dirty="0"/>
              <a:t>, </a:t>
            </a:r>
            <a:r>
              <a:rPr lang="en-US" sz="3600" dirty="0" err="1"/>
              <a:t>neutrophils</a:t>
            </a:r>
            <a:r>
              <a:rPr lang="en-US" sz="3600" dirty="0"/>
              <a:t> are seen at the incision margin, migrating toward the fibrin clot.</a:t>
            </a:r>
          </a:p>
          <a:p>
            <a:endParaRPr lang="ar-IQ" dirty="0"/>
          </a:p>
        </p:txBody>
      </p:sp>
      <p:sp>
        <p:nvSpPr>
          <p:cNvPr id="4" name="Slide Number Placeholder 3"/>
          <p:cNvSpPr>
            <a:spLocks noGrp="1"/>
          </p:cNvSpPr>
          <p:nvPr>
            <p:ph type="sldNum" sz="quarter" idx="12"/>
          </p:nvPr>
        </p:nvSpPr>
        <p:spPr/>
        <p:txBody>
          <a:bodyPr/>
          <a:lstStyle/>
          <a:p>
            <a:fld id="{3A36ED71-708C-422B-B31D-E262BE352FD8}" type="slidenum">
              <a:rPr lang="ar-IQ" sz="2800" smtClean="0">
                <a:solidFill>
                  <a:schemeClr val="tx1"/>
                </a:solidFill>
              </a:rPr>
              <a:pPr/>
              <a:t>22</a:t>
            </a:fld>
            <a:endParaRPr lang="ar-IQ" sz="2800"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l" rtl="0">
              <a:buFont typeface="Wingdings" pitchFamily="2" charset="2"/>
              <a:buChar char="ü"/>
            </a:pPr>
            <a:r>
              <a:rPr lang="en-US" b="1" dirty="0">
                <a:solidFill>
                  <a:srgbClr val="002060"/>
                </a:solidFill>
              </a:rPr>
              <a:t>Within 24 to 48 hours</a:t>
            </a:r>
            <a:r>
              <a:rPr lang="en-US" dirty="0"/>
              <a:t>, epithelial cells from both edges have begun to migrate and proliferate along the dermis. The cells meet in the midline beneath the surface scab, yielding a thin but continuous epithelial layer.</a:t>
            </a:r>
          </a:p>
          <a:p>
            <a:pPr algn="l" rtl="0">
              <a:buFont typeface="Wingdings" pitchFamily="2" charset="2"/>
              <a:buChar char="ü"/>
            </a:pPr>
            <a:r>
              <a:rPr lang="en-US" b="1" dirty="0">
                <a:solidFill>
                  <a:srgbClr val="002060"/>
                </a:solidFill>
              </a:rPr>
              <a:t>By day 3</a:t>
            </a:r>
            <a:r>
              <a:rPr lang="en-US" dirty="0"/>
              <a:t>, </a:t>
            </a:r>
            <a:r>
              <a:rPr lang="en-US" dirty="0" err="1"/>
              <a:t>neutrophils</a:t>
            </a:r>
            <a:r>
              <a:rPr lang="en-US" dirty="0"/>
              <a:t> have been largely replaced by macrophages, and granulation tissue progressively invades the incision space. Epithelial cell proliferation continues, yielding a thickened epidermal covering layer.</a:t>
            </a:r>
          </a:p>
          <a:p>
            <a:pPr algn="l" rtl="0">
              <a:buFont typeface="Wingdings" pitchFamily="2" charset="2"/>
              <a:buChar char="ü"/>
            </a:pPr>
            <a:r>
              <a:rPr lang="en-US" b="1" dirty="0">
                <a:solidFill>
                  <a:srgbClr val="002060"/>
                </a:solidFill>
              </a:rPr>
              <a:t>By day 5</a:t>
            </a:r>
            <a:r>
              <a:rPr lang="en-US" dirty="0"/>
              <a:t>, </a:t>
            </a:r>
            <a:r>
              <a:rPr lang="en-US" dirty="0" err="1"/>
              <a:t>neovascularization</a:t>
            </a:r>
            <a:r>
              <a:rPr lang="en-US" dirty="0"/>
              <a:t> reaches its peak as granulation tissue fills the </a:t>
            </a:r>
            <a:r>
              <a:rPr lang="en-US" dirty="0" err="1"/>
              <a:t>incisional</a:t>
            </a:r>
            <a:r>
              <a:rPr lang="en-US" dirty="0"/>
              <a:t> space. </a:t>
            </a:r>
            <a:endParaRPr lang="ar-IQ" dirty="0"/>
          </a:p>
        </p:txBody>
      </p:sp>
      <p:sp>
        <p:nvSpPr>
          <p:cNvPr id="4" name="Slide Number Placeholder 3"/>
          <p:cNvSpPr>
            <a:spLocks noGrp="1"/>
          </p:cNvSpPr>
          <p:nvPr>
            <p:ph type="sldNum" sz="quarter" idx="12"/>
          </p:nvPr>
        </p:nvSpPr>
        <p:spPr/>
        <p:txBody>
          <a:bodyPr/>
          <a:lstStyle/>
          <a:p>
            <a:fld id="{3A36ED71-708C-422B-B31D-E262BE352FD8}" type="slidenum">
              <a:rPr lang="ar-IQ" sz="2800" smtClean="0">
                <a:solidFill>
                  <a:schemeClr val="tx1"/>
                </a:solidFill>
              </a:rPr>
              <a:pPr/>
              <a:t>23</a:t>
            </a:fld>
            <a:endParaRPr lang="ar-IQ" sz="2800"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l" rtl="0">
              <a:buNone/>
            </a:pPr>
            <a:r>
              <a:rPr lang="en-US" sz="3600" dirty="0"/>
              <a:t>The epidermis recovers its normal thickness as differentiation of surface cells yields a mature epidermal architecture with surface </a:t>
            </a:r>
            <a:r>
              <a:rPr lang="en-US" sz="3600" dirty="0" err="1"/>
              <a:t>keratinization</a:t>
            </a:r>
            <a:r>
              <a:rPr lang="en-US" sz="3600" dirty="0"/>
              <a:t>.</a:t>
            </a:r>
          </a:p>
          <a:p>
            <a:pPr algn="l" rtl="0">
              <a:buFont typeface="Wingdings" pitchFamily="2" charset="2"/>
              <a:buChar char="ü"/>
            </a:pPr>
            <a:r>
              <a:rPr lang="en-US" sz="3600" b="1" dirty="0">
                <a:solidFill>
                  <a:srgbClr val="002060"/>
                </a:solidFill>
              </a:rPr>
              <a:t>During the second week</a:t>
            </a:r>
            <a:r>
              <a:rPr lang="en-US" sz="3600" dirty="0"/>
              <a:t>, there is continued collagen accumulation and fibroblast proliferation that bridge the incision</a:t>
            </a:r>
            <a:r>
              <a:rPr lang="en-US" sz="3600" dirty="0" smtClean="0"/>
              <a:t>.</a:t>
            </a:r>
          </a:p>
          <a:p>
            <a:pPr algn="l" rtl="0">
              <a:buNone/>
            </a:pPr>
            <a:r>
              <a:rPr lang="en-US" sz="3600" dirty="0" smtClean="0"/>
              <a:t> </a:t>
            </a:r>
            <a:r>
              <a:rPr lang="en-US" sz="3600" dirty="0"/>
              <a:t>The leukocyte infiltrate, edema, and increased </a:t>
            </a:r>
            <a:r>
              <a:rPr lang="en-US" sz="3600" dirty="0" err="1"/>
              <a:t>vascularity</a:t>
            </a:r>
            <a:r>
              <a:rPr lang="en-US" sz="3600" dirty="0"/>
              <a:t> are diminished. </a:t>
            </a:r>
          </a:p>
          <a:p>
            <a:pPr algn="l" rtl="0">
              <a:buNone/>
            </a:pPr>
            <a:r>
              <a:rPr lang="en-US" sz="3600" dirty="0"/>
              <a:t>The long process of "blanching" begins, accomplished by increasing collagen deposition within the </a:t>
            </a:r>
            <a:r>
              <a:rPr lang="en-US" sz="3600" dirty="0" err="1"/>
              <a:t>incisional</a:t>
            </a:r>
            <a:r>
              <a:rPr lang="en-US" sz="3600" dirty="0"/>
              <a:t> scar and the regression of vascular channels.</a:t>
            </a:r>
          </a:p>
          <a:p>
            <a:endParaRPr lang="ar-IQ" dirty="0"/>
          </a:p>
        </p:txBody>
      </p:sp>
      <p:sp>
        <p:nvSpPr>
          <p:cNvPr id="4" name="Slide Number Placeholder 3"/>
          <p:cNvSpPr>
            <a:spLocks noGrp="1"/>
          </p:cNvSpPr>
          <p:nvPr>
            <p:ph type="sldNum" sz="quarter" idx="12"/>
          </p:nvPr>
        </p:nvSpPr>
        <p:spPr/>
        <p:txBody>
          <a:bodyPr/>
          <a:lstStyle/>
          <a:p>
            <a:fld id="{3A36ED71-708C-422B-B31D-E262BE352FD8}" type="slidenum">
              <a:rPr lang="ar-IQ" smtClean="0"/>
              <a:pPr/>
              <a:t>24</a:t>
            </a:fld>
            <a:endParaRPr lang="ar-IQ"/>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l" rtl="0">
              <a:buFont typeface="Wingdings" pitchFamily="2" charset="2"/>
              <a:buChar char="ü"/>
            </a:pPr>
            <a:r>
              <a:rPr lang="en-US" sz="4000" b="1" dirty="0">
                <a:solidFill>
                  <a:srgbClr val="002060"/>
                </a:solidFill>
              </a:rPr>
              <a:t>By the end of the first month</a:t>
            </a:r>
            <a:r>
              <a:rPr lang="en-US" sz="4000" dirty="0"/>
              <a:t>, the scar comprises a cellular connective tissue largely devoid of inflammatory cells and covered by an essentially normal epidermis. The tensile strength of the wound increases with time</a:t>
            </a:r>
            <a:r>
              <a:rPr lang="en-US" sz="4000" dirty="0" smtClean="0"/>
              <a:t>.</a:t>
            </a:r>
          </a:p>
          <a:p>
            <a:pPr algn="l" rtl="0">
              <a:buNone/>
            </a:pPr>
            <a:r>
              <a:rPr lang="en-US" sz="4000" dirty="0" smtClean="0"/>
              <a:t> </a:t>
            </a:r>
            <a:r>
              <a:rPr lang="en-US" sz="4000" b="1" dirty="0"/>
              <a:t>However, the dermal appendages destroyed in the line of the incision are permanently </a:t>
            </a:r>
            <a:r>
              <a:rPr lang="en-US" sz="4000" b="1" dirty="0" smtClean="0"/>
              <a:t>lost.</a:t>
            </a:r>
            <a:endParaRPr lang="en-US" sz="4000" b="1" dirty="0"/>
          </a:p>
        </p:txBody>
      </p:sp>
      <p:sp>
        <p:nvSpPr>
          <p:cNvPr id="4" name="Slide Number Placeholder 3"/>
          <p:cNvSpPr>
            <a:spLocks noGrp="1"/>
          </p:cNvSpPr>
          <p:nvPr>
            <p:ph type="sldNum" sz="quarter" idx="12"/>
          </p:nvPr>
        </p:nvSpPr>
        <p:spPr/>
        <p:txBody>
          <a:bodyPr/>
          <a:lstStyle/>
          <a:p>
            <a:fld id="{3A36ED71-708C-422B-B31D-E262BE352FD8}" type="slidenum">
              <a:rPr lang="ar-IQ" sz="2800" smtClean="0">
                <a:solidFill>
                  <a:schemeClr val="tx1"/>
                </a:solidFill>
              </a:rPr>
              <a:pPr/>
              <a:t>25</a:t>
            </a:fld>
            <a:endParaRPr lang="ar-IQ" sz="2800" dirty="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l" rtl="0">
              <a:buNone/>
            </a:pPr>
            <a:r>
              <a:rPr lang="en-US" sz="4000" b="1" u="sng" dirty="0" smtClean="0">
                <a:solidFill>
                  <a:srgbClr val="00B050"/>
                </a:solidFill>
              </a:rPr>
              <a:t>Healing by Second Intention </a:t>
            </a:r>
            <a:r>
              <a:rPr lang="en-US" sz="4000" dirty="0" smtClean="0"/>
              <a:t>(healing by secondary union):-</a:t>
            </a:r>
          </a:p>
          <a:p>
            <a:pPr algn="l" rtl="0">
              <a:buNone/>
            </a:pPr>
            <a:r>
              <a:rPr lang="en-US" sz="4000" dirty="0" smtClean="0"/>
              <a:t>When cell or tissue loss is more extensive, the repair process is more complex, the inflammatory reaction is more intense, there is abundant development of granulation tissue, and the wound contracts by the action of </a:t>
            </a:r>
            <a:r>
              <a:rPr lang="en-US" sz="4000" dirty="0" err="1" smtClean="0"/>
              <a:t>myofibroblasts</a:t>
            </a:r>
            <a:r>
              <a:rPr lang="en-US" sz="4000" dirty="0" smtClean="0"/>
              <a:t>. </a:t>
            </a:r>
            <a:endParaRPr lang="ar-IQ" sz="4000" dirty="0" smtClean="0"/>
          </a:p>
          <a:p>
            <a:endParaRPr lang="ar-IQ" dirty="0"/>
          </a:p>
        </p:txBody>
      </p:sp>
      <p:sp>
        <p:nvSpPr>
          <p:cNvPr id="4" name="Slide Number Placeholder 3"/>
          <p:cNvSpPr>
            <a:spLocks noGrp="1"/>
          </p:cNvSpPr>
          <p:nvPr>
            <p:ph type="sldNum" sz="quarter" idx="12"/>
          </p:nvPr>
        </p:nvSpPr>
        <p:spPr/>
        <p:txBody>
          <a:bodyPr/>
          <a:lstStyle/>
          <a:p>
            <a:fld id="{3A36ED71-708C-422B-B31D-E262BE352FD8}" type="slidenum">
              <a:rPr lang="ar-IQ" sz="2800" smtClean="0">
                <a:solidFill>
                  <a:schemeClr val="tx1"/>
                </a:solidFill>
              </a:rPr>
              <a:pPr/>
              <a:t>26</a:t>
            </a:fld>
            <a:endParaRPr lang="ar-IQ" sz="2800"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l" rtl="0">
              <a:buNone/>
            </a:pPr>
            <a:r>
              <a:rPr lang="en-US" sz="4000" dirty="0"/>
              <a:t>This is followed by accumulation of ECM and formation of a large scar</a:t>
            </a:r>
            <a:r>
              <a:rPr lang="en-US" sz="4000" dirty="0" smtClean="0"/>
              <a:t>.</a:t>
            </a:r>
            <a:br>
              <a:rPr lang="en-US" sz="4000" dirty="0" smtClean="0"/>
            </a:br>
            <a:r>
              <a:rPr lang="en-US" sz="4000" dirty="0" smtClean="0"/>
              <a:t> </a:t>
            </a:r>
            <a:r>
              <a:rPr lang="en-US" sz="4000" b="1" dirty="0">
                <a:solidFill>
                  <a:srgbClr val="0070C0"/>
                </a:solidFill>
              </a:rPr>
              <a:t>This mode of healing occurs </a:t>
            </a:r>
            <a:r>
              <a:rPr lang="en-US" sz="4000" b="1" dirty="0" smtClean="0">
                <a:solidFill>
                  <a:srgbClr val="0070C0"/>
                </a:solidFill>
              </a:rPr>
              <a:t>in:- </a:t>
            </a:r>
            <a:endParaRPr lang="en-US" sz="4000" b="1" dirty="0">
              <a:solidFill>
                <a:srgbClr val="0070C0"/>
              </a:solidFill>
            </a:endParaRPr>
          </a:p>
          <a:p>
            <a:pPr marL="571500" indent="-571500" algn="l" rtl="0">
              <a:buFont typeface="+mj-lt"/>
              <a:buAutoNum type="romanUcPeriod"/>
            </a:pPr>
            <a:r>
              <a:rPr lang="en-US" sz="4000" b="1" dirty="0"/>
              <a:t>Large </a:t>
            </a:r>
            <a:r>
              <a:rPr lang="en-US" sz="4000" b="1" dirty="0" smtClean="0"/>
              <a:t>wounds.</a:t>
            </a:r>
            <a:endParaRPr lang="en-US" sz="4000" b="1" dirty="0"/>
          </a:p>
          <a:p>
            <a:pPr marL="571500" indent="-571500" algn="l" rtl="0">
              <a:buFont typeface="+mj-lt"/>
              <a:buAutoNum type="romanUcPeriod"/>
            </a:pPr>
            <a:r>
              <a:rPr lang="en-US" sz="4000" b="1" dirty="0"/>
              <a:t>Abscesses </a:t>
            </a:r>
            <a:r>
              <a:rPr lang="en-US" sz="4000" b="1" dirty="0" smtClean="0"/>
              <a:t>.</a:t>
            </a:r>
            <a:endParaRPr lang="en-US" sz="4000" b="1" dirty="0"/>
          </a:p>
          <a:p>
            <a:pPr marL="571500" indent="-571500" algn="l" rtl="0">
              <a:buFont typeface="+mj-lt"/>
              <a:buAutoNum type="romanUcPeriod"/>
            </a:pPr>
            <a:r>
              <a:rPr lang="en-US" sz="4000" b="1" dirty="0" smtClean="0"/>
              <a:t>Ulcerations.</a:t>
            </a:r>
            <a:endParaRPr lang="en-US" sz="4000" b="1" dirty="0"/>
          </a:p>
          <a:p>
            <a:pPr marL="571500" indent="-571500" algn="l" rtl="0">
              <a:buFont typeface="+mj-lt"/>
              <a:buAutoNum type="romanUcPeriod"/>
            </a:pPr>
            <a:r>
              <a:rPr lang="en-US" sz="4000" b="1" dirty="0"/>
              <a:t>After infarction in </a:t>
            </a:r>
            <a:r>
              <a:rPr lang="en-US" sz="4000" b="1" dirty="0" err="1"/>
              <a:t>parenchymal</a:t>
            </a:r>
            <a:r>
              <a:rPr lang="en-US" sz="4000" b="1" dirty="0"/>
              <a:t> organs</a:t>
            </a:r>
            <a:r>
              <a:rPr lang="en-US" sz="4000" b="1" dirty="0" smtClean="0"/>
              <a:t>. </a:t>
            </a:r>
            <a:endParaRPr lang="en-US" sz="4000" b="1" dirty="0"/>
          </a:p>
          <a:p>
            <a:endParaRPr lang="ar-IQ" dirty="0"/>
          </a:p>
        </p:txBody>
      </p:sp>
      <p:sp>
        <p:nvSpPr>
          <p:cNvPr id="4" name="Slide Number Placeholder 3"/>
          <p:cNvSpPr>
            <a:spLocks noGrp="1"/>
          </p:cNvSpPr>
          <p:nvPr>
            <p:ph type="sldNum" sz="quarter" idx="12"/>
          </p:nvPr>
        </p:nvSpPr>
        <p:spPr/>
        <p:txBody>
          <a:bodyPr/>
          <a:lstStyle/>
          <a:p>
            <a:fld id="{3A36ED71-708C-422B-B31D-E262BE352FD8}" type="slidenum">
              <a:rPr lang="ar-IQ" sz="2800" smtClean="0">
                <a:solidFill>
                  <a:schemeClr val="tx1"/>
                </a:solidFill>
              </a:rPr>
              <a:pPr/>
              <a:t>27</a:t>
            </a:fld>
            <a:endParaRPr lang="ar-IQ" sz="2800"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l" rtl="0">
              <a:buNone/>
            </a:pPr>
            <a:r>
              <a:rPr lang="en-US" sz="4000" b="1" dirty="0" smtClean="0">
                <a:solidFill>
                  <a:srgbClr val="002060"/>
                </a:solidFill>
              </a:rPr>
              <a:t>Secondary healing differs from primary healing in several respects:</a:t>
            </a:r>
          </a:p>
          <a:p>
            <a:pPr algn="l" rtl="0">
              <a:buFont typeface="Wingdings" pitchFamily="2" charset="2"/>
              <a:buChar char="Ø"/>
            </a:pPr>
            <a:r>
              <a:rPr lang="en-US" sz="4000" dirty="0" smtClean="0"/>
              <a:t>A larger clot or scab rich in fibrin and </a:t>
            </a:r>
            <a:r>
              <a:rPr lang="en-US" sz="4000" dirty="0" err="1" smtClean="0"/>
              <a:t>fibronectin</a:t>
            </a:r>
            <a:r>
              <a:rPr lang="en-US" sz="4000" dirty="0" smtClean="0"/>
              <a:t> forms at the surface of the wound.</a:t>
            </a:r>
          </a:p>
          <a:p>
            <a:pPr algn="l" rtl="0">
              <a:buFont typeface="Wingdings" pitchFamily="2" charset="2"/>
              <a:buChar char="Ø"/>
            </a:pPr>
            <a:r>
              <a:rPr lang="en-US" sz="4000" dirty="0" smtClean="0"/>
              <a:t>Inflammation is more intense because large tissue defects have a greater volume of necrotic debris, </a:t>
            </a:r>
            <a:r>
              <a:rPr lang="en-US" sz="4000" dirty="0" err="1" smtClean="0"/>
              <a:t>exudate</a:t>
            </a:r>
            <a:r>
              <a:rPr lang="en-US" sz="4000" dirty="0" smtClean="0"/>
              <a:t>, and fibrin that must be removed.</a:t>
            </a:r>
          </a:p>
          <a:p>
            <a:endParaRPr lang="ar-IQ" dirty="0"/>
          </a:p>
        </p:txBody>
      </p:sp>
      <p:sp>
        <p:nvSpPr>
          <p:cNvPr id="4" name="Slide Number Placeholder 3"/>
          <p:cNvSpPr>
            <a:spLocks noGrp="1"/>
          </p:cNvSpPr>
          <p:nvPr>
            <p:ph type="sldNum" sz="quarter" idx="12"/>
          </p:nvPr>
        </p:nvSpPr>
        <p:spPr/>
        <p:txBody>
          <a:bodyPr/>
          <a:lstStyle/>
          <a:p>
            <a:fld id="{3A36ED71-708C-422B-B31D-E262BE352FD8}" type="slidenum">
              <a:rPr lang="ar-IQ" sz="2800" smtClean="0">
                <a:solidFill>
                  <a:schemeClr val="tx1"/>
                </a:solidFill>
              </a:rPr>
              <a:pPr/>
              <a:t>28</a:t>
            </a:fld>
            <a:endParaRPr lang="ar-IQ" sz="2800" dirty="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l" rtl="0">
              <a:buFont typeface="Wingdings" pitchFamily="2" charset="2"/>
              <a:buChar char="Ø"/>
            </a:pPr>
            <a:r>
              <a:rPr lang="en-US" sz="3600" dirty="0"/>
              <a:t>Much larger amounts of granulation tissue are formed. A greater volume of granulation tissue generally results in a greater mass of scar tissue.</a:t>
            </a:r>
          </a:p>
          <a:p>
            <a:pPr algn="l" rtl="0">
              <a:buNone/>
            </a:pPr>
            <a:r>
              <a:rPr lang="en-US" sz="3600" b="1" i="1" u="sng" dirty="0"/>
              <a:t>Secondary healing involves wound contraction. </a:t>
            </a:r>
            <a:r>
              <a:rPr lang="en-US" sz="3600" dirty="0"/>
              <a:t>Within 6 weeks, for example, large skin defects may be reduced to 5% to 10% of their original size, largely by contraction. This process has been ascribed to the presence of </a:t>
            </a:r>
            <a:r>
              <a:rPr lang="en-US" sz="3600" dirty="0" err="1"/>
              <a:t>myofibroblasts</a:t>
            </a:r>
            <a:r>
              <a:rPr lang="en-US" sz="3600" dirty="0"/>
              <a:t>, which are modified fibroblasts exhibiting many of the </a:t>
            </a:r>
            <a:r>
              <a:rPr lang="en-US" sz="3600" dirty="0" err="1"/>
              <a:t>ultrastructural</a:t>
            </a:r>
            <a:r>
              <a:rPr lang="en-US" sz="3600" dirty="0"/>
              <a:t> and functional features of contractile smooth muscle cells. </a:t>
            </a:r>
          </a:p>
          <a:p>
            <a:endParaRPr lang="ar-IQ" dirty="0"/>
          </a:p>
        </p:txBody>
      </p:sp>
      <p:sp>
        <p:nvSpPr>
          <p:cNvPr id="4" name="Slide Number Placeholder 3"/>
          <p:cNvSpPr>
            <a:spLocks noGrp="1"/>
          </p:cNvSpPr>
          <p:nvPr>
            <p:ph type="sldNum" sz="quarter" idx="12"/>
          </p:nvPr>
        </p:nvSpPr>
        <p:spPr/>
        <p:txBody>
          <a:bodyPr/>
          <a:lstStyle/>
          <a:p>
            <a:fld id="{3A36ED71-708C-422B-B31D-E262BE352FD8}" type="slidenum">
              <a:rPr lang="ar-IQ" smtClean="0"/>
              <a:pPr/>
              <a:t>29</a:t>
            </a:fld>
            <a:endParaRPr lang="ar-IQ"/>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l" rtl="0">
              <a:buNone/>
            </a:pPr>
            <a:r>
              <a:rPr lang="en-US" sz="4000" dirty="0" smtClean="0"/>
              <a:t>Under these conditions, repair occurs by replacement of the </a:t>
            </a:r>
            <a:r>
              <a:rPr lang="en-US" sz="4000" dirty="0" err="1" smtClean="0"/>
              <a:t>nonregenerated</a:t>
            </a:r>
            <a:r>
              <a:rPr lang="en-US" sz="4000" dirty="0" smtClean="0"/>
              <a:t> cells with connective tissue, or by a combination of regeneration of some cells and scar formation.</a:t>
            </a:r>
          </a:p>
          <a:p>
            <a:pPr algn="l" rtl="0">
              <a:buFont typeface="Wingdings" pitchFamily="2" charset="2"/>
              <a:buChar char="Ø"/>
            </a:pPr>
            <a:r>
              <a:rPr lang="en-US" sz="4000" b="1" u="sng" dirty="0" smtClean="0"/>
              <a:t>Repair begins within 24 hours </a:t>
            </a:r>
            <a:r>
              <a:rPr lang="en-US" sz="4000" dirty="0" smtClean="0"/>
              <a:t>of injury by the emigration of fibroblasts and the induction of fibroblast and endothelial cell proliferation. </a:t>
            </a:r>
            <a:endParaRPr lang="ar-IQ" sz="4000" dirty="0"/>
          </a:p>
        </p:txBody>
      </p:sp>
      <p:sp>
        <p:nvSpPr>
          <p:cNvPr id="4" name="Slide Number Placeholder 3"/>
          <p:cNvSpPr>
            <a:spLocks noGrp="1"/>
          </p:cNvSpPr>
          <p:nvPr>
            <p:ph type="sldNum" sz="quarter" idx="12"/>
          </p:nvPr>
        </p:nvSpPr>
        <p:spPr/>
        <p:txBody>
          <a:bodyPr/>
          <a:lstStyle/>
          <a:p>
            <a:fld id="{3A36ED71-708C-422B-B31D-E262BE352FD8}" type="slidenum">
              <a:rPr lang="ar-IQ" smtClean="0"/>
              <a:pPr/>
              <a:t>3</a:t>
            </a:fld>
            <a:endParaRPr lang="ar-IQ"/>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0" y="6276975"/>
            <a:ext cx="9144000" cy="581025"/>
          </a:xfrm>
          <a:prstGeom prst="rect">
            <a:avLst/>
          </a:prstGeom>
          <a:noFill/>
          <a:ln w="9525">
            <a:noFill/>
            <a:miter lim="800000"/>
            <a:headEnd/>
            <a:tailEnd/>
          </a:ln>
          <a:effectLst/>
        </p:spPr>
        <p:txBody>
          <a:bodyPr>
            <a:spAutoFit/>
          </a:bodyPr>
          <a:lstStyle/>
          <a:p>
            <a:pPr algn="l" rtl="0">
              <a:spcBef>
                <a:spcPct val="50000"/>
              </a:spcBef>
            </a:pPr>
            <a:r>
              <a:rPr lang="en-US" sz="1600" b="1">
                <a:solidFill>
                  <a:schemeClr val="bg1"/>
                </a:solidFill>
              </a:rPr>
              <a:t>Steps in wound healing by first intention (left) and second intention (right). In the latter, note the large amount of granulation tissue and wound contraction.</a:t>
            </a:r>
          </a:p>
        </p:txBody>
      </p:sp>
      <p:sp>
        <p:nvSpPr>
          <p:cNvPr id="6149" name="Text Box 5"/>
          <p:cNvSpPr txBox="1">
            <a:spLocks noChangeArrowheads="1"/>
          </p:cNvSpPr>
          <p:nvPr/>
        </p:nvSpPr>
        <p:spPr bwMode="auto">
          <a:xfrm>
            <a:off x="0" y="0"/>
            <a:ext cx="9144000" cy="584775"/>
          </a:xfrm>
          <a:prstGeom prst="rect">
            <a:avLst/>
          </a:prstGeom>
          <a:solidFill>
            <a:srgbClr val="FFFFCC"/>
          </a:solidFill>
          <a:ln w="9525">
            <a:noFill/>
            <a:miter lim="800000"/>
            <a:headEnd/>
            <a:tailEnd/>
          </a:ln>
          <a:effectLst/>
        </p:spPr>
        <p:txBody>
          <a:bodyPr>
            <a:spAutoFit/>
          </a:bodyPr>
          <a:lstStyle/>
          <a:p>
            <a:pPr algn="ctr" rtl="0">
              <a:spcBef>
                <a:spcPct val="50000"/>
              </a:spcBef>
            </a:pPr>
            <a:r>
              <a:rPr lang="en-US" sz="3200" b="1" dirty="0"/>
              <a:t>Wound healing</a:t>
            </a:r>
          </a:p>
        </p:txBody>
      </p:sp>
      <p:pic>
        <p:nvPicPr>
          <p:cNvPr id="6150" name="Picture 6"/>
          <p:cNvPicPr>
            <a:picLocks noChangeAspect="1" noChangeArrowheads="1"/>
          </p:cNvPicPr>
          <p:nvPr/>
        </p:nvPicPr>
        <p:blipFill>
          <a:blip r:embed="rId3" cstate="print"/>
          <a:srcRect/>
          <a:stretch>
            <a:fillRect/>
          </a:stretch>
        </p:blipFill>
        <p:spPr bwMode="auto">
          <a:xfrm>
            <a:off x="0" y="476250"/>
            <a:ext cx="9144000" cy="6381750"/>
          </a:xfrm>
          <a:prstGeom prst="rect">
            <a:avLst/>
          </a:prstGeom>
          <a:noFill/>
        </p:spPr>
      </p:pic>
      <p:sp>
        <p:nvSpPr>
          <p:cNvPr id="5" name="Slide Number Placeholder 4"/>
          <p:cNvSpPr>
            <a:spLocks noGrp="1"/>
          </p:cNvSpPr>
          <p:nvPr>
            <p:ph type="sldNum" sz="quarter" idx="12"/>
          </p:nvPr>
        </p:nvSpPr>
        <p:spPr/>
        <p:txBody>
          <a:bodyPr/>
          <a:lstStyle/>
          <a:p>
            <a:fld id="{3A36ED71-708C-422B-B31D-E262BE352FD8}" type="slidenum">
              <a:rPr lang="ar-IQ" smtClean="0"/>
              <a:pPr/>
              <a:t>30</a:t>
            </a:fld>
            <a:endParaRPr lang="ar-IQ"/>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l" rtl="0">
              <a:buNone/>
            </a:pPr>
            <a:r>
              <a:rPr lang="en-US" sz="4400" b="1" i="1" dirty="0">
                <a:solidFill>
                  <a:schemeClr val="accent6">
                    <a:lumMod val="50000"/>
                  </a:schemeClr>
                </a:solidFill>
                <a:effectLst>
                  <a:outerShdw blurRad="38100" dist="38100" dir="2700000" algn="tl">
                    <a:srgbClr val="000000">
                      <a:alpha val="43137"/>
                    </a:srgbClr>
                  </a:outerShdw>
                </a:effectLst>
              </a:rPr>
              <a:t>Wound Strength</a:t>
            </a:r>
            <a:endParaRPr lang="en-US" sz="4400" i="1" dirty="0">
              <a:solidFill>
                <a:schemeClr val="accent6">
                  <a:lumMod val="50000"/>
                </a:schemeClr>
              </a:solidFill>
              <a:effectLst>
                <a:outerShdw blurRad="38100" dist="38100" dir="2700000" algn="tl">
                  <a:srgbClr val="000000">
                    <a:alpha val="43137"/>
                  </a:srgbClr>
                </a:outerShdw>
              </a:effectLst>
            </a:endParaRPr>
          </a:p>
          <a:p>
            <a:pPr algn="l" rtl="0">
              <a:buNone/>
            </a:pPr>
            <a:r>
              <a:rPr lang="en-US" sz="4000" dirty="0"/>
              <a:t>Carefully sutured wounds have approximately 70% of the strength of unwounded skin, largely because of the placement of the sutures. When sutures are removed, usually at 1 week, wound strength is approximately 10% of that of unwounded skin, but this increases rapidly over the next 4 weeks</a:t>
            </a:r>
            <a:r>
              <a:rPr lang="en-US" sz="4000" dirty="0" smtClean="0"/>
              <a:t>.</a:t>
            </a:r>
            <a:endParaRPr lang="en-US" sz="4000" dirty="0"/>
          </a:p>
          <a:p>
            <a:endParaRPr lang="ar-IQ" dirty="0"/>
          </a:p>
        </p:txBody>
      </p:sp>
      <p:sp>
        <p:nvSpPr>
          <p:cNvPr id="4" name="Slide Number Placeholder 3"/>
          <p:cNvSpPr>
            <a:spLocks noGrp="1"/>
          </p:cNvSpPr>
          <p:nvPr>
            <p:ph type="sldNum" sz="quarter" idx="12"/>
          </p:nvPr>
        </p:nvSpPr>
        <p:spPr/>
        <p:txBody>
          <a:bodyPr/>
          <a:lstStyle/>
          <a:p>
            <a:fld id="{3A36ED71-708C-422B-B31D-E262BE352FD8}" type="slidenum">
              <a:rPr lang="ar-IQ" sz="2800" smtClean="0">
                <a:solidFill>
                  <a:schemeClr val="tx1"/>
                </a:solidFill>
              </a:rPr>
              <a:pPr/>
              <a:t>31</a:t>
            </a:fld>
            <a:endParaRPr lang="ar-IQ" sz="2800" dirty="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l" rtl="0">
              <a:buNone/>
            </a:pPr>
            <a:r>
              <a:rPr lang="en-US" dirty="0" smtClean="0"/>
              <a:t> </a:t>
            </a:r>
            <a:r>
              <a:rPr lang="en-US" sz="4000" dirty="0" smtClean="0"/>
              <a:t>The recovery of tensile strength results from collagen synthesis exceeding degradation during the first 2 months, and from structural modifications of collagen (e.g., cross-linking and increased fiber size) when synthesis declines at later times. Wound strength reaches approximately 70% to 80% of normal by 3 months but usually does not substantially improve beyond that point.</a:t>
            </a:r>
            <a:endParaRPr lang="ar-IQ" sz="4000" dirty="0"/>
          </a:p>
        </p:txBody>
      </p:sp>
      <p:sp>
        <p:nvSpPr>
          <p:cNvPr id="4" name="Slide Number Placeholder 3"/>
          <p:cNvSpPr>
            <a:spLocks noGrp="1"/>
          </p:cNvSpPr>
          <p:nvPr>
            <p:ph type="sldNum" sz="quarter" idx="12"/>
          </p:nvPr>
        </p:nvSpPr>
        <p:spPr/>
        <p:txBody>
          <a:bodyPr/>
          <a:lstStyle/>
          <a:p>
            <a:fld id="{3A36ED71-708C-422B-B31D-E262BE352FD8}" type="slidenum">
              <a:rPr lang="ar-IQ" smtClean="0"/>
              <a:pPr/>
              <a:t>32</a:t>
            </a:fld>
            <a:endParaRPr lang="ar-IQ"/>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l" rtl="0">
              <a:buNone/>
            </a:pPr>
            <a:r>
              <a:rPr lang="en-US" b="1" dirty="0">
                <a:solidFill>
                  <a:srgbClr val="7030A0"/>
                </a:solidFill>
              </a:rPr>
              <a:t>PATHOLOGIC ASPECTS OF REPAIR</a:t>
            </a:r>
            <a:endParaRPr lang="en-US" dirty="0">
              <a:solidFill>
                <a:srgbClr val="7030A0"/>
              </a:solidFill>
            </a:endParaRPr>
          </a:p>
          <a:p>
            <a:pPr algn="l" rtl="0">
              <a:buNone/>
            </a:pPr>
            <a:r>
              <a:rPr lang="en-US" dirty="0"/>
              <a:t>Wound healing may be affected by several external or internal influences that reduce the quality or adequacy of the reparative process. Particularly important are infections and diabetes. </a:t>
            </a:r>
          </a:p>
          <a:p>
            <a:pPr algn="l" rtl="0">
              <a:buNone/>
            </a:pPr>
            <a:r>
              <a:rPr lang="en-US" b="1" u="sng" dirty="0">
                <a:solidFill>
                  <a:srgbClr val="7030A0"/>
                </a:solidFill>
              </a:rPr>
              <a:t>These adverse influences </a:t>
            </a:r>
            <a:r>
              <a:rPr lang="en-US" b="1" u="sng" dirty="0" smtClean="0">
                <a:solidFill>
                  <a:srgbClr val="7030A0"/>
                </a:solidFill>
              </a:rPr>
              <a:t>include:-</a:t>
            </a:r>
            <a:endParaRPr lang="en-US" b="1" u="sng" dirty="0">
              <a:solidFill>
                <a:srgbClr val="7030A0"/>
              </a:solidFill>
            </a:endParaRPr>
          </a:p>
          <a:p>
            <a:pPr algn="l" rtl="0">
              <a:buNone/>
            </a:pPr>
            <a:r>
              <a:rPr lang="en-US" b="1" dirty="0"/>
              <a:t>1. Infection</a:t>
            </a:r>
            <a:r>
              <a:rPr lang="en-US" dirty="0"/>
              <a:t> is the single most important cause of delay in healing; it prolongs the inflammation phase of the process and potentially increases the local tissue injury. </a:t>
            </a:r>
          </a:p>
          <a:p>
            <a:pPr algn="l" rtl="0">
              <a:buNone/>
            </a:pPr>
            <a:r>
              <a:rPr lang="en-US" b="1" dirty="0"/>
              <a:t>2. Nutrition</a:t>
            </a:r>
            <a:r>
              <a:rPr lang="en-US" dirty="0"/>
              <a:t> has profound effects on wound healing; protein deficiency &amp; vitamin C deficiency, inhibits collagen synthesis and retards healing. </a:t>
            </a:r>
          </a:p>
          <a:p>
            <a:endParaRPr lang="ar-IQ" dirty="0"/>
          </a:p>
        </p:txBody>
      </p:sp>
      <p:sp>
        <p:nvSpPr>
          <p:cNvPr id="4" name="Slide Number Placeholder 3"/>
          <p:cNvSpPr>
            <a:spLocks noGrp="1"/>
          </p:cNvSpPr>
          <p:nvPr>
            <p:ph type="sldNum" sz="quarter" idx="12"/>
          </p:nvPr>
        </p:nvSpPr>
        <p:spPr/>
        <p:txBody>
          <a:bodyPr/>
          <a:lstStyle/>
          <a:p>
            <a:fld id="{3A36ED71-708C-422B-B31D-E262BE352FD8}" type="slidenum">
              <a:rPr lang="ar-IQ" smtClean="0"/>
              <a:pPr/>
              <a:t>33</a:t>
            </a:fld>
            <a:endParaRPr lang="ar-IQ"/>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l" rtl="0">
              <a:buNone/>
            </a:pPr>
            <a:r>
              <a:rPr lang="en-US" b="1" dirty="0"/>
              <a:t>3. </a:t>
            </a:r>
            <a:r>
              <a:rPr lang="en-US" b="1" dirty="0" err="1"/>
              <a:t>Glucocorticoids</a:t>
            </a:r>
            <a:r>
              <a:rPr lang="en-US" dirty="0"/>
              <a:t> (</a:t>
            </a:r>
            <a:r>
              <a:rPr lang="en-US" b="1" dirty="0"/>
              <a:t>steroids</a:t>
            </a:r>
            <a:r>
              <a:rPr lang="en-US" dirty="0"/>
              <a:t>) have anti-inflammatory effects, and their administration may result in poor wound strength due to diminished fibrosis. In some instances, however, the anti-inflammatory effects of </a:t>
            </a:r>
            <a:r>
              <a:rPr lang="en-US" dirty="0" err="1"/>
              <a:t>glucocorticoids</a:t>
            </a:r>
            <a:r>
              <a:rPr lang="en-US" dirty="0"/>
              <a:t> are desirable. For example, in corneal infections, </a:t>
            </a:r>
            <a:r>
              <a:rPr lang="en-US" dirty="0" err="1"/>
              <a:t>glucocorticoids</a:t>
            </a:r>
            <a:r>
              <a:rPr lang="en-US" dirty="0"/>
              <a:t> are sometimes prescribed (along with antibiotics) to reduce the likelihood of opacity that may result from collagen deposition. </a:t>
            </a:r>
          </a:p>
          <a:p>
            <a:pPr algn="l" rtl="0">
              <a:buNone/>
            </a:pPr>
            <a:r>
              <a:rPr lang="en-US" b="1" dirty="0"/>
              <a:t>4. Mechanical variables</a:t>
            </a:r>
            <a:r>
              <a:rPr lang="en-US" dirty="0"/>
              <a:t> such as increased local pressure or torsion may cause wounds to pull apart, or dehisce i.e. open out or gape. </a:t>
            </a:r>
          </a:p>
          <a:p>
            <a:endParaRPr lang="ar-IQ" dirty="0"/>
          </a:p>
        </p:txBody>
      </p:sp>
      <p:sp>
        <p:nvSpPr>
          <p:cNvPr id="4" name="Slide Number Placeholder 3"/>
          <p:cNvSpPr>
            <a:spLocks noGrp="1"/>
          </p:cNvSpPr>
          <p:nvPr>
            <p:ph type="sldNum" sz="quarter" idx="12"/>
          </p:nvPr>
        </p:nvSpPr>
        <p:spPr/>
        <p:txBody>
          <a:bodyPr/>
          <a:lstStyle/>
          <a:p>
            <a:fld id="{3A36ED71-708C-422B-B31D-E262BE352FD8}" type="slidenum">
              <a:rPr lang="ar-IQ" sz="2800" smtClean="0">
                <a:solidFill>
                  <a:schemeClr val="tx1"/>
                </a:solidFill>
              </a:rPr>
              <a:pPr/>
              <a:t>34</a:t>
            </a:fld>
            <a:endParaRPr lang="ar-IQ" sz="2800" dirty="0">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l" rtl="0">
              <a:buNone/>
            </a:pPr>
            <a:r>
              <a:rPr lang="en-US" sz="4000" b="1" dirty="0"/>
              <a:t>5. Poor perfusion</a:t>
            </a:r>
            <a:r>
              <a:rPr lang="en-US" sz="4000" dirty="0"/>
              <a:t>, due either to arteriosclerosis and diabetes or to obstructed venous drainage (e.g. in varicose veins), also impairs healing</a:t>
            </a:r>
          </a:p>
          <a:p>
            <a:pPr algn="l" rtl="0">
              <a:buNone/>
            </a:pPr>
            <a:r>
              <a:rPr lang="en-US" sz="4000" b="1" dirty="0"/>
              <a:t>6. Foreign bodies</a:t>
            </a:r>
            <a:r>
              <a:rPr lang="en-US" sz="4000" dirty="0"/>
              <a:t> such as fragments of steel, glass, or even bone impede healing.</a:t>
            </a:r>
          </a:p>
          <a:p>
            <a:endParaRPr lang="ar-IQ" dirty="0"/>
          </a:p>
        </p:txBody>
      </p:sp>
      <p:sp>
        <p:nvSpPr>
          <p:cNvPr id="4" name="Slide Number Placeholder 3"/>
          <p:cNvSpPr>
            <a:spLocks noGrp="1"/>
          </p:cNvSpPr>
          <p:nvPr>
            <p:ph type="sldNum" sz="quarter" idx="12"/>
          </p:nvPr>
        </p:nvSpPr>
        <p:spPr/>
        <p:txBody>
          <a:bodyPr/>
          <a:lstStyle/>
          <a:p>
            <a:fld id="{3A36ED71-708C-422B-B31D-E262BE352FD8}" type="slidenum">
              <a:rPr lang="ar-IQ" sz="2800" smtClean="0">
                <a:solidFill>
                  <a:schemeClr val="tx1"/>
                </a:solidFill>
              </a:rPr>
              <a:pPr/>
              <a:t>35</a:t>
            </a:fld>
            <a:endParaRPr lang="ar-IQ" sz="2800" dirty="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l" rtl="0">
              <a:buNone/>
            </a:pPr>
            <a:r>
              <a:rPr lang="en-US" sz="4000" b="1" dirty="0" smtClean="0"/>
              <a:t>7. The type (and volume) of tissue injured</a:t>
            </a:r>
            <a:r>
              <a:rPr lang="en-US" sz="4000" dirty="0" smtClean="0"/>
              <a:t> is critical. Complete restoration can occur only in tissues composed of stable and labile cells; even then, extensive injury will probably result in incomplete tissue regeneration and at least partial loss of function. </a:t>
            </a:r>
          </a:p>
          <a:p>
            <a:endParaRPr lang="ar-IQ" dirty="0"/>
          </a:p>
        </p:txBody>
      </p:sp>
      <p:sp>
        <p:nvSpPr>
          <p:cNvPr id="4" name="Slide Number Placeholder 3"/>
          <p:cNvSpPr>
            <a:spLocks noGrp="1"/>
          </p:cNvSpPr>
          <p:nvPr>
            <p:ph type="sldNum" sz="quarter" idx="12"/>
          </p:nvPr>
        </p:nvSpPr>
        <p:spPr/>
        <p:txBody>
          <a:bodyPr/>
          <a:lstStyle/>
          <a:p>
            <a:fld id="{3A36ED71-708C-422B-B31D-E262BE352FD8}" type="slidenum">
              <a:rPr lang="ar-IQ" sz="2800" smtClean="0">
                <a:solidFill>
                  <a:schemeClr val="tx1"/>
                </a:solidFill>
              </a:rPr>
              <a:pPr/>
              <a:t>36</a:t>
            </a:fld>
            <a:endParaRPr lang="ar-IQ" sz="2800" dirty="0">
              <a:solidFill>
                <a:schemeClr val="tx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l" rtl="0">
              <a:buNone/>
            </a:pPr>
            <a:r>
              <a:rPr lang="en-US" sz="4000" dirty="0" smtClean="0"/>
              <a:t>Injury to tissues composed of permanent cells must inevitably result in scarring with, at most, attempts at functional compensation by the remaining viable elements. Such is the case with healing of a myocardial infarct.</a:t>
            </a:r>
            <a:endParaRPr lang="ar-IQ" sz="4000" dirty="0"/>
          </a:p>
        </p:txBody>
      </p:sp>
      <p:sp>
        <p:nvSpPr>
          <p:cNvPr id="4" name="Slide Number Placeholder 3"/>
          <p:cNvSpPr>
            <a:spLocks noGrp="1"/>
          </p:cNvSpPr>
          <p:nvPr>
            <p:ph type="sldNum" sz="quarter" idx="12"/>
          </p:nvPr>
        </p:nvSpPr>
        <p:spPr/>
        <p:txBody>
          <a:bodyPr/>
          <a:lstStyle/>
          <a:p>
            <a:fld id="{3A36ED71-708C-422B-B31D-E262BE352FD8}" type="slidenum">
              <a:rPr lang="ar-IQ" smtClean="0"/>
              <a:pPr/>
              <a:t>37</a:t>
            </a:fld>
            <a:endParaRPr lang="ar-IQ"/>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l" rtl="0">
              <a:buNone/>
            </a:pPr>
            <a:r>
              <a:rPr lang="en-US" sz="4000" b="1" dirty="0"/>
              <a:t>8. The location of the injury and the character of the tissue in which the injury occurs</a:t>
            </a:r>
            <a:r>
              <a:rPr lang="en-US" sz="4000" dirty="0"/>
              <a:t> are also important. For example, inflammation arising in tissue spaces (e.g., pleural, peritoneal, synovial cavities) develops extensive exudates. Subsequent repair may occur by digestion of the </a:t>
            </a:r>
            <a:r>
              <a:rPr lang="en-US" sz="4000" dirty="0" err="1"/>
              <a:t>exudate</a:t>
            </a:r>
            <a:r>
              <a:rPr lang="en-US" sz="4000" dirty="0"/>
              <a:t>, initiated by the </a:t>
            </a:r>
            <a:r>
              <a:rPr lang="en-US" sz="4000" dirty="0" err="1"/>
              <a:t>proteolytic</a:t>
            </a:r>
            <a:r>
              <a:rPr lang="en-US" sz="4000" dirty="0"/>
              <a:t> enzymes of leukocytes and </a:t>
            </a:r>
            <a:r>
              <a:rPr lang="en-US" sz="4000" dirty="0" err="1"/>
              <a:t>resorption</a:t>
            </a:r>
            <a:r>
              <a:rPr lang="en-US" sz="4000" dirty="0"/>
              <a:t> of the liquefied </a:t>
            </a:r>
            <a:r>
              <a:rPr lang="en-US" sz="4000" dirty="0" err="1"/>
              <a:t>exudate</a:t>
            </a:r>
            <a:r>
              <a:rPr lang="en-US" sz="4000" dirty="0"/>
              <a:t>. </a:t>
            </a:r>
          </a:p>
          <a:p>
            <a:endParaRPr lang="ar-IQ" dirty="0"/>
          </a:p>
        </p:txBody>
      </p:sp>
      <p:sp>
        <p:nvSpPr>
          <p:cNvPr id="4" name="Slide Number Placeholder 3"/>
          <p:cNvSpPr>
            <a:spLocks noGrp="1"/>
          </p:cNvSpPr>
          <p:nvPr>
            <p:ph type="sldNum" sz="quarter" idx="12"/>
          </p:nvPr>
        </p:nvSpPr>
        <p:spPr/>
        <p:txBody>
          <a:bodyPr/>
          <a:lstStyle/>
          <a:p>
            <a:fld id="{3A36ED71-708C-422B-B31D-E262BE352FD8}" type="slidenum">
              <a:rPr lang="ar-IQ" sz="2800" smtClean="0">
                <a:solidFill>
                  <a:schemeClr val="tx1"/>
                </a:solidFill>
              </a:rPr>
              <a:pPr/>
              <a:t>38</a:t>
            </a:fld>
            <a:endParaRPr lang="ar-IQ" sz="2800" dirty="0">
              <a:solidFill>
                <a:schemeClr val="tx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l" rtl="0">
              <a:buNone/>
            </a:pPr>
            <a:r>
              <a:rPr lang="en-US" sz="4000" dirty="0" smtClean="0"/>
              <a:t>This is called resolution, and in the absence of cellular necrosis, normal tissue architecture is generally restored. However, in the setting of larger accumulations, the </a:t>
            </a:r>
            <a:r>
              <a:rPr lang="en-US" sz="4000" dirty="0" err="1" smtClean="0"/>
              <a:t>exudate</a:t>
            </a:r>
            <a:r>
              <a:rPr lang="en-US" sz="4000" dirty="0" smtClean="0"/>
              <a:t> undergoes organization: granulation tissue grows into the </a:t>
            </a:r>
            <a:r>
              <a:rPr lang="en-US" sz="4000" dirty="0" err="1" smtClean="0"/>
              <a:t>exudate</a:t>
            </a:r>
            <a:r>
              <a:rPr lang="en-US" sz="4000" dirty="0" smtClean="0"/>
              <a:t>, and a fibrous scar ultimately forms.</a:t>
            </a:r>
            <a:endParaRPr lang="ar-IQ" sz="4000" dirty="0"/>
          </a:p>
        </p:txBody>
      </p:sp>
      <p:sp>
        <p:nvSpPr>
          <p:cNvPr id="4" name="Slide Number Placeholder 3"/>
          <p:cNvSpPr>
            <a:spLocks noGrp="1"/>
          </p:cNvSpPr>
          <p:nvPr>
            <p:ph type="sldNum" sz="quarter" idx="12"/>
          </p:nvPr>
        </p:nvSpPr>
        <p:spPr/>
        <p:txBody>
          <a:bodyPr/>
          <a:lstStyle/>
          <a:p>
            <a:fld id="{3A36ED71-708C-422B-B31D-E262BE352FD8}" type="slidenum">
              <a:rPr lang="ar-IQ" sz="2800" smtClean="0">
                <a:solidFill>
                  <a:schemeClr val="tx1"/>
                </a:solidFill>
              </a:rPr>
              <a:pPr/>
              <a:t>39</a:t>
            </a:fld>
            <a:endParaRPr lang="ar-IQ" sz="2800"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l" rtl="0">
              <a:buFont typeface="Wingdings" pitchFamily="2" charset="2"/>
              <a:buChar char="Ø"/>
            </a:pPr>
            <a:r>
              <a:rPr lang="en-US" sz="4000" b="1" u="sng" dirty="0"/>
              <a:t>By 3 to 5 days</a:t>
            </a:r>
            <a:r>
              <a:rPr lang="en-US" sz="4000" dirty="0"/>
              <a:t>, a specialized type of tissue that is characteristic of healing, called </a:t>
            </a:r>
            <a:r>
              <a:rPr lang="en-US" sz="4000" b="1" u="sng" dirty="0">
                <a:solidFill>
                  <a:srgbClr val="FF0000"/>
                </a:solidFill>
              </a:rPr>
              <a:t>granulation tissue</a:t>
            </a:r>
            <a:r>
              <a:rPr lang="en-US" sz="4000" u="sng" dirty="0">
                <a:solidFill>
                  <a:srgbClr val="FF0000"/>
                </a:solidFill>
              </a:rPr>
              <a:t> </a:t>
            </a:r>
            <a:r>
              <a:rPr lang="en-US" sz="4000" dirty="0"/>
              <a:t>is apparent. The term granulation tissue derives from the pink, soft, granular gross appearance, such as that seen beneath the scab of a skin wound. </a:t>
            </a:r>
          </a:p>
          <a:p>
            <a:endParaRPr lang="ar-IQ" dirty="0"/>
          </a:p>
        </p:txBody>
      </p:sp>
      <p:sp>
        <p:nvSpPr>
          <p:cNvPr id="4" name="Slide Number Placeholder 3"/>
          <p:cNvSpPr>
            <a:spLocks noGrp="1"/>
          </p:cNvSpPr>
          <p:nvPr>
            <p:ph type="sldNum" sz="quarter" idx="12"/>
          </p:nvPr>
        </p:nvSpPr>
        <p:spPr/>
        <p:txBody>
          <a:bodyPr/>
          <a:lstStyle/>
          <a:p>
            <a:fld id="{3A36ED71-708C-422B-B31D-E262BE352FD8}" type="slidenum">
              <a:rPr lang="ar-IQ" sz="2800" smtClean="0">
                <a:solidFill>
                  <a:schemeClr val="tx1"/>
                </a:solidFill>
              </a:rPr>
              <a:pPr/>
              <a:t>4</a:t>
            </a:fld>
            <a:endParaRPr lang="ar-IQ" sz="2800" dirty="0">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l" rtl="0">
              <a:buNone/>
            </a:pPr>
            <a:r>
              <a:rPr lang="en-US" sz="4000" b="1" dirty="0">
                <a:solidFill>
                  <a:srgbClr val="7030A0"/>
                </a:solidFill>
              </a:rPr>
              <a:t>Aberrations of cell growth and ECM production </a:t>
            </a:r>
            <a:endParaRPr lang="en-US" sz="4000" dirty="0">
              <a:solidFill>
                <a:srgbClr val="7030A0"/>
              </a:solidFill>
            </a:endParaRPr>
          </a:p>
          <a:p>
            <a:pPr algn="l" rtl="0">
              <a:buNone/>
            </a:pPr>
            <a:r>
              <a:rPr lang="en-US" sz="4000" dirty="0"/>
              <a:t>This may occur even in what begins as normal wound healing. </a:t>
            </a:r>
          </a:p>
          <a:p>
            <a:pPr algn="l" rtl="0">
              <a:buNone/>
            </a:pPr>
            <a:r>
              <a:rPr lang="en-US" sz="4000" dirty="0"/>
              <a:t>1. </a:t>
            </a:r>
            <a:r>
              <a:rPr lang="en-US" sz="4000" b="1" dirty="0" err="1"/>
              <a:t>Keloid</a:t>
            </a:r>
            <a:r>
              <a:rPr lang="en-US" sz="4000" dirty="0"/>
              <a:t> refers to the accumulation of exuberant amounts of collagen that give rise to prominent, raised scars</a:t>
            </a:r>
            <a:r>
              <a:rPr lang="en-US" sz="4000" dirty="0" smtClean="0"/>
              <a:t>. </a:t>
            </a:r>
            <a:r>
              <a:rPr lang="en-US" sz="4000" dirty="0"/>
              <a:t>There appears to be a heritable predisposition to </a:t>
            </a:r>
            <a:r>
              <a:rPr lang="en-US" sz="4000" dirty="0" err="1"/>
              <a:t>keloid</a:t>
            </a:r>
            <a:r>
              <a:rPr lang="en-US" sz="4000" dirty="0"/>
              <a:t> formation, and the condition is more common in blacks.</a:t>
            </a:r>
          </a:p>
          <a:p>
            <a:endParaRPr lang="ar-IQ" dirty="0"/>
          </a:p>
        </p:txBody>
      </p:sp>
      <p:sp>
        <p:nvSpPr>
          <p:cNvPr id="4" name="Slide Number Placeholder 3"/>
          <p:cNvSpPr>
            <a:spLocks noGrp="1"/>
          </p:cNvSpPr>
          <p:nvPr>
            <p:ph type="sldNum" sz="quarter" idx="12"/>
          </p:nvPr>
        </p:nvSpPr>
        <p:spPr/>
        <p:txBody>
          <a:bodyPr/>
          <a:lstStyle/>
          <a:p>
            <a:fld id="{3A36ED71-708C-422B-B31D-E262BE352FD8}" type="slidenum">
              <a:rPr lang="ar-IQ" sz="2800" smtClean="0">
                <a:solidFill>
                  <a:schemeClr val="tx1"/>
                </a:solidFill>
              </a:rPr>
              <a:pPr/>
              <a:t>40</a:t>
            </a:fld>
            <a:endParaRPr lang="ar-IQ" sz="2800" dirty="0">
              <a:solidFill>
                <a:schemeClr val="tx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0" y="5734050"/>
            <a:ext cx="9144000" cy="1077218"/>
          </a:xfrm>
          <a:prstGeom prst="rect">
            <a:avLst/>
          </a:prstGeom>
          <a:noFill/>
          <a:ln w="9525">
            <a:noFill/>
            <a:miter lim="800000"/>
            <a:headEnd/>
            <a:tailEnd/>
          </a:ln>
          <a:effectLst/>
        </p:spPr>
        <p:txBody>
          <a:bodyPr>
            <a:spAutoFit/>
          </a:bodyPr>
          <a:lstStyle/>
          <a:p>
            <a:pPr algn="l" rtl="0">
              <a:spcBef>
                <a:spcPct val="50000"/>
              </a:spcBef>
            </a:pPr>
            <a:r>
              <a:rPr lang="en-US" sz="3200" b="1" dirty="0" smtClean="0"/>
              <a:t> </a:t>
            </a:r>
            <a:r>
              <a:rPr lang="en-US" sz="3200" b="1" dirty="0"/>
              <a:t>Excess collagen deposition in the skin forming a raised scar known as a </a:t>
            </a:r>
            <a:r>
              <a:rPr lang="en-US" sz="3200" b="1" dirty="0" err="1"/>
              <a:t>keloid</a:t>
            </a:r>
            <a:r>
              <a:rPr lang="en-US" sz="3200" b="1" dirty="0"/>
              <a:t>. </a:t>
            </a:r>
          </a:p>
        </p:txBody>
      </p:sp>
      <p:sp>
        <p:nvSpPr>
          <p:cNvPr id="6149" name="Text Box 5"/>
          <p:cNvSpPr txBox="1">
            <a:spLocks noChangeArrowheads="1"/>
          </p:cNvSpPr>
          <p:nvPr/>
        </p:nvSpPr>
        <p:spPr bwMode="auto">
          <a:xfrm>
            <a:off x="0" y="0"/>
            <a:ext cx="9144000" cy="707886"/>
          </a:xfrm>
          <a:prstGeom prst="rect">
            <a:avLst/>
          </a:prstGeom>
          <a:solidFill>
            <a:srgbClr val="FFFFCC"/>
          </a:solidFill>
          <a:ln w="9525">
            <a:noFill/>
            <a:miter lim="800000"/>
            <a:headEnd/>
            <a:tailEnd/>
          </a:ln>
          <a:effectLst/>
        </p:spPr>
        <p:txBody>
          <a:bodyPr>
            <a:spAutoFit/>
          </a:bodyPr>
          <a:lstStyle/>
          <a:p>
            <a:pPr algn="ctr" rtl="0">
              <a:spcBef>
                <a:spcPct val="50000"/>
              </a:spcBef>
            </a:pPr>
            <a:r>
              <a:rPr lang="en-US" sz="4000" b="1" dirty="0" err="1"/>
              <a:t>Keloid</a:t>
            </a:r>
            <a:endParaRPr lang="en-US" sz="4000" b="1" dirty="0"/>
          </a:p>
        </p:txBody>
      </p:sp>
      <p:pic>
        <p:nvPicPr>
          <p:cNvPr id="6150" name="Picture 6"/>
          <p:cNvPicPr>
            <a:picLocks noChangeAspect="1" noChangeArrowheads="1"/>
          </p:cNvPicPr>
          <p:nvPr/>
        </p:nvPicPr>
        <p:blipFill>
          <a:blip r:embed="rId3" cstate="print">
            <a:lum bright="-6000" contrast="-6000"/>
          </a:blip>
          <a:srcRect/>
          <a:stretch>
            <a:fillRect/>
          </a:stretch>
        </p:blipFill>
        <p:spPr bwMode="auto">
          <a:xfrm>
            <a:off x="1116013" y="620713"/>
            <a:ext cx="6659562" cy="4641850"/>
          </a:xfrm>
          <a:prstGeom prst="rect">
            <a:avLst/>
          </a:prstGeom>
          <a:noFill/>
        </p:spPr>
      </p:pic>
      <p:sp>
        <p:nvSpPr>
          <p:cNvPr id="5" name="Rectangle 4"/>
          <p:cNvSpPr/>
          <p:nvPr/>
        </p:nvSpPr>
        <p:spPr>
          <a:xfrm>
            <a:off x="7866354" y="5796549"/>
            <a:ext cx="399468" cy="338554"/>
          </a:xfrm>
          <a:prstGeom prst="rect">
            <a:avLst/>
          </a:prstGeom>
        </p:spPr>
        <p:txBody>
          <a:bodyPr wrap="none">
            <a:spAutoFit/>
          </a:bodyPr>
          <a:lstStyle/>
          <a:p>
            <a:r>
              <a:rPr lang="en-US" sz="1600" b="1" dirty="0" smtClean="0">
                <a:solidFill>
                  <a:prstClr val="white"/>
                </a:solidFill>
              </a:rPr>
              <a:t>id.</a:t>
            </a:r>
            <a:endParaRPr lang="ar-IQ" dirty="0"/>
          </a:p>
        </p:txBody>
      </p:sp>
      <p:sp>
        <p:nvSpPr>
          <p:cNvPr id="6" name="Slide Number Placeholder 5"/>
          <p:cNvSpPr>
            <a:spLocks noGrp="1"/>
          </p:cNvSpPr>
          <p:nvPr>
            <p:ph type="sldNum" sz="quarter" idx="12"/>
          </p:nvPr>
        </p:nvSpPr>
        <p:spPr/>
        <p:txBody>
          <a:bodyPr/>
          <a:lstStyle/>
          <a:p>
            <a:fld id="{3A36ED71-708C-422B-B31D-E262BE352FD8}" type="slidenum">
              <a:rPr lang="ar-IQ" smtClean="0"/>
              <a:pPr/>
              <a:t>41</a:t>
            </a:fld>
            <a:endParaRPr lang="ar-IQ"/>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l" rtl="0">
              <a:buNone/>
            </a:pPr>
            <a:r>
              <a:rPr lang="en-US" sz="4400" b="1" dirty="0" smtClean="0"/>
              <a:t>2. Exuberant granulation</a:t>
            </a:r>
            <a:r>
              <a:rPr lang="en-US" sz="4400" dirty="0" smtClean="0"/>
              <a:t>: healing wounds may also generate excessive granulation tissue that protrudes above the level of the surrounding skin and hinders re-</a:t>
            </a:r>
            <a:r>
              <a:rPr lang="en-US" sz="4400" dirty="0" err="1" smtClean="0"/>
              <a:t>epithelialization</a:t>
            </a:r>
            <a:r>
              <a:rPr lang="en-US" sz="4400" dirty="0" smtClean="0"/>
              <a:t>. The restoration of epithelial continuity requires </a:t>
            </a:r>
            <a:r>
              <a:rPr lang="en-US" sz="4400" dirty="0" err="1" smtClean="0"/>
              <a:t>cautery</a:t>
            </a:r>
            <a:r>
              <a:rPr lang="en-US" sz="4400" dirty="0" smtClean="0"/>
              <a:t> or surgical resection of the granulation tissue.</a:t>
            </a:r>
          </a:p>
          <a:p>
            <a:endParaRPr lang="ar-IQ" dirty="0"/>
          </a:p>
        </p:txBody>
      </p:sp>
      <p:sp>
        <p:nvSpPr>
          <p:cNvPr id="4" name="Slide Number Placeholder 3"/>
          <p:cNvSpPr>
            <a:spLocks noGrp="1"/>
          </p:cNvSpPr>
          <p:nvPr>
            <p:ph type="sldNum" sz="quarter" idx="12"/>
          </p:nvPr>
        </p:nvSpPr>
        <p:spPr/>
        <p:txBody>
          <a:bodyPr/>
          <a:lstStyle/>
          <a:p>
            <a:fld id="{3A36ED71-708C-422B-B31D-E262BE352FD8}" type="slidenum">
              <a:rPr lang="ar-IQ" sz="2800" smtClean="0">
                <a:solidFill>
                  <a:schemeClr val="tx1"/>
                </a:solidFill>
              </a:rPr>
              <a:pPr/>
              <a:t>42</a:t>
            </a:fld>
            <a:endParaRPr lang="ar-IQ" sz="2800" dirty="0">
              <a:solidFill>
                <a:schemeClr val="tx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l" rtl="0">
              <a:buNone/>
            </a:pPr>
            <a:r>
              <a:rPr lang="en-US" sz="4000" b="1" dirty="0"/>
              <a:t>3. Disabling fibrosis</a:t>
            </a:r>
            <a:r>
              <a:rPr lang="en-US" sz="4000" dirty="0"/>
              <a:t> associated with chronic inflammatory diseases such as rheumatoid arthritis, pulmonary fibrosis, and cirrhosis have many similarities to those involved in normal wound healing. In these diseases, however, persistent stimulation of </a:t>
            </a:r>
            <a:r>
              <a:rPr lang="en-US" sz="4000" dirty="0" err="1"/>
              <a:t>fibrogenesis</a:t>
            </a:r>
            <a:r>
              <a:rPr lang="en-US" sz="4000" dirty="0"/>
              <a:t> results from chronic immune reactions that sustain the synthesis and secretion of growth factors, </a:t>
            </a:r>
            <a:r>
              <a:rPr lang="en-US" sz="4000" dirty="0" err="1"/>
              <a:t>fibrogenic</a:t>
            </a:r>
            <a:r>
              <a:rPr lang="en-US" sz="4000" dirty="0"/>
              <a:t> cytokines, and proteases. </a:t>
            </a:r>
          </a:p>
          <a:p>
            <a:endParaRPr lang="ar-IQ" dirty="0"/>
          </a:p>
        </p:txBody>
      </p:sp>
      <p:sp>
        <p:nvSpPr>
          <p:cNvPr id="4" name="Slide Number Placeholder 3"/>
          <p:cNvSpPr>
            <a:spLocks noGrp="1"/>
          </p:cNvSpPr>
          <p:nvPr>
            <p:ph type="sldNum" sz="quarter" idx="12"/>
          </p:nvPr>
        </p:nvSpPr>
        <p:spPr/>
        <p:txBody>
          <a:bodyPr/>
          <a:lstStyle/>
          <a:p>
            <a:fld id="{3A36ED71-708C-422B-B31D-E262BE352FD8}" type="slidenum">
              <a:rPr lang="ar-IQ" smtClean="0"/>
              <a:pPr/>
              <a:t>43</a:t>
            </a:fld>
            <a:endParaRPr lang="ar-IQ"/>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l" rtl="0">
              <a:buNone/>
            </a:pPr>
            <a:r>
              <a:rPr lang="en-US" sz="4000" dirty="0" smtClean="0"/>
              <a:t>Collagen degradation by </a:t>
            </a:r>
            <a:r>
              <a:rPr lang="en-US" sz="4000" dirty="0" err="1" smtClean="0"/>
              <a:t>collagenases</a:t>
            </a:r>
            <a:r>
              <a:rPr lang="en-US" sz="4000" dirty="0" smtClean="0"/>
              <a:t>, normally important in wound remodeling, is responsible for much of the joint destruction seen in rheumatoid arthritis.</a:t>
            </a:r>
            <a:endParaRPr lang="ar-IQ" sz="4000" dirty="0"/>
          </a:p>
        </p:txBody>
      </p:sp>
      <p:sp>
        <p:nvSpPr>
          <p:cNvPr id="4" name="Slide Number Placeholder 3"/>
          <p:cNvSpPr>
            <a:spLocks noGrp="1"/>
          </p:cNvSpPr>
          <p:nvPr>
            <p:ph type="sldNum" sz="quarter" idx="12"/>
          </p:nvPr>
        </p:nvSpPr>
        <p:spPr/>
        <p:txBody>
          <a:bodyPr/>
          <a:lstStyle/>
          <a:p>
            <a:fld id="{3A36ED71-708C-422B-B31D-E262BE352FD8}" type="slidenum">
              <a:rPr lang="ar-IQ" sz="2800" smtClean="0">
                <a:solidFill>
                  <a:schemeClr val="tx1"/>
                </a:solidFill>
              </a:rPr>
              <a:pPr/>
              <a:t>44</a:t>
            </a:fld>
            <a:endParaRPr lang="ar-IQ" sz="2800" dirty="0">
              <a:solidFill>
                <a:schemeClr val="tx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0" y="4581525"/>
            <a:ext cx="9144000" cy="2677656"/>
          </a:xfrm>
          <a:prstGeom prst="rect">
            <a:avLst/>
          </a:prstGeom>
          <a:noFill/>
          <a:ln w="9525">
            <a:noFill/>
            <a:miter lim="800000"/>
            <a:headEnd/>
            <a:tailEnd/>
          </a:ln>
          <a:effectLst/>
        </p:spPr>
        <p:txBody>
          <a:bodyPr>
            <a:spAutoFit/>
          </a:bodyPr>
          <a:lstStyle/>
          <a:p>
            <a:pPr algn="l" rtl="0">
              <a:spcBef>
                <a:spcPct val="50000"/>
              </a:spcBef>
            </a:pPr>
            <a:r>
              <a:rPr lang="en-US" sz="2400" b="1" dirty="0"/>
              <a:t>This deformity of the hand is due to rheumatoid arthritis (RA). This autoimmune disease leads to synovial proliferation and joint destruction, typically in a symmetrical pattern involving small joints of hands and feet, followed by wrists, ankles, elbows, and knees. Rheumatoid factor can be identified serologically in most, but not all, RA patients.</a:t>
            </a:r>
          </a:p>
          <a:p>
            <a:pPr algn="l" rtl="0">
              <a:spcBef>
                <a:spcPct val="50000"/>
              </a:spcBef>
            </a:pPr>
            <a:endParaRPr lang="en-US" sz="1600" b="1" dirty="0">
              <a:solidFill>
                <a:schemeClr val="bg1"/>
              </a:solidFill>
            </a:endParaRPr>
          </a:p>
        </p:txBody>
      </p:sp>
      <p:sp>
        <p:nvSpPr>
          <p:cNvPr id="6149" name="Text Box 5"/>
          <p:cNvSpPr txBox="1">
            <a:spLocks noChangeArrowheads="1"/>
          </p:cNvSpPr>
          <p:nvPr/>
        </p:nvSpPr>
        <p:spPr bwMode="auto">
          <a:xfrm>
            <a:off x="0" y="0"/>
            <a:ext cx="9144000" cy="646331"/>
          </a:xfrm>
          <a:prstGeom prst="rect">
            <a:avLst/>
          </a:prstGeom>
          <a:solidFill>
            <a:srgbClr val="FFFFCC"/>
          </a:solidFill>
          <a:ln w="9525">
            <a:noFill/>
            <a:miter lim="800000"/>
            <a:headEnd/>
            <a:tailEnd/>
          </a:ln>
          <a:effectLst/>
        </p:spPr>
        <p:txBody>
          <a:bodyPr>
            <a:spAutoFit/>
          </a:bodyPr>
          <a:lstStyle/>
          <a:p>
            <a:pPr algn="ctr" rtl="0">
              <a:spcBef>
                <a:spcPct val="50000"/>
              </a:spcBef>
            </a:pPr>
            <a:r>
              <a:rPr lang="en-US" sz="3600" b="1" dirty="0"/>
              <a:t>Rheumatoid arthritis</a:t>
            </a:r>
          </a:p>
        </p:txBody>
      </p:sp>
      <p:pic>
        <p:nvPicPr>
          <p:cNvPr id="6151" name="Picture 7"/>
          <p:cNvPicPr>
            <a:picLocks noChangeAspect="1" noChangeArrowheads="1"/>
          </p:cNvPicPr>
          <p:nvPr/>
        </p:nvPicPr>
        <p:blipFill>
          <a:blip r:embed="rId4" cstate="print">
            <a:lum bright="-6000"/>
          </a:blip>
          <a:srcRect/>
          <a:stretch>
            <a:fillRect/>
          </a:stretch>
        </p:blipFill>
        <p:spPr bwMode="auto">
          <a:xfrm>
            <a:off x="0" y="548680"/>
            <a:ext cx="3810000" cy="3991570"/>
          </a:xfrm>
          <a:prstGeom prst="rect">
            <a:avLst/>
          </a:prstGeom>
          <a:noFill/>
        </p:spPr>
      </p:pic>
      <p:graphicFrame>
        <p:nvGraphicFramePr>
          <p:cNvPr id="6152" name="Object 8"/>
          <p:cNvGraphicFramePr>
            <a:graphicFrameLocks noChangeAspect="1"/>
          </p:cNvGraphicFramePr>
          <p:nvPr/>
        </p:nvGraphicFramePr>
        <p:xfrm>
          <a:off x="4140200" y="548681"/>
          <a:ext cx="5003800" cy="3960440"/>
        </p:xfrm>
        <a:graphic>
          <a:graphicData uri="http://schemas.openxmlformats.org/presentationml/2006/ole">
            <p:oleObj spid="_x0000_s2050" name="Bitmap Image" r:id="rId5" imgW="4791744" imgH="3123810" progId="PBrush">
              <p:embed/>
            </p:oleObj>
          </a:graphicData>
        </a:graphic>
      </p:graphicFrame>
      <p:sp>
        <p:nvSpPr>
          <p:cNvPr id="6" name="Slide Number Placeholder 5"/>
          <p:cNvSpPr>
            <a:spLocks noGrp="1"/>
          </p:cNvSpPr>
          <p:nvPr>
            <p:ph type="sldNum" sz="quarter" idx="12"/>
          </p:nvPr>
        </p:nvSpPr>
        <p:spPr/>
        <p:txBody>
          <a:bodyPr/>
          <a:lstStyle/>
          <a:p>
            <a:fld id="{3A36ED71-708C-422B-B31D-E262BE352FD8}" type="slidenum">
              <a:rPr lang="ar-IQ" smtClean="0"/>
              <a:pPr/>
              <a:t>45</a:t>
            </a:fld>
            <a:endParaRPr lang="ar-IQ"/>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l" rtl="0">
              <a:buNone/>
            </a:pPr>
            <a:r>
              <a:rPr lang="en-US" sz="4000" dirty="0" smtClean="0"/>
              <a:t>Its microscopic appearance is characterized by proliferation of fibroblasts and new thin-walled, delicate capillaries (angiogenesis), in a loose ECM. Granulation tissue then progressively accumulates connective tissue matrix, eventually resulting in the formation of a scar, which may remodel over time.</a:t>
            </a:r>
            <a:endParaRPr lang="ar-IQ" sz="4000" dirty="0"/>
          </a:p>
        </p:txBody>
      </p:sp>
      <p:sp>
        <p:nvSpPr>
          <p:cNvPr id="4" name="Slide Number Placeholder 3"/>
          <p:cNvSpPr>
            <a:spLocks noGrp="1"/>
          </p:cNvSpPr>
          <p:nvPr>
            <p:ph type="sldNum" sz="quarter" idx="12"/>
          </p:nvPr>
        </p:nvSpPr>
        <p:spPr/>
        <p:txBody>
          <a:bodyPr/>
          <a:lstStyle/>
          <a:p>
            <a:fld id="{3A36ED71-708C-422B-B31D-E262BE352FD8}" type="slidenum">
              <a:rPr lang="ar-IQ" sz="2800" smtClean="0">
                <a:solidFill>
                  <a:schemeClr val="tx1"/>
                </a:solidFill>
              </a:rPr>
              <a:pPr/>
              <a:t>5</a:t>
            </a:fld>
            <a:endParaRPr lang="ar-IQ" sz="2800"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0" y="4611231"/>
            <a:ext cx="9144000" cy="2246769"/>
          </a:xfrm>
          <a:prstGeom prst="rect">
            <a:avLst/>
          </a:prstGeom>
          <a:noFill/>
          <a:ln w="9525">
            <a:noFill/>
            <a:miter lim="800000"/>
            <a:headEnd/>
            <a:tailEnd/>
          </a:ln>
          <a:effectLst/>
        </p:spPr>
        <p:txBody>
          <a:bodyPr>
            <a:spAutoFit/>
          </a:bodyPr>
          <a:lstStyle/>
          <a:p>
            <a:pPr algn="l" rtl="0">
              <a:lnSpc>
                <a:spcPct val="90000"/>
              </a:lnSpc>
              <a:spcBef>
                <a:spcPct val="50000"/>
              </a:spcBef>
            </a:pPr>
            <a:r>
              <a:rPr lang="en-GB" sz="2800" b="1" dirty="0"/>
              <a:t>Rt. There are numerous blood vessels, </a:t>
            </a:r>
            <a:r>
              <a:rPr lang="en-GB" sz="2800" b="1" dirty="0" err="1"/>
              <a:t>edema</a:t>
            </a:r>
            <a:r>
              <a:rPr lang="en-GB" sz="2800" b="1" dirty="0"/>
              <a:t>, and a loose extracellular matrix containing occasional inflammatory cells.</a:t>
            </a:r>
          </a:p>
          <a:p>
            <a:pPr algn="l" rtl="0">
              <a:lnSpc>
                <a:spcPct val="90000"/>
              </a:lnSpc>
              <a:spcBef>
                <a:spcPct val="50000"/>
              </a:spcBef>
            </a:pPr>
            <a:r>
              <a:rPr lang="en-GB" sz="2800" b="1" dirty="0"/>
              <a:t>Lt. </a:t>
            </a:r>
            <a:r>
              <a:rPr lang="en-US" sz="2800" b="1" dirty="0"/>
              <a:t>at high magnification, granulation tissue has capillaries, fibroblasts, and a variable amount of inflammatory cells.</a:t>
            </a:r>
          </a:p>
        </p:txBody>
      </p:sp>
      <p:sp>
        <p:nvSpPr>
          <p:cNvPr id="6149" name="Text Box 5"/>
          <p:cNvSpPr txBox="1">
            <a:spLocks noChangeArrowheads="1"/>
          </p:cNvSpPr>
          <p:nvPr/>
        </p:nvSpPr>
        <p:spPr bwMode="auto">
          <a:xfrm>
            <a:off x="0" y="0"/>
            <a:ext cx="9144000" cy="523220"/>
          </a:xfrm>
          <a:prstGeom prst="rect">
            <a:avLst/>
          </a:prstGeom>
          <a:solidFill>
            <a:srgbClr val="FFFFCC"/>
          </a:solidFill>
          <a:ln w="9525">
            <a:noFill/>
            <a:miter lim="800000"/>
            <a:headEnd/>
            <a:tailEnd/>
          </a:ln>
          <a:effectLst/>
        </p:spPr>
        <p:txBody>
          <a:bodyPr>
            <a:spAutoFit/>
          </a:bodyPr>
          <a:lstStyle/>
          <a:p>
            <a:pPr algn="ctr" rtl="0">
              <a:spcBef>
                <a:spcPct val="50000"/>
              </a:spcBef>
            </a:pPr>
            <a:r>
              <a:rPr lang="en-US" sz="2800" b="1" dirty="0"/>
              <a:t>Granulation tissue formation in wound healing</a:t>
            </a:r>
          </a:p>
        </p:txBody>
      </p:sp>
      <p:pic>
        <p:nvPicPr>
          <p:cNvPr id="6150" name="Picture 6" descr="10"/>
          <p:cNvPicPr>
            <a:picLocks noChangeAspect="1" noChangeArrowheads="1"/>
          </p:cNvPicPr>
          <p:nvPr/>
        </p:nvPicPr>
        <p:blipFill>
          <a:blip r:embed="rId4" cstate="print">
            <a:lum bright="-12000" contrast="12000"/>
          </a:blip>
          <a:srcRect l="4681" t="50000" r="23531" b="2771"/>
          <a:stretch>
            <a:fillRect/>
          </a:stretch>
        </p:blipFill>
        <p:spPr bwMode="auto">
          <a:xfrm>
            <a:off x="0" y="476250"/>
            <a:ext cx="3451225" cy="4104878"/>
          </a:xfrm>
          <a:prstGeom prst="rect">
            <a:avLst/>
          </a:prstGeom>
          <a:noFill/>
          <a:ln w="9525">
            <a:noFill/>
            <a:miter lim="800000"/>
            <a:headEnd/>
            <a:tailEnd/>
          </a:ln>
        </p:spPr>
      </p:pic>
      <p:graphicFrame>
        <p:nvGraphicFramePr>
          <p:cNvPr id="6151" name="Object 7"/>
          <p:cNvGraphicFramePr>
            <a:graphicFrameLocks noChangeAspect="1"/>
          </p:cNvGraphicFramePr>
          <p:nvPr/>
        </p:nvGraphicFramePr>
        <p:xfrm>
          <a:off x="3563938" y="1052513"/>
          <a:ext cx="5580062" cy="3624262"/>
        </p:xfrm>
        <a:graphic>
          <a:graphicData uri="http://schemas.openxmlformats.org/presentationml/2006/ole">
            <p:oleObj spid="_x0000_s1026" name="Bitmap Image" r:id="rId5" imgW="4839375" imgH="3142857" progId="PBrush">
              <p:embed/>
            </p:oleObj>
          </a:graphicData>
        </a:graphic>
      </p:graphicFrame>
      <p:sp>
        <p:nvSpPr>
          <p:cNvPr id="6" name="Slide Number Placeholder 5"/>
          <p:cNvSpPr>
            <a:spLocks noGrp="1"/>
          </p:cNvSpPr>
          <p:nvPr>
            <p:ph type="sldNum" sz="quarter" idx="12"/>
          </p:nvPr>
        </p:nvSpPr>
        <p:spPr/>
        <p:txBody>
          <a:bodyPr/>
          <a:lstStyle/>
          <a:p>
            <a:fld id="{3A36ED71-708C-422B-B31D-E262BE352FD8}" type="slidenum">
              <a:rPr lang="ar-IQ" smtClean="0"/>
              <a:pPr/>
              <a:t>6</a:t>
            </a:fld>
            <a:endParaRPr lang="ar-IQ"/>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l" rtl="0">
              <a:buNone/>
            </a:pPr>
            <a:r>
              <a:rPr lang="en-US" sz="4000" b="1" dirty="0">
                <a:solidFill>
                  <a:srgbClr val="7030A0"/>
                </a:solidFill>
              </a:rPr>
              <a:t>Repair by connective tissue deposition consists of four sequential processes:</a:t>
            </a:r>
          </a:p>
          <a:p>
            <a:pPr algn="l" rtl="0">
              <a:buFont typeface="Wingdings" pitchFamily="2" charset="2"/>
              <a:buChar char="Ø"/>
            </a:pPr>
            <a:r>
              <a:rPr lang="en-US" sz="4000" dirty="0"/>
              <a:t>Formation of new blood vessels (angiogenesis</a:t>
            </a:r>
            <a:r>
              <a:rPr lang="en-US" sz="4000" dirty="0" smtClean="0"/>
              <a:t>).</a:t>
            </a:r>
            <a:endParaRPr lang="en-US" sz="4000" dirty="0"/>
          </a:p>
          <a:p>
            <a:pPr algn="l" rtl="0">
              <a:buFont typeface="Wingdings" pitchFamily="2" charset="2"/>
              <a:buChar char="Ø"/>
            </a:pPr>
            <a:r>
              <a:rPr lang="en-US" sz="4000" dirty="0"/>
              <a:t>Migration and proliferation of </a:t>
            </a:r>
            <a:r>
              <a:rPr lang="en-US" sz="4000" dirty="0" smtClean="0"/>
              <a:t>fibroblasts.</a:t>
            </a:r>
            <a:endParaRPr lang="en-US" sz="4000" dirty="0"/>
          </a:p>
          <a:p>
            <a:pPr algn="l" rtl="0">
              <a:buFont typeface="Wingdings" pitchFamily="2" charset="2"/>
              <a:buChar char="Ø"/>
            </a:pPr>
            <a:r>
              <a:rPr lang="en-US" sz="4000" dirty="0"/>
              <a:t>Deposition of ECM (scar formation</a:t>
            </a:r>
            <a:r>
              <a:rPr lang="en-US" sz="4000" dirty="0" smtClean="0"/>
              <a:t>).</a:t>
            </a:r>
            <a:endParaRPr lang="en-US" sz="4000" dirty="0"/>
          </a:p>
          <a:p>
            <a:pPr algn="l" rtl="0">
              <a:buFont typeface="Wingdings" pitchFamily="2" charset="2"/>
              <a:buChar char="Ø"/>
            </a:pPr>
            <a:r>
              <a:rPr lang="en-US" sz="4000" dirty="0"/>
              <a:t>Maturation and reorganization of the fibrous tissue (remodeling</a:t>
            </a:r>
            <a:r>
              <a:rPr lang="en-US" sz="4000" dirty="0" smtClean="0"/>
              <a:t>). </a:t>
            </a:r>
            <a:endParaRPr lang="en-US" sz="4000" dirty="0"/>
          </a:p>
        </p:txBody>
      </p:sp>
      <p:sp>
        <p:nvSpPr>
          <p:cNvPr id="4" name="Slide Number Placeholder 3"/>
          <p:cNvSpPr>
            <a:spLocks noGrp="1"/>
          </p:cNvSpPr>
          <p:nvPr>
            <p:ph type="sldNum" sz="quarter" idx="12"/>
          </p:nvPr>
        </p:nvSpPr>
        <p:spPr/>
        <p:txBody>
          <a:bodyPr/>
          <a:lstStyle/>
          <a:p>
            <a:fld id="{3A36ED71-708C-422B-B31D-E262BE352FD8}" type="slidenum">
              <a:rPr lang="ar-IQ" sz="2800" smtClean="0">
                <a:solidFill>
                  <a:schemeClr val="tx1"/>
                </a:solidFill>
              </a:rPr>
              <a:pPr/>
              <a:t>7</a:t>
            </a:fld>
            <a:endParaRPr lang="ar-IQ" sz="2800"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l" rtl="0">
              <a:buFont typeface="Wingdings" pitchFamily="2" charset="2"/>
              <a:buChar char="§"/>
            </a:pPr>
            <a:r>
              <a:rPr lang="en-US" sz="4000" b="1" dirty="0" smtClean="0">
                <a:solidFill>
                  <a:srgbClr val="C00000"/>
                </a:solidFill>
              </a:rPr>
              <a:t>Angiogenesis (</a:t>
            </a:r>
            <a:r>
              <a:rPr lang="en-US" sz="4000" b="1" dirty="0" err="1" smtClean="0">
                <a:solidFill>
                  <a:srgbClr val="C00000"/>
                </a:solidFill>
              </a:rPr>
              <a:t>neovascularization</a:t>
            </a:r>
            <a:r>
              <a:rPr lang="en-US" sz="4000" b="1" dirty="0" smtClean="0">
                <a:solidFill>
                  <a:srgbClr val="C00000"/>
                </a:solidFill>
              </a:rPr>
              <a:t>)</a:t>
            </a:r>
          </a:p>
          <a:p>
            <a:pPr algn="l" rtl="0">
              <a:buNone/>
            </a:pPr>
            <a:r>
              <a:rPr lang="en-US" sz="4000" dirty="0" smtClean="0"/>
              <a:t>The preexisting vessels send out capillary sprouts to produce new vessels. </a:t>
            </a:r>
            <a:r>
              <a:rPr lang="en-US" sz="4000" b="1" dirty="0" smtClean="0"/>
              <a:t>Angiogenesis is a critical process in:-</a:t>
            </a:r>
          </a:p>
          <a:p>
            <a:pPr marL="742950" indent="-742950" algn="l" rtl="0">
              <a:buFont typeface="+mj-lt"/>
              <a:buAutoNum type="arabicPeriod"/>
            </a:pPr>
            <a:r>
              <a:rPr lang="en-US" sz="4000" b="1" dirty="0" smtClean="0"/>
              <a:t> </a:t>
            </a:r>
            <a:r>
              <a:rPr lang="en-US" sz="4000" dirty="0" smtClean="0"/>
              <a:t>Healing at sites of injury.</a:t>
            </a:r>
          </a:p>
          <a:p>
            <a:pPr marL="742950" indent="-742950" algn="l" rtl="0">
              <a:buFont typeface="+mj-lt"/>
              <a:buAutoNum type="arabicPeriod"/>
            </a:pPr>
            <a:r>
              <a:rPr lang="en-US" sz="4000" dirty="0" smtClean="0"/>
              <a:t> The development of collateral circulations at sites of ischemia. </a:t>
            </a:r>
          </a:p>
          <a:p>
            <a:pPr marL="742950" indent="-742950" algn="l" rtl="0">
              <a:buFont typeface="+mj-lt"/>
              <a:buAutoNum type="arabicPeriod"/>
            </a:pPr>
            <a:r>
              <a:rPr lang="en-US" sz="4000" dirty="0" smtClean="0"/>
              <a:t> In allowing tumors to increase in size beyond the limits of their original blood supply. </a:t>
            </a:r>
            <a:endParaRPr lang="ar-IQ" sz="4000" dirty="0" smtClean="0"/>
          </a:p>
          <a:p>
            <a:endParaRPr lang="ar-IQ" dirty="0"/>
          </a:p>
        </p:txBody>
      </p:sp>
      <p:sp>
        <p:nvSpPr>
          <p:cNvPr id="4" name="Slide Number Placeholder 3"/>
          <p:cNvSpPr>
            <a:spLocks noGrp="1"/>
          </p:cNvSpPr>
          <p:nvPr>
            <p:ph type="sldNum" sz="quarter" idx="12"/>
          </p:nvPr>
        </p:nvSpPr>
        <p:spPr/>
        <p:txBody>
          <a:bodyPr/>
          <a:lstStyle/>
          <a:p>
            <a:fld id="{3A36ED71-708C-422B-B31D-E262BE352FD8}" type="slidenum">
              <a:rPr lang="ar-IQ" sz="2800" smtClean="0">
                <a:solidFill>
                  <a:schemeClr val="tx1"/>
                </a:solidFill>
              </a:rPr>
              <a:pPr/>
              <a:t>8</a:t>
            </a:fld>
            <a:endParaRPr lang="ar-IQ" sz="2800"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l" rtl="0">
              <a:buNone/>
            </a:pPr>
            <a:r>
              <a:rPr lang="en-US" sz="3600" dirty="0"/>
              <a:t>It has recently been found that endothelial precursor cells may migrate from the bone marrow to areas of injury and participate in angiogenesis at these sites. Much work has been done to understand the mechanisms underlying angiogenesis, and therapies to either enhance the process (e.g., to improve blood flow to a heart ruined by coronary atherosclerosis) or inhibit it (to interfere with tumor growth) are being developed.</a:t>
            </a:r>
          </a:p>
          <a:p>
            <a:pPr algn="l" rtl="0">
              <a:buNone/>
            </a:pPr>
            <a:r>
              <a:rPr lang="en-US" sz="3600" dirty="0"/>
              <a:t>New vessels formed during angiogenesis are leaky. </a:t>
            </a:r>
            <a:endParaRPr lang="ar-IQ" sz="3600" dirty="0"/>
          </a:p>
        </p:txBody>
      </p:sp>
      <p:sp>
        <p:nvSpPr>
          <p:cNvPr id="4" name="Slide Number Placeholder 3"/>
          <p:cNvSpPr>
            <a:spLocks noGrp="1"/>
          </p:cNvSpPr>
          <p:nvPr>
            <p:ph type="sldNum" sz="quarter" idx="12"/>
          </p:nvPr>
        </p:nvSpPr>
        <p:spPr/>
        <p:txBody>
          <a:bodyPr/>
          <a:lstStyle/>
          <a:p>
            <a:fld id="{3A36ED71-708C-422B-B31D-E262BE352FD8}" type="slidenum">
              <a:rPr lang="ar-IQ" smtClean="0"/>
              <a:pPr/>
              <a:t>9</a:t>
            </a:fld>
            <a:endParaRPr lang="ar-IQ"/>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TotalTime>
  <Words>2601</Words>
  <Application>Microsoft Office PowerPoint</Application>
  <PresentationFormat>On-screen Show (4:3)</PresentationFormat>
  <Paragraphs>159</Paragraphs>
  <Slides>45</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Office Theme</vt:lpstr>
      <vt:lpstr>Bitmap Image</vt:lpstr>
      <vt:lpstr>REPAIR BY CONNECTIVE TISSUE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REPAIR BY CONNECTIVE TISSUE</dc:title>
  <dc:creator>HP</dc:creator>
  <cp:lastModifiedBy>HP</cp:lastModifiedBy>
  <cp:revision>23</cp:revision>
  <dcterms:created xsi:type="dcterms:W3CDTF">2012-09-21T15:49:10Z</dcterms:created>
  <dcterms:modified xsi:type="dcterms:W3CDTF">2012-10-18T05:52:57Z</dcterms:modified>
</cp:coreProperties>
</file>