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4" r:id="rId5"/>
    <p:sldMasterId id="2147483728" r:id="rId6"/>
    <p:sldMasterId id="2147483778" r:id="rId7"/>
  </p:sldMasterIdLst>
  <p:notesMasterIdLst>
    <p:notesMasterId r:id="rId32"/>
  </p:notesMasterIdLst>
  <p:sldIdLst>
    <p:sldId id="282" r:id="rId8"/>
    <p:sldId id="268" r:id="rId9"/>
    <p:sldId id="281" r:id="rId10"/>
    <p:sldId id="269" r:id="rId11"/>
    <p:sldId id="280" r:id="rId12"/>
    <p:sldId id="285" r:id="rId13"/>
    <p:sldId id="292" r:id="rId14"/>
    <p:sldId id="286" r:id="rId15"/>
    <p:sldId id="287" r:id="rId16"/>
    <p:sldId id="270" r:id="rId17"/>
    <p:sldId id="272" r:id="rId18"/>
    <p:sldId id="283" r:id="rId19"/>
    <p:sldId id="273" r:id="rId20"/>
    <p:sldId id="293" r:id="rId21"/>
    <p:sldId id="294" r:id="rId22"/>
    <p:sldId id="295" r:id="rId23"/>
    <p:sldId id="284" r:id="rId24"/>
    <p:sldId id="274" r:id="rId25"/>
    <p:sldId id="288" r:id="rId26"/>
    <p:sldId id="296" r:id="rId27"/>
    <p:sldId id="322" r:id="rId28"/>
    <p:sldId id="297" r:id="rId29"/>
    <p:sldId id="323" r:id="rId30"/>
    <p:sldId id="32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C162BF-D523-4D1D-95A0-515F13071065}" type="datetimeFigureOut">
              <a:rPr lang="ar-IQ" smtClean="0"/>
              <a:t>24/06/1440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9BD81A-5100-4988-A49C-AC43595662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81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DD4-9376-4659-BC7B-8CB3DF9BD03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90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92A7-4133-4E16-AFF2-F6D8F0E4F8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3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3C1-2B7E-4286-B5A6-1BEB8445DC1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9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5A02-AB15-4FAD-8893-0548302F141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06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F5A5-13D4-43BD-A8DD-C19375FAC7E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91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D5AC-8AFD-42B4-96ED-25FBDC7B718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406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178A-746A-4626-81CA-2E245C3B15D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066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F535-AAEA-4EB3-9921-09109202ED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5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80CA-1B43-4F08-A41C-FC9CB418E5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529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F2CA-664B-42A4-BBA4-A4A70A936D9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35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C502-3151-4513-B6D8-4C55C4BC0B0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419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BCB213-E8E1-4C2B-BD82-28898C6D39C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255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C3288B-5B23-443B-82AA-9D6C1BC6C34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33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DD4-9376-4659-BC7B-8CB3DF9BD03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92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92A7-4133-4E16-AFF2-F6D8F0E4F8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81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3C1-2B7E-4286-B5A6-1BEB8445DC1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721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5A02-AB15-4FAD-8893-0548302F141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005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F5A5-13D4-43BD-A8DD-C19375FAC7E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27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D5AC-8AFD-42B4-96ED-25FBDC7B718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510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178A-746A-4626-81CA-2E245C3B15D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783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F535-AAEA-4EB3-9921-09109202ED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585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80CA-1B43-4F08-A41C-FC9CB418E5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9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F2CA-664B-42A4-BBA4-A4A70A936D9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889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C502-3151-4513-B6D8-4C55C4BC0B0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529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BCB213-E8E1-4C2B-BD82-28898C6D39C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571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C3288B-5B23-443B-82AA-9D6C1BC6C34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840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DD4-9376-4659-BC7B-8CB3DF9BD03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78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92A7-4133-4E16-AFF2-F6D8F0E4F8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804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3C1-2B7E-4286-B5A6-1BEB8445DC1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4100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5A02-AB15-4FAD-8893-0548302F141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572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F5A5-13D4-43BD-A8DD-C19375FAC7E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095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D5AC-8AFD-42B4-96ED-25FBDC7B718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840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178A-746A-4626-81CA-2E245C3B15D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839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F535-AAEA-4EB3-9921-09109202ED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865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80CA-1B43-4F08-A41C-FC9CB418E5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847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F2CA-664B-42A4-BBA4-A4A70A936D9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493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C502-3151-4513-B6D8-4C55C4BC0B0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163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BCB213-E8E1-4C2B-BD82-28898C6D39C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01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C3288B-5B23-443B-82AA-9D6C1BC6C34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970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DD4-9376-4659-BC7B-8CB3DF9BD03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452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92A7-4133-4E16-AFF2-F6D8F0E4F8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815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3C1-2B7E-4286-B5A6-1BEB8445DC1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312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5A02-AB15-4FAD-8893-0548302F141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411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F5A5-13D4-43BD-A8DD-C19375FAC7E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703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D5AC-8AFD-42B4-96ED-25FBDC7B718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37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178A-746A-4626-81CA-2E245C3B15D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848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F535-AAEA-4EB3-9921-09109202ED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273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80CA-1B43-4F08-A41C-FC9CB418E5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17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F2CA-664B-42A4-BBA4-A4A70A936D9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448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C502-3151-4513-B6D8-4C55C4BC0B0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548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BCB213-E8E1-4C2B-BD82-28898C6D39C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599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C3288B-5B23-443B-82AA-9D6C1BC6C34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646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DD4-9376-4659-BC7B-8CB3DF9BD03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244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92A7-4133-4E16-AFF2-F6D8F0E4F8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378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3C1-2B7E-4286-B5A6-1BEB8445DC1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33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5A02-AB15-4FAD-8893-0548302F141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589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F5A5-13D4-43BD-A8DD-C19375FAC7E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2851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D5AC-8AFD-42B4-96ED-25FBDC7B718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352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178A-746A-4626-81CA-2E245C3B15D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367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F535-AAEA-4EB3-9921-09109202ED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370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80CA-1B43-4F08-A41C-FC9CB418E5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284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F2CA-664B-42A4-BBA4-A4A70A936D9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41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C502-3151-4513-B6D8-4C55C4BC0B0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796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BCB213-E8E1-4C2B-BD82-28898C6D39C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159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C3288B-5B23-443B-82AA-9D6C1BC6C34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390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8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56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8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90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38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10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61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5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48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80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D89AB-98B3-4D92-B3E7-12A1CC94AF99}" type="slidenum">
              <a:rPr lang="tr-TR" baseline="30000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baseline="300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2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D89AB-98B3-4D92-B3E7-12A1CC94AF99}" type="slidenum">
              <a:rPr lang="tr-TR" baseline="30000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baseline="300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D89AB-98B3-4D92-B3E7-12A1CC94AF99}" type="slidenum">
              <a:rPr lang="tr-TR" baseline="30000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baseline="300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D89AB-98B3-4D92-B3E7-12A1CC94AF99}" type="slidenum">
              <a:rPr lang="tr-TR" baseline="30000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baseline="300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0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D89AB-98B3-4D92-B3E7-12A1CC94AF99}" type="slidenum">
              <a:rPr lang="tr-TR" baseline="30000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baseline="300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3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sz="5400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z="54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sz="7700" dirty="0" smtClean="0"/>
              <a:t>Enterobacteriaceae</a:t>
            </a:r>
            <a:endParaRPr lang="en-US" sz="77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sz="77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5600" dirty="0" err="1" smtClean="0"/>
              <a:t>Dr.Salma</a:t>
            </a:r>
            <a:endParaRPr lang="en-US" sz="4200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tr-TR" sz="5400" dirty="0" smtClean="0"/>
          </a:p>
        </p:txBody>
      </p:sp>
    </p:spTree>
    <p:extLst>
      <p:ext uri="{BB962C8B-B14F-4D97-AF65-F5344CB8AC3E}">
        <p14:creationId xmlns:p14="http://schemas.microsoft.com/office/powerpoint/2010/main" val="19115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B186-9859-4556-8CD1-830661ED4888}" type="slidenum">
              <a:rPr lang="en-US"/>
              <a:pPr/>
              <a:t>10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Facultative anaerobes, grow best in air</a:t>
            </a:r>
          </a:p>
          <a:p>
            <a:pPr>
              <a:lnSpc>
                <a:spcPct val="90000"/>
              </a:lnSpc>
            </a:pPr>
            <a:r>
              <a:rPr lang="en-US"/>
              <a:t>All ferment glucose, reduce nitrates to nitrites, oxidase negative, and catalase positive.</a:t>
            </a:r>
          </a:p>
          <a:p>
            <a:pPr>
              <a:lnSpc>
                <a:spcPct val="90000"/>
              </a:lnSpc>
            </a:pPr>
            <a:r>
              <a:rPr lang="en-US"/>
              <a:t>Divided into coliforms (lactose fermenters) and non-coliforms (non-lactose fermenters)</a:t>
            </a:r>
          </a:p>
          <a:p>
            <a:pPr>
              <a:lnSpc>
                <a:spcPct val="90000"/>
              </a:lnSpc>
            </a:pPr>
            <a:r>
              <a:rPr lang="en-US"/>
              <a:t>Enrichment, selective and differential media utilized for screening samples for pathogens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09F0-86A0-4103-91DE-AC0FDE8B0023}" type="slidenum">
              <a:rPr lang="en-US"/>
              <a:pPr/>
              <a:t>11</a:t>
            </a:fld>
            <a:endParaRPr lang="en-US"/>
          </a:p>
        </p:txBody>
      </p:sp>
      <p:pic>
        <p:nvPicPr>
          <p:cNvPr id="72707" name="Picture 3" descr="isolation_media_for_enterics_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2063"/>
            <a:ext cx="8610600" cy="43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5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i="1" smtClean="0">
                <a:solidFill>
                  <a:schemeClr val="hlink"/>
                </a:solidFill>
              </a:rPr>
              <a:t>Enterobacteriaceae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become pathogenic when they acquire virulence factor</a:t>
            </a:r>
          </a:p>
          <a:p>
            <a:pPr eaLnBrk="1" hangingPunct="1"/>
            <a:r>
              <a:rPr lang="tr-TR" smtClean="0"/>
              <a:t>can originate from an animal</a:t>
            </a:r>
          </a:p>
          <a:p>
            <a:pPr eaLnBrk="1" hangingPunct="1"/>
            <a:r>
              <a:rPr lang="tr-TR" smtClean="0"/>
              <a:t>or from a human carrier</a:t>
            </a:r>
          </a:p>
          <a:p>
            <a:pPr eaLnBrk="1" hangingPunct="1"/>
            <a:r>
              <a:rPr lang="tr-TR" smtClean="0"/>
              <a:t>or through the endogenous spread of organisms  </a:t>
            </a:r>
          </a:p>
        </p:txBody>
      </p:sp>
    </p:spTree>
    <p:extLst>
      <p:ext uri="{BB962C8B-B14F-4D97-AF65-F5344CB8AC3E}">
        <p14:creationId xmlns:p14="http://schemas.microsoft.com/office/powerpoint/2010/main" val="32722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A72F-4913-4DF3-9697-6C54610939E8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Antigenic Structures and Virulence Factors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Complex surface antigens contribute to pathogenicity and trigger immune response:</a:t>
            </a:r>
          </a:p>
          <a:p>
            <a:r>
              <a:rPr lang="en-US"/>
              <a:t>H – flagellar Ag</a:t>
            </a:r>
          </a:p>
          <a:p>
            <a:r>
              <a:rPr lang="en-US"/>
              <a:t>K – capsule and/or fimbrial Ag</a:t>
            </a:r>
          </a:p>
          <a:p>
            <a:r>
              <a:rPr lang="en-US"/>
              <a:t>O – somatic or cell wall Ag – all have</a:t>
            </a:r>
          </a:p>
          <a:p>
            <a:r>
              <a:rPr lang="en-US"/>
              <a:t>Endotoxin</a:t>
            </a:r>
          </a:p>
          <a:p>
            <a:r>
              <a:rPr lang="en-US"/>
              <a:t>Exotoxins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12222"/>
          <a:stretch/>
        </p:blipFill>
        <p:spPr>
          <a:xfrm>
            <a:off x="0" y="11430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17778"/>
          <a:stretch/>
        </p:blipFill>
        <p:spPr>
          <a:xfrm>
            <a:off x="1137" y="16764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5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 b="27111"/>
          <a:stretch/>
        </p:blipFill>
        <p:spPr>
          <a:xfrm>
            <a:off x="0" y="1295400"/>
            <a:ext cx="9144000" cy="37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4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37719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87450" y="6308725"/>
            <a:ext cx="7129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n"/>
              <a:defRPr/>
            </a:pPr>
            <a:r>
              <a:rPr lang="tr-TR" sz="10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Sites of infections with common members of the Enterobacteriaceae listed in order of prevalence</a:t>
            </a:r>
            <a:r>
              <a:rPr lang="tr-TR" sz="1000" b="1">
                <a:solidFill>
                  <a:prstClr val="black"/>
                </a:solidFill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8711-F966-4B02-A432-045DC732790E}" type="slidenum">
              <a:rPr lang="en-US"/>
              <a:pPr/>
              <a:t>18</a:t>
            </a:fld>
            <a:endParaRPr lang="en-US"/>
          </a:p>
        </p:txBody>
      </p:sp>
      <p:pic>
        <p:nvPicPr>
          <p:cNvPr id="74755" name="Picture 3" descr="antigenic_structures_in_gr_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629400" cy="622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45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i="1" smtClean="0">
                <a:solidFill>
                  <a:schemeClr val="hlink"/>
                </a:solidFill>
              </a:rPr>
              <a:t>Enterobacteriaceae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smtClean="0"/>
              <a:t>Resistance to bile salts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Some have capsules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sz="2000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sz="2000" b="1" smtClean="0"/>
              <a:t>       </a:t>
            </a:r>
            <a:r>
              <a:rPr lang="tr-TR" sz="2000" b="1" smtClean="0">
                <a:solidFill>
                  <a:schemeClr val="folHlink"/>
                </a:solidFill>
              </a:rPr>
              <a:t>Common Medically Important Enterobacteriaceae</a:t>
            </a:r>
            <a:endParaRPr lang="tr-TR" sz="20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Citrobacter freundii, Citrobacter koseri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Enterobacter aerogenes, Enterobacter cloacae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Escherichia coli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Klebsiella pneumoniae, Klebsiella oxytoca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Morganella morganii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Proteus mirabilis, Proteus vulgaris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Salmonella enterica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Serratia marcescens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Shigella sonnei, Shigella flexneri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i="1" smtClean="0"/>
              <a:t>Yersinia pestis, Yersinia enterocolitica, Yersinia pseudotuberculosis</a:t>
            </a:r>
            <a:r>
              <a:rPr lang="tr-TR" sz="20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•"/>
            </a:pPr>
            <a:endParaRPr lang="tr-TR" sz="2000" smtClean="0"/>
          </a:p>
        </p:txBody>
      </p:sp>
    </p:spTree>
    <p:extLst>
      <p:ext uri="{BB962C8B-B14F-4D97-AF65-F5344CB8AC3E}">
        <p14:creationId xmlns:p14="http://schemas.microsoft.com/office/powerpoint/2010/main" val="30612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B5DB-81CB-4F80-B734-2CB31E2FBCCD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/>
              <a:t>Enterobacteriaceae Family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Enterics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Large family of small, non-spore-forming  Gram-negative rods</a:t>
            </a:r>
          </a:p>
          <a:p>
            <a:pPr>
              <a:lnSpc>
                <a:spcPct val="90000"/>
              </a:lnSpc>
            </a:pPr>
            <a:r>
              <a:rPr lang="en-US" dirty="0"/>
              <a:t>Many members inhabit soil, water, decaying matter, and are common occupants of large bowel of animals including humans.</a:t>
            </a:r>
          </a:p>
          <a:p>
            <a:pPr>
              <a:lnSpc>
                <a:spcPct val="90000"/>
              </a:lnSpc>
            </a:pPr>
            <a:r>
              <a:rPr lang="en-US" dirty="0"/>
              <a:t>Most frequent cause of diarrhea through enterotoxins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Enterics</a:t>
            </a:r>
            <a:r>
              <a:rPr lang="en-US" dirty="0"/>
              <a:t>, along with </a:t>
            </a:r>
            <a:r>
              <a:rPr lang="en-US" i="1" dirty="0"/>
              <a:t>Pseudomonas sp.</a:t>
            </a:r>
            <a:r>
              <a:rPr lang="en-US" dirty="0"/>
              <a:t>, account for almost 50% of nosocomial infections.</a:t>
            </a:r>
          </a:p>
        </p:txBody>
      </p:sp>
    </p:spTree>
    <p:extLst>
      <p:ext uri="{BB962C8B-B14F-4D97-AF65-F5344CB8AC3E}">
        <p14:creationId xmlns:p14="http://schemas.microsoft.com/office/powerpoint/2010/main" val="265487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629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 r="18333"/>
          <a:stretch/>
        </p:blipFill>
        <p:spPr>
          <a:xfrm>
            <a:off x="0" y="0"/>
            <a:ext cx="7467600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8" b="41058"/>
          <a:stretch/>
        </p:blipFill>
        <p:spPr>
          <a:xfrm>
            <a:off x="-152400" y="3810000"/>
            <a:ext cx="75438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3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9" b="9916"/>
          <a:stretch/>
        </p:blipFill>
        <p:spPr>
          <a:xfrm>
            <a:off x="457200" y="609600"/>
            <a:ext cx="8233287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6021" y="4114800"/>
            <a:ext cx="37356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Triple sugar iron (TSI)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10701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3643306" y="1714488"/>
            <a:ext cx="259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2" charset="-78"/>
                <a:cs typeface="Andalus" pitchFamily="2" charset="-78"/>
              </a:rPr>
              <a:t>Thank you </a:t>
            </a:r>
            <a:endParaRPr lang="en-US" sz="4800" dirty="0">
              <a:solidFill>
                <a:srgbClr val="C00000"/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7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175" y="0"/>
            <a:ext cx="8124825" cy="6858000"/>
          </a:xfrm>
        </p:spPr>
        <p:txBody>
          <a:bodyPr>
            <a:normAutofit/>
          </a:bodyPr>
          <a:lstStyle/>
          <a:p>
            <a:pPr lvl="1">
              <a:buClr>
                <a:srgbClr val="3891A7"/>
              </a:buClr>
              <a:defRPr/>
            </a:pP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550" indent="0" algn="just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 Gram negative non spore-forming rods. Some are motile, others are capsule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producing.</a:t>
            </a:r>
          </a:p>
          <a:p>
            <a:pPr marL="82550" indent="0" algn="just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Facultative anaerobes</a:t>
            </a:r>
          </a:p>
          <a:p>
            <a:pPr marL="82550" indent="0" algn="just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3- Ferment glucose with or without gas</a:t>
            </a:r>
          </a:p>
          <a:p>
            <a:pPr marL="82550" indent="0" algn="just">
              <a:spcAft>
                <a:spcPts val="0"/>
              </a:spcAft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 Not fastidious but can grow on ordinary media</a:t>
            </a:r>
          </a:p>
          <a:p>
            <a:pPr marL="82550" indent="0" algn="just"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 Oxidase negative</a:t>
            </a:r>
            <a:endParaRPr lang="ar-IQ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42989"/>
            <a:ext cx="10287000" cy="61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2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4011-FEB6-40FD-B128-9F3BC95A49EE}" type="slidenum">
              <a:rPr lang="en-US"/>
              <a:pPr/>
              <a:t>4</a:t>
            </a:fld>
            <a:endParaRPr lang="en-US"/>
          </a:p>
        </p:txBody>
      </p:sp>
      <p:pic>
        <p:nvPicPr>
          <p:cNvPr id="69635" name="Picture 3" descr="bacteria_that_account_for_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28600"/>
            <a:ext cx="33369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400" b="1" smtClean="0"/>
              <a:t>                            </a:t>
            </a:r>
            <a:r>
              <a:rPr lang="en-US" sz="3200" b="1" dirty="0" smtClean="0"/>
              <a:t>Gram (–)</a:t>
            </a:r>
            <a:r>
              <a:rPr lang="en-US" sz="3200" b="1" dirty="0" err="1" smtClean="0"/>
              <a:t>ve</a:t>
            </a:r>
            <a:r>
              <a:rPr lang="en-US" sz="3200" b="1" dirty="0" smtClean="0"/>
              <a:t> rods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9425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2400" b="1" dirty="0" smtClean="0"/>
              <a:t>1- Enteric rods          </a:t>
            </a:r>
            <a:r>
              <a:rPr lang="en-US" sz="1800" b="1" dirty="0" smtClean="0"/>
              <a:t>Facultative  an-aerobic (</a:t>
            </a:r>
            <a:r>
              <a:rPr lang="en-US" sz="1800" b="1" dirty="0" err="1" smtClean="0"/>
              <a:t>En</a:t>
            </a:r>
            <a:r>
              <a:rPr lang="en-US" sz="2400" b="1" dirty="0" err="1" smtClean="0"/>
              <a:t>t</a:t>
            </a:r>
            <a:r>
              <a:rPr lang="en-US" sz="2000" b="1" dirty="0" err="1" smtClean="0"/>
              <a:t>erobacteriacea</a:t>
            </a:r>
            <a:r>
              <a:rPr lang="en-US" sz="2400" b="1" dirty="0" smtClean="0"/>
              <a:t>) 2- non - Enteric rods                 Obligatory  aerobic</a:t>
            </a: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ar-IQ" sz="2400" b="1" dirty="0" smtClean="0"/>
              <a:t> </a:t>
            </a:r>
            <a:r>
              <a:rPr lang="en-US" sz="2400" b="1" dirty="0" smtClean="0"/>
              <a:t>Facultative an-aerobic</a:t>
            </a:r>
          </a:p>
          <a:p>
            <a:pPr>
              <a:buFont typeface="Wingdings" pitchFamily="2" charset="2"/>
              <a:buNone/>
              <a:defRPr/>
            </a:pPr>
            <a:r>
              <a:rPr lang="ar-IQ" sz="2400" b="1" dirty="0" smtClean="0"/>
              <a:t>    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a.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Facultative an-aerobic(</a:t>
            </a: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</a:rPr>
              <a:t>Enterobacteriacea</a:t>
            </a:r>
            <a:r>
              <a:rPr lang="en-US" sz="2400" b="1" u="sng" dirty="0" smtClean="0"/>
              <a:t>)</a:t>
            </a:r>
            <a:r>
              <a:rPr lang="en-US" sz="2400" b="1" dirty="0" smtClean="0"/>
              <a:t>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* Microscopic examination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None/>
              <a:defRPr/>
            </a:pPr>
            <a:r>
              <a:rPr lang="en-US" sz="2000" b="1" dirty="0" smtClean="0"/>
              <a:t>Short G -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rods , motile (except </a:t>
            </a:r>
            <a:r>
              <a:rPr lang="en-US" sz="2000" b="1" i="1" dirty="0" err="1" smtClean="0"/>
              <a:t>klebsiella</a:t>
            </a:r>
            <a:r>
              <a:rPr lang="en-US" sz="2000" b="1" i="1" dirty="0" smtClean="0"/>
              <a:t> and </a:t>
            </a:r>
            <a:r>
              <a:rPr lang="en-US" sz="2000" b="1" i="1" dirty="0" err="1" smtClean="0"/>
              <a:t>shigella</a:t>
            </a:r>
            <a:r>
              <a:rPr lang="en-US" sz="2000" b="1" dirty="0" smtClean="0"/>
              <a:t>), non –capsulated (except  </a:t>
            </a:r>
            <a:r>
              <a:rPr lang="en-US" sz="2000" b="1" i="1" dirty="0" err="1" smtClean="0"/>
              <a:t>klebsiella</a:t>
            </a:r>
            <a:r>
              <a:rPr lang="en-US" sz="2400" dirty="0" smtClean="0"/>
              <a:t>) </a:t>
            </a:r>
            <a:r>
              <a:rPr lang="ar-IQ" sz="2400" dirty="0" smtClean="0"/>
              <a:t>     </a:t>
            </a:r>
            <a:endParaRPr lang="en-US" sz="2400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Cultural appearance </a:t>
            </a:r>
            <a:r>
              <a:rPr lang="ar-IQ" sz="2400" b="1" dirty="0" smtClean="0">
                <a:solidFill>
                  <a:srgbClr val="FF0000"/>
                </a:solidFill>
              </a:rPr>
              <a:t>*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None/>
              <a:defRPr/>
            </a:pPr>
            <a:r>
              <a:rPr lang="en-US" sz="2000" b="1" dirty="0" smtClean="0"/>
              <a:t>the colonies of </a:t>
            </a:r>
            <a:r>
              <a:rPr lang="en-US" sz="2000" b="1" dirty="0" err="1" smtClean="0"/>
              <a:t>enterobacteriacea</a:t>
            </a:r>
            <a:r>
              <a:rPr lang="en-US" sz="2000" b="1" dirty="0" smtClean="0"/>
              <a:t> in general (circular ,convex ,smooth colonies ).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On </a:t>
            </a:r>
            <a:r>
              <a:rPr lang="en-US" sz="2000" b="1" dirty="0" err="1" smtClean="0">
                <a:solidFill>
                  <a:schemeClr val="tx1">
                    <a:lumMod val="85000"/>
                  </a:schemeClr>
                </a:solidFill>
              </a:rPr>
              <a:t>MacConkey</a:t>
            </a:r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000" b="1" dirty="0" smtClean="0"/>
              <a:t>: Selective media for </a:t>
            </a:r>
            <a:r>
              <a:rPr lang="en-US" sz="2000" b="1" dirty="0" err="1" smtClean="0"/>
              <a:t>enterobacteriacea</a:t>
            </a:r>
            <a:r>
              <a:rPr lang="en-US" sz="2000" b="1" dirty="0" smtClean="0"/>
              <a:t> .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ar-IQ" sz="2000" b="1" dirty="0" smtClean="0"/>
              <a:t>     </a:t>
            </a:r>
            <a:r>
              <a:rPr lang="en-US" sz="2000" b="1" dirty="0" smtClean="0"/>
              <a:t>                           Differential media *Lactose </a:t>
            </a:r>
            <a:r>
              <a:rPr lang="en-US" sz="2000" b="1" dirty="0" err="1" smtClean="0"/>
              <a:t>fermenter</a:t>
            </a:r>
            <a:r>
              <a:rPr lang="en-US" sz="2000" b="1" dirty="0" smtClean="0"/>
              <a:t> (</a:t>
            </a:r>
            <a:r>
              <a:rPr lang="en-US" sz="2000" b="1" u="sng" dirty="0" smtClean="0">
                <a:solidFill>
                  <a:srgbClr val="FF00FF"/>
                </a:solidFill>
              </a:rPr>
              <a:t>pink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 smtClean="0"/>
              <a:t>colonies) such as </a:t>
            </a:r>
            <a:r>
              <a:rPr lang="en-US" sz="2000" b="1" i="1" dirty="0" err="1" smtClean="0"/>
              <a:t>E.coli</a:t>
            </a:r>
            <a:r>
              <a:rPr lang="en-US" sz="2000" b="1" dirty="0" smtClean="0"/>
              <a:t>  and  </a:t>
            </a:r>
            <a:r>
              <a:rPr lang="en-US" sz="2000" b="1" i="1" dirty="0" err="1" smtClean="0"/>
              <a:t>Klebsiella</a:t>
            </a:r>
            <a:r>
              <a:rPr lang="en-US" sz="2000" b="1" dirty="0" smtClean="0"/>
              <a:t>.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sz="2000" b="1" dirty="0" smtClean="0"/>
              <a:t>                           *Non- lactose </a:t>
            </a:r>
            <a:r>
              <a:rPr lang="en-US" sz="2000" b="1" dirty="0" err="1" smtClean="0"/>
              <a:t>fermenter</a:t>
            </a:r>
            <a:r>
              <a:rPr lang="en-US" sz="2000" b="1" dirty="0" smtClean="0"/>
              <a:t> (</a:t>
            </a:r>
            <a:r>
              <a:rPr lang="en-US" sz="2000" b="1" u="sng" dirty="0" smtClean="0"/>
              <a:t>colorless </a:t>
            </a:r>
            <a:r>
              <a:rPr lang="en-US" sz="2000" b="1" dirty="0" smtClean="0"/>
              <a:t>colonies) such </a:t>
            </a:r>
            <a:r>
              <a:rPr lang="ar-IQ" sz="2000" b="1" dirty="0" smtClean="0"/>
              <a:t> </a:t>
            </a:r>
            <a:r>
              <a:rPr lang="en-US" sz="2000" b="1" dirty="0" smtClean="0"/>
              <a:t>as </a:t>
            </a:r>
            <a:r>
              <a:rPr lang="en-US" sz="2000" b="1" i="1" dirty="0" smtClean="0"/>
              <a:t>Proteus , Salmonella </a:t>
            </a:r>
            <a:r>
              <a:rPr lang="en-US" sz="2000" b="1" dirty="0" smtClean="0"/>
              <a:t>and </a:t>
            </a:r>
            <a:r>
              <a:rPr lang="en-US" sz="2000" b="1" i="1" dirty="0" err="1" smtClean="0"/>
              <a:t>Shigella</a:t>
            </a:r>
            <a:r>
              <a:rPr lang="en-US" sz="2000" b="1" i="1" dirty="0" smtClean="0"/>
              <a:t>.</a:t>
            </a:r>
            <a:endParaRPr lang="en-US" sz="2000" b="1" dirty="0" smtClean="0"/>
          </a:p>
          <a:p>
            <a:pPr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>
              <a:buFont typeface="Wingdings" pitchFamily="2" charset="2"/>
              <a:buNone/>
              <a:defRPr/>
            </a:pPr>
            <a:endParaRPr lang="ar-IQ" sz="2000" b="1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2857500" y="857250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3786188" y="1214438"/>
            <a:ext cx="10715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3714750" y="1428750"/>
            <a:ext cx="128587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9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i="1" smtClean="0">
                <a:solidFill>
                  <a:schemeClr val="hlink"/>
                </a:solidFill>
              </a:rPr>
              <a:t>Enterobacteriaceae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ferment </a:t>
            </a:r>
            <a:r>
              <a:rPr lang="tr-TR" u="sng" smtClean="0">
                <a:hlinkClick r:id="" tooltip="View drug information"/>
              </a:rPr>
              <a:t>glucose</a:t>
            </a:r>
            <a:r>
              <a:rPr lang="tr-TR" u="sng" smtClean="0"/>
              <a:t>, reduce nitrate</a:t>
            </a:r>
            <a:r>
              <a:rPr lang="tr-TR" smtClean="0"/>
              <a:t> </a:t>
            </a:r>
          </a:p>
          <a:p>
            <a:pPr eaLnBrk="1" hangingPunct="1"/>
            <a:r>
              <a:rPr lang="tr-TR" smtClean="0"/>
              <a:t>catalase positive and oxidase negative</a:t>
            </a:r>
          </a:p>
          <a:p>
            <a:pPr eaLnBrk="1" hangingPunct="1"/>
            <a:r>
              <a:rPr lang="tr-TR" smtClean="0"/>
              <a:t>the ability to </a:t>
            </a:r>
            <a:r>
              <a:rPr lang="tr-TR" b="1" smtClean="0"/>
              <a:t>ferment lactose</a:t>
            </a:r>
            <a:r>
              <a:rPr lang="tr-TR" smtClean="0"/>
              <a:t> </a:t>
            </a:r>
            <a:r>
              <a:rPr lang="tr-TR" i="1" smtClean="0"/>
              <a:t>Escherichia, Klebsiella, Enterobacter, Citrobacter,</a:t>
            </a:r>
            <a:r>
              <a:rPr lang="tr-TR" smtClean="0"/>
              <a:t> and </a:t>
            </a:r>
            <a:r>
              <a:rPr lang="tr-TR" i="1" smtClean="0"/>
              <a:t>Serratia</a:t>
            </a:r>
            <a:r>
              <a:rPr lang="tr-TR" smtClean="0"/>
              <a:t> spp </a:t>
            </a:r>
          </a:p>
          <a:p>
            <a:pPr eaLnBrk="1" hangingPunct="1"/>
            <a:r>
              <a:rPr lang="tr-TR" smtClean="0"/>
              <a:t>do not ferment lactose  </a:t>
            </a:r>
            <a:r>
              <a:rPr lang="tr-TR" i="1" smtClean="0"/>
              <a:t>Proteus, Salmonella, Shigella,</a:t>
            </a:r>
            <a:r>
              <a:rPr lang="tr-TR" smtClean="0"/>
              <a:t> and </a:t>
            </a:r>
            <a:r>
              <a:rPr lang="tr-TR" i="1" smtClean="0"/>
              <a:t>Yersinia</a:t>
            </a:r>
            <a:r>
              <a:rPr lang="tr-TR" smtClean="0"/>
              <a:t> spp.  </a:t>
            </a:r>
          </a:p>
          <a:p>
            <a:pPr eaLnBrk="1" hangingPunct="1"/>
            <a:r>
              <a:rPr lang="tr-TR" smtClean="0"/>
              <a:t>Some have prominent capsules</a:t>
            </a:r>
          </a:p>
        </p:txBody>
      </p:sp>
    </p:spTree>
    <p:extLst>
      <p:ext uri="{BB962C8B-B14F-4D97-AF65-F5344CB8AC3E}">
        <p14:creationId xmlns:p14="http://schemas.microsoft.com/office/powerpoint/2010/main" val="32136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3333"/>
          <a:stretch/>
        </p:blipFill>
        <p:spPr>
          <a:xfrm>
            <a:off x="0" y="9906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mtClean="0"/>
              <a:t>Lactose fermentation</a:t>
            </a:r>
          </a:p>
        </p:txBody>
      </p:sp>
      <p:pic>
        <p:nvPicPr>
          <p:cNvPr id="12291" name="Picture 2" descr="C:\Documents and Settings\user\Desktop\laktoz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r="12810"/>
          <a:stretch>
            <a:fillRect/>
          </a:stretch>
        </p:blipFill>
        <p:spPr>
          <a:noFill/>
        </p:spPr>
      </p:pic>
      <p:sp>
        <p:nvSpPr>
          <p:cNvPr id="12292" name="5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49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2" descr="C:\Documents and Settings\user\Desktop\images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>
          <a:xfrm>
            <a:off x="1979613" y="1773238"/>
            <a:ext cx="4718050" cy="3384550"/>
          </a:xfrm>
          <a:noFill/>
        </p:spPr>
      </p:pic>
    </p:spTree>
    <p:extLst>
      <p:ext uri="{BB962C8B-B14F-4D97-AF65-F5344CB8AC3E}">
        <p14:creationId xmlns:p14="http://schemas.microsoft.com/office/powerpoint/2010/main" val="2488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448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Andalus</vt:lpstr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Ofis Teması</vt:lpstr>
      <vt:lpstr>1_Ofis Teması</vt:lpstr>
      <vt:lpstr>2_Ofis Teması</vt:lpstr>
      <vt:lpstr>3_Ofis Teması</vt:lpstr>
      <vt:lpstr>4_Ofis Teması</vt:lpstr>
      <vt:lpstr>Office Theme</vt:lpstr>
      <vt:lpstr>PowerPoint Presentation</vt:lpstr>
      <vt:lpstr>Enterobacteriaceae Family</vt:lpstr>
      <vt:lpstr>PowerPoint Presentation</vt:lpstr>
      <vt:lpstr>PowerPoint Presentation</vt:lpstr>
      <vt:lpstr>                            Gram (–)ve rods </vt:lpstr>
      <vt:lpstr>Enterobacteriaceae</vt:lpstr>
      <vt:lpstr>PowerPoint Presentation</vt:lpstr>
      <vt:lpstr>Lactose fermentation</vt:lpstr>
      <vt:lpstr>PowerPoint Presentation</vt:lpstr>
      <vt:lpstr>PowerPoint Presentation</vt:lpstr>
      <vt:lpstr>PowerPoint Presentation</vt:lpstr>
      <vt:lpstr>Enterobacteriaceae</vt:lpstr>
      <vt:lpstr>Antigenic Structures and Virulence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Enterobacteriaceae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mody-pc</dc:creator>
  <cp:lastModifiedBy>DR.Ahmed Saker 2O14</cp:lastModifiedBy>
  <cp:revision>21</cp:revision>
  <dcterms:created xsi:type="dcterms:W3CDTF">2006-08-16T00:00:00Z</dcterms:created>
  <dcterms:modified xsi:type="dcterms:W3CDTF">2019-03-01T10:04:17Z</dcterms:modified>
</cp:coreProperties>
</file>