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2"/>
  </p:sldMasterIdLst>
  <p:notesMasterIdLst>
    <p:notesMasterId r:id="rId18"/>
  </p:notesMasterIdLst>
  <p:sldIdLst>
    <p:sldId id="256" r:id="rId3"/>
    <p:sldId id="295" r:id="rId4"/>
    <p:sldId id="296" r:id="rId5"/>
    <p:sldId id="301" r:id="rId6"/>
    <p:sldId id="309" r:id="rId7"/>
    <p:sldId id="310" r:id="rId8"/>
    <p:sldId id="304" r:id="rId9"/>
    <p:sldId id="312" r:id="rId10"/>
    <p:sldId id="313" r:id="rId11"/>
    <p:sldId id="311" r:id="rId12"/>
    <p:sldId id="314" r:id="rId13"/>
    <p:sldId id="315" r:id="rId14"/>
    <p:sldId id="316" r:id="rId15"/>
    <p:sldId id="317" r:id="rId16"/>
    <p:sldId id="280" r:id="rId17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0093"/>
    <a:srgbClr val="00CC99"/>
    <a:srgbClr val="0099FF"/>
    <a:srgbClr val="00FFCC"/>
    <a:srgbClr val="0066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836" autoAdjust="0"/>
  </p:normalViewPr>
  <p:slideViewPr>
    <p:cSldViewPr snapToGrid="0">
      <p:cViewPr varScale="1">
        <p:scale>
          <a:sx n="46" d="100"/>
          <a:sy n="46" d="100"/>
        </p:scale>
        <p:origin x="-1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541191D7-EAA8-4D00-8B90-2FC6F2F34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7472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0F11A-810D-459E-AB6B-3D5469F043E0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0B0D17D-2647-4266-9487-0CA541A3F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8B10A-B675-4087-9034-9B2183FA1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842850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D3488-233A-4527-AB2B-86B08BC2E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285423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9DD91-C94B-4410-B8E2-C31341F4D5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87100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49" y="4406900"/>
            <a:ext cx="67992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5449" y="2906713"/>
            <a:ext cx="67992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DFB7-BA1E-400C-A6DB-42D5818B1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000928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D494-68BC-407F-AF65-AB0F97113B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694676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4" y="274638"/>
            <a:ext cx="72294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324" y="1535113"/>
            <a:ext cx="34575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324" y="2174875"/>
            <a:ext cx="34671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4925" y="1535113"/>
            <a:ext cx="35718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4925" y="2174875"/>
            <a:ext cx="35718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E3192-E4CE-48D6-A6F2-6D2A27238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955933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8FEF-6213-4598-919E-2C5D33C169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797571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107C3-E985-4DC2-8886-570CDD1DCD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387172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73050"/>
            <a:ext cx="40385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375" y="144462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7DE84-1273-4261-A7F9-101789AAB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129793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41826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64087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41826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4E99E-F311-4DF1-948C-EE093CE6C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762114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D1F01D4-9524-4813-B564-656FF752D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388" y="1339850"/>
            <a:ext cx="7429500" cy="1143000"/>
          </a:xfrm>
        </p:spPr>
        <p:txBody>
          <a:bodyPr/>
          <a:lstStyle/>
          <a:p>
            <a:r>
              <a:rPr lang="en-US" i="1" dirty="0" smtClean="0"/>
              <a:t>Pathology of inflammation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2438" y="2768600"/>
            <a:ext cx="5248275" cy="110966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4000" b="1" i="1" smtClean="0">
                <a:solidFill>
                  <a:srgbClr val="D60093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LEC   </a:t>
            </a:r>
            <a:r>
              <a:rPr lang="en-US" sz="4000" b="1" i="1" dirty="0" smtClean="0">
                <a:solidFill>
                  <a:srgbClr val="D60093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endParaRPr lang="en-US" sz="4000" b="1" i="1" dirty="0">
              <a:solidFill>
                <a:srgbClr val="D60093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006148" y="304800"/>
            <a:ext cx="1606731" cy="6357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417" y="206693"/>
            <a:ext cx="7380513" cy="6246358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4. </a:t>
            </a:r>
            <a:r>
              <a:rPr lang="en-US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Arachidonic</a:t>
            </a: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acid metabolites</a:t>
            </a:r>
            <a:r>
              <a:rPr lang="en-US" sz="2000" b="1" dirty="0" smtClean="0"/>
              <a:t>: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There are two pathways of </a:t>
            </a:r>
            <a:r>
              <a:rPr lang="en-US" sz="2000" dirty="0" err="1" smtClean="0"/>
              <a:t>arachidonic</a:t>
            </a:r>
            <a:r>
              <a:rPr lang="en-US" sz="2000" dirty="0" smtClean="0"/>
              <a:t> acid  metabolites synthesis:</a:t>
            </a:r>
          </a:p>
          <a:p>
            <a:pPr>
              <a:buNone/>
            </a:pPr>
            <a:r>
              <a:rPr lang="en-US" sz="2000" b="1" u="sng" dirty="0" smtClean="0"/>
              <a:t>I. </a:t>
            </a:r>
            <a:r>
              <a:rPr lang="en-US" sz="2000" b="1" u="sng" dirty="0" err="1" smtClean="0"/>
              <a:t>Cyclooxygenase</a:t>
            </a:r>
            <a:r>
              <a:rPr lang="en-US" sz="2000" b="1" u="sng" dirty="0" smtClean="0"/>
              <a:t> (COX):</a:t>
            </a:r>
            <a:endParaRPr lang="en-US" sz="2000" u="sng" dirty="0" smtClean="0"/>
          </a:p>
          <a:p>
            <a:pPr>
              <a:buNone/>
            </a:pPr>
            <a:r>
              <a:rPr lang="en-US" sz="2000" dirty="0" smtClean="0"/>
              <a:t>This result in formation of prostaglandins G2, H2, </a:t>
            </a:r>
            <a:r>
              <a:rPr lang="en-US" sz="2000" dirty="0" err="1" smtClean="0"/>
              <a:t>Prostacyclin</a:t>
            </a:r>
            <a:r>
              <a:rPr lang="en-US" sz="2000" dirty="0" smtClean="0"/>
              <a:t> (PGI2)</a:t>
            </a:r>
          </a:p>
          <a:p>
            <a:pPr>
              <a:buNone/>
            </a:pPr>
            <a:r>
              <a:rPr lang="en-US" sz="2000" b="1" dirty="0" smtClean="0"/>
              <a:t>*</a:t>
            </a:r>
            <a:r>
              <a:rPr lang="en-US" sz="2000" b="1" dirty="0" err="1" smtClean="0"/>
              <a:t>Prostacyclin</a:t>
            </a:r>
            <a:r>
              <a:rPr lang="en-US" sz="2000" b="1" dirty="0" smtClean="0"/>
              <a:t>:  cause increased vascular dilatation &amp; inhibit platelets aggregation.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*These prostaglandins are also responsible </a:t>
            </a:r>
            <a:r>
              <a:rPr lang="en-US" sz="2000" b="1" dirty="0" smtClean="0"/>
              <a:t>initiation of pain &amp; fever (PG2).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*</a:t>
            </a:r>
            <a:r>
              <a:rPr lang="en-US" sz="2000" b="1" dirty="0" err="1" smtClean="0"/>
              <a:t>Thromboxane</a:t>
            </a:r>
            <a:r>
              <a:rPr lang="en-US" sz="2000" b="1" dirty="0" smtClean="0"/>
              <a:t> A2 cause vasoconstriction &amp; induce platelets aggregation.</a:t>
            </a:r>
            <a:endParaRPr lang="en-US" sz="2000" dirty="0" smtClean="0"/>
          </a:p>
          <a:p>
            <a:pPr>
              <a:buNone/>
            </a:pPr>
            <a:r>
              <a:rPr lang="en-US" sz="2000" u="sng" dirty="0" smtClean="0"/>
              <a:t> </a:t>
            </a:r>
            <a:r>
              <a:rPr lang="en-US" sz="2000" b="1" u="sng" dirty="0" smtClean="0"/>
              <a:t>II. </a:t>
            </a:r>
            <a:r>
              <a:rPr lang="en-US" sz="2000" b="1" u="sng" dirty="0" err="1" smtClean="0"/>
              <a:t>Lipooxygenase</a:t>
            </a:r>
            <a:r>
              <a:rPr lang="en-US" sz="2000" b="1" u="sng" dirty="0" smtClean="0"/>
              <a:t> (LOX):</a:t>
            </a:r>
            <a:endParaRPr lang="en-US" sz="2000" u="sng" dirty="0" smtClean="0"/>
          </a:p>
          <a:p>
            <a:pPr>
              <a:buNone/>
            </a:pPr>
            <a:r>
              <a:rPr lang="en-US" sz="2000" dirty="0" smtClean="0"/>
              <a:t>This pathway results in formation of many </a:t>
            </a:r>
            <a:r>
              <a:rPr lang="en-US" sz="2000" b="1" dirty="0" err="1" smtClean="0"/>
              <a:t>leukotrines</a:t>
            </a:r>
            <a:r>
              <a:rPr lang="en-US" sz="2000" b="1" dirty="0" smtClean="0"/>
              <a:t> (LTB4, LTC4, LTD4, &amp; LTE4), which cause vasoconstriction &amp; </a:t>
            </a:r>
            <a:r>
              <a:rPr lang="en-US" sz="2000" b="1" dirty="0" err="1" smtClean="0"/>
              <a:t>bronchconstriction</a:t>
            </a:r>
            <a:r>
              <a:rPr lang="en-US" sz="2000" b="1" dirty="0" smtClean="0"/>
              <a:t>, &amp; increase vascular permeability.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16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09897"/>
            <a:ext cx="7010400" cy="5157516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 Platelets activating factor</a:t>
            </a:r>
            <a:r>
              <a:rPr lang="en-US" b="1" dirty="0" smtClean="0"/>
              <a:t>: cause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*Platelets aggregation.</a:t>
            </a:r>
          </a:p>
          <a:p>
            <a:pPr>
              <a:buNone/>
            </a:pPr>
            <a:r>
              <a:rPr lang="en-US" dirty="0" smtClean="0"/>
              <a:t>* Vasodilatation &amp; increased vascular permeability.</a:t>
            </a:r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err="1" smtClean="0"/>
              <a:t>Chemotaxis</a:t>
            </a:r>
            <a:r>
              <a:rPr lang="en-US" dirty="0" smtClean="0"/>
              <a:t> &amp; leukocytes adhesion.</a:t>
            </a:r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err="1" smtClean="0"/>
              <a:t>Bronchconstriction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6. Cytokines: include TNF, IL1, IL8…..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ect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IL8 is important </a:t>
            </a:r>
            <a:r>
              <a:rPr lang="en-US" dirty="0" err="1" smtClean="0"/>
              <a:t>chemotactic</a:t>
            </a:r>
            <a:r>
              <a:rPr lang="en-US" dirty="0" smtClean="0"/>
              <a:t> factor.</a:t>
            </a:r>
          </a:p>
          <a:p>
            <a:pPr>
              <a:buNone/>
            </a:pPr>
            <a:r>
              <a:rPr lang="en-US" dirty="0" smtClean="0"/>
              <a:t>TNF &amp; IL1 promote adhesion between WBC &amp; endothelial cells.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b="1" u="sng" dirty="0" smtClean="0">
                <a:solidFill>
                  <a:srgbClr val="FF0000"/>
                </a:solidFill>
              </a:rPr>
              <a:t>Plasma Mediators (proteases).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Sources</a:t>
            </a:r>
            <a:r>
              <a:rPr lang="en-US" dirty="0" smtClean="0"/>
              <a:t>: from three circulating systems in the plasma of blood &amp; synthesis in liver.</a:t>
            </a:r>
          </a:p>
          <a:p>
            <a:pPr>
              <a:buNone/>
            </a:pPr>
            <a:r>
              <a:rPr lang="en-US" dirty="0" smtClean="0"/>
              <a:t>These systems are,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I</a:t>
            </a:r>
            <a:r>
              <a:rPr lang="en-US" dirty="0" smtClean="0">
                <a:solidFill>
                  <a:schemeClr val="accent6"/>
                </a:solidFill>
              </a:rPr>
              <a:t>. </a:t>
            </a:r>
            <a:r>
              <a:rPr lang="en-US" b="1" dirty="0" err="1" smtClean="0">
                <a:solidFill>
                  <a:schemeClr val="accent6"/>
                </a:solidFill>
              </a:rPr>
              <a:t>Kinin</a:t>
            </a:r>
            <a:r>
              <a:rPr lang="en-US" b="1" dirty="0" smtClean="0">
                <a:solidFill>
                  <a:schemeClr val="accent6"/>
                </a:solidFill>
              </a:rPr>
              <a:t> system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</a:p>
          <a:p>
            <a:pPr>
              <a:buNone/>
            </a:pPr>
            <a:r>
              <a:rPr lang="en-US" dirty="0" smtClean="0"/>
              <a:t> Activation of this system will result in formation of </a:t>
            </a:r>
            <a:r>
              <a:rPr lang="en-US" dirty="0" err="1" smtClean="0"/>
              <a:t>Bradykinin</a:t>
            </a:r>
            <a:r>
              <a:rPr lang="en-US" dirty="0" smtClean="0"/>
              <a:t>, which is protein has the same action of histamine, in addition it causes pain.</a:t>
            </a:r>
          </a:p>
          <a:p>
            <a:pPr>
              <a:buNone/>
            </a:pPr>
            <a:r>
              <a:rPr lang="en-US" b="1" dirty="0" smtClean="0"/>
              <a:t>This system is inactivated by </a:t>
            </a:r>
            <a:r>
              <a:rPr lang="en-US" b="1" dirty="0" err="1" smtClean="0"/>
              <a:t>Kinase</a:t>
            </a:r>
            <a:r>
              <a:rPr lang="en-US" b="1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752600" y="0"/>
            <a:ext cx="70104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39634"/>
            <a:ext cx="7010400" cy="5627779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6"/>
                </a:solidFill>
              </a:rPr>
              <a:t>II</a:t>
            </a:r>
            <a:r>
              <a:rPr lang="en-US" sz="2000" dirty="0" smtClean="0">
                <a:solidFill>
                  <a:schemeClr val="accent6"/>
                </a:solidFill>
              </a:rPr>
              <a:t>. </a:t>
            </a:r>
            <a:r>
              <a:rPr lang="en-US" sz="2000" b="1" dirty="0" smtClean="0">
                <a:solidFill>
                  <a:schemeClr val="accent6"/>
                </a:solidFill>
              </a:rPr>
              <a:t>Clotting system</a:t>
            </a:r>
            <a:r>
              <a:rPr lang="en-US" sz="2000" dirty="0" smtClean="0">
                <a:solidFill>
                  <a:schemeClr val="accent6"/>
                </a:solidFill>
              </a:rPr>
              <a:t>.</a:t>
            </a:r>
            <a:r>
              <a:rPr lang="en-US" sz="2000" dirty="0" smtClean="0"/>
              <a:t> There are many proteases within this system are act as Mediator of inflammation</a:t>
            </a:r>
            <a:r>
              <a:rPr lang="en-US" sz="2000" b="1" dirty="0" smtClean="0"/>
              <a:t> </a:t>
            </a:r>
            <a:r>
              <a:rPr lang="en-US" sz="2000" dirty="0" smtClean="0"/>
              <a:t>include</a:t>
            </a:r>
          </a:p>
          <a:p>
            <a:pPr>
              <a:buNone/>
            </a:pPr>
            <a:r>
              <a:rPr lang="en-US" sz="2000" b="1" dirty="0" smtClean="0"/>
              <a:t>1</a:t>
            </a:r>
            <a:r>
              <a:rPr lang="en-US" sz="2000" dirty="0" smtClean="0"/>
              <a:t>. </a:t>
            </a:r>
            <a:r>
              <a:rPr lang="en-US" sz="2000" dirty="0" err="1" smtClean="0"/>
              <a:t>XII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causes activation of thrombin, which in turn stimulate fibrin clot formation.</a:t>
            </a:r>
          </a:p>
          <a:p>
            <a:pPr>
              <a:buNone/>
            </a:pPr>
            <a:r>
              <a:rPr lang="en-US" sz="2000" b="1" dirty="0" smtClean="0"/>
              <a:t>….Thrombin stimulate leukocytes adhesion during inflammation</a:t>
            </a:r>
            <a:endParaRPr lang="en-US" sz="2000" dirty="0" smtClean="0"/>
          </a:p>
          <a:p>
            <a:pPr>
              <a:buNone/>
            </a:pPr>
            <a:r>
              <a:rPr lang="en-US" sz="2000" baseline="-25000" dirty="0" smtClean="0"/>
              <a:t> </a:t>
            </a:r>
            <a:r>
              <a:rPr lang="en-US" sz="2000" b="1" dirty="0" smtClean="0"/>
              <a:t>2</a:t>
            </a:r>
            <a:r>
              <a:rPr lang="en-US" sz="2000" dirty="0" smtClean="0"/>
              <a:t>.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a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 causes increase vascular permeability &amp; leukocytes emigration.</a:t>
            </a:r>
          </a:p>
          <a:p>
            <a:pPr>
              <a:buNone/>
            </a:pPr>
            <a:r>
              <a:rPr lang="en-US" sz="2000" b="1" dirty="0" smtClean="0"/>
              <a:t>3</a:t>
            </a:r>
            <a:r>
              <a:rPr lang="en-US" sz="2000" dirty="0" smtClean="0"/>
              <a:t>. </a:t>
            </a:r>
            <a:r>
              <a:rPr lang="en-US" sz="2000" dirty="0" err="1" smtClean="0"/>
              <a:t>Fibrinopeptides</a:t>
            </a:r>
            <a:r>
              <a:rPr lang="en-US" sz="2000" dirty="0" smtClean="0"/>
              <a:t>, which are synthesized by the action of thrombin.</a:t>
            </a:r>
          </a:p>
          <a:p>
            <a:pPr>
              <a:buNone/>
            </a:pPr>
            <a:r>
              <a:rPr lang="en-US" sz="2000" b="1" dirty="0" smtClean="0"/>
              <a:t>….</a:t>
            </a:r>
            <a:r>
              <a:rPr lang="en-US" sz="2000" b="1" dirty="0" err="1" smtClean="0"/>
              <a:t>Fibrinopeptides</a:t>
            </a:r>
            <a:r>
              <a:rPr lang="en-US" sz="2000" b="1" dirty="0" smtClean="0"/>
              <a:t> cause vascular permeability &amp; </a:t>
            </a:r>
            <a:r>
              <a:rPr lang="en-US" sz="2000" b="1" dirty="0" err="1" smtClean="0"/>
              <a:t>Chemotaxis</a:t>
            </a:r>
            <a:r>
              <a:rPr lang="en-US" sz="2000" b="1" dirty="0" smtClean="0"/>
              <a:t> of leukocytes.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4</a:t>
            </a:r>
            <a:r>
              <a:rPr lang="en-US" sz="2000" dirty="0" smtClean="0"/>
              <a:t>. </a:t>
            </a:r>
            <a:r>
              <a:rPr lang="en-US" sz="2000" b="1" dirty="0" smtClean="0"/>
              <a:t>Fibrin degradation products</a:t>
            </a:r>
            <a:r>
              <a:rPr lang="en-US" sz="2000" dirty="0" smtClean="0"/>
              <a:t>. They are formed by </a:t>
            </a:r>
            <a:r>
              <a:rPr lang="en-US" sz="2000" dirty="0" err="1" smtClean="0"/>
              <a:t>fibrinolysis</a:t>
            </a:r>
            <a:r>
              <a:rPr lang="en-US" sz="2000" dirty="0" smtClean="0"/>
              <a:t> (lyses of fibrin), these products cause increase vascular permeability &amp;vasodilatation.</a:t>
            </a:r>
          </a:p>
          <a:p>
            <a:pPr>
              <a:buNone/>
            </a:pPr>
            <a:r>
              <a:rPr lang="ar-IQ" sz="2000" dirty="0" smtClean="0"/>
              <a:t> 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III</a:t>
            </a:r>
            <a:r>
              <a:rPr lang="en-US" dirty="0" smtClean="0">
                <a:solidFill>
                  <a:schemeClr val="accent6"/>
                </a:solidFill>
              </a:rPr>
              <a:t>. </a:t>
            </a:r>
            <a:r>
              <a:rPr lang="en-US" b="1" dirty="0" smtClean="0">
                <a:solidFill>
                  <a:schemeClr val="accent6"/>
                </a:solidFill>
              </a:rPr>
              <a:t>Complement system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This system consists of cascade of plasma proteins that play an important role in both immunity &amp; inflammation (C</a:t>
            </a:r>
            <a:r>
              <a:rPr lang="en-US" baseline="-25000" dirty="0" smtClean="0"/>
              <a:t>1- - - </a:t>
            </a:r>
            <a:r>
              <a:rPr lang="en-US" dirty="0" smtClean="0"/>
              <a:t>C9).</a:t>
            </a:r>
          </a:p>
          <a:p>
            <a:pPr>
              <a:buNone/>
            </a:pPr>
            <a:r>
              <a:rPr lang="en-US" b="1" dirty="0" smtClean="0"/>
              <a:t>C3</a:t>
            </a:r>
            <a:r>
              <a:rPr lang="en-US" dirty="0" smtClean="0"/>
              <a:t>a, </a:t>
            </a:r>
            <a:r>
              <a:rPr lang="en-US" b="1" dirty="0" smtClean="0"/>
              <a:t>C5a are important in acute inflammation (</a:t>
            </a:r>
            <a:r>
              <a:rPr lang="en-US" b="1" dirty="0" err="1" smtClean="0"/>
              <a:t>chemotaxis</a:t>
            </a:r>
            <a:r>
              <a:rPr lang="en-US" b="1" dirty="0" smtClean="0"/>
              <a:t>, </a:t>
            </a:r>
            <a:r>
              <a:rPr lang="en-US" b="1" dirty="0" err="1" smtClean="0"/>
              <a:t>Opsonization</a:t>
            </a:r>
            <a:r>
              <a:rPr lang="en-US" b="1" dirty="0" smtClean="0"/>
              <a:t>, </a:t>
            </a:r>
            <a:r>
              <a:rPr lang="en-US" b="1" dirty="0" err="1" smtClean="0"/>
              <a:t>phagocytosis</a:t>
            </a:r>
            <a:r>
              <a:rPr lang="en-US" b="1" dirty="0" smtClean="0"/>
              <a:t> &amp; microbial killing).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5400" b="1" i="1" dirty="0" smtClean="0">
                <a:solidFill>
                  <a:srgbClr val="D60093"/>
                </a:solidFill>
              </a:rPr>
              <a:t>Thank you</a:t>
            </a:r>
            <a:endParaRPr lang="en-US" sz="5400" b="1" i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752600" y="0"/>
            <a:ext cx="70104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00446"/>
            <a:ext cx="7391400" cy="5666967"/>
          </a:xfrm>
        </p:spPr>
        <p:txBody>
          <a:bodyPr/>
          <a:lstStyle/>
          <a:p>
            <a:pPr>
              <a:buNone/>
            </a:pPr>
            <a:r>
              <a:rPr lang="en-US" sz="2800" b="1" i="1" u="sng" dirty="0" smtClean="0">
                <a:solidFill>
                  <a:srgbClr val="D60093"/>
                </a:solidFill>
              </a:rPr>
              <a:t>Cells of acute inflammation:</a:t>
            </a:r>
            <a:endParaRPr lang="en-US" sz="2800" dirty="0" smtClean="0">
              <a:solidFill>
                <a:srgbClr val="D60093"/>
              </a:solidFill>
            </a:endParaRPr>
          </a:p>
          <a:p>
            <a:pPr marL="457200" indent="-457200">
              <a:buNone/>
            </a:pPr>
            <a:r>
              <a:rPr lang="en-US" b="1" i="1" u="sng" dirty="0" smtClean="0"/>
              <a:t>1. </a:t>
            </a:r>
            <a:r>
              <a:rPr lang="en-US" b="1" i="1" u="sng" dirty="0" err="1" smtClean="0"/>
              <a:t>Neutrophils</a:t>
            </a:r>
            <a:r>
              <a:rPr lang="en-US" b="1" i="1" u="sng" dirty="0" smtClean="0"/>
              <a:t>:  </a:t>
            </a:r>
            <a:r>
              <a:rPr lang="en-US" dirty="0" smtClean="0"/>
              <a:t>Most prominent cells in acute inflammation during first 6hrs -24hrs.</a:t>
            </a:r>
          </a:p>
          <a:p>
            <a:pPr marL="457200" indent="-457200">
              <a:buNone/>
            </a:pPr>
            <a:r>
              <a:rPr lang="en-US" b="1" i="1" u="sng" dirty="0" smtClean="0"/>
              <a:t>2. </a:t>
            </a:r>
            <a:r>
              <a:rPr lang="en-US" b="1" i="1" u="sng" dirty="0" err="1" smtClean="0"/>
              <a:t>monocytes</a:t>
            </a:r>
            <a:r>
              <a:rPr lang="en-US" b="1" i="1" u="sng" dirty="0" smtClean="0"/>
              <a:t>----macrophages:  </a:t>
            </a:r>
            <a:r>
              <a:rPr lang="en-US" dirty="0" smtClean="0"/>
              <a:t>These cells replaced </a:t>
            </a:r>
            <a:r>
              <a:rPr lang="en-US" dirty="0" err="1" smtClean="0"/>
              <a:t>neutrophils</a:t>
            </a:r>
            <a:r>
              <a:rPr lang="en-US" dirty="0" smtClean="0"/>
              <a:t> in area of acute inflammation after 2-3days.</a:t>
            </a:r>
          </a:p>
          <a:p>
            <a:pPr marL="457200" indent="-457200">
              <a:buNone/>
            </a:pPr>
            <a:r>
              <a:rPr lang="en-US" b="1" i="1" u="sng" dirty="0" smtClean="0"/>
              <a:t>3. </a:t>
            </a:r>
            <a:r>
              <a:rPr lang="en-US" b="1" i="1" u="sng" dirty="0" err="1" smtClean="0"/>
              <a:t>Eosinophils</a:t>
            </a:r>
            <a:r>
              <a:rPr lang="en-US" b="1" i="1" u="sng" dirty="0" smtClean="0"/>
              <a:t>: </a:t>
            </a:r>
            <a:r>
              <a:rPr lang="en-US" dirty="0" smtClean="0"/>
              <a:t>These cells are prominent in acute inflammatory allergic diseases &amp; parasitic infestation.</a:t>
            </a:r>
          </a:p>
          <a:p>
            <a:pPr marL="457200" indent="-457200">
              <a:buNone/>
            </a:pPr>
            <a:r>
              <a:rPr lang="en-US" b="1" i="1" u="sng" dirty="0" smtClean="0"/>
              <a:t>4. Mast cells &amp; </a:t>
            </a:r>
            <a:r>
              <a:rPr lang="en-US" b="1" i="1" u="sng" dirty="0" err="1" smtClean="0"/>
              <a:t>basophils</a:t>
            </a:r>
            <a:r>
              <a:rPr lang="en-US" b="1" i="1" u="sng" dirty="0" smtClean="0"/>
              <a:t>: </a:t>
            </a:r>
            <a:r>
              <a:rPr lang="en-US" b="1" i="1" dirty="0" smtClean="0"/>
              <a:t> </a:t>
            </a:r>
            <a:r>
              <a:rPr lang="en-US" dirty="0" smtClean="0"/>
              <a:t>they are the main source of histamine in acute  inflammation.</a:t>
            </a:r>
          </a:p>
          <a:p>
            <a:pPr marL="457200" indent="-457200">
              <a:buNone/>
            </a:pPr>
            <a:r>
              <a:rPr lang="en-US" b="1" i="1" u="sng" dirty="0" smtClean="0"/>
              <a:t>5. Lymphocytes:  </a:t>
            </a:r>
            <a:r>
              <a:rPr lang="en-US" dirty="0" smtClean="0"/>
              <a:t>These cells are the most important cells of chronic inflammation, but also increased in acute inflammation due to viral diseases like influenza, mumps.  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31074"/>
            <a:ext cx="7391400" cy="5536339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rgbClr val="D60093"/>
                </a:solidFill>
              </a:rPr>
              <a:t>The </a:t>
            </a:r>
            <a:r>
              <a:rPr lang="en-US" sz="3600" u="sng" dirty="0" smtClean="0">
                <a:solidFill>
                  <a:srgbClr val="FF0000"/>
                </a:solidFill>
              </a:rPr>
              <a:t>main</a:t>
            </a:r>
            <a:r>
              <a:rPr lang="en-US" sz="3600" dirty="0" smtClean="0">
                <a:solidFill>
                  <a:srgbClr val="D60093"/>
                </a:solidFill>
              </a:rPr>
              <a:t> acute inflammatory cells are :</a:t>
            </a:r>
          </a:p>
          <a:p>
            <a:pPr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Neutrophils</a:t>
            </a:r>
            <a:r>
              <a:rPr lang="en-US" sz="3600" b="1" dirty="0" smtClean="0">
                <a:solidFill>
                  <a:srgbClr val="FF0000"/>
                </a:solidFill>
              </a:rPr>
              <a:t> and macrophages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 result for Neutrophil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612" y="3082836"/>
            <a:ext cx="2664823" cy="335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macrophag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0195" y="2991395"/>
            <a:ext cx="3997234" cy="368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7" y="5839096"/>
            <a:ext cx="7419702" cy="724989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D60093"/>
                </a:solidFill>
              </a:rPr>
              <a:t>Acute inflammation with densely packed (PMNs) with </a:t>
            </a:r>
            <a:r>
              <a:rPr lang="en-US" sz="2000" dirty="0" err="1" smtClean="0">
                <a:solidFill>
                  <a:srgbClr val="D60093"/>
                </a:solidFill>
              </a:rPr>
              <a:t>multilobed</a:t>
            </a:r>
            <a:r>
              <a:rPr lang="en-US" sz="2000" dirty="0" smtClean="0">
                <a:solidFill>
                  <a:srgbClr val="D60093"/>
                </a:solidFill>
              </a:rPr>
              <a:t> nuclei </a:t>
            </a:r>
            <a:endParaRPr lang="en-US" sz="2000" dirty="0">
              <a:solidFill>
                <a:srgbClr val="D60093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125" y="222068"/>
            <a:ext cx="5575029" cy="544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304800"/>
            <a:ext cx="4648200" cy="47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406" y="258944"/>
            <a:ext cx="7010400" cy="45720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Chemical Mediators of acute inflammation;</a:t>
            </a:r>
            <a:endParaRPr lang="en-US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US" dirty="0" smtClean="0"/>
              <a:t> </a:t>
            </a:r>
            <a:r>
              <a:rPr lang="en-US" sz="2000" dirty="0" smtClean="0"/>
              <a:t>These are substances that regulate the vascular &amp; cellular changes of acute inflammation.</a:t>
            </a:r>
          </a:p>
          <a:p>
            <a:pPr lvl="0">
              <a:buNone/>
            </a:pPr>
            <a:r>
              <a:rPr lang="en-US" sz="2000" dirty="0" smtClean="0"/>
              <a:t>Characteristics of Mediators:</a:t>
            </a:r>
          </a:p>
          <a:p>
            <a:pPr>
              <a:buNone/>
            </a:pPr>
            <a:r>
              <a:rPr lang="en-US" b="1" u="sng" dirty="0" smtClean="0"/>
              <a:t>1. Site of Mediators</a:t>
            </a:r>
            <a:r>
              <a:rPr lang="en-US" dirty="0" smtClean="0"/>
              <a:t>, either </a:t>
            </a:r>
            <a:r>
              <a:rPr lang="en-US" u="sng" dirty="0" smtClean="0"/>
              <a:t>in the plasma (blood) &amp; are </a:t>
            </a:r>
            <a:r>
              <a:rPr lang="en-US" u="sng" dirty="0" err="1" smtClean="0"/>
              <a:t>synthezied</a:t>
            </a:r>
            <a:r>
              <a:rPr lang="en-US" u="sng" dirty="0" smtClean="0"/>
              <a:t> in the liver</a:t>
            </a:r>
            <a:r>
              <a:rPr lang="en-US" b="1" u="sng" dirty="0" smtClean="0"/>
              <a:t> Or </a:t>
            </a:r>
            <a:r>
              <a:rPr lang="en-US" u="sng" dirty="0" smtClean="0"/>
              <a:t>produced locally at the site of inflammation.</a:t>
            </a:r>
            <a:endParaRPr lang="en-US" dirty="0" smtClean="0"/>
          </a:p>
          <a:p>
            <a:pPr>
              <a:buNone/>
            </a:pPr>
            <a:r>
              <a:rPr lang="en-US" b="1" u="sng" dirty="0" smtClean="0"/>
              <a:t>2. Mechanism of action</a:t>
            </a:r>
            <a:r>
              <a:rPr lang="en-US" dirty="0" smtClean="0"/>
              <a:t>, Mediators mediate their action </a:t>
            </a:r>
            <a:r>
              <a:rPr lang="en-US" u="sng" dirty="0" smtClean="0"/>
              <a:t>by binding to specific receptors at the target cells.</a:t>
            </a:r>
            <a:endParaRPr lang="en-US" dirty="0" smtClean="0"/>
          </a:p>
          <a:p>
            <a:pPr>
              <a:buNone/>
            </a:pPr>
            <a:r>
              <a:rPr lang="en-US" b="1" u="sng" dirty="0" smtClean="0"/>
              <a:t>3. mode of action;</a:t>
            </a:r>
            <a:r>
              <a:rPr lang="en-US" dirty="0" smtClean="0"/>
              <a:t> Mediators may </a:t>
            </a:r>
            <a:r>
              <a:rPr lang="en-US" u="sng" dirty="0" smtClean="0"/>
              <a:t>act only on one or few cells or may have widespread action on a variety of cells.</a:t>
            </a:r>
            <a:endParaRPr lang="en-US" dirty="0" smtClean="0"/>
          </a:p>
          <a:p>
            <a:pPr>
              <a:buNone/>
            </a:pPr>
            <a:r>
              <a:rPr lang="en-US" b="1" u="sng" dirty="0" smtClean="0"/>
              <a:t>4. Mediators have restricted function</a:t>
            </a:r>
            <a:r>
              <a:rPr lang="en-US" dirty="0" smtClean="0"/>
              <a:t> </a:t>
            </a:r>
            <a:r>
              <a:rPr lang="en-US" u="sng" dirty="0" smtClean="0"/>
              <a:t>(most mediators are quickly inactivated by enzymes).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663" y="-596537"/>
            <a:ext cx="70104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285" y="182879"/>
            <a:ext cx="7010400" cy="689719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Types of Mediators;(Two types):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1. </a:t>
            </a:r>
            <a:r>
              <a:rPr lang="en-US" b="1" u="sng" dirty="0" smtClean="0">
                <a:solidFill>
                  <a:srgbClr val="FF0000"/>
                </a:solidFill>
              </a:rPr>
              <a:t>Tissue Mediators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(present in the tissue &amp; at site of acute inflammation). </a:t>
            </a:r>
            <a:r>
              <a:rPr lang="en-US" dirty="0" smtClean="0"/>
              <a:t> </a:t>
            </a: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Examples of tissue mediators</a:t>
            </a:r>
            <a:r>
              <a:rPr lang="en-US" sz="2000" b="1" dirty="0" smtClean="0"/>
              <a:t>;</a:t>
            </a:r>
            <a:endParaRPr lang="en-US" sz="2000" dirty="0" smtClean="0"/>
          </a:p>
          <a:p>
            <a:pPr>
              <a:buNone/>
            </a:pPr>
            <a:r>
              <a:rPr lang="en-US" sz="1800" b="1" dirty="0" smtClean="0"/>
              <a:t>1- . </a:t>
            </a:r>
            <a:r>
              <a:rPr lang="en-US" sz="1800" dirty="0" smtClean="0"/>
              <a:t>Histamine.</a:t>
            </a:r>
          </a:p>
          <a:p>
            <a:pPr>
              <a:buNone/>
            </a:pPr>
            <a:r>
              <a:rPr lang="en-US" sz="1800" b="1" dirty="0" smtClean="0"/>
              <a:t>2-</a:t>
            </a:r>
            <a:r>
              <a:rPr lang="en-US" sz="1800" dirty="0" smtClean="0"/>
              <a:t>. Serotonin</a:t>
            </a:r>
          </a:p>
          <a:p>
            <a:pPr>
              <a:buNone/>
            </a:pPr>
            <a:r>
              <a:rPr lang="en-US" sz="1800" b="1" dirty="0" smtClean="0"/>
              <a:t>3-. </a:t>
            </a:r>
            <a:r>
              <a:rPr lang="en-US" sz="1800" dirty="0" err="1" smtClean="0"/>
              <a:t>Neuropeptides</a:t>
            </a:r>
            <a:r>
              <a:rPr lang="en-US" sz="1800" dirty="0" smtClean="0"/>
              <a:t> (Substance P) .</a:t>
            </a:r>
          </a:p>
          <a:p>
            <a:pPr>
              <a:buNone/>
            </a:pPr>
            <a:r>
              <a:rPr lang="en-US" sz="1800" b="1" dirty="0" smtClean="0"/>
              <a:t>4. </a:t>
            </a:r>
            <a:r>
              <a:rPr lang="en-US" sz="1800" b="1" dirty="0" err="1" smtClean="0"/>
              <a:t>Arachidonic</a:t>
            </a:r>
            <a:r>
              <a:rPr lang="en-US" sz="1800" b="1" dirty="0" smtClean="0"/>
              <a:t> acid metabolites</a:t>
            </a:r>
          </a:p>
          <a:p>
            <a:pPr>
              <a:buNone/>
            </a:pPr>
            <a:r>
              <a:rPr lang="en-US" sz="1800" b="1" dirty="0" smtClean="0"/>
              <a:t>5. Platelets activating factor</a:t>
            </a:r>
          </a:p>
          <a:p>
            <a:pPr>
              <a:buNone/>
            </a:pPr>
            <a:r>
              <a:rPr lang="en-US" sz="1800" b="1" dirty="0" smtClean="0"/>
              <a:t>6. Cytokines: include TNF, IL1, IL8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b="1" u="sng" dirty="0" smtClean="0">
                <a:solidFill>
                  <a:srgbClr val="FF0000"/>
                </a:solidFill>
              </a:rPr>
              <a:t>Plasma Mediators (proteases).</a:t>
            </a:r>
            <a:r>
              <a:rPr lang="en-US" b="1" dirty="0" smtClean="0"/>
              <a:t> </a:t>
            </a:r>
            <a:r>
              <a:rPr 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Sources</a:t>
            </a:r>
            <a:r>
              <a:rPr lang="en-US" sz="1800" dirty="0" smtClean="0"/>
              <a:t>: from three circulating systems in the plasma of blood &amp; synthesis in liver.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en-US" sz="1600" b="1" dirty="0" smtClean="0"/>
              <a:t>I</a:t>
            </a:r>
            <a:r>
              <a:rPr lang="en-US" sz="1600" dirty="0" smtClean="0"/>
              <a:t>. </a:t>
            </a:r>
            <a:r>
              <a:rPr lang="en-US" sz="1600" b="1" dirty="0" err="1" smtClean="0"/>
              <a:t>Kinin</a:t>
            </a:r>
            <a:r>
              <a:rPr lang="en-US" sz="1600" b="1" dirty="0" smtClean="0"/>
              <a:t> system</a:t>
            </a:r>
          </a:p>
          <a:p>
            <a:pPr>
              <a:buNone/>
            </a:pPr>
            <a:r>
              <a:rPr lang="en-US" sz="1600" b="1" dirty="0" smtClean="0"/>
              <a:t>II</a:t>
            </a:r>
            <a:r>
              <a:rPr lang="en-US" sz="1600" dirty="0" smtClean="0"/>
              <a:t>. </a:t>
            </a:r>
            <a:r>
              <a:rPr lang="en-US" sz="1600" b="1" dirty="0" smtClean="0"/>
              <a:t>Clotting system     </a:t>
            </a:r>
          </a:p>
          <a:p>
            <a:pPr>
              <a:buNone/>
            </a:pPr>
            <a:r>
              <a:rPr lang="en-US" sz="1600" b="1" dirty="0" smtClean="0"/>
              <a:t> III</a:t>
            </a:r>
            <a:r>
              <a:rPr lang="en-US" sz="1600" dirty="0" smtClean="0"/>
              <a:t>. </a:t>
            </a:r>
            <a:r>
              <a:rPr lang="en-US" sz="1600" b="1" dirty="0" smtClean="0"/>
              <a:t>Complement system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846" y="705394"/>
            <a:ext cx="7548154" cy="553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470570" y="304800"/>
            <a:ext cx="339635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657" y="350384"/>
            <a:ext cx="7010400" cy="45720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b="1" u="sng" dirty="0" smtClean="0">
                <a:solidFill>
                  <a:srgbClr val="FF0000"/>
                </a:solidFill>
              </a:rPr>
              <a:t>Tissue Mediators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(present in the tissue &amp; at site of acute inflammation).</a:t>
            </a:r>
          </a:p>
          <a:p>
            <a:pPr marL="457200" indent="-457200"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1- . Histamine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Source</a:t>
            </a:r>
            <a:r>
              <a:rPr lang="en-US" dirty="0" smtClean="0"/>
              <a:t>:  Mast cell of the tissue &amp; </a:t>
            </a:r>
            <a:r>
              <a:rPr lang="en-US" dirty="0" err="1" smtClean="0"/>
              <a:t>basophils</a:t>
            </a:r>
            <a:r>
              <a:rPr lang="en-US" dirty="0" smtClean="0"/>
              <a:t> of blood, platelets.</a:t>
            </a:r>
          </a:p>
          <a:p>
            <a:pPr>
              <a:buNone/>
            </a:pPr>
            <a:r>
              <a:rPr lang="en-US" b="1" dirty="0" smtClean="0"/>
              <a:t>Causes of stimulation</a:t>
            </a:r>
            <a:r>
              <a:rPr lang="en-US" dirty="0" smtClean="0"/>
              <a:t>:   1. Physical trauma like heat.</a:t>
            </a:r>
          </a:p>
          <a:p>
            <a:pPr>
              <a:buNone/>
            </a:pPr>
            <a:r>
              <a:rPr lang="en-US" dirty="0" smtClean="0"/>
              <a:t>                                       2. Immune reaction (</a:t>
            </a:r>
            <a:r>
              <a:rPr lang="en-US" dirty="0" err="1" smtClean="0"/>
              <a:t>IgE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                                    3. Cytokines.</a:t>
            </a:r>
          </a:p>
          <a:p>
            <a:pPr>
              <a:buNone/>
            </a:pPr>
            <a:r>
              <a:rPr lang="en-US" dirty="0" smtClean="0"/>
              <a:t>                                       4. Complement </a:t>
            </a:r>
            <a:r>
              <a:rPr lang="en-US" dirty="0" err="1" smtClean="0"/>
              <a:t>syetem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Action</a:t>
            </a:r>
            <a:r>
              <a:rPr lang="en-US" dirty="0" smtClean="0"/>
              <a:t>: main mediator of immediate transient response &amp; arteriolar dilatation.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2-. Serotonin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  Source:</a:t>
            </a:r>
            <a:r>
              <a:rPr lang="en-US" dirty="0" smtClean="0"/>
              <a:t> Platelets.</a:t>
            </a:r>
          </a:p>
          <a:p>
            <a:pPr>
              <a:buNone/>
            </a:pPr>
            <a:r>
              <a:rPr lang="en-US" dirty="0" smtClean="0"/>
              <a:t>  Causes of stimulation &amp; Action are similar to Histamine.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3-.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Neuropeptides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(Substance P) 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Source:</a:t>
            </a:r>
            <a:r>
              <a:rPr lang="en-US" dirty="0" smtClean="0"/>
              <a:t> Nerve fibers of lung &amp; gastrointestinal system.</a:t>
            </a:r>
          </a:p>
          <a:p>
            <a:pPr>
              <a:buNone/>
            </a:pPr>
            <a:r>
              <a:rPr lang="en-US" b="1" dirty="0" smtClean="0"/>
              <a:t>Action:</a:t>
            </a:r>
            <a:r>
              <a:rPr lang="en-US" dirty="0" smtClean="0"/>
              <a:t> transmit pain signal.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01158951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68A5906-F268-4F87-9765-7B21AABD07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expectations presentation</Template>
  <TotalTime>490</TotalTime>
  <Words>851</Words>
  <Application>Microsoft Office PowerPoint</Application>
  <PresentationFormat>On-screen Show (4:3)</PresentationFormat>
  <Paragraphs>82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01158951</vt:lpstr>
      <vt:lpstr>Pathology of inflammation</vt:lpstr>
      <vt:lpstr>Slide 2</vt:lpstr>
      <vt:lpstr>Slide 3</vt:lpstr>
      <vt:lpstr>Acute inflammation with densely packed (PMNs) with multilobed nuclei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defects of oral and maxillofacial region</dc:title>
  <dc:creator>hiba ahmed</dc:creator>
  <cp:keywords/>
  <cp:lastModifiedBy>HP</cp:lastModifiedBy>
  <cp:revision>53</cp:revision>
  <dcterms:created xsi:type="dcterms:W3CDTF">2016-03-01T19:00:22Z</dcterms:created>
  <dcterms:modified xsi:type="dcterms:W3CDTF">2019-02-28T07:19:37Z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