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83" r:id="rId4"/>
    <p:sldId id="258" r:id="rId5"/>
    <p:sldId id="259" r:id="rId6"/>
    <p:sldId id="260" r:id="rId7"/>
    <p:sldId id="261" r:id="rId8"/>
    <p:sldId id="262" r:id="rId9"/>
    <p:sldId id="263" r:id="rId10"/>
    <p:sldId id="264" r:id="rId11"/>
    <p:sldId id="304" r:id="rId12"/>
    <p:sldId id="265" r:id="rId13"/>
    <p:sldId id="266" r:id="rId14"/>
    <p:sldId id="267" r:id="rId15"/>
    <p:sldId id="272" r:id="rId16"/>
    <p:sldId id="273" r:id="rId17"/>
    <p:sldId id="268" r:id="rId18"/>
    <p:sldId id="295" r:id="rId19"/>
    <p:sldId id="296" r:id="rId20"/>
    <p:sldId id="297" r:id="rId21"/>
    <p:sldId id="298" r:id="rId22"/>
    <p:sldId id="269" r:id="rId23"/>
    <p:sldId id="299" r:id="rId24"/>
    <p:sldId id="305" r:id="rId25"/>
    <p:sldId id="274" r:id="rId26"/>
    <p:sldId id="270" r:id="rId27"/>
    <p:sldId id="271" r:id="rId28"/>
    <p:sldId id="303" r:id="rId29"/>
    <p:sldId id="300" r:id="rId30"/>
    <p:sldId id="306" r:id="rId31"/>
    <p:sldId id="307" r:id="rId32"/>
    <p:sldId id="275" r:id="rId33"/>
    <p:sldId id="289" r:id="rId34"/>
    <p:sldId id="290" r:id="rId35"/>
    <p:sldId id="291" r:id="rId36"/>
    <p:sldId id="301" r:id="rId37"/>
    <p:sldId id="292" r:id="rId38"/>
    <p:sldId id="293" r:id="rId39"/>
    <p:sldId id="294" r:id="rId40"/>
    <p:sldId id="302" r:id="rId41"/>
    <p:sldId id="276" r:id="rId42"/>
    <p:sldId id="277" r:id="rId43"/>
    <p:sldId id="278" r:id="rId44"/>
    <p:sldId id="279" r:id="rId45"/>
    <p:sldId id="284" r:id="rId46"/>
    <p:sldId id="280" r:id="rId47"/>
    <p:sldId id="281" r:id="rId48"/>
    <p:sldId id="282" r:id="rId49"/>
    <p:sldId id="308" r:id="rId50"/>
    <p:sldId id="309" r:id="rId51"/>
    <p:sldId id="310" r:id="rId52"/>
    <p:sldId id="311" r:id="rId53"/>
    <p:sldId id="315" r:id="rId54"/>
    <p:sldId id="314" r:id="rId55"/>
    <p:sldId id="312" r:id="rId56"/>
    <p:sldId id="313" r:id="rId57"/>
    <p:sldId id="316" r:id="rId58"/>
    <p:sldId id="321" r:id="rId59"/>
    <p:sldId id="317" r:id="rId60"/>
    <p:sldId id="318" r:id="rId61"/>
    <p:sldId id="319" r:id="rId62"/>
    <p:sldId id="320" r:id="rId63"/>
    <p:sldId id="322" r:id="rId64"/>
    <p:sldId id="323" r:id="rId65"/>
    <p:sldId id="324" r:id="rId66"/>
    <p:sldId id="325" r:id="rId67"/>
    <p:sldId id="326" r:id="rId68"/>
    <p:sldId id="327" r:id="rId69"/>
    <p:sldId id="329" r:id="rId70"/>
    <p:sldId id="330" r:id="rId71"/>
    <p:sldId id="331" r:id="rId72"/>
    <p:sldId id="332" r:id="rId73"/>
    <p:sldId id="335" r:id="rId74"/>
    <p:sldId id="336" r:id="rId75"/>
    <p:sldId id="333" r:id="rId76"/>
    <p:sldId id="337" r:id="rId77"/>
    <p:sldId id="334" r:id="rId78"/>
    <p:sldId id="338" r:id="rId79"/>
    <p:sldId id="339" r:id="rId80"/>
    <p:sldId id="340" r:id="rId81"/>
    <p:sldId id="341" r:id="rId82"/>
    <p:sldId id="347" r:id="rId83"/>
    <p:sldId id="342" r:id="rId84"/>
    <p:sldId id="343" r:id="rId85"/>
    <p:sldId id="344" r:id="rId86"/>
    <p:sldId id="345" r:id="rId87"/>
    <p:sldId id="346" r:id="rId88"/>
    <p:sldId id="348" r:id="rId8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1" d="100"/>
          <a:sy n="61" d="100"/>
        </p:scale>
        <p:origin x="-131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23/06/1440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r>
              <a:rPr lang="en-US" sz="6000" b="1" dirty="0" err="1">
                <a:solidFill>
                  <a:srgbClr val="FF0000"/>
                </a:solidFill>
                <a:latin typeface="HelveticaLTStd-Roman"/>
              </a:rPr>
              <a:t>Haemolytic</a:t>
            </a:r>
            <a:r>
              <a:rPr lang="en-US" sz="6000" b="1" dirty="0">
                <a:solidFill>
                  <a:srgbClr val="FF0000"/>
                </a:solidFill>
                <a:latin typeface="HelveticaLTStd-Roman"/>
              </a:rPr>
              <a:t> </a:t>
            </a:r>
            <a:r>
              <a:rPr lang="en-US" sz="6000" b="1" dirty="0" err="1">
                <a:solidFill>
                  <a:srgbClr val="FF0000"/>
                </a:solidFill>
                <a:latin typeface="HelveticaLTStd-Roman"/>
              </a:rPr>
              <a:t>anaemias</a:t>
            </a:r>
            <a:endParaRPr lang="ar-IQ" sz="6000" b="1" dirty="0">
              <a:solidFill>
                <a:srgbClr val="FF0000"/>
              </a:solidFill>
            </a:endParaRPr>
          </a:p>
        </p:txBody>
      </p:sp>
      <p:sp>
        <p:nvSpPr>
          <p:cNvPr id="3" name="عنوان فرعي 2"/>
          <p:cNvSpPr>
            <a:spLocks noGrp="1"/>
          </p:cNvSpPr>
          <p:nvPr>
            <p:ph type="subTitle" idx="1"/>
          </p:nvPr>
        </p:nvSpPr>
        <p:spPr/>
        <p:txBody>
          <a:bodyPr>
            <a:normAutofit/>
          </a:bodyPr>
          <a:lstStyle/>
          <a:p>
            <a:r>
              <a:rPr lang="en-US" sz="4800" b="1" dirty="0" smtClean="0">
                <a:solidFill>
                  <a:schemeClr val="tx2"/>
                </a:solidFill>
              </a:rPr>
              <a:t>An Introduction  to hemolytic </a:t>
            </a:r>
            <a:r>
              <a:rPr lang="en-US" sz="4800" b="1" dirty="0" err="1" smtClean="0">
                <a:solidFill>
                  <a:schemeClr val="tx2"/>
                </a:solidFill>
              </a:rPr>
              <a:t>anaemia</a:t>
            </a:r>
            <a:endParaRPr lang="ar-IQ" sz="4800" b="1" dirty="0">
              <a:solidFill>
                <a:schemeClr val="tx2"/>
              </a:solidFill>
            </a:endParaRPr>
          </a:p>
        </p:txBody>
      </p:sp>
    </p:spTree>
    <p:extLst>
      <p:ext uri="{BB962C8B-B14F-4D97-AF65-F5344CB8AC3E}">
        <p14:creationId xmlns="" xmlns:p14="http://schemas.microsoft.com/office/powerpoint/2010/main" val="812787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marL="0" indent="0" algn="l">
              <a:buNone/>
            </a:pPr>
            <a:r>
              <a:rPr lang="en-US" dirty="0">
                <a:latin typeface="MinionPro-Regular"/>
              </a:rPr>
              <a:t>In the newborn, and during </a:t>
            </a:r>
            <a:r>
              <a:rPr lang="en-US" dirty="0" smtClean="0">
                <a:latin typeface="MinionPro-Regular"/>
              </a:rPr>
              <a:t>infancy, marrow </a:t>
            </a:r>
            <a:r>
              <a:rPr lang="en-US" dirty="0">
                <a:latin typeface="MinionPro-Regular"/>
              </a:rPr>
              <a:t>expansion depends on expanding the medullary </a:t>
            </a:r>
            <a:r>
              <a:rPr lang="en-US" dirty="0" smtClean="0">
                <a:latin typeface="MinionPro-Regular"/>
              </a:rPr>
              <a:t>cavity of </a:t>
            </a:r>
            <a:r>
              <a:rPr lang="en-US" dirty="0">
                <a:latin typeface="MinionPro-Regular"/>
              </a:rPr>
              <a:t>bones, leading to thinning of cortical bone. </a:t>
            </a:r>
            <a:endParaRPr lang="en-US" dirty="0" smtClean="0">
              <a:latin typeface="MinionPro-Regular"/>
            </a:endParaRPr>
          </a:p>
          <a:p>
            <a:pPr marL="0" indent="0" algn="l">
              <a:buNone/>
            </a:pPr>
            <a:r>
              <a:rPr lang="en-US" dirty="0" smtClean="0">
                <a:latin typeface="MinionPro-Regular"/>
              </a:rPr>
              <a:t>These bony changes </a:t>
            </a:r>
            <a:r>
              <a:rPr lang="en-US" dirty="0">
                <a:latin typeface="MinionPro-Regular"/>
              </a:rPr>
              <a:t>are most extreme in the </a:t>
            </a:r>
            <a:r>
              <a:rPr lang="en-US" dirty="0">
                <a:latin typeface="STIXMath-Regular"/>
              </a:rPr>
              <a:t>β</a:t>
            </a:r>
            <a:r>
              <a:rPr lang="en-US" dirty="0">
                <a:latin typeface="MinionPro-Regular"/>
              </a:rPr>
              <a:t>-</a:t>
            </a:r>
            <a:r>
              <a:rPr lang="en-US" dirty="0" err="1">
                <a:latin typeface="MinionPro-Regular"/>
              </a:rPr>
              <a:t>thalassaemia</a:t>
            </a:r>
            <a:r>
              <a:rPr lang="en-US" dirty="0">
                <a:latin typeface="MinionPro-Regular"/>
              </a:rPr>
              <a:t> syndromes, </a:t>
            </a:r>
            <a:r>
              <a:rPr lang="en-US" dirty="0" smtClean="0">
                <a:latin typeface="MinionPro-Regular"/>
              </a:rPr>
              <a:t>but some </a:t>
            </a:r>
            <a:r>
              <a:rPr lang="en-US" dirty="0">
                <a:latin typeface="MinionPro-Regular"/>
              </a:rPr>
              <a:t>skeletal changes, usually some bossing of the frontal </a:t>
            </a:r>
            <a:r>
              <a:rPr lang="en-US" dirty="0" smtClean="0">
                <a:latin typeface="MinionPro-Regular"/>
              </a:rPr>
              <a:t>bones, may </a:t>
            </a:r>
            <a:r>
              <a:rPr lang="en-US" dirty="0">
                <a:latin typeface="MinionPro-Regular"/>
              </a:rPr>
              <a:t>be seen in more extreme hereditary </a:t>
            </a:r>
            <a:r>
              <a:rPr lang="en-US" dirty="0" err="1">
                <a:latin typeface="MinionPro-Regular"/>
              </a:rPr>
              <a:t>haemolytic</a:t>
            </a:r>
            <a:r>
              <a:rPr lang="en-US" dirty="0">
                <a:latin typeface="MinionPro-Regular"/>
              </a:rPr>
              <a:t> </a:t>
            </a:r>
            <a:r>
              <a:rPr lang="en-US" dirty="0" err="1" smtClean="0">
                <a:latin typeface="MinionPro-Regular"/>
              </a:rPr>
              <a:t>anaemias</a:t>
            </a:r>
            <a:r>
              <a:rPr lang="en-US" dirty="0" smtClean="0">
                <a:latin typeface="MinionPro-Regular"/>
              </a:rPr>
              <a:t> of </a:t>
            </a:r>
            <a:r>
              <a:rPr lang="en-US" dirty="0">
                <a:latin typeface="MinionPro-Regular"/>
              </a:rPr>
              <a:t>other causes.</a:t>
            </a:r>
            <a:endParaRPr lang="ar-IQ" dirty="0"/>
          </a:p>
        </p:txBody>
      </p:sp>
    </p:spTree>
    <p:extLst>
      <p:ext uri="{BB962C8B-B14F-4D97-AF65-F5344CB8AC3E}">
        <p14:creationId xmlns="" xmlns:p14="http://schemas.microsoft.com/office/powerpoint/2010/main" val="401492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Bony changes</a:t>
            </a:r>
            <a:endParaRPr lang="ar-IQ" dirty="0"/>
          </a:p>
        </p:txBody>
      </p:sp>
      <p:pic>
        <p:nvPicPr>
          <p:cNvPr id="717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95736" y="2389619"/>
            <a:ext cx="4320480" cy="2947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31072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600200"/>
            <a:ext cx="8435280" cy="4525963"/>
          </a:xfrm>
        </p:spPr>
        <p:txBody>
          <a:bodyPr>
            <a:normAutofit/>
          </a:bodyPr>
          <a:lstStyle/>
          <a:p>
            <a:pPr marL="0" indent="0" algn="l">
              <a:buNone/>
            </a:pPr>
            <a:r>
              <a:rPr lang="en-US" b="1" dirty="0" smtClean="0">
                <a:effectLst>
                  <a:outerShdw blurRad="38100" dist="38100" dir="2700000" algn="tl">
                    <a:srgbClr val="000000">
                      <a:alpha val="43137"/>
                    </a:srgbClr>
                  </a:outerShdw>
                </a:effectLst>
                <a:latin typeface="MinionPro-Regular"/>
              </a:rPr>
              <a:t>Increased </a:t>
            </a:r>
            <a:r>
              <a:rPr lang="en-US" b="1" dirty="0">
                <a:effectLst>
                  <a:outerShdw blurRad="38100" dist="38100" dir="2700000" algn="tl">
                    <a:srgbClr val="000000">
                      <a:alpha val="43137"/>
                    </a:srgbClr>
                  </a:outerShdw>
                </a:effectLst>
                <a:latin typeface="MinionPro-Regular"/>
              </a:rPr>
              <a:t>red cell destruction is often </a:t>
            </a:r>
            <a:r>
              <a:rPr lang="en-US" b="1" dirty="0" smtClean="0">
                <a:effectLst>
                  <a:outerShdw blurRad="38100" dist="38100" dir="2700000" algn="tl">
                    <a:srgbClr val="000000">
                      <a:alpha val="43137"/>
                    </a:srgbClr>
                  </a:outerShdw>
                </a:effectLst>
                <a:latin typeface="MinionPro-Regular"/>
              </a:rPr>
              <a:t>completely matched </a:t>
            </a:r>
            <a:r>
              <a:rPr lang="en-US" b="1" dirty="0">
                <a:effectLst>
                  <a:outerShdw blurRad="38100" dist="38100" dir="2700000" algn="tl">
                    <a:srgbClr val="000000">
                      <a:alpha val="43137"/>
                    </a:srgbClr>
                  </a:outerShdw>
                </a:effectLst>
                <a:latin typeface="MinionPro-Regular"/>
              </a:rPr>
              <a:t>by increased production, resulting </a:t>
            </a:r>
            <a:r>
              <a:rPr lang="en-US" b="1" dirty="0" smtClean="0">
                <a:effectLst>
                  <a:outerShdw blurRad="38100" dist="38100" dir="2700000" algn="tl">
                    <a:srgbClr val="000000">
                      <a:alpha val="43137"/>
                    </a:srgbClr>
                  </a:outerShdw>
                </a:effectLst>
                <a:latin typeface="MinionPro-Regular"/>
              </a:rPr>
              <a:t>in </a:t>
            </a:r>
          </a:p>
          <a:p>
            <a:pPr marL="0" indent="0" algn="ctr">
              <a:buNone/>
            </a:pPr>
            <a:r>
              <a:rPr lang="en-US" b="1" i="1" dirty="0" smtClean="0">
                <a:solidFill>
                  <a:srgbClr val="FF0000"/>
                </a:solidFill>
                <a:effectLst>
                  <a:outerShdw blurRad="38100" dist="38100" dir="2700000" algn="tl">
                    <a:srgbClr val="000000">
                      <a:alpha val="43137"/>
                    </a:srgbClr>
                  </a:outerShdw>
                </a:effectLst>
                <a:latin typeface="MinionPro-Regular"/>
              </a:rPr>
              <a:t>Compensated </a:t>
            </a:r>
            <a:r>
              <a:rPr lang="en-US" b="1" i="1" dirty="0" err="1" smtClean="0">
                <a:solidFill>
                  <a:srgbClr val="FF0000"/>
                </a:solidFill>
                <a:effectLst>
                  <a:outerShdw blurRad="38100" dist="38100" dir="2700000" algn="tl">
                    <a:srgbClr val="000000">
                      <a:alpha val="43137"/>
                    </a:srgbClr>
                  </a:outerShdw>
                </a:effectLst>
                <a:latin typeface="MinionPro-Regular"/>
              </a:rPr>
              <a:t>haemolysis</a:t>
            </a:r>
            <a:r>
              <a:rPr lang="en-US" dirty="0" smtClean="0">
                <a:latin typeface="MinionPro-Regular"/>
              </a:rPr>
              <a:t>.</a:t>
            </a:r>
          </a:p>
        </p:txBody>
      </p:sp>
    </p:spTree>
    <p:extLst>
      <p:ext uri="{BB962C8B-B14F-4D97-AF65-F5344CB8AC3E}">
        <p14:creationId xmlns="" xmlns:p14="http://schemas.microsoft.com/office/powerpoint/2010/main" val="2342121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a:buNone/>
            </a:pPr>
            <a:r>
              <a:rPr lang="en-US" sz="2700" dirty="0">
                <a:solidFill>
                  <a:prstClr val="black"/>
                </a:solidFill>
                <a:latin typeface="MinionPro-Regular"/>
              </a:rPr>
              <a:t>When the </a:t>
            </a:r>
            <a:r>
              <a:rPr lang="en-US" sz="2700" b="1" i="1" u="sng" dirty="0">
                <a:solidFill>
                  <a:prstClr val="black"/>
                </a:solidFill>
                <a:latin typeface="MinionPro-Regular"/>
              </a:rPr>
              <a:t>rate of </a:t>
            </a:r>
            <a:r>
              <a:rPr lang="en-US" sz="2700" b="1" i="1" u="sng" dirty="0" err="1">
                <a:solidFill>
                  <a:prstClr val="black"/>
                </a:solidFill>
                <a:latin typeface="MinionPro-Regular"/>
              </a:rPr>
              <a:t>haemolysis</a:t>
            </a:r>
            <a:r>
              <a:rPr lang="en-US" sz="2700" b="1" i="1" u="sng" dirty="0">
                <a:solidFill>
                  <a:prstClr val="black"/>
                </a:solidFill>
                <a:latin typeface="MinionPro-Regular"/>
              </a:rPr>
              <a:t> exceeds </a:t>
            </a:r>
            <a:r>
              <a:rPr lang="en-US" sz="2700" dirty="0">
                <a:solidFill>
                  <a:prstClr val="black"/>
                </a:solidFill>
                <a:latin typeface="MinionPro-Regular"/>
              </a:rPr>
              <a:t>the </a:t>
            </a:r>
            <a:r>
              <a:rPr lang="en-US" sz="2700" b="1" i="1" dirty="0" smtClean="0">
                <a:solidFill>
                  <a:prstClr val="black"/>
                </a:solidFill>
                <a:latin typeface="MinionPro-Regular"/>
              </a:rPr>
              <a:t>maximum </a:t>
            </a:r>
            <a:r>
              <a:rPr lang="en-US" sz="2700" b="1" i="1" dirty="0" err="1" smtClean="0">
                <a:solidFill>
                  <a:prstClr val="black"/>
                </a:solidFill>
                <a:latin typeface="MinionPro-Regular"/>
              </a:rPr>
              <a:t>erythropoietic</a:t>
            </a:r>
            <a:r>
              <a:rPr lang="en-US" sz="2700" b="1" i="1" dirty="0" smtClean="0">
                <a:solidFill>
                  <a:prstClr val="black"/>
                </a:solidFill>
                <a:latin typeface="MinionPro-Regular"/>
              </a:rPr>
              <a:t> </a:t>
            </a:r>
            <a:r>
              <a:rPr lang="en-US" sz="2700" b="1" i="1" dirty="0">
                <a:solidFill>
                  <a:prstClr val="black"/>
                </a:solidFill>
                <a:latin typeface="MinionPro-Regular"/>
              </a:rPr>
              <a:t>capacity </a:t>
            </a:r>
            <a:r>
              <a:rPr lang="en-US" sz="2700" dirty="0">
                <a:solidFill>
                  <a:prstClr val="black"/>
                </a:solidFill>
                <a:latin typeface="MinionPro-Regular"/>
              </a:rPr>
              <a:t>of the bone marrow, </a:t>
            </a:r>
            <a:endParaRPr lang="en-US" sz="2700" dirty="0" smtClean="0">
              <a:solidFill>
                <a:prstClr val="black"/>
              </a:solidFill>
              <a:latin typeface="MinionPro-Regular"/>
            </a:endParaRPr>
          </a:p>
          <a:p>
            <a:pPr marL="0" lvl="0" indent="0" algn="l">
              <a:buNone/>
            </a:pPr>
            <a:r>
              <a:rPr lang="en-US" sz="2700" b="1" dirty="0" smtClean="0">
                <a:solidFill>
                  <a:prstClr val="black"/>
                </a:solidFill>
                <a:latin typeface="MinionPro-Regular"/>
              </a:rPr>
              <a:t>or</a:t>
            </a:r>
          </a:p>
          <a:p>
            <a:pPr marL="0" lvl="0" indent="0" algn="l">
              <a:buNone/>
            </a:pPr>
            <a:r>
              <a:rPr lang="en-US" sz="2700" dirty="0" smtClean="0">
                <a:solidFill>
                  <a:prstClr val="black"/>
                </a:solidFill>
                <a:latin typeface="MinionPro-Regular"/>
              </a:rPr>
              <a:t> </a:t>
            </a:r>
            <a:r>
              <a:rPr lang="en-US" sz="2700" dirty="0">
                <a:solidFill>
                  <a:prstClr val="black"/>
                </a:solidFill>
                <a:latin typeface="MinionPro-Regular"/>
              </a:rPr>
              <a:t>when </a:t>
            </a:r>
            <a:r>
              <a:rPr lang="en-US" sz="2700" dirty="0" smtClean="0">
                <a:solidFill>
                  <a:prstClr val="black"/>
                </a:solidFill>
                <a:latin typeface="MinionPro-Regular"/>
              </a:rPr>
              <a:t>the latter </a:t>
            </a:r>
            <a:r>
              <a:rPr lang="en-US" sz="2700" dirty="0">
                <a:solidFill>
                  <a:prstClr val="black"/>
                </a:solidFill>
                <a:latin typeface="MinionPro-Regular"/>
              </a:rPr>
              <a:t>is limited (e.g. because of inadequate supply of iron </a:t>
            </a:r>
            <a:r>
              <a:rPr lang="en-US" sz="2700" dirty="0" smtClean="0">
                <a:solidFill>
                  <a:prstClr val="black"/>
                </a:solidFill>
                <a:latin typeface="MinionPro-Regular"/>
              </a:rPr>
              <a:t>or </a:t>
            </a:r>
            <a:r>
              <a:rPr lang="en-US" sz="2700" dirty="0" err="1" smtClean="0">
                <a:solidFill>
                  <a:prstClr val="black"/>
                </a:solidFill>
                <a:latin typeface="MinionPro-Regular"/>
              </a:rPr>
              <a:t>folate</a:t>
            </a:r>
            <a:r>
              <a:rPr lang="en-US" sz="2700" dirty="0" smtClean="0">
                <a:solidFill>
                  <a:prstClr val="black"/>
                </a:solidFill>
                <a:latin typeface="MinionPro-Regular"/>
              </a:rPr>
              <a:t> </a:t>
            </a:r>
            <a:r>
              <a:rPr lang="en-US" sz="2700" dirty="0">
                <a:solidFill>
                  <a:prstClr val="black"/>
                </a:solidFill>
                <a:latin typeface="MinionPro-Regular"/>
              </a:rPr>
              <a:t>or by ineffective erythropoiesis), the result is </a:t>
            </a:r>
            <a:endParaRPr lang="en-US" sz="2700" dirty="0" smtClean="0">
              <a:solidFill>
                <a:prstClr val="black"/>
              </a:solidFill>
              <a:latin typeface="MinionPro-Regular"/>
            </a:endParaRPr>
          </a:p>
          <a:p>
            <a:pPr marL="0" lvl="0" indent="0" algn="l">
              <a:buNone/>
            </a:pPr>
            <a:r>
              <a:rPr lang="en-US" b="1" i="1" dirty="0" err="1" smtClean="0">
                <a:solidFill>
                  <a:srgbClr val="FF0000"/>
                </a:solidFill>
                <a:effectLst>
                  <a:outerShdw blurRad="38100" dist="38100" dir="2700000" algn="tl">
                    <a:srgbClr val="000000">
                      <a:alpha val="43137"/>
                    </a:srgbClr>
                  </a:outerShdw>
                </a:effectLst>
                <a:latin typeface="MinionPro-Regular"/>
              </a:rPr>
              <a:t>Haemolytic</a:t>
            </a:r>
            <a:r>
              <a:rPr lang="en-US" b="1" i="1" dirty="0" smtClean="0">
                <a:solidFill>
                  <a:srgbClr val="FF0000"/>
                </a:solidFill>
                <a:effectLst>
                  <a:outerShdw blurRad="38100" dist="38100" dir="2700000" algn="tl">
                    <a:srgbClr val="000000">
                      <a:alpha val="43137"/>
                    </a:srgbClr>
                  </a:outerShdw>
                </a:effectLst>
                <a:latin typeface="MinionPro-Regular"/>
              </a:rPr>
              <a:t> </a:t>
            </a:r>
            <a:r>
              <a:rPr lang="en-US" b="1" i="1" dirty="0" err="1" smtClean="0">
                <a:solidFill>
                  <a:srgbClr val="FF0000"/>
                </a:solidFill>
                <a:effectLst>
                  <a:outerShdw blurRad="38100" dist="38100" dir="2700000" algn="tl">
                    <a:srgbClr val="000000">
                      <a:alpha val="43137"/>
                    </a:srgbClr>
                  </a:outerShdw>
                </a:effectLst>
                <a:latin typeface="MinionPro-Regular"/>
              </a:rPr>
              <a:t>anaemia</a:t>
            </a:r>
            <a:endParaRPr lang="ar-IQ"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19399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err="1" smtClean="0">
                <a:latin typeface="AGaramondPro-Regular"/>
              </a:rPr>
              <a:t>Anaemia</a:t>
            </a:r>
            <a:r>
              <a:rPr lang="en-US" dirty="0" smtClean="0">
                <a:latin typeface="AGaramondPro-Regular"/>
              </a:rPr>
              <a:t> </a:t>
            </a:r>
            <a:r>
              <a:rPr lang="en-US" dirty="0">
                <a:latin typeface="AGaramondPro-Regular"/>
              </a:rPr>
              <a:t>due to </a:t>
            </a:r>
            <a:r>
              <a:rPr lang="en-US" dirty="0" err="1">
                <a:latin typeface="AGaramondPro-Regular"/>
              </a:rPr>
              <a:t>haemolysis</a:t>
            </a:r>
            <a:r>
              <a:rPr lang="en-US" dirty="0">
                <a:latin typeface="AGaramondPro-Regular"/>
              </a:rPr>
              <a:t> may not be seen until the red </a:t>
            </a:r>
            <a:r>
              <a:rPr lang="en-US" dirty="0" smtClean="0">
                <a:latin typeface="AGaramondPro-Regular"/>
              </a:rPr>
              <a:t>cell lifespan </a:t>
            </a:r>
            <a:r>
              <a:rPr lang="en-US" dirty="0">
                <a:latin typeface="AGaramondPro-Regular"/>
              </a:rPr>
              <a:t>is less than </a:t>
            </a:r>
            <a:endParaRPr lang="ar-IQ" dirty="0" smtClean="0">
              <a:latin typeface="AGaramondPro-Regular"/>
            </a:endParaRPr>
          </a:p>
          <a:p>
            <a:pPr marL="0" indent="0" algn="l">
              <a:buNone/>
            </a:pPr>
            <a:r>
              <a:rPr lang="en-US" dirty="0" smtClean="0">
                <a:latin typeface="AGaramondPro-Regular"/>
              </a:rPr>
              <a:t>30 </a:t>
            </a:r>
            <a:r>
              <a:rPr lang="en-US" dirty="0">
                <a:latin typeface="AGaramondPro-Regular"/>
              </a:rPr>
              <a:t>days.</a:t>
            </a:r>
            <a:endParaRPr lang="ar-IQ" dirty="0"/>
          </a:p>
        </p:txBody>
      </p:sp>
    </p:spTree>
    <p:extLst>
      <p:ext uri="{BB962C8B-B14F-4D97-AF65-F5344CB8AC3E}">
        <p14:creationId xmlns="" xmlns:p14="http://schemas.microsoft.com/office/powerpoint/2010/main" val="2381776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4D009A"/>
                </a:solidFill>
                <a:latin typeface="HelveticaLTStd-Bold"/>
              </a:rPr>
              <a:t>Classification</a:t>
            </a:r>
            <a:r>
              <a:rPr lang="ar-IQ" dirty="0"/>
              <a:t/>
            </a:r>
            <a:br>
              <a:rPr lang="ar-IQ" dirty="0"/>
            </a:br>
            <a:endParaRPr lang="ar-IQ" dirty="0"/>
          </a:p>
        </p:txBody>
      </p:sp>
      <p:pic>
        <p:nvPicPr>
          <p:cNvPr id="102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0" y="836712"/>
            <a:ext cx="9144000" cy="6021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76600" y="2743200"/>
            <a:ext cx="1143000" cy="3810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0" y="6400800"/>
            <a:ext cx="1371600" cy="4572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200" y="4267200"/>
            <a:ext cx="1219200" cy="2286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H="1">
            <a:off x="6095998" y="1905000"/>
            <a:ext cx="1219197" cy="3048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93068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600200"/>
            <a:ext cx="8363272" cy="4525963"/>
          </a:xfrm>
        </p:spPr>
        <p:txBody>
          <a:bodyPr>
            <a:normAutofit fontScale="92500"/>
          </a:bodyPr>
          <a:lstStyle/>
          <a:p>
            <a:pPr algn="l">
              <a:buNone/>
            </a:pPr>
            <a:r>
              <a:rPr lang="en-US" dirty="0">
                <a:solidFill>
                  <a:srgbClr val="FF0000"/>
                </a:solidFill>
                <a:effectLst>
                  <a:outerShdw blurRad="38100" dist="38100" dir="2700000" algn="tl">
                    <a:srgbClr val="000000">
                      <a:alpha val="43137"/>
                    </a:srgbClr>
                  </a:outerShdw>
                </a:effectLst>
                <a:latin typeface="AGaramondPro-Regular"/>
              </a:rPr>
              <a:t>Hereditary </a:t>
            </a:r>
            <a:r>
              <a:rPr lang="en-US" dirty="0" err="1">
                <a:solidFill>
                  <a:srgbClr val="FF0000"/>
                </a:solidFill>
                <a:effectLst>
                  <a:outerShdw blurRad="38100" dist="38100" dir="2700000" algn="tl">
                    <a:srgbClr val="000000">
                      <a:alpha val="43137"/>
                    </a:srgbClr>
                  </a:outerShdw>
                </a:effectLst>
                <a:latin typeface="AGaramondPro-Regular"/>
              </a:rPr>
              <a:t>haemolytic</a:t>
            </a:r>
            <a:r>
              <a:rPr lang="en-US" dirty="0">
                <a:solidFill>
                  <a:srgbClr val="FF0000"/>
                </a:solidFill>
                <a:effectLst>
                  <a:outerShdw blurRad="38100" dist="38100" dir="2700000" algn="tl">
                    <a:srgbClr val="000000">
                      <a:alpha val="43137"/>
                    </a:srgbClr>
                  </a:outerShdw>
                </a:effectLst>
                <a:latin typeface="AGaramondPro-Regular"/>
              </a:rPr>
              <a:t> </a:t>
            </a:r>
            <a:r>
              <a:rPr lang="en-US" dirty="0" err="1">
                <a:solidFill>
                  <a:srgbClr val="FF0000"/>
                </a:solidFill>
                <a:effectLst>
                  <a:outerShdw blurRad="38100" dist="38100" dir="2700000" algn="tl">
                    <a:srgbClr val="000000">
                      <a:alpha val="43137"/>
                    </a:srgbClr>
                  </a:outerShdw>
                </a:effectLst>
                <a:latin typeface="AGaramondPro-Regular"/>
              </a:rPr>
              <a:t>anaemias</a:t>
            </a:r>
            <a:r>
              <a:rPr lang="en-US" dirty="0">
                <a:solidFill>
                  <a:srgbClr val="FF0000"/>
                </a:solidFill>
                <a:effectLst>
                  <a:outerShdw blurRad="38100" dist="38100" dir="2700000" algn="tl">
                    <a:srgbClr val="000000">
                      <a:alpha val="43137"/>
                    </a:srgbClr>
                  </a:outerShdw>
                </a:effectLst>
                <a:latin typeface="AGaramondPro-Regular"/>
              </a:rPr>
              <a:t> are </a:t>
            </a:r>
            <a:r>
              <a:rPr lang="en-US" dirty="0" smtClean="0">
                <a:solidFill>
                  <a:srgbClr val="FF0000"/>
                </a:solidFill>
                <a:effectLst>
                  <a:outerShdw blurRad="38100" dist="38100" dir="2700000" algn="tl">
                    <a:srgbClr val="000000">
                      <a:alpha val="43137"/>
                    </a:srgbClr>
                  </a:outerShdw>
                </a:effectLst>
                <a:latin typeface="AGaramondPro-Regular"/>
              </a:rPr>
              <a:t>the result of </a:t>
            </a:r>
            <a:r>
              <a:rPr lang="en-US" b="1" dirty="0" smtClean="0">
                <a:solidFill>
                  <a:srgbClr val="FF0000"/>
                </a:solidFill>
                <a:effectLst>
                  <a:outerShdw blurRad="38100" dist="38100" dir="2700000" algn="tl">
                    <a:srgbClr val="000000">
                      <a:alpha val="43137"/>
                    </a:srgbClr>
                  </a:outerShdw>
                </a:effectLst>
                <a:latin typeface="AGaramondPro-Bold"/>
              </a:rPr>
              <a:t>‘intrinsic</a:t>
            </a:r>
            <a:r>
              <a:rPr lang="en-US" b="1" dirty="0">
                <a:solidFill>
                  <a:srgbClr val="FF0000"/>
                </a:solidFill>
                <a:effectLst>
                  <a:outerShdw blurRad="38100" dist="38100" dir="2700000" algn="tl">
                    <a:srgbClr val="000000">
                      <a:alpha val="43137"/>
                    </a:srgbClr>
                  </a:outerShdw>
                </a:effectLst>
                <a:latin typeface="AGaramondPro-Bold"/>
              </a:rPr>
              <a:t>’ </a:t>
            </a:r>
            <a:r>
              <a:rPr lang="en-US" dirty="0">
                <a:solidFill>
                  <a:srgbClr val="FF0000"/>
                </a:solidFill>
                <a:effectLst>
                  <a:outerShdw blurRad="38100" dist="38100" dir="2700000" algn="tl">
                    <a:srgbClr val="000000">
                      <a:alpha val="43137"/>
                    </a:srgbClr>
                  </a:outerShdw>
                </a:effectLst>
                <a:latin typeface="AGaramondPro-Regular"/>
              </a:rPr>
              <a:t>red cell defects, whereas acquired </a:t>
            </a:r>
            <a:r>
              <a:rPr lang="en-US" dirty="0" err="1">
                <a:solidFill>
                  <a:srgbClr val="FF0000"/>
                </a:solidFill>
                <a:effectLst>
                  <a:outerShdw blurRad="38100" dist="38100" dir="2700000" algn="tl">
                    <a:srgbClr val="000000">
                      <a:alpha val="43137"/>
                    </a:srgbClr>
                  </a:outerShdw>
                </a:effectLst>
                <a:latin typeface="AGaramondPro-Regular"/>
              </a:rPr>
              <a:t>haemolytic</a:t>
            </a:r>
            <a:r>
              <a:rPr lang="en-US" dirty="0">
                <a:solidFill>
                  <a:srgbClr val="FF0000"/>
                </a:solidFill>
                <a:effectLst>
                  <a:outerShdw blurRad="38100" dist="38100" dir="2700000" algn="tl">
                    <a:srgbClr val="000000">
                      <a:alpha val="43137"/>
                    </a:srgbClr>
                  </a:outerShdw>
                </a:effectLst>
                <a:latin typeface="AGaramondPro-Regular"/>
              </a:rPr>
              <a:t> </a:t>
            </a:r>
            <a:r>
              <a:rPr lang="en-US" dirty="0" err="1" smtClean="0">
                <a:solidFill>
                  <a:srgbClr val="FF0000"/>
                </a:solidFill>
                <a:effectLst>
                  <a:outerShdw blurRad="38100" dist="38100" dir="2700000" algn="tl">
                    <a:srgbClr val="000000">
                      <a:alpha val="43137"/>
                    </a:srgbClr>
                  </a:outerShdw>
                </a:effectLst>
                <a:latin typeface="AGaramondPro-Regular"/>
              </a:rPr>
              <a:t>anaemias</a:t>
            </a:r>
            <a:r>
              <a:rPr lang="en-US" dirty="0" smtClean="0">
                <a:solidFill>
                  <a:srgbClr val="FF0000"/>
                </a:solidFill>
                <a:effectLst>
                  <a:outerShdw blurRad="38100" dist="38100" dir="2700000" algn="tl">
                    <a:srgbClr val="000000">
                      <a:alpha val="43137"/>
                    </a:srgbClr>
                  </a:outerShdw>
                </a:effectLst>
                <a:latin typeface="AGaramondPro-Regular"/>
              </a:rPr>
              <a:t> are </a:t>
            </a:r>
            <a:r>
              <a:rPr lang="en-US" dirty="0">
                <a:solidFill>
                  <a:srgbClr val="FF0000"/>
                </a:solidFill>
                <a:effectLst>
                  <a:outerShdw blurRad="38100" dist="38100" dir="2700000" algn="tl">
                    <a:srgbClr val="000000">
                      <a:alpha val="43137"/>
                    </a:srgbClr>
                  </a:outerShdw>
                </a:effectLst>
                <a:latin typeface="AGaramondPro-Regular"/>
              </a:rPr>
              <a:t>usually the result of an </a:t>
            </a:r>
            <a:r>
              <a:rPr lang="en-US" b="1" dirty="0">
                <a:solidFill>
                  <a:srgbClr val="FF0000"/>
                </a:solidFill>
                <a:effectLst>
                  <a:outerShdw blurRad="38100" dist="38100" dir="2700000" algn="tl">
                    <a:srgbClr val="000000">
                      <a:alpha val="43137"/>
                    </a:srgbClr>
                  </a:outerShdw>
                </a:effectLst>
                <a:latin typeface="AGaramondPro-Bold"/>
              </a:rPr>
              <a:t>‘</a:t>
            </a:r>
            <a:r>
              <a:rPr lang="en-US" b="1" dirty="0" err="1">
                <a:solidFill>
                  <a:srgbClr val="FF0000"/>
                </a:solidFill>
                <a:effectLst>
                  <a:outerShdw blurRad="38100" dist="38100" dir="2700000" algn="tl">
                    <a:srgbClr val="000000">
                      <a:alpha val="43137"/>
                    </a:srgbClr>
                  </a:outerShdw>
                </a:effectLst>
                <a:latin typeface="AGaramondPro-Bold"/>
              </a:rPr>
              <a:t>extracorpuscular</a:t>
            </a:r>
            <a:r>
              <a:rPr lang="en-US" b="1" dirty="0">
                <a:solidFill>
                  <a:srgbClr val="FF0000"/>
                </a:solidFill>
                <a:effectLst>
                  <a:outerShdw blurRad="38100" dist="38100" dir="2700000" algn="tl">
                    <a:srgbClr val="000000">
                      <a:alpha val="43137"/>
                    </a:srgbClr>
                  </a:outerShdw>
                </a:effectLst>
                <a:latin typeface="AGaramondPro-Bold"/>
              </a:rPr>
              <a:t>’ </a:t>
            </a:r>
            <a:r>
              <a:rPr lang="en-US" dirty="0">
                <a:solidFill>
                  <a:srgbClr val="FF0000"/>
                </a:solidFill>
                <a:effectLst>
                  <a:outerShdw blurRad="38100" dist="38100" dir="2700000" algn="tl">
                    <a:srgbClr val="000000">
                      <a:alpha val="43137"/>
                    </a:srgbClr>
                  </a:outerShdw>
                </a:effectLst>
                <a:latin typeface="AGaramondPro-Regular"/>
              </a:rPr>
              <a:t>or </a:t>
            </a:r>
            <a:r>
              <a:rPr lang="en-US" b="1" dirty="0">
                <a:solidFill>
                  <a:srgbClr val="FF0000"/>
                </a:solidFill>
                <a:effectLst>
                  <a:outerShdw blurRad="38100" dist="38100" dir="2700000" algn="tl">
                    <a:srgbClr val="000000">
                      <a:alpha val="43137"/>
                    </a:srgbClr>
                  </a:outerShdw>
                </a:effectLst>
                <a:latin typeface="AGaramondPro-Bold"/>
              </a:rPr>
              <a:t>‘</a:t>
            </a:r>
            <a:r>
              <a:rPr lang="en-US" b="1" dirty="0" smtClean="0">
                <a:solidFill>
                  <a:srgbClr val="FF0000"/>
                </a:solidFill>
                <a:effectLst>
                  <a:outerShdw blurRad="38100" dist="38100" dir="2700000" algn="tl">
                    <a:srgbClr val="000000">
                      <a:alpha val="43137"/>
                    </a:srgbClr>
                  </a:outerShdw>
                </a:effectLst>
                <a:latin typeface="AGaramondPro-Bold"/>
              </a:rPr>
              <a:t>environmental’ </a:t>
            </a:r>
            <a:r>
              <a:rPr lang="en-US" dirty="0" smtClean="0">
                <a:solidFill>
                  <a:srgbClr val="FF0000"/>
                </a:solidFill>
                <a:effectLst>
                  <a:outerShdw blurRad="38100" dist="38100" dir="2700000" algn="tl">
                    <a:srgbClr val="000000">
                      <a:alpha val="43137"/>
                    </a:srgbClr>
                  </a:outerShdw>
                </a:effectLst>
                <a:latin typeface="AGaramondPro-Regular"/>
              </a:rPr>
              <a:t>change</a:t>
            </a:r>
            <a:r>
              <a:rPr lang="en-US" dirty="0">
                <a:solidFill>
                  <a:srgbClr val="FF0000"/>
                </a:solidFill>
                <a:effectLst>
                  <a:outerShdw blurRad="38100" dist="38100" dir="2700000" algn="tl">
                    <a:srgbClr val="000000">
                      <a:alpha val="43137"/>
                    </a:srgbClr>
                  </a:outerShdw>
                </a:effectLst>
                <a:latin typeface="AGaramondPro-Regular"/>
              </a:rPr>
              <a:t>.</a:t>
            </a:r>
            <a:r>
              <a:rPr lang="en-US" dirty="0">
                <a:latin typeface="AGaramondPro-Regular"/>
              </a:rPr>
              <a:t> Paroxysmal </a:t>
            </a:r>
            <a:r>
              <a:rPr lang="ar-IQ" dirty="0" smtClean="0">
                <a:latin typeface="AGaramondPro-Regular"/>
              </a:rPr>
              <a:t> </a:t>
            </a:r>
            <a:r>
              <a:rPr lang="en-US" dirty="0" smtClean="0">
                <a:latin typeface="AGaramondPro-Regular"/>
              </a:rPr>
              <a:t>nocturnal </a:t>
            </a:r>
            <a:r>
              <a:rPr lang="en-US" dirty="0" err="1" smtClean="0">
                <a:latin typeface="AGaramondPro-Regular"/>
              </a:rPr>
              <a:t>haemoglobinuria</a:t>
            </a:r>
            <a:r>
              <a:rPr lang="en-US" dirty="0" smtClean="0">
                <a:latin typeface="AGaramondPro-Regular"/>
              </a:rPr>
              <a:t>  </a:t>
            </a:r>
            <a:r>
              <a:rPr lang="en-US" dirty="0">
                <a:latin typeface="AGaramondPro-Regular"/>
              </a:rPr>
              <a:t>PNH) is the exception because, although it is an acquired</a:t>
            </a:r>
          </a:p>
          <a:p>
            <a:pPr algn="l">
              <a:buNone/>
            </a:pPr>
            <a:r>
              <a:rPr lang="en-US" dirty="0">
                <a:latin typeface="AGaramondPro-Regular"/>
              </a:rPr>
              <a:t>disorder, the PNH red cells have an intrinsic defect</a:t>
            </a:r>
            <a:endParaRPr lang="ar-IQ" dirty="0"/>
          </a:p>
        </p:txBody>
      </p:sp>
    </p:spTree>
    <p:extLst>
      <p:ext uri="{BB962C8B-B14F-4D97-AF65-F5344CB8AC3E}">
        <p14:creationId xmlns="" xmlns:p14="http://schemas.microsoft.com/office/powerpoint/2010/main" val="3214990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FrutigerLTStd-Bold"/>
              </a:rPr>
              <a:t>General features of </a:t>
            </a:r>
            <a:r>
              <a:rPr lang="en-US" b="1" dirty="0" err="1">
                <a:solidFill>
                  <a:srgbClr val="FF0000"/>
                </a:solidFill>
                <a:effectLst>
                  <a:outerShdw blurRad="38100" dist="38100" dir="2700000" algn="tl">
                    <a:srgbClr val="000000">
                      <a:alpha val="43137"/>
                    </a:srgbClr>
                  </a:outerShdw>
                </a:effectLst>
                <a:latin typeface="FrutigerLTStd-Bold"/>
              </a:rPr>
              <a:t>haemolysis</a:t>
            </a:r>
            <a:r>
              <a:rPr lang="en-US" b="1" dirty="0">
                <a:solidFill>
                  <a:srgbClr val="FF0000"/>
                </a:solidFill>
                <a:effectLst>
                  <a:outerShdw blurRad="38100" dist="38100" dir="2700000" algn="tl">
                    <a:srgbClr val="000000">
                      <a:alpha val="43137"/>
                    </a:srgbClr>
                  </a:outerShdw>
                </a:effectLst>
                <a:latin typeface="FrutigerLTStd-Bold"/>
              </a:rPr>
              <a:t/>
            </a:r>
            <a:br>
              <a:rPr lang="en-US" b="1" dirty="0">
                <a:solidFill>
                  <a:srgbClr val="FF0000"/>
                </a:solidFill>
                <a:effectLst>
                  <a:outerShdw blurRad="38100" dist="38100" dir="2700000" algn="tl">
                    <a:srgbClr val="000000">
                      <a:alpha val="43137"/>
                    </a:srgbClr>
                  </a:outerShdw>
                </a:effectLst>
                <a:latin typeface="FrutigerLTStd-Bold"/>
              </a:rPr>
            </a:br>
            <a:endParaRPr lang="ar-IQ"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gn="l">
              <a:buNone/>
            </a:pPr>
            <a:r>
              <a:rPr lang="en-US" dirty="0">
                <a:latin typeface="MinionPro-Regular"/>
              </a:rPr>
              <a:t>The clinical and laboratory aspects of </a:t>
            </a:r>
            <a:r>
              <a:rPr lang="en-US" dirty="0" err="1">
                <a:latin typeface="MinionPro-Regular"/>
              </a:rPr>
              <a:t>haemolysis</a:t>
            </a:r>
            <a:r>
              <a:rPr lang="en-US" dirty="0">
                <a:latin typeface="MinionPro-Regular"/>
              </a:rPr>
              <a:t> depend on </a:t>
            </a:r>
            <a:r>
              <a:rPr lang="en-US" i="1" dirty="0" smtClean="0">
                <a:solidFill>
                  <a:srgbClr val="FF0000"/>
                </a:solidFill>
                <a:effectLst>
                  <a:outerShdw blurRad="38100" dist="38100" dir="2700000" algn="tl">
                    <a:srgbClr val="000000">
                      <a:alpha val="43137"/>
                    </a:srgbClr>
                  </a:outerShdw>
                </a:effectLst>
                <a:latin typeface="MinionPro-Regular"/>
              </a:rPr>
              <a:t>the consequences </a:t>
            </a:r>
            <a:r>
              <a:rPr lang="en-US" i="1" dirty="0">
                <a:solidFill>
                  <a:srgbClr val="FF0000"/>
                </a:solidFill>
                <a:effectLst>
                  <a:outerShdw blurRad="38100" dist="38100" dir="2700000" algn="tl">
                    <a:srgbClr val="000000">
                      <a:alpha val="43137"/>
                    </a:srgbClr>
                  </a:outerShdw>
                </a:effectLst>
                <a:latin typeface="MinionPro-Regular"/>
              </a:rPr>
              <a:t>of increased red cell destruction </a:t>
            </a:r>
            <a:r>
              <a:rPr lang="en-US" i="1" dirty="0" smtClean="0">
                <a:solidFill>
                  <a:srgbClr val="FF0000"/>
                </a:solidFill>
                <a:effectLst>
                  <a:outerShdw blurRad="38100" dist="38100" dir="2700000" algn="tl">
                    <a:srgbClr val="000000">
                      <a:alpha val="43137"/>
                    </a:srgbClr>
                  </a:outerShdw>
                </a:effectLst>
                <a:latin typeface="MinionPro-Regular"/>
              </a:rPr>
              <a:t>and production as </a:t>
            </a:r>
            <a:r>
              <a:rPr lang="en-US" i="1" dirty="0">
                <a:solidFill>
                  <a:srgbClr val="FF0000"/>
                </a:solidFill>
                <a:effectLst>
                  <a:outerShdw blurRad="38100" dist="38100" dir="2700000" algn="tl">
                    <a:srgbClr val="000000">
                      <a:alpha val="43137"/>
                    </a:srgbClr>
                  </a:outerShdw>
                </a:effectLst>
                <a:latin typeface="MinionPro-Regular"/>
              </a:rPr>
              <a:t>well as the main process by which destruction takes place</a:t>
            </a:r>
            <a:r>
              <a:rPr lang="en-US" dirty="0">
                <a:latin typeface="MinionPro-Regular"/>
              </a:rPr>
              <a:t>.</a:t>
            </a:r>
            <a:r>
              <a:rPr lang="en-US" dirty="0" smtClean="0">
                <a:latin typeface="MinionPro-Regular"/>
              </a:rPr>
              <a:t>.</a:t>
            </a:r>
            <a:endParaRPr lang="ar-IQ" dirty="0"/>
          </a:p>
        </p:txBody>
      </p:sp>
    </p:spTree>
    <p:extLst>
      <p:ext uri="{BB962C8B-B14F-4D97-AF65-F5344CB8AC3E}">
        <p14:creationId xmlns="" xmlns:p14="http://schemas.microsoft.com/office/powerpoint/2010/main" val="3151592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a:latin typeface="MinionPro-Regular"/>
              </a:rPr>
              <a:t>In the </a:t>
            </a:r>
            <a:r>
              <a:rPr lang="en-US" dirty="0" smtClean="0">
                <a:latin typeface="MinionPro-Regular"/>
              </a:rPr>
              <a:t>presence of </a:t>
            </a:r>
            <a:r>
              <a:rPr lang="en-US" dirty="0" err="1">
                <a:latin typeface="MinionPro-Regular"/>
              </a:rPr>
              <a:t>haemolysis</a:t>
            </a:r>
            <a:r>
              <a:rPr lang="en-US" dirty="0">
                <a:latin typeface="MinionPro-Regular"/>
              </a:rPr>
              <a:t>, serum </a:t>
            </a:r>
            <a:r>
              <a:rPr lang="en-US" dirty="0" err="1">
                <a:latin typeface="MinionPro-Regular"/>
              </a:rPr>
              <a:t>haptoglobin</a:t>
            </a:r>
            <a:r>
              <a:rPr lang="en-US" dirty="0">
                <a:latin typeface="MinionPro-Regular"/>
              </a:rPr>
              <a:t> levels are greatly reduced or</a:t>
            </a:r>
          </a:p>
          <a:p>
            <a:pPr marL="0" indent="0" algn="l" rtl="0">
              <a:buNone/>
            </a:pPr>
            <a:r>
              <a:rPr lang="en-US" dirty="0">
                <a:latin typeface="MinionPro-Regular"/>
              </a:rPr>
              <a:t>absent. However, </a:t>
            </a:r>
            <a:r>
              <a:rPr lang="en-US" dirty="0" err="1">
                <a:latin typeface="MinionPro-Regular"/>
              </a:rPr>
              <a:t>haptoglobin</a:t>
            </a:r>
            <a:r>
              <a:rPr lang="en-US" dirty="0">
                <a:latin typeface="MinionPro-Regular"/>
              </a:rPr>
              <a:t> is an acute-phase protein and </a:t>
            </a:r>
            <a:r>
              <a:rPr lang="en-US" dirty="0" smtClean="0">
                <a:latin typeface="MinionPro-Regular"/>
              </a:rPr>
              <a:t>levels will </a:t>
            </a:r>
            <a:r>
              <a:rPr lang="en-US" dirty="0">
                <a:latin typeface="MinionPro-Regular"/>
              </a:rPr>
              <a:t>increase in the </a:t>
            </a:r>
            <a:r>
              <a:rPr lang="ar-IQ" dirty="0" smtClean="0">
                <a:latin typeface="MinionPro-Regular"/>
              </a:rPr>
              <a:t> </a:t>
            </a:r>
            <a:r>
              <a:rPr lang="en-US" dirty="0" smtClean="0">
                <a:latin typeface="MinionPro-Regular"/>
              </a:rPr>
              <a:t>presence </a:t>
            </a:r>
            <a:r>
              <a:rPr lang="en-US" dirty="0">
                <a:latin typeface="MinionPro-Regular"/>
              </a:rPr>
              <a:t>of inflammation. </a:t>
            </a:r>
            <a:r>
              <a:rPr lang="en-US" dirty="0" err="1" smtClean="0">
                <a:latin typeface="MinionPro-Regular"/>
              </a:rPr>
              <a:t>Haemopexin</a:t>
            </a:r>
            <a:r>
              <a:rPr lang="en-US" dirty="0" smtClean="0">
                <a:latin typeface="MinionPro-Regular"/>
              </a:rPr>
              <a:t> </a:t>
            </a:r>
          </a:p>
          <a:p>
            <a:pPr marL="0" lvl="0" indent="0" algn="l">
              <a:buNone/>
            </a:pPr>
            <a:r>
              <a:rPr lang="en-US" dirty="0" smtClean="0">
                <a:solidFill>
                  <a:prstClr val="black"/>
                </a:solidFill>
                <a:latin typeface="MinionPro-Regular"/>
              </a:rPr>
              <a:t>is another </a:t>
            </a:r>
            <a:r>
              <a:rPr lang="en-US" dirty="0" err="1" smtClean="0">
                <a:solidFill>
                  <a:prstClr val="black"/>
                </a:solidFill>
                <a:latin typeface="MinionPro-Regular"/>
              </a:rPr>
              <a:t>haem</a:t>
            </a:r>
            <a:r>
              <a:rPr lang="en-US" dirty="0" smtClean="0">
                <a:solidFill>
                  <a:prstClr val="black"/>
                </a:solidFill>
                <a:latin typeface="MinionPro-Regular"/>
              </a:rPr>
              <a:t>-binding protein produced by the liver that is decreased in </a:t>
            </a:r>
            <a:r>
              <a:rPr lang="en-US" dirty="0" err="1" smtClean="0">
                <a:solidFill>
                  <a:prstClr val="black"/>
                </a:solidFill>
                <a:latin typeface="MinionPro-Regular"/>
              </a:rPr>
              <a:t>haemolysis</a:t>
            </a:r>
            <a:endParaRPr lang="ar-IQ" sz="4400" dirty="0"/>
          </a:p>
        </p:txBody>
      </p:sp>
    </p:spTree>
    <p:extLst>
      <p:ext uri="{BB962C8B-B14F-4D97-AF65-F5344CB8AC3E}">
        <p14:creationId xmlns="" xmlns:p14="http://schemas.microsoft.com/office/powerpoint/2010/main" val="2673052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marL="0" indent="0" algn="l">
              <a:buNone/>
            </a:pPr>
            <a:r>
              <a:rPr lang="en-US" dirty="0" smtClean="0">
                <a:latin typeface="MinionPro-Regular"/>
              </a:rPr>
              <a:t>Chronic </a:t>
            </a:r>
            <a:r>
              <a:rPr lang="en-US" dirty="0" err="1">
                <a:latin typeface="MinionPro-Regular"/>
              </a:rPr>
              <a:t>haemolytic</a:t>
            </a:r>
            <a:r>
              <a:rPr lang="en-US" dirty="0">
                <a:latin typeface="MinionPro-Regular"/>
              </a:rPr>
              <a:t> </a:t>
            </a:r>
            <a:r>
              <a:rPr lang="en-US" dirty="0" err="1">
                <a:latin typeface="MinionPro-Regular"/>
              </a:rPr>
              <a:t>anaemia</a:t>
            </a:r>
            <a:r>
              <a:rPr lang="en-US" dirty="0">
                <a:latin typeface="MinionPro-Regular"/>
              </a:rPr>
              <a:t> </a:t>
            </a:r>
            <a:r>
              <a:rPr lang="en-US" dirty="0" smtClean="0">
                <a:latin typeface="MinionPro-Regular"/>
              </a:rPr>
              <a:t>may increase </a:t>
            </a:r>
            <a:r>
              <a:rPr lang="en-US" dirty="0">
                <a:latin typeface="MinionPro-Regular"/>
              </a:rPr>
              <a:t>the iron content of the body through </a:t>
            </a:r>
            <a:r>
              <a:rPr lang="en-US" b="1" u="sng" dirty="0">
                <a:solidFill>
                  <a:schemeClr val="accent2"/>
                </a:solidFill>
                <a:effectLst>
                  <a:outerShdw blurRad="38100" dist="38100" dir="2700000" algn="tl">
                    <a:srgbClr val="000000">
                      <a:alpha val="43137"/>
                    </a:srgbClr>
                  </a:outerShdw>
                </a:effectLst>
                <a:latin typeface="MinionPro-Regular"/>
              </a:rPr>
              <a:t>increased </a:t>
            </a:r>
            <a:r>
              <a:rPr lang="en-US" b="1" u="sng" dirty="0" smtClean="0">
                <a:solidFill>
                  <a:schemeClr val="accent2"/>
                </a:solidFill>
                <a:effectLst>
                  <a:outerShdw blurRad="38100" dist="38100" dir="2700000" algn="tl">
                    <a:srgbClr val="000000">
                      <a:alpha val="43137"/>
                    </a:srgbClr>
                  </a:outerShdw>
                </a:effectLst>
                <a:latin typeface="MinionPro-Regular"/>
              </a:rPr>
              <a:t>iron absorption </a:t>
            </a:r>
            <a:r>
              <a:rPr lang="en-US" b="1" u="sng" dirty="0">
                <a:solidFill>
                  <a:schemeClr val="accent2"/>
                </a:solidFill>
                <a:effectLst>
                  <a:outerShdw blurRad="38100" dist="38100" dir="2700000" algn="tl">
                    <a:srgbClr val="000000">
                      <a:alpha val="43137"/>
                    </a:srgbClr>
                  </a:outerShdw>
                </a:effectLst>
                <a:latin typeface="MinionPro-Regular"/>
              </a:rPr>
              <a:t>as a result of </a:t>
            </a:r>
            <a:r>
              <a:rPr lang="en-US" b="1" u="sng" dirty="0" err="1">
                <a:solidFill>
                  <a:schemeClr val="accent2"/>
                </a:solidFill>
                <a:effectLst>
                  <a:outerShdw blurRad="38100" dist="38100" dir="2700000" algn="tl">
                    <a:srgbClr val="000000">
                      <a:alpha val="43137"/>
                    </a:srgbClr>
                  </a:outerShdw>
                </a:effectLst>
                <a:latin typeface="MinionPro-Regular"/>
              </a:rPr>
              <a:t>anaemia</a:t>
            </a:r>
            <a:r>
              <a:rPr lang="en-US" b="1" u="sng" dirty="0">
                <a:solidFill>
                  <a:schemeClr val="accent2"/>
                </a:solidFill>
                <a:effectLst>
                  <a:outerShdw blurRad="38100" dist="38100" dir="2700000" algn="tl">
                    <a:srgbClr val="000000">
                      <a:alpha val="43137"/>
                    </a:srgbClr>
                  </a:outerShdw>
                </a:effectLst>
                <a:latin typeface="MinionPro-Regular"/>
              </a:rPr>
              <a:t> </a:t>
            </a:r>
            <a:r>
              <a:rPr lang="en-US" dirty="0">
                <a:latin typeface="MinionPro-Regular"/>
              </a:rPr>
              <a:t>coupled to </a:t>
            </a:r>
            <a:r>
              <a:rPr lang="en-US" b="1" u="sng" dirty="0">
                <a:solidFill>
                  <a:schemeClr val="accent2"/>
                </a:solidFill>
                <a:latin typeface="MinionPro-Regular"/>
              </a:rPr>
              <a:t>the retention of </a:t>
            </a:r>
            <a:r>
              <a:rPr lang="en-US" b="1" u="sng" dirty="0" smtClean="0">
                <a:solidFill>
                  <a:schemeClr val="accent2"/>
                </a:solidFill>
                <a:latin typeface="MinionPro-Regular"/>
              </a:rPr>
              <a:t>the </a:t>
            </a:r>
            <a:r>
              <a:rPr lang="en-US" b="1" u="sng" dirty="0" err="1" smtClean="0">
                <a:solidFill>
                  <a:schemeClr val="accent2"/>
                </a:solidFill>
                <a:latin typeface="MinionPro-Regular"/>
              </a:rPr>
              <a:t>haem</a:t>
            </a:r>
            <a:r>
              <a:rPr lang="en-US" b="1" u="sng" dirty="0" smtClean="0">
                <a:solidFill>
                  <a:schemeClr val="accent2"/>
                </a:solidFill>
                <a:latin typeface="MinionPro-Regular"/>
              </a:rPr>
              <a:t> </a:t>
            </a:r>
            <a:r>
              <a:rPr lang="en-US" b="1" u="sng" dirty="0">
                <a:solidFill>
                  <a:schemeClr val="accent2"/>
                </a:solidFill>
                <a:latin typeface="MinionPro-Regular"/>
              </a:rPr>
              <a:t>iron following binding to </a:t>
            </a:r>
            <a:r>
              <a:rPr lang="en-US" b="1" u="sng" dirty="0" err="1">
                <a:solidFill>
                  <a:schemeClr val="accent2"/>
                </a:solidFill>
                <a:latin typeface="MinionPro-Regular"/>
              </a:rPr>
              <a:t>haptoglobin</a:t>
            </a:r>
            <a:r>
              <a:rPr lang="en-US" b="1" u="sng" dirty="0">
                <a:solidFill>
                  <a:schemeClr val="accent2"/>
                </a:solidFill>
                <a:latin typeface="MinionPro-Regular"/>
              </a:rPr>
              <a:t> and </a:t>
            </a:r>
            <a:r>
              <a:rPr lang="en-US" b="1" u="sng" dirty="0" err="1">
                <a:solidFill>
                  <a:schemeClr val="accent2"/>
                </a:solidFill>
                <a:latin typeface="MinionPro-Regular"/>
              </a:rPr>
              <a:t>haemopexin</a:t>
            </a:r>
            <a:r>
              <a:rPr lang="en-US" dirty="0">
                <a:latin typeface="MinionPro-Regular"/>
              </a:rPr>
              <a:t>. </a:t>
            </a:r>
            <a:endParaRPr lang="en-US" dirty="0" smtClean="0">
              <a:latin typeface="MinionPro-Regular"/>
            </a:endParaRPr>
          </a:p>
          <a:p>
            <a:pPr marL="0" indent="0" algn="l">
              <a:buNone/>
            </a:pPr>
            <a:r>
              <a:rPr lang="en-US" dirty="0" smtClean="0">
                <a:latin typeface="MinionPro-Regular"/>
              </a:rPr>
              <a:t>In rare </a:t>
            </a:r>
            <a:r>
              <a:rPr lang="en-US" dirty="0">
                <a:latin typeface="MinionPro-Regular"/>
              </a:rPr>
              <a:t>cases of inherited </a:t>
            </a:r>
            <a:r>
              <a:rPr lang="en-US" dirty="0" err="1">
                <a:latin typeface="MinionPro-Regular"/>
              </a:rPr>
              <a:t>haemolytic</a:t>
            </a:r>
            <a:r>
              <a:rPr lang="en-US" dirty="0">
                <a:latin typeface="MinionPro-Regular"/>
              </a:rPr>
              <a:t> </a:t>
            </a:r>
            <a:r>
              <a:rPr lang="en-US" dirty="0" err="1">
                <a:latin typeface="MinionPro-Regular"/>
              </a:rPr>
              <a:t>anaemia</a:t>
            </a:r>
            <a:r>
              <a:rPr lang="en-US" dirty="0">
                <a:latin typeface="MinionPro-Regular"/>
              </a:rPr>
              <a:t>, this iron </a:t>
            </a:r>
            <a:r>
              <a:rPr lang="en-US" dirty="0" smtClean="0">
                <a:latin typeface="MinionPro-Regular"/>
              </a:rPr>
              <a:t>overload may </a:t>
            </a:r>
            <a:r>
              <a:rPr lang="en-US" dirty="0">
                <a:latin typeface="MinionPro-Regular"/>
              </a:rPr>
              <a:t>be sufficient to produce clinically important effects, </a:t>
            </a:r>
            <a:r>
              <a:rPr lang="en-US" dirty="0" smtClean="0">
                <a:latin typeface="MinionPro-Regular"/>
              </a:rPr>
              <a:t>particularly if </a:t>
            </a:r>
            <a:r>
              <a:rPr lang="en-US" dirty="0">
                <a:latin typeface="MinionPro-Regular"/>
              </a:rPr>
              <a:t>there is coinheritance of a </a:t>
            </a:r>
            <a:r>
              <a:rPr lang="en-US" dirty="0" err="1">
                <a:latin typeface="MinionPro-Regular"/>
              </a:rPr>
              <a:t>haemochromatosis</a:t>
            </a:r>
            <a:r>
              <a:rPr lang="en-US" dirty="0">
                <a:latin typeface="MinionPro-Regular"/>
              </a:rPr>
              <a:t> gene.</a:t>
            </a:r>
          </a:p>
          <a:p>
            <a:pPr marL="0" indent="0" algn="l">
              <a:buNone/>
            </a:pPr>
            <a:r>
              <a:rPr lang="en-US" dirty="0" smtClean="0">
                <a:latin typeface="MinionPro-Regular"/>
              </a:rPr>
              <a:t>.</a:t>
            </a:r>
            <a:endParaRPr lang="ar-IQ" dirty="0"/>
          </a:p>
        </p:txBody>
      </p:sp>
    </p:spTree>
    <p:extLst>
      <p:ext uri="{BB962C8B-B14F-4D97-AF65-F5344CB8AC3E}">
        <p14:creationId xmlns="" xmlns:p14="http://schemas.microsoft.com/office/powerpoint/2010/main" val="81809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4D009A"/>
                </a:solidFill>
                <a:latin typeface="HelveticaLTStd-Bold"/>
              </a:rPr>
              <a:t>Normal red cell destruction</a:t>
            </a:r>
            <a:br>
              <a:rPr lang="en-US" b="1" dirty="0">
                <a:solidFill>
                  <a:srgbClr val="4D009A"/>
                </a:solidFill>
                <a:latin typeface="HelveticaLTStd-Bold"/>
              </a:rPr>
            </a:br>
            <a:endParaRPr lang="ar-IQ" dirty="0"/>
          </a:p>
        </p:txBody>
      </p:sp>
      <p:sp>
        <p:nvSpPr>
          <p:cNvPr id="3" name="عنصر نائب للمحتوى 2"/>
          <p:cNvSpPr>
            <a:spLocks noGrp="1"/>
          </p:cNvSpPr>
          <p:nvPr>
            <p:ph idx="1"/>
          </p:nvPr>
        </p:nvSpPr>
        <p:spPr/>
        <p:txBody>
          <a:bodyPr>
            <a:normAutofit/>
          </a:bodyPr>
          <a:lstStyle/>
          <a:p>
            <a:pPr marL="0" indent="0" algn="l">
              <a:buNone/>
            </a:pPr>
            <a:r>
              <a:rPr lang="en-US" b="1" dirty="0" smtClean="0">
                <a:solidFill>
                  <a:srgbClr val="000000"/>
                </a:solidFill>
                <a:latin typeface="AGaramondPro-Bold"/>
              </a:rPr>
              <a:t>Red </a:t>
            </a:r>
            <a:r>
              <a:rPr lang="en-US" b="1" dirty="0">
                <a:solidFill>
                  <a:srgbClr val="000000"/>
                </a:solidFill>
                <a:latin typeface="AGaramondPro-Bold"/>
              </a:rPr>
              <a:t>cell destruction usually occurs after a mean </a:t>
            </a:r>
            <a:r>
              <a:rPr lang="en-US" b="1" dirty="0" smtClean="0">
                <a:solidFill>
                  <a:srgbClr val="000000"/>
                </a:solidFill>
                <a:latin typeface="AGaramondPro-Bold"/>
              </a:rPr>
              <a:t>lifespan of </a:t>
            </a:r>
            <a:r>
              <a:rPr lang="en-US" b="1" dirty="0">
                <a:solidFill>
                  <a:srgbClr val="000000"/>
                </a:solidFill>
                <a:latin typeface="AGaramondPro-Bold"/>
              </a:rPr>
              <a:t>120 days when the cells are removed </a:t>
            </a:r>
            <a:r>
              <a:rPr lang="en-US" b="1" dirty="0" smtClean="0">
                <a:solidFill>
                  <a:srgbClr val="000000"/>
                </a:solidFill>
                <a:latin typeface="AGaramondPro-Bold"/>
              </a:rPr>
              <a:t> </a:t>
            </a:r>
            <a:r>
              <a:rPr lang="en-US" b="1" u="sng" dirty="0" err="1" smtClean="0">
                <a:solidFill>
                  <a:srgbClr val="FF0000"/>
                </a:solidFill>
                <a:latin typeface="AGaramondPro-Bold"/>
              </a:rPr>
              <a:t>extravascularly</a:t>
            </a:r>
            <a:r>
              <a:rPr lang="en-US" b="1" dirty="0" smtClean="0">
                <a:solidFill>
                  <a:srgbClr val="000000"/>
                </a:solidFill>
                <a:latin typeface="AGaramondPro-Bold"/>
              </a:rPr>
              <a:t>  by the </a:t>
            </a:r>
            <a:r>
              <a:rPr lang="en-US" b="1" dirty="0">
                <a:solidFill>
                  <a:srgbClr val="000000"/>
                </a:solidFill>
                <a:latin typeface="AGaramondPro-Bold"/>
              </a:rPr>
              <a:t>macrophages </a:t>
            </a:r>
            <a:r>
              <a:rPr lang="en-US" b="1" dirty="0" smtClean="0">
                <a:solidFill>
                  <a:srgbClr val="000000"/>
                </a:solidFill>
                <a:latin typeface="AGaramondPro-Bold"/>
              </a:rPr>
              <a:t> of </a:t>
            </a:r>
            <a:r>
              <a:rPr lang="en-US" b="1" dirty="0">
                <a:solidFill>
                  <a:srgbClr val="000000"/>
                </a:solidFill>
                <a:latin typeface="AGaramondPro-Bold"/>
              </a:rPr>
              <a:t>the </a:t>
            </a:r>
            <a:r>
              <a:rPr lang="en-US" b="1" dirty="0" err="1">
                <a:solidFill>
                  <a:srgbClr val="FF0000"/>
                </a:solidFill>
                <a:latin typeface="AGaramondPro-Bold"/>
              </a:rPr>
              <a:t>reticuloendothelial</a:t>
            </a:r>
            <a:r>
              <a:rPr lang="en-US" b="1" dirty="0">
                <a:solidFill>
                  <a:srgbClr val="FF0000"/>
                </a:solidFill>
                <a:latin typeface="AGaramondPro-Bold"/>
              </a:rPr>
              <a:t> (RE) </a:t>
            </a:r>
            <a:r>
              <a:rPr lang="en-US" b="1" dirty="0" smtClean="0">
                <a:solidFill>
                  <a:srgbClr val="FF0000"/>
                </a:solidFill>
                <a:latin typeface="AGaramondPro-Bold"/>
              </a:rPr>
              <a:t>system</a:t>
            </a:r>
            <a:r>
              <a:rPr lang="en-US" dirty="0" smtClean="0">
                <a:solidFill>
                  <a:srgbClr val="000000"/>
                </a:solidFill>
                <a:latin typeface="AGaramondPro-Regular"/>
              </a:rPr>
              <a:t>, </a:t>
            </a:r>
            <a:r>
              <a:rPr lang="en-US" b="1" dirty="0" smtClean="0">
                <a:solidFill>
                  <a:srgbClr val="FF0000"/>
                </a:solidFill>
                <a:latin typeface="AGaramondPro-Regular"/>
              </a:rPr>
              <a:t>especially </a:t>
            </a:r>
            <a:r>
              <a:rPr lang="en-US" b="1" dirty="0">
                <a:solidFill>
                  <a:srgbClr val="FF0000"/>
                </a:solidFill>
                <a:latin typeface="AGaramondPro-Regular"/>
              </a:rPr>
              <a:t>in the </a:t>
            </a:r>
            <a:r>
              <a:rPr lang="en-US" b="1" i="1" u="sng" dirty="0">
                <a:solidFill>
                  <a:srgbClr val="FF0000"/>
                </a:solidFill>
                <a:effectLst>
                  <a:outerShdw blurRad="38100" dist="38100" dir="2700000" algn="tl">
                    <a:srgbClr val="000000">
                      <a:alpha val="43137"/>
                    </a:srgbClr>
                  </a:outerShdw>
                </a:effectLst>
                <a:latin typeface="AGaramondPro-Regular"/>
              </a:rPr>
              <a:t>marrow </a:t>
            </a:r>
            <a:r>
              <a:rPr lang="en-US" b="1" dirty="0">
                <a:solidFill>
                  <a:srgbClr val="FF0000"/>
                </a:solidFill>
                <a:latin typeface="AGaramondPro-Regular"/>
              </a:rPr>
              <a:t>but also in the liver and spleen</a:t>
            </a:r>
            <a:r>
              <a:rPr lang="en-US" dirty="0" smtClean="0">
                <a:solidFill>
                  <a:srgbClr val="000000"/>
                </a:solidFill>
                <a:latin typeface="AGaramondPro-Regular"/>
              </a:rPr>
              <a:t>.</a:t>
            </a:r>
            <a:endParaRPr lang="en-US" dirty="0">
              <a:solidFill>
                <a:srgbClr val="000000"/>
              </a:solidFill>
              <a:latin typeface="AGaramondPro-Regular"/>
            </a:endParaRPr>
          </a:p>
        </p:txBody>
      </p:sp>
    </p:spTree>
    <p:extLst>
      <p:ext uri="{BB962C8B-B14F-4D97-AF65-F5344CB8AC3E}">
        <p14:creationId xmlns="" xmlns:p14="http://schemas.microsoft.com/office/powerpoint/2010/main" val="2668462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476672"/>
            <a:ext cx="8676456" cy="6381328"/>
          </a:xfrm>
        </p:spPr>
        <p:txBody>
          <a:bodyPr>
            <a:noAutofit/>
          </a:bodyPr>
          <a:lstStyle/>
          <a:p>
            <a:pPr marL="0" lvl="0" indent="0" algn="l">
              <a:buNone/>
            </a:pPr>
            <a:r>
              <a:rPr lang="en-US" dirty="0">
                <a:solidFill>
                  <a:prstClr val="black"/>
                </a:solidFill>
                <a:latin typeface="MinionPro-Regular"/>
              </a:rPr>
              <a:t>In most </a:t>
            </a:r>
            <a:r>
              <a:rPr lang="en-US" dirty="0" err="1">
                <a:solidFill>
                  <a:prstClr val="black"/>
                </a:solidFill>
                <a:latin typeface="MinionPro-Regular"/>
              </a:rPr>
              <a:t>haemolytic</a:t>
            </a:r>
            <a:r>
              <a:rPr lang="en-US" dirty="0">
                <a:solidFill>
                  <a:prstClr val="black"/>
                </a:solidFill>
                <a:latin typeface="MinionPro-Regular"/>
              </a:rPr>
              <a:t> </a:t>
            </a:r>
            <a:r>
              <a:rPr lang="en-US" dirty="0" err="1">
                <a:solidFill>
                  <a:prstClr val="black"/>
                </a:solidFill>
                <a:latin typeface="MinionPro-Regular"/>
              </a:rPr>
              <a:t>anaemias</a:t>
            </a:r>
            <a:r>
              <a:rPr lang="en-US" dirty="0">
                <a:solidFill>
                  <a:prstClr val="black"/>
                </a:solidFill>
                <a:latin typeface="MinionPro-Regular"/>
              </a:rPr>
              <a:t>, owing to </a:t>
            </a:r>
            <a:r>
              <a:rPr lang="en-US" b="1" u="sng" dirty="0">
                <a:solidFill>
                  <a:schemeClr val="accent2"/>
                </a:solidFill>
                <a:latin typeface="MinionPro-Regular"/>
              </a:rPr>
              <a:t>membrane defects</a:t>
            </a:r>
            <a:r>
              <a:rPr lang="en-US" dirty="0">
                <a:solidFill>
                  <a:prstClr val="black"/>
                </a:solidFill>
                <a:latin typeface="MinionPro-Regular"/>
              </a:rPr>
              <a:t>, </a:t>
            </a:r>
            <a:r>
              <a:rPr lang="en-US" dirty="0" smtClean="0">
                <a:solidFill>
                  <a:prstClr val="black"/>
                </a:solidFill>
                <a:latin typeface="MinionPro-Regular"/>
              </a:rPr>
              <a:t>the destruction </a:t>
            </a:r>
            <a:r>
              <a:rPr lang="en-US" dirty="0">
                <a:solidFill>
                  <a:prstClr val="black"/>
                </a:solidFill>
                <a:latin typeface="MinionPro-Regular"/>
              </a:rPr>
              <a:t>of red cells takes place </a:t>
            </a:r>
            <a:r>
              <a:rPr lang="en-US" b="1" u="sng" dirty="0" err="1">
                <a:solidFill>
                  <a:schemeClr val="accent2"/>
                </a:solidFill>
                <a:effectLst>
                  <a:outerShdw blurRad="38100" dist="38100" dir="2700000" algn="tl">
                    <a:srgbClr val="000000">
                      <a:alpha val="43137"/>
                    </a:srgbClr>
                  </a:outerShdw>
                </a:effectLst>
                <a:latin typeface="MinionPro-Regular"/>
              </a:rPr>
              <a:t>extravascularly</a:t>
            </a:r>
            <a:r>
              <a:rPr lang="en-US" dirty="0">
                <a:solidFill>
                  <a:prstClr val="black"/>
                </a:solidFill>
                <a:latin typeface="MinionPro-Regular"/>
              </a:rPr>
              <a:t> in the </a:t>
            </a:r>
            <a:r>
              <a:rPr lang="en-US" dirty="0" err="1" smtClean="0">
                <a:solidFill>
                  <a:prstClr val="black"/>
                </a:solidFill>
                <a:latin typeface="MinionPro-Regular"/>
              </a:rPr>
              <a:t>reticuloendothelial</a:t>
            </a:r>
            <a:r>
              <a:rPr lang="en-US" dirty="0" smtClean="0">
                <a:solidFill>
                  <a:prstClr val="black"/>
                </a:solidFill>
                <a:latin typeface="MinionPro-Regular"/>
              </a:rPr>
              <a:t> system</a:t>
            </a:r>
            <a:r>
              <a:rPr lang="en-US" dirty="0">
                <a:solidFill>
                  <a:prstClr val="black"/>
                </a:solidFill>
                <a:latin typeface="MinionPro-Regular"/>
              </a:rPr>
              <a:t>, particularly in the </a:t>
            </a:r>
            <a:r>
              <a:rPr lang="en-US" b="1" u="sng" dirty="0">
                <a:solidFill>
                  <a:schemeClr val="accent2"/>
                </a:solidFill>
                <a:latin typeface="MinionPro-Regular"/>
              </a:rPr>
              <a:t>spleen</a:t>
            </a:r>
            <a:r>
              <a:rPr lang="en-US" dirty="0">
                <a:solidFill>
                  <a:prstClr val="black"/>
                </a:solidFill>
                <a:latin typeface="MinionPro-Regular"/>
              </a:rPr>
              <a:t>, and the </a:t>
            </a:r>
            <a:r>
              <a:rPr lang="en-US" b="1" u="sng" dirty="0">
                <a:solidFill>
                  <a:schemeClr val="accent2"/>
                </a:solidFill>
                <a:effectLst>
                  <a:outerShdw blurRad="38100" dist="38100" dir="2700000" algn="tl">
                    <a:srgbClr val="000000">
                      <a:alpha val="43137"/>
                    </a:srgbClr>
                  </a:outerShdw>
                </a:effectLst>
                <a:latin typeface="MinionPro-Regular"/>
              </a:rPr>
              <a:t>iron </a:t>
            </a:r>
            <a:r>
              <a:rPr lang="en-US" b="1" u="sng" dirty="0" smtClean="0">
                <a:solidFill>
                  <a:schemeClr val="accent2"/>
                </a:solidFill>
                <a:effectLst>
                  <a:outerShdw blurRad="38100" dist="38100" dir="2700000" algn="tl">
                    <a:srgbClr val="000000">
                      <a:alpha val="43137"/>
                    </a:srgbClr>
                  </a:outerShdw>
                </a:effectLst>
                <a:latin typeface="MinionPro-Regular"/>
              </a:rPr>
              <a:t>is retained</a:t>
            </a:r>
            <a:r>
              <a:rPr lang="en-US" dirty="0">
                <a:solidFill>
                  <a:prstClr val="black"/>
                </a:solidFill>
                <a:latin typeface="MinionPro-Regular"/>
              </a:rPr>
              <a:t>. </a:t>
            </a:r>
            <a:endParaRPr lang="en-US" dirty="0" smtClean="0">
              <a:solidFill>
                <a:prstClr val="black"/>
              </a:solidFill>
              <a:latin typeface="MinionPro-Regular"/>
            </a:endParaRPr>
          </a:p>
          <a:p>
            <a:pPr marL="0" lvl="0" indent="0" algn="l">
              <a:buNone/>
            </a:pPr>
            <a:r>
              <a:rPr lang="en-US" dirty="0" smtClean="0">
                <a:solidFill>
                  <a:prstClr val="black"/>
                </a:solidFill>
                <a:latin typeface="MinionPro-Regular"/>
              </a:rPr>
              <a:t>When </a:t>
            </a:r>
            <a:r>
              <a:rPr lang="en-US" dirty="0">
                <a:solidFill>
                  <a:prstClr val="black"/>
                </a:solidFill>
                <a:latin typeface="MinionPro-Regular"/>
              </a:rPr>
              <a:t>destruction is </a:t>
            </a:r>
            <a:r>
              <a:rPr lang="en-US" b="1" u="sng" dirty="0">
                <a:solidFill>
                  <a:schemeClr val="tx2">
                    <a:lumMod val="60000"/>
                    <a:lumOff val="40000"/>
                  </a:schemeClr>
                </a:solidFill>
                <a:effectLst>
                  <a:outerShdw blurRad="38100" dist="38100" dir="2700000" algn="tl">
                    <a:srgbClr val="000000">
                      <a:alpha val="43137"/>
                    </a:srgbClr>
                  </a:outerShdw>
                </a:effectLst>
                <a:latin typeface="MinionPro-Regular"/>
              </a:rPr>
              <a:t>intravascular</a:t>
            </a:r>
            <a:r>
              <a:rPr lang="en-US" dirty="0">
                <a:solidFill>
                  <a:prstClr val="black"/>
                </a:solidFill>
                <a:latin typeface="MinionPro-Regular"/>
              </a:rPr>
              <a:t>, free </a:t>
            </a:r>
            <a:r>
              <a:rPr lang="en-US" dirty="0" err="1" smtClean="0">
                <a:solidFill>
                  <a:prstClr val="black"/>
                </a:solidFill>
                <a:latin typeface="MinionPro-Regular"/>
              </a:rPr>
              <a:t>haemoglobin</a:t>
            </a:r>
            <a:r>
              <a:rPr lang="en-US" dirty="0">
                <a:solidFill>
                  <a:prstClr val="black"/>
                </a:solidFill>
                <a:latin typeface="MinionPro-Regular"/>
              </a:rPr>
              <a:t> </a:t>
            </a:r>
            <a:r>
              <a:rPr lang="en-US" dirty="0" smtClean="0">
                <a:solidFill>
                  <a:prstClr val="black"/>
                </a:solidFill>
                <a:latin typeface="MinionPro-Regular"/>
              </a:rPr>
              <a:t>will </a:t>
            </a:r>
            <a:r>
              <a:rPr lang="en-US" dirty="0">
                <a:solidFill>
                  <a:prstClr val="black"/>
                </a:solidFill>
                <a:latin typeface="MinionPro-Regular"/>
              </a:rPr>
              <a:t>be released into the plasma, </a:t>
            </a:r>
            <a:r>
              <a:rPr lang="en-US" dirty="0" smtClean="0">
                <a:solidFill>
                  <a:prstClr val="black"/>
                </a:solidFill>
                <a:latin typeface="MinionPro-Regular"/>
              </a:rPr>
              <a:t>producing </a:t>
            </a:r>
            <a:r>
              <a:rPr lang="en-US" dirty="0" err="1" smtClean="0">
                <a:solidFill>
                  <a:schemeClr val="tx2">
                    <a:lumMod val="60000"/>
                    <a:lumOff val="40000"/>
                  </a:schemeClr>
                </a:solidFill>
                <a:effectLst>
                  <a:outerShdw blurRad="38100" dist="38100" dir="2700000" algn="tl">
                    <a:srgbClr val="000000">
                      <a:alpha val="43137"/>
                    </a:srgbClr>
                  </a:outerShdw>
                </a:effectLst>
                <a:latin typeface="MinionPro-Regular"/>
              </a:rPr>
              <a:t>haemoglobinaemia</a:t>
            </a:r>
            <a:r>
              <a:rPr lang="en-US" dirty="0" smtClean="0">
                <a:solidFill>
                  <a:schemeClr val="tx2">
                    <a:lumMod val="60000"/>
                    <a:lumOff val="40000"/>
                  </a:schemeClr>
                </a:solidFill>
                <a:effectLst>
                  <a:outerShdw blurRad="38100" dist="38100" dir="2700000" algn="tl">
                    <a:srgbClr val="000000">
                      <a:alpha val="43137"/>
                    </a:srgbClr>
                  </a:outerShdw>
                </a:effectLst>
                <a:latin typeface="MinionPro-Regular"/>
              </a:rPr>
              <a:t> and </a:t>
            </a:r>
            <a:r>
              <a:rPr lang="en-US" dirty="0" err="1" smtClean="0">
                <a:solidFill>
                  <a:schemeClr val="tx2">
                    <a:lumMod val="60000"/>
                    <a:lumOff val="40000"/>
                  </a:schemeClr>
                </a:solidFill>
                <a:effectLst>
                  <a:outerShdw blurRad="38100" dist="38100" dir="2700000" algn="tl">
                    <a:srgbClr val="000000">
                      <a:alpha val="43137"/>
                    </a:srgbClr>
                  </a:outerShdw>
                </a:effectLst>
                <a:latin typeface="MinionPro-Regular"/>
              </a:rPr>
              <a:t>methaemalbuminaemia</a:t>
            </a:r>
            <a:r>
              <a:rPr lang="en-US" dirty="0">
                <a:solidFill>
                  <a:prstClr val="black"/>
                </a:solidFill>
                <a:latin typeface="MinionPro-Regular"/>
              </a:rPr>
              <a:t>, and will pass through the </a:t>
            </a:r>
            <a:r>
              <a:rPr lang="en-US" dirty="0" smtClean="0">
                <a:solidFill>
                  <a:prstClr val="black"/>
                </a:solidFill>
                <a:latin typeface="MinionPro-Regular"/>
              </a:rPr>
              <a:t>glomerulus to </a:t>
            </a:r>
            <a:r>
              <a:rPr lang="en-US" dirty="0">
                <a:solidFill>
                  <a:prstClr val="black"/>
                </a:solidFill>
                <a:latin typeface="MinionPro-Regular"/>
              </a:rPr>
              <a:t>produce </a:t>
            </a:r>
            <a:r>
              <a:rPr lang="en-US" b="1" dirty="0" err="1">
                <a:solidFill>
                  <a:schemeClr val="tx2">
                    <a:lumMod val="60000"/>
                    <a:lumOff val="40000"/>
                  </a:schemeClr>
                </a:solidFill>
                <a:latin typeface="MinionPro-Regular"/>
              </a:rPr>
              <a:t>haemoglobinuria</a:t>
            </a:r>
            <a:r>
              <a:rPr lang="en-US" b="1" dirty="0">
                <a:solidFill>
                  <a:schemeClr val="tx2">
                    <a:lumMod val="60000"/>
                    <a:lumOff val="40000"/>
                  </a:schemeClr>
                </a:solidFill>
                <a:latin typeface="MinionPro-Regular"/>
              </a:rPr>
              <a:t> and </a:t>
            </a:r>
            <a:r>
              <a:rPr lang="en-US" b="1" dirty="0" err="1">
                <a:solidFill>
                  <a:schemeClr val="tx2">
                    <a:lumMod val="60000"/>
                    <a:lumOff val="40000"/>
                  </a:schemeClr>
                </a:solidFill>
                <a:latin typeface="MinionPro-Regular"/>
              </a:rPr>
              <a:t>haemosiderinuria</a:t>
            </a:r>
            <a:r>
              <a:rPr lang="en-US" dirty="0">
                <a:solidFill>
                  <a:prstClr val="black"/>
                </a:solidFill>
                <a:latin typeface="MinionPro-Regular"/>
              </a:rPr>
              <a:t>. </a:t>
            </a:r>
            <a:endParaRPr lang="en-US" dirty="0" smtClean="0">
              <a:solidFill>
                <a:prstClr val="black"/>
              </a:solidFill>
              <a:latin typeface="MinionPro-Regular"/>
            </a:endParaRPr>
          </a:p>
        </p:txBody>
      </p:sp>
    </p:spTree>
    <p:extLst>
      <p:ext uri="{BB962C8B-B14F-4D97-AF65-F5344CB8AC3E}">
        <p14:creationId xmlns="" xmlns:p14="http://schemas.microsoft.com/office/powerpoint/2010/main" val="357031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a:buNone/>
            </a:pPr>
            <a:r>
              <a:rPr lang="en-US" sz="4000" b="1" dirty="0">
                <a:solidFill>
                  <a:srgbClr val="FF0000"/>
                </a:solidFill>
                <a:effectLst>
                  <a:outerShdw blurRad="38100" dist="38100" dir="2700000" algn="tl">
                    <a:srgbClr val="000000">
                      <a:alpha val="43137"/>
                    </a:srgbClr>
                  </a:outerShdw>
                </a:effectLst>
                <a:latin typeface="MinionPro-Regular"/>
              </a:rPr>
              <a:t>Iron deficiency is thus more likely than overload in intravascular </a:t>
            </a:r>
            <a:r>
              <a:rPr lang="en-US" sz="4000" b="1" dirty="0" err="1">
                <a:solidFill>
                  <a:srgbClr val="FF0000"/>
                </a:solidFill>
                <a:effectLst>
                  <a:outerShdw blurRad="38100" dist="38100" dir="2700000" algn="tl">
                    <a:srgbClr val="000000">
                      <a:alpha val="43137"/>
                    </a:srgbClr>
                  </a:outerShdw>
                </a:effectLst>
                <a:latin typeface="MinionPro-Regular"/>
              </a:rPr>
              <a:t>haemolysis</a:t>
            </a:r>
            <a:endParaRPr lang="ar-IQ" sz="7200" b="1" dirty="0">
              <a:solidFill>
                <a:srgbClr val="FF0000"/>
              </a:solidFill>
              <a:effectLst>
                <a:outerShdw blurRad="38100" dist="38100" dir="2700000" algn="tl">
                  <a:srgbClr val="000000">
                    <a:alpha val="43137"/>
                  </a:srgbClr>
                </a:outerShdw>
              </a:effectLst>
            </a:endParaRPr>
          </a:p>
          <a:p>
            <a:endParaRPr lang="ar-IQ" dirty="0"/>
          </a:p>
        </p:txBody>
      </p:sp>
    </p:spTree>
    <p:extLst>
      <p:ext uri="{BB962C8B-B14F-4D97-AF65-F5344CB8AC3E}">
        <p14:creationId xmlns="" xmlns:p14="http://schemas.microsoft.com/office/powerpoint/2010/main" val="3251670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4D009A"/>
                </a:solidFill>
                <a:latin typeface="HelveticaLTStd-Bold"/>
              </a:rPr>
              <a:t>Clinical features</a:t>
            </a:r>
            <a:br>
              <a:rPr lang="en-US" b="1" dirty="0">
                <a:solidFill>
                  <a:srgbClr val="4D009A"/>
                </a:solidFill>
                <a:latin typeface="HelveticaLTStd-Bold"/>
              </a:rPr>
            </a:br>
            <a:endParaRPr lang="ar-IQ" dirty="0"/>
          </a:p>
        </p:txBody>
      </p:sp>
      <p:sp>
        <p:nvSpPr>
          <p:cNvPr id="3" name="عنصر نائب للمحتوى 2"/>
          <p:cNvSpPr>
            <a:spLocks noGrp="1"/>
          </p:cNvSpPr>
          <p:nvPr>
            <p:ph idx="1"/>
          </p:nvPr>
        </p:nvSpPr>
        <p:spPr/>
        <p:txBody>
          <a:bodyPr>
            <a:normAutofit fontScale="92500" lnSpcReduction="20000"/>
          </a:bodyPr>
          <a:lstStyle/>
          <a:p>
            <a:pPr marL="0" indent="0" algn="l">
              <a:buNone/>
            </a:pPr>
            <a:r>
              <a:rPr lang="en-US" dirty="0" smtClean="0">
                <a:solidFill>
                  <a:srgbClr val="000000"/>
                </a:solidFill>
                <a:latin typeface="AGaramondPro-Regular"/>
              </a:rPr>
              <a:t>-pallor </a:t>
            </a:r>
          </a:p>
          <a:p>
            <a:pPr marL="0" indent="0" algn="l">
              <a:buNone/>
            </a:pPr>
            <a:r>
              <a:rPr lang="en-US" dirty="0" smtClean="0">
                <a:solidFill>
                  <a:srgbClr val="000000"/>
                </a:solidFill>
                <a:latin typeface="AGaramondPro-Regular"/>
              </a:rPr>
              <a:t>-Mild fluctuating </a:t>
            </a:r>
            <a:r>
              <a:rPr lang="en-US" dirty="0">
                <a:solidFill>
                  <a:srgbClr val="000000"/>
                </a:solidFill>
                <a:latin typeface="AGaramondPro-Regular"/>
              </a:rPr>
              <a:t>jaundice and splenomegaly. </a:t>
            </a:r>
            <a:endParaRPr lang="en-US" dirty="0" smtClean="0">
              <a:solidFill>
                <a:srgbClr val="000000"/>
              </a:solidFill>
              <a:latin typeface="AGaramondPro-Regular"/>
            </a:endParaRPr>
          </a:p>
          <a:p>
            <a:pPr marL="0" indent="0" algn="l">
              <a:buNone/>
            </a:pPr>
            <a:r>
              <a:rPr lang="en-US" dirty="0">
                <a:solidFill>
                  <a:srgbClr val="000000"/>
                </a:solidFill>
                <a:latin typeface="AGaramondPro-Regular"/>
              </a:rPr>
              <a:t>-</a:t>
            </a:r>
            <a:r>
              <a:rPr lang="en-US" dirty="0" smtClean="0">
                <a:solidFill>
                  <a:srgbClr val="000000"/>
                </a:solidFill>
                <a:latin typeface="AGaramondPro-Regular"/>
              </a:rPr>
              <a:t>There </a:t>
            </a:r>
            <a:r>
              <a:rPr lang="en-US" dirty="0">
                <a:solidFill>
                  <a:srgbClr val="000000"/>
                </a:solidFill>
                <a:latin typeface="AGaramondPro-Regular"/>
              </a:rPr>
              <a:t>is no bilirubin </a:t>
            </a:r>
            <a:r>
              <a:rPr lang="en-US" dirty="0" smtClean="0">
                <a:solidFill>
                  <a:srgbClr val="000000"/>
                </a:solidFill>
                <a:latin typeface="AGaramondPro-Regular"/>
              </a:rPr>
              <a:t>in urine </a:t>
            </a:r>
            <a:r>
              <a:rPr lang="en-US" dirty="0">
                <a:solidFill>
                  <a:srgbClr val="000000"/>
                </a:solidFill>
                <a:latin typeface="AGaramondPro-Regular"/>
              </a:rPr>
              <a:t>but this may turn dark on standing because of excess </a:t>
            </a:r>
            <a:r>
              <a:rPr lang="en-US" dirty="0" err="1">
                <a:solidFill>
                  <a:srgbClr val="000000"/>
                </a:solidFill>
                <a:latin typeface="AGaramondPro-Regular"/>
              </a:rPr>
              <a:t>urobilinogen</a:t>
            </a:r>
            <a:r>
              <a:rPr lang="en-US" dirty="0">
                <a:solidFill>
                  <a:srgbClr val="000000"/>
                </a:solidFill>
                <a:latin typeface="AGaramondPro-Regular"/>
              </a:rPr>
              <a:t>.</a:t>
            </a:r>
          </a:p>
          <a:p>
            <a:pPr marL="0" indent="0" algn="l">
              <a:buNone/>
            </a:pPr>
            <a:r>
              <a:rPr lang="en-US" dirty="0" smtClean="0">
                <a:solidFill>
                  <a:srgbClr val="000000"/>
                </a:solidFill>
                <a:latin typeface="AGaramondPro-Regular"/>
              </a:rPr>
              <a:t>-Pigment </a:t>
            </a:r>
            <a:r>
              <a:rPr lang="en-US" dirty="0">
                <a:solidFill>
                  <a:srgbClr val="000000"/>
                </a:solidFill>
                <a:latin typeface="AGaramondPro-Regular"/>
              </a:rPr>
              <a:t>(bilirubin) gallstones may complicate </a:t>
            </a:r>
            <a:r>
              <a:rPr lang="en-US" dirty="0" smtClean="0">
                <a:solidFill>
                  <a:srgbClr val="000000"/>
                </a:solidFill>
                <a:latin typeface="AGaramondPro-Regular"/>
              </a:rPr>
              <a:t>the condition .</a:t>
            </a:r>
          </a:p>
          <a:p>
            <a:pPr marL="0" indent="0" algn="l">
              <a:buNone/>
            </a:pPr>
            <a:r>
              <a:rPr lang="en-US" dirty="0" smtClean="0">
                <a:solidFill>
                  <a:srgbClr val="000000"/>
                </a:solidFill>
                <a:latin typeface="AGaramondPro-Regular"/>
              </a:rPr>
              <a:t>- Some </a:t>
            </a:r>
            <a:r>
              <a:rPr lang="en-US" dirty="0">
                <a:solidFill>
                  <a:srgbClr val="000000"/>
                </a:solidFill>
                <a:latin typeface="AGaramondPro-Regular"/>
              </a:rPr>
              <a:t>patients (particularly with </a:t>
            </a:r>
            <a:r>
              <a:rPr lang="en-US" dirty="0" smtClean="0">
                <a:solidFill>
                  <a:srgbClr val="000000"/>
                </a:solidFill>
                <a:latin typeface="AGaramondPro-Regular"/>
              </a:rPr>
              <a:t>sickle cell </a:t>
            </a:r>
            <a:r>
              <a:rPr lang="en-US" dirty="0">
                <a:solidFill>
                  <a:srgbClr val="000000"/>
                </a:solidFill>
                <a:latin typeface="AGaramondPro-Regular"/>
              </a:rPr>
              <a:t>disease) develop ulcers around the ankle </a:t>
            </a:r>
            <a:r>
              <a:rPr lang="en-US" dirty="0" smtClean="0">
                <a:solidFill>
                  <a:srgbClr val="000000"/>
                </a:solidFill>
                <a:latin typeface="AGaramondPro-Regular"/>
              </a:rPr>
              <a:t>.</a:t>
            </a:r>
            <a:endParaRPr lang="en-US" dirty="0">
              <a:solidFill>
                <a:srgbClr val="000000"/>
              </a:solidFill>
              <a:latin typeface="AGaramondPro-Regular"/>
            </a:endParaRPr>
          </a:p>
          <a:p>
            <a:pPr marL="0" indent="0" algn="l">
              <a:buNone/>
            </a:pPr>
            <a:r>
              <a:rPr lang="en-US" dirty="0" smtClean="0">
                <a:solidFill>
                  <a:srgbClr val="000000"/>
                </a:solidFill>
                <a:latin typeface="AGaramondPro-Regular"/>
              </a:rPr>
              <a:t>-.</a:t>
            </a:r>
            <a:endParaRPr lang="ar-IQ" dirty="0"/>
          </a:p>
        </p:txBody>
      </p:sp>
    </p:spTree>
    <p:extLst>
      <p:ext uri="{BB962C8B-B14F-4D97-AF65-F5344CB8AC3E}">
        <p14:creationId xmlns="" xmlns:p14="http://schemas.microsoft.com/office/powerpoint/2010/main" val="3163191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301006"/>
          </a:xfrm>
        </p:spPr>
        <p:txBody>
          <a:bodyPr>
            <a:normAutofit/>
          </a:bodyPr>
          <a:lstStyle/>
          <a:p>
            <a:pPr algn="l"/>
            <a:r>
              <a:rPr lang="en-US" sz="3200" dirty="0"/>
              <a:t>Jaundice, anemia, and </a:t>
            </a:r>
            <a:r>
              <a:rPr lang="en-US" sz="3200" dirty="0" err="1"/>
              <a:t>hemoglobinemia</a:t>
            </a:r>
            <a:r>
              <a:rPr lang="en-US" sz="3200" dirty="0"/>
              <a:t> from intravascular hemolysis</a:t>
            </a:r>
            <a:endParaRPr lang="ar-IQ" sz="3200" dirty="0"/>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26852" y="2110150"/>
            <a:ext cx="4090296" cy="3506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2845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Sickle cell anemia skin ulcers</a:t>
            </a:r>
            <a:endParaRPr lang="ar-IQ" dirty="0"/>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835696" y="1700809"/>
            <a:ext cx="5184575" cy="3172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8388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0" lvl="0" indent="0" algn="l">
              <a:buNone/>
            </a:pPr>
            <a:r>
              <a:rPr lang="en-US" sz="2800" dirty="0" smtClean="0">
                <a:solidFill>
                  <a:srgbClr val="000000"/>
                </a:solidFill>
                <a:latin typeface="AGaramondPro-Regular"/>
              </a:rPr>
              <a:t>-Aplastic </a:t>
            </a:r>
            <a:r>
              <a:rPr lang="en-US" sz="2800" dirty="0">
                <a:solidFill>
                  <a:srgbClr val="000000"/>
                </a:solidFill>
                <a:latin typeface="AGaramondPro-Regular"/>
              </a:rPr>
              <a:t>crises may occur, usually precipitated by infection </a:t>
            </a:r>
            <a:r>
              <a:rPr lang="en-US" sz="2800" dirty="0" smtClean="0">
                <a:solidFill>
                  <a:srgbClr val="000000"/>
                </a:solidFill>
                <a:latin typeface="AGaramondPro-Regular"/>
              </a:rPr>
              <a:t>with parvovirus </a:t>
            </a:r>
            <a:r>
              <a:rPr lang="en-US" sz="2800" dirty="0">
                <a:solidFill>
                  <a:srgbClr val="000000"/>
                </a:solidFill>
                <a:latin typeface="AGaramondPro-Regular"/>
              </a:rPr>
              <a:t>which ‘switches off’ erythropoiesis, and are characterized by a sudden increase in </a:t>
            </a:r>
            <a:r>
              <a:rPr lang="en-US" sz="2800" dirty="0" err="1">
                <a:solidFill>
                  <a:srgbClr val="000000"/>
                </a:solidFill>
                <a:latin typeface="AGaramondPro-Regular"/>
              </a:rPr>
              <a:t>anaemia</a:t>
            </a:r>
            <a:r>
              <a:rPr lang="en-US" sz="2800" dirty="0">
                <a:solidFill>
                  <a:srgbClr val="000000"/>
                </a:solidFill>
                <a:latin typeface="AGaramondPro-Regular"/>
              </a:rPr>
              <a:t> and drop in reticulocyte count ..</a:t>
            </a:r>
          </a:p>
          <a:p>
            <a:pPr marL="0" lvl="0" indent="0" algn="l">
              <a:buNone/>
            </a:pPr>
            <a:r>
              <a:rPr lang="en-US" sz="2800" dirty="0">
                <a:solidFill>
                  <a:srgbClr val="000000"/>
                </a:solidFill>
                <a:latin typeface="AGaramondPro-Regular"/>
              </a:rPr>
              <a:t>-Rarely, </a:t>
            </a:r>
            <a:r>
              <a:rPr lang="en-US" sz="2800" dirty="0" err="1">
                <a:solidFill>
                  <a:srgbClr val="000000"/>
                </a:solidFill>
                <a:latin typeface="AGaramondPro-Regular"/>
              </a:rPr>
              <a:t>folate</a:t>
            </a:r>
            <a:r>
              <a:rPr lang="en-US" sz="2800" dirty="0">
                <a:solidFill>
                  <a:srgbClr val="000000"/>
                </a:solidFill>
                <a:latin typeface="AGaramondPro-Regular"/>
              </a:rPr>
              <a:t> deficiency may cause an aplastic crisis in </a:t>
            </a:r>
            <a:r>
              <a:rPr lang="en-US" sz="2800" dirty="0" smtClean="0">
                <a:solidFill>
                  <a:srgbClr val="000000"/>
                </a:solidFill>
                <a:latin typeface="AGaramondPro-Regular"/>
              </a:rPr>
              <a:t> which </a:t>
            </a:r>
            <a:r>
              <a:rPr lang="en-US" sz="2800" dirty="0">
                <a:solidFill>
                  <a:srgbClr val="000000"/>
                </a:solidFill>
                <a:latin typeface="AGaramondPro-Regular"/>
              </a:rPr>
              <a:t>the bone marrow is </a:t>
            </a:r>
            <a:r>
              <a:rPr lang="en-US" sz="2800" dirty="0" err="1">
                <a:solidFill>
                  <a:srgbClr val="000000"/>
                </a:solidFill>
                <a:latin typeface="AGaramondPro-Regular"/>
              </a:rPr>
              <a:t>megaloblastic</a:t>
            </a:r>
            <a:endParaRPr lang="ar-IQ" sz="4000" dirty="0"/>
          </a:p>
        </p:txBody>
      </p:sp>
    </p:spTree>
    <p:extLst>
      <p:ext uri="{BB962C8B-B14F-4D97-AF65-F5344CB8AC3E}">
        <p14:creationId xmlns="" xmlns:p14="http://schemas.microsoft.com/office/powerpoint/2010/main" val="749906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4D009A"/>
                </a:solidFill>
                <a:latin typeface="HelveticaLTStd-Bold"/>
              </a:rPr>
              <a:t>Laboratory findings</a:t>
            </a:r>
            <a:br>
              <a:rPr lang="en-US" b="1" dirty="0">
                <a:solidFill>
                  <a:srgbClr val="4D009A"/>
                </a:solidFill>
                <a:latin typeface="HelveticaLTStd-Bold"/>
              </a:rPr>
            </a:br>
            <a:endParaRPr lang="ar-IQ" dirty="0"/>
          </a:p>
        </p:txBody>
      </p:sp>
      <p:sp>
        <p:nvSpPr>
          <p:cNvPr id="3" name="عنصر نائب للمحتوى 2"/>
          <p:cNvSpPr>
            <a:spLocks noGrp="1"/>
          </p:cNvSpPr>
          <p:nvPr>
            <p:ph idx="1"/>
          </p:nvPr>
        </p:nvSpPr>
        <p:spPr/>
        <p:txBody>
          <a:bodyPr>
            <a:normAutofit fontScale="92500" lnSpcReduction="10000"/>
          </a:bodyPr>
          <a:lstStyle/>
          <a:p>
            <a:pPr marL="0" indent="0" algn="l">
              <a:buNone/>
            </a:pPr>
            <a:r>
              <a:rPr lang="en-US" sz="3600" b="1" dirty="0" smtClean="0">
                <a:solidFill>
                  <a:srgbClr val="C00000"/>
                </a:solidFill>
                <a:effectLst>
                  <a:outerShdw blurRad="38100" dist="38100" dir="2700000" algn="tl">
                    <a:srgbClr val="000000">
                      <a:alpha val="43137"/>
                    </a:srgbClr>
                  </a:outerShdw>
                </a:effectLst>
                <a:latin typeface="AGaramondPro-Bold"/>
              </a:rPr>
              <a:t>1. </a:t>
            </a:r>
            <a:r>
              <a:rPr lang="en-US" sz="3600" b="1" dirty="0">
                <a:solidFill>
                  <a:srgbClr val="C00000"/>
                </a:solidFill>
                <a:effectLst>
                  <a:outerShdw blurRad="38100" dist="38100" dir="2700000" algn="tl">
                    <a:srgbClr val="000000">
                      <a:alpha val="43137"/>
                    </a:srgbClr>
                  </a:outerShdw>
                </a:effectLst>
                <a:latin typeface="AGaramondPro-Regular"/>
              </a:rPr>
              <a:t>Features of increased red cell breakdown</a:t>
            </a:r>
            <a:r>
              <a:rPr lang="en-US" dirty="0">
                <a:solidFill>
                  <a:srgbClr val="000000"/>
                </a:solidFill>
                <a:latin typeface="AGaramondPro-Regular"/>
              </a:rPr>
              <a:t>:</a:t>
            </a:r>
          </a:p>
          <a:p>
            <a:pPr marL="0" indent="0" algn="l">
              <a:buNone/>
            </a:pPr>
            <a:r>
              <a:rPr lang="en-US" dirty="0" smtClean="0">
                <a:solidFill>
                  <a:srgbClr val="000000"/>
                </a:solidFill>
                <a:latin typeface="AGaramondPro-Regular"/>
              </a:rPr>
              <a:t>(a)</a:t>
            </a:r>
            <a:r>
              <a:rPr lang="en-US" dirty="0">
                <a:solidFill>
                  <a:srgbClr val="000000"/>
                </a:solidFill>
                <a:latin typeface="AGaramondPro-Regular"/>
              </a:rPr>
              <a:t> </a:t>
            </a:r>
            <a:r>
              <a:rPr lang="en-US" dirty="0" smtClean="0">
                <a:solidFill>
                  <a:srgbClr val="000000"/>
                </a:solidFill>
                <a:latin typeface="AGaramondPro-Regular"/>
              </a:rPr>
              <a:t>Raised serum unconjugated bilirubin.</a:t>
            </a:r>
          </a:p>
          <a:p>
            <a:pPr marL="0" indent="0" algn="l">
              <a:buNone/>
            </a:pPr>
            <a:r>
              <a:rPr lang="en-US" dirty="0" smtClean="0">
                <a:solidFill>
                  <a:srgbClr val="000000"/>
                </a:solidFill>
                <a:latin typeface="AGaramondPro-Regular"/>
              </a:rPr>
              <a:t> </a:t>
            </a:r>
            <a:r>
              <a:rPr lang="en-US" b="1" dirty="0" smtClean="0">
                <a:solidFill>
                  <a:srgbClr val="000000"/>
                </a:solidFill>
                <a:latin typeface="AGaramondPro-Bold"/>
              </a:rPr>
              <a:t>(</a:t>
            </a:r>
            <a:r>
              <a:rPr lang="en-US" b="1" dirty="0">
                <a:solidFill>
                  <a:srgbClr val="000000"/>
                </a:solidFill>
                <a:latin typeface="AGaramondPro-Bold"/>
              </a:rPr>
              <a:t>b) </a:t>
            </a:r>
            <a:r>
              <a:rPr lang="en-US" dirty="0">
                <a:solidFill>
                  <a:srgbClr val="000000"/>
                </a:solidFill>
                <a:latin typeface="AGaramondPro-Regular"/>
              </a:rPr>
              <a:t>urine </a:t>
            </a:r>
            <a:r>
              <a:rPr lang="en-US" dirty="0" err="1">
                <a:solidFill>
                  <a:srgbClr val="000000"/>
                </a:solidFill>
                <a:latin typeface="AGaramondPro-Regular"/>
              </a:rPr>
              <a:t>urinobilinogen</a:t>
            </a:r>
            <a:r>
              <a:rPr lang="en-US" dirty="0">
                <a:solidFill>
                  <a:srgbClr val="000000"/>
                </a:solidFill>
                <a:latin typeface="AGaramondPro-Regular"/>
              </a:rPr>
              <a:t> increased;</a:t>
            </a:r>
          </a:p>
          <a:p>
            <a:pPr marL="0" indent="0" algn="l">
              <a:buNone/>
            </a:pPr>
            <a:r>
              <a:rPr lang="en-US" b="1" dirty="0">
                <a:solidFill>
                  <a:srgbClr val="000000"/>
                </a:solidFill>
                <a:latin typeface="AGaramondPro-Bold"/>
              </a:rPr>
              <a:t>(c) </a:t>
            </a:r>
            <a:r>
              <a:rPr lang="en-US" dirty="0">
                <a:solidFill>
                  <a:srgbClr val="000000"/>
                </a:solidFill>
                <a:latin typeface="AGaramondPro-Regular"/>
              </a:rPr>
              <a:t>serum </a:t>
            </a:r>
            <a:r>
              <a:rPr lang="en-US" dirty="0" err="1">
                <a:solidFill>
                  <a:srgbClr val="000000"/>
                </a:solidFill>
                <a:latin typeface="AGaramondPro-Regular"/>
              </a:rPr>
              <a:t>haptoglobins</a:t>
            </a:r>
            <a:r>
              <a:rPr lang="en-US" dirty="0">
                <a:solidFill>
                  <a:srgbClr val="000000"/>
                </a:solidFill>
                <a:latin typeface="AGaramondPro-Regular"/>
              </a:rPr>
              <a:t> absent because the </a:t>
            </a:r>
            <a:r>
              <a:rPr lang="en-US" dirty="0" err="1" smtClean="0">
                <a:solidFill>
                  <a:srgbClr val="000000"/>
                </a:solidFill>
                <a:latin typeface="AGaramondPro-Regular"/>
              </a:rPr>
              <a:t>haptoglobins</a:t>
            </a:r>
            <a:r>
              <a:rPr lang="en-US" dirty="0" smtClean="0">
                <a:solidFill>
                  <a:srgbClr val="000000"/>
                </a:solidFill>
                <a:latin typeface="AGaramondPro-Regular"/>
              </a:rPr>
              <a:t> become </a:t>
            </a:r>
            <a:r>
              <a:rPr lang="en-US" dirty="0">
                <a:solidFill>
                  <a:srgbClr val="000000"/>
                </a:solidFill>
                <a:latin typeface="AGaramondPro-Regular"/>
              </a:rPr>
              <a:t>saturated with </a:t>
            </a:r>
            <a:r>
              <a:rPr lang="en-US" dirty="0" err="1">
                <a:solidFill>
                  <a:srgbClr val="000000"/>
                </a:solidFill>
                <a:latin typeface="AGaramondPro-Regular"/>
              </a:rPr>
              <a:t>haemoglobin</a:t>
            </a:r>
            <a:r>
              <a:rPr lang="en-US" dirty="0">
                <a:solidFill>
                  <a:srgbClr val="000000"/>
                </a:solidFill>
                <a:latin typeface="AGaramondPro-Regular"/>
              </a:rPr>
              <a:t> and the </a:t>
            </a:r>
            <a:r>
              <a:rPr lang="en-US" dirty="0" smtClean="0">
                <a:solidFill>
                  <a:srgbClr val="000000"/>
                </a:solidFill>
                <a:latin typeface="AGaramondPro-Regular"/>
              </a:rPr>
              <a:t>complex is </a:t>
            </a:r>
            <a:r>
              <a:rPr lang="en-US" dirty="0">
                <a:solidFill>
                  <a:srgbClr val="000000"/>
                </a:solidFill>
                <a:latin typeface="AGaramondPro-Regular"/>
              </a:rPr>
              <a:t>removed by RE cells.</a:t>
            </a:r>
          </a:p>
          <a:p>
            <a:pPr marL="0" indent="0" algn="l">
              <a:buNone/>
            </a:pPr>
            <a:r>
              <a:rPr lang="en-US" dirty="0" smtClean="0">
                <a:solidFill>
                  <a:srgbClr val="000000"/>
                </a:solidFill>
                <a:latin typeface="AGaramondPro-Regular"/>
              </a:rPr>
              <a:t>.</a:t>
            </a:r>
            <a:endParaRPr lang="ar-IQ" dirty="0"/>
          </a:p>
        </p:txBody>
      </p:sp>
    </p:spTree>
    <p:extLst>
      <p:ext uri="{BB962C8B-B14F-4D97-AF65-F5344CB8AC3E}">
        <p14:creationId xmlns="" xmlns:p14="http://schemas.microsoft.com/office/powerpoint/2010/main" val="2399177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a:buNone/>
            </a:pPr>
            <a:r>
              <a:rPr lang="en-US" sz="2800" b="1" dirty="0">
                <a:solidFill>
                  <a:srgbClr val="C00000"/>
                </a:solidFill>
                <a:effectLst>
                  <a:outerShdw blurRad="38100" dist="38100" dir="2700000" algn="tl">
                    <a:srgbClr val="000000">
                      <a:alpha val="43137"/>
                    </a:srgbClr>
                  </a:outerShdw>
                </a:effectLst>
                <a:latin typeface="AGaramondPro-Bold"/>
              </a:rPr>
              <a:t>2 </a:t>
            </a:r>
            <a:r>
              <a:rPr lang="en-US" sz="2800" b="1" dirty="0">
                <a:solidFill>
                  <a:srgbClr val="C00000"/>
                </a:solidFill>
                <a:effectLst>
                  <a:outerShdw blurRad="38100" dist="38100" dir="2700000" algn="tl">
                    <a:srgbClr val="000000">
                      <a:alpha val="43137"/>
                    </a:srgbClr>
                  </a:outerShdw>
                </a:effectLst>
                <a:latin typeface="AGaramondPro-Regular"/>
              </a:rPr>
              <a:t>Features of increased red cell production:</a:t>
            </a:r>
          </a:p>
          <a:p>
            <a:pPr marL="0" indent="0" algn="l">
              <a:buNone/>
            </a:pPr>
            <a:r>
              <a:rPr lang="en-US" sz="2800" b="1" dirty="0" err="1" smtClean="0">
                <a:solidFill>
                  <a:srgbClr val="000000"/>
                </a:solidFill>
                <a:latin typeface="AGaramondPro-Bold"/>
              </a:rPr>
              <a:t>a.</a:t>
            </a:r>
            <a:r>
              <a:rPr lang="en-US" sz="2800" dirty="0" err="1" smtClean="0">
                <a:latin typeface="MinionPro-Regular"/>
              </a:rPr>
              <a:t>Marrow</a:t>
            </a:r>
            <a:r>
              <a:rPr lang="en-US" sz="2800" dirty="0" smtClean="0">
                <a:latin typeface="MinionPro-Regular"/>
              </a:rPr>
              <a:t> </a:t>
            </a:r>
            <a:r>
              <a:rPr lang="en-US" sz="2800" dirty="0">
                <a:latin typeface="MinionPro-Regular"/>
              </a:rPr>
              <a:t>expansion: bone changes</a:t>
            </a:r>
          </a:p>
          <a:p>
            <a:pPr marL="0" indent="0" algn="l">
              <a:buNone/>
            </a:pPr>
            <a:r>
              <a:rPr lang="en-US" sz="2800" b="1" dirty="0" err="1" smtClean="0">
                <a:latin typeface="MinionPro-Regular"/>
              </a:rPr>
              <a:t>b.</a:t>
            </a:r>
            <a:r>
              <a:rPr lang="en-US" sz="2800" dirty="0" err="1" smtClean="0">
                <a:latin typeface="MinionPro-Regular"/>
              </a:rPr>
              <a:t>Increased</a:t>
            </a:r>
            <a:r>
              <a:rPr lang="en-US" sz="2800" dirty="0" smtClean="0">
                <a:latin typeface="MinionPro-Regular"/>
              </a:rPr>
              <a:t> </a:t>
            </a:r>
            <a:r>
              <a:rPr lang="en-US" sz="2800" dirty="0">
                <a:latin typeface="MinionPro-Regular"/>
              </a:rPr>
              <a:t>erythropoiesis: </a:t>
            </a:r>
            <a:r>
              <a:rPr lang="en-US" sz="2800" dirty="0">
                <a:latin typeface="STIXMathSans-Regular"/>
              </a:rPr>
              <a:t>↓ </a:t>
            </a:r>
            <a:r>
              <a:rPr lang="en-US" sz="2800" dirty="0">
                <a:latin typeface="MinionPro-Regular"/>
              </a:rPr>
              <a:t>myeloid/</a:t>
            </a:r>
            <a:r>
              <a:rPr lang="en-US" sz="2800" dirty="0" err="1">
                <a:latin typeface="MinionPro-Regular"/>
              </a:rPr>
              <a:t>erythroid</a:t>
            </a:r>
            <a:r>
              <a:rPr lang="en-US" sz="2800" dirty="0">
                <a:latin typeface="MinionPro-Regular"/>
              </a:rPr>
              <a:t> ratio</a:t>
            </a:r>
          </a:p>
          <a:p>
            <a:pPr marL="0" indent="0" algn="l">
              <a:buNone/>
            </a:pPr>
            <a:r>
              <a:rPr lang="en-US" sz="2800" b="1" dirty="0" err="1" smtClean="0">
                <a:latin typeface="MinionPro-Regular"/>
              </a:rPr>
              <a:t>c.</a:t>
            </a:r>
            <a:r>
              <a:rPr lang="en-US" sz="2800" dirty="0" err="1" smtClean="0">
                <a:latin typeface="MinionPro-Regular"/>
              </a:rPr>
              <a:t>Reticulocytosis</a:t>
            </a:r>
            <a:r>
              <a:rPr lang="en-US" sz="2800" dirty="0">
                <a:latin typeface="MinionPro-Regular"/>
              </a:rPr>
              <a:t>: </a:t>
            </a:r>
            <a:r>
              <a:rPr lang="en-US" sz="2800" dirty="0" err="1">
                <a:latin typeface="MinionPro-Regular"/>
              </a:rPr>
              <a:t>polychromasia</a:t>
            </a:r>
            <a:endParaRPr lang="en-US" sz="2800" dirty="0">
              <a:latin typeface="MinionPro-Regular"/>
            </a:endParaRPr>
          </a:p>
          <a:p>
            <a:pPr marL="0" indent="0" algn="l">
              <a:buNone/>
            </a:pPr>
            <a:r>
              <a:rPr lang="en-US" sz="2800" b="1" dirty="0" err="1" smtClean="0">
                <a:latin typeface="MinionPro-Regular"/>
              </a:rPr>
              <a:t>d.</a:t>
            </a:r>
            <a:r>
              <a:rPr lang="en-US" sz="2800" dirty="0" err="1" smtClean="0">
                <a:latin typeface="MinionPro-Regular"/>
              </a:rPr>
              <a:t>Increased</a:t>
            </a:r>
            <a:r>
              <a:rPr lang="en-US" sz="2800" dirty="0" smtClean="0">
                <a:latin typeface="MinionPro-Regular"/>
              </a:rPr>
              <a:t> </a:t>
            </a:r>
            <a:r>
              <a:rPr lang="en-US" sz="2800" dirty="0" err="1">
                <a:latin typeface="MinionPro-Regular"/>
              </a:rPr>
              <a:t>folate</a:t>
            </a:r>
            <a:r>
              <a:rPr lang="en-US" sz="2800" dirty="0">
                <a:latin typeface="MinionPro-Regular"/>
              </a:rPr>
              <a:t> requirements: </a:t>
            </a:r>
            <a:r>
              <a:rPr lang="en-US" sz="2800" dirty="0" err="1">
                <a:latin typeface="MinionPro-Regular"/>
              </a:rPr>
              <a:t>macrocytosis</a:t>
            </a:r>
            <a:r>
              <a:rPr lang="en-US" sz="1800" dirty="0" smtClean="0">
                <a:solidFill>
                  <a:srgbClr val="000000"/>
                </a:solidFill>
                <a:latin typeface="AGaramondPro-Regular"/>
              </a:rPr>
              <a:t>.</a:t>
            </a:r>
            <a:endParaRPr lang="en-US" sz="1800" dirty="0">
              <a:solidFill>
                <a:srgbClr val="000000"/>
              </a:solidFill>
              <a:latin typeface="AGaramondPro-Regular"/>
            </a:endParaRPr>
          </a:p>
        </p:txBody>
      </p:sp>
    </p:spTree>
    <p:extLst>
      <p:ext uri="{BB962C8B-B14F-4D97-AF65-F5344CB8AC3E}">
        <p14:creationId xmlns="" xmlns:p14="http://schemas.microsoft.com/office/powerpoint/2010/main" val="1663165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400" dirty="0" smtClean="0"/>
              <a:t> Bony changes </a:t>
            </a:r>
            <a:r>
              <a:rPr lang="en-US" sz="2400" dirty="0"/>
              <a:t>include bossing of the skull; hypertrophy of the maxilla, exposing the upper teeth; depression of nasal bridge; and </a:t>
            </a:r>
            <a:r>
              <a:rPr lang="en-US" sz="2400" dirty="0" err="1"/>
              <a:t>periorbital</a:t>
            </a:r>
            <a:r>
              <a:rPr lang="en-US" sz="2400" dirty="0"/>
              <a:t> puffiness</a:t>
            </a:r>
            <a:endParaRPr lang="ar-IQ" sz="2400" dirty="0"/>
          </a:p>
        </p:txBody>
      </p:sp>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142937" y="1849736"/>
            <a:ext cx="2858126" cy="4026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6860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800" dirty="0"/>
              <a:t>Bone marrow findings </a:t>
            </a:r>
            <a:r>
              <a:rPr lang="en-US" sz="2800" dirty="0" smtClean="0"/>
              <a:t>(upper :</a:t>
            </a:r>
            <a:r>
              <a:rPr lang="en-US" sz="2800" dirty="0" err="1" smtClean="0"/>
              <a:t>B.M.aspirate</a:t>
            </a:r>
            <a:r>
              <a:rPr lang="en-US" sz="2800" dirty="0" smtClean="0"/>
              <a:t> ,</a:t>
            </a:r>
            <a:r>
              <a:rPr lang="en-US" sz="2800" dirty="0" err="1" smtClean="0"/>
              <a:t>lower:B.M.biopsy</a:t>
            </a:r>
            <a:r>
              <a:rPr lang="en-US" sz="2800" dirty="0" smtClean="0"/>
              <a:t>) in </a:t>
            </a:r>
            <a:r>
              <a:rPr lang="en-US" sz="2800" dirty="0"/>
              <a:t>hemolytic anemia. </a:t>
            </a:r>
            <a:r>
              <a:rPr lang="en-US" sz="2800" dirty="0" smtClean="0"/>
              <a:t> </a:t>
            </a:r>
            <a:br>
              <a:rPr lang="en-US" sz="2800" dirty="0" smtClean="0"/>
            </a:br>
            <a:r>
              <a:rPr lang="en-US" sz="2800" dirty="0" smtClean="0"/>
              <a:t> </a:t>
            </a:r>
            <a:r>
              <a:rPr lang="en-US" sz="2800" dirty="0" err="1"/>
              <a:t>Erythroid</a:t>
            </a:r>
            <a:r>
              <a:rPr lang="en-US" sz="2800" dirty="0"/>
              <a:t> hyperplasia is present with a predominance of </a:t>
            </a:r>
            <a:r>
              <a:rPr lang="en-US" sz="2800" dirty="0" err="1"/>
              <a:t>erythroid</a:t>
            </a:r>
            <a:r>
              <a:rPr lang="en-US" sz="2800" dirty="0"/>
              <a:t> </a:t>
            </a:r>
            <a:r>
              <a:rPr lang="en-US" sz="2800" dirty="0" smtClean="0"/>
              <a:t> precursors</a:t>
            </a:r>
            <a:endParaRPr lang="ar-IQ" sz="2800" dirty="0"/>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23728" y="2004864"/>
            <a:ext cx="5256584" cy="4853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20900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7504" y="260648"/>
            <a:ext cx="8784976" cy="6597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9649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Reticulocytes</a:t>
            </a:r>
            <a:endParaRPr lang="ar-IQ" dirty="0"/>
          </a:p>
        </p:txBody>
      </p:sp>
      <p:pic>
        <p:nvPicPr>
          <p:cNvPr id="921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44430" y="1600200"/>
            <a:ext cx="6855139"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77901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Reticulocytes</a:t>
            </a:r>
            <a:endParaRPr lang="ar-IQ" dirty="0"/>
          </a:p>
        </p:txBody>
      </p:sp>
      <p:pic>
        <p:nvPicPr>
          <p:cNvPr id="1024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30038" y="1600200"/>
            <a:ext cx="7083923"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0039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a:buNone/>
            </a:pPr>
            <a:r>
              <a:rPr lang="en-US" b="1" dirty="0">
                <a:solidFill>
                  <a:srgbClr val="C00000"/>
                </a:solidFill>
                <a:effectLst>
                  <a:outerShdw blurRad="38100" dist="38100" dir="2700000" algn="tl">
                    <a:srgbClr val="000000">
                      <a:alpha val="43137"/>
                    </a:srgbClr>
                  </a:outerShdw>
                </a:effectLst>
                <a:latin typeface="AGaramondPro-Bold"/>
              </a:rPr>
              <a:t>3 </a:t>
            </a:r>
            <a:r>
              <a:rPr lang="en-US" b="1" dirty="0">
                <a:solidFill>
                  <a:srgbClr val="C00000"/>
                </a:solidFill>
                <a:effectLst>
                  <a:outerShdw blurRad="38100" dist="38100" dir="2700000" algn="tl">
                    <a:srgbClr val="000000">
                      <a:alpha val="43137"/>
                    </a:srgbClr>
                  </a:outerShdw>
                </a:effectLst>
                <a:latin typeface="AGaramondPro-Regular"/>
              </a:rPr>
              <a:t>Damaged red cells:</a:t>
            </a:r>
          </a:p>
          <a:p>
            <a:pPr marL="0" lvl="0" indent="0" algn="l">
              <a:buNone/>
            </a:pPr>
            <a:r>
              <a:rPr lang="en-US" sz="2800" b="1" dirty="0">
                <a:solidFill>
                  <a:srgbClr val="000000"/>
                </a:solidFill>
                <a:latin typeface="AGaramondPro-Bold"/>
              </a:rPr>
              <a:t>(a) </a:t>
            </a:r>
            <a:r>
              <a:rPr lang="en-US" sz="2800" dirty="0">
                <a:solidFill>
                  <a:srgbClr val="000000"/>
                </a:solidFill>
                <a:latin typeface="AGaramondPro-Regular"/>
              </a:rPr>
              <a:t>morphology (e.g. </a:t>
            </a:r>
            <a:r>
              <a:rPr lang="en-US" sz="2800" dirty="0" err="1">
                <a:solidFill>
                  <a:srgbClr val="000000"/>
                </a:solidFill>
                <a:latin typeface="AGaramondPro-Regular"/>
              </a:rPr>
              <a:t>microspherocytes</a:t>
            </a:r>
            <a:r>
              <a:rPr lang="en-US" sz="2800" dirty="0">
                <a:solidFill>
                  <a:srgbClr val="000000"/>
                </a:solidFill>
                <a:latin typeface="AGaramondPro-Regular"/>
              </a:rPr>
              <a:t>, </a:t>
            </a:r>
            <a:r>
              <a:rPr lang="en-US" sz="2800" dirty="0" err="1">
                <a:solidFill>
                  <a:srgbClr val="000000"/>
                </a:solidFill>
                <a:latin typeface="AGaramondPro-Regular"/>
              </a:rPr>
              <a:t>elliptocytes</a:t>
            </a:r>
            <a:r>
              <a:rPr lang="en-US" sz="2800" dirty="0">
                <a:solidFill>
                  <a:srgbClr val="000000"/>
                </a:solidFill>
                <a:latin typeface="AGaramondPro-Regular"/>
              </a:rPr>
              <a:t>, fragments);</a:t>
            </a:r>
          </a:p>
          <a:p>
            <a:pPr marL="0" lvl="0" indent="0" algn="l">
              <a:buNone/>
            </a:pPr>
            <a:r>
              <a:rPr lang="en-US" sz="2800" b="1" dirty="0">
                <a:solidFill>
                  <a:srgbClr val="000000"/>
                </a:solidFill>
                <a:latin typeface="AGaramondPro-Bold"/>
              </a:rPr>
              <a:t>(b) </a:t>
            </a:r>
            <a:r>
              <a:rPr lang="en-US" sz="2800" dirty="0">
                <a:solidFill>
                  <a:srgbClr val="000000"/>
                </a:solidFill>
                <a:latin typeface="AGaramondPro-Regular"/>
              </a:rPr>
              <a:t>osmotic fragility;</a:t>
            </a:r>
          </a:p>
          <a:p>
            <a:pPr marL="0" lvl="0" indent="0" algn="l">
              <a:buNone/>
            </a:pPr>
            <a:r>
              <a:rPr lang="en-US" sz="2800" b="1" dirty="0">
                <a:solidFill>
                  <a:srgbClr val="000000"/>
                </a:solidFill>
                <a:latin typeface="AGaramondPro-Bold"/>
              </a:rPr>
              <a:t>(c) </a:t>
            </a:r>
            <a:r>
              <a:rPr lang="en-US" sz="2800" dirty="0">
                <a:solidFill>
                  <a:srgbClr val="000000"/>
                </a:solidFill>
                <a:latin typeface="AGaramondPro-Regular"/>
              </a:rPr>
              <a:t>specific enzyme, protein or DNA tests</a:t>
            </a:r>
            <a:endParaRPr lang="ar-IQ" dirty="0">
              <a:solidFill>
                <a:prstClr val="black"/>
              </a:solidFill>
            </a:endParaRPr>
          </a:p>
          <a:p>
            <a:endParaRPr lang="ar-IQ" dirty="0"/>
          </a:p>
        </p:txBody>
      </p:sp>
    </p:spTree>
    <p:extLst>
      <p:ext uri="{BB962C8B-B14F-4D97-AF65-F5344CB8AC3E}">
        <p14:creationId xmlns="" xmlns:p14="http://schemas.microsoft.com/office/powerpoint/2010/main" val="3432045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699792" y="1628800"/>
            <a:ext cx="4320480" cy="3240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19673" y="404664"/>
            <a:ext cx="5040560" cy="900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4145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23729" y="3068960"/>
            <a:ext cx="4464496" cy="2880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23729" y="332657"/>
            <a:ext cx="5472608" cy="1080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26222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655677" y="1600200"/>
            <a:ext cx="594066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2411760" y="5733256"/>
            <a:ext cx="56166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bg1"/>
              </a:solidFill>
            </a:endParaRPr>
          </a:p>
        </p:txBody>
      </p:sp>
      <p:sp>
        <p:nvSpPr>
          <p:cNvPr id="4" name="مستطيل 3"/>
          <p:cNvSpPr/>
          <p:nvPr/>
        </p:nvSpPr>
        <p:spPr>
          <a:xfrm>
            <a:off x="2411760" y="5733256"/>
            <a:ext cx="58326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bg2"/>
              </a:solidFill>
            </a:endParaRPr>
          </a:p>
        </p:txBody>
      </p:sp>
      <p:sp>
        <p:nvSpPr>
          <p:cNvPr id="5" name="مستطيل مستدير الزوايا 4"/>
          <p:cNvSpPr/>
          <p:nvPr/>
        </p:nvSpPr>
        <p:spPr>
          <a:xfrm>
            <a:off x="2411760" y="5733256"/>
            <a:ext cx="5616624" cy="4320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مستطيل 5"/>
          <p:cNvSpPr/>
          <p:nvPr/>
        </p:nvSpPr>
        <p:spPr>
          <a:xfrm>
            <a:off x="899592" y="5877272"/>
            <a:ext cx="1512168" cy="28803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 xmlns:p14="http://schemas.microsoft.com/office/powerpoint/2010/main" val="4173385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Sickle cell anemia</a:t>
            </a:r>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835696" y="2751658"/>
            <a:ext cx="5328591" cy="3197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47236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26170"/>
          </a:xfrm>
        </p:spPr>
        <p:txBody>
          <a:bodyPr>
            <a:normAutofit fontScale="90000"/>
          </a:bodyPr>
          <a:lstStyle/>
          <a:p>
            <a:pPr algn="l"/>
            <a:r>
              <a:rPr lang="en-US" sz="2700" dirty="0">
                <a:latin typeface="MinionPro-Regular"/>
              </a:rPr>
              <a:t>Warm autoimmune </a:t>
            </a:r>
            <a:r>
              <a:rPr lang="en-US" sz="2700" dirty="0" err="1">
                <a:latin typeface="MinionPro-Regular"/>
              </a:rPr>
              <a:t>haemolytic</a:t>
            </a:r>
            <a:r>
              <a:rPr lang="en-US" sz="2700" dirty="0">
                <a:latin typeface="MinionPro-Regular"/>
              </a:rPr>
              <a:t> </a:t>
            </a:r>
            <a:r>
              <a:rPr lang="en-US" sz="2700" dirty="0" err="1">
                <a:latin typeface="MinionPro-Regular"/>
              </a:rPr>
              <a:t>anaemia</a:t>
            </a:r>
            <a:r>
              <a:rPr lang="en-US" sz="2700" dirty="0">
                <a:latin typeface="MinionPro-Regular"/>
              </a:rPr>
              <a:t>. Blood film</a:t>
            </a:r>
            <a:br>
              <a:rPr lang="en-US" sz="2700" dirty="0">
                <a:latin typeface="MinionPro-Regular"/>
              </a:rPr>
            </a:br>
            <a:r>
              <a:rPr lang="en-US" sz="2700" dirty="0">
                <a:latin typeface="MinionPro-Regular"/>
              </a:rPr>
              <a:t>showing spherocytosis (arrows), </a:t>
            </a:r>
            <a:r>
              <a:rPr lang="en-US" sz="2700" dirty="0" err="1">
                <a:latin typeface="MinionPro-Regular"/>
              </a:rPr>
              <a:t>polychromasia</a:t>
            </a:r>
            <a:r>
              <a:rPr lang="en-US" sz="2700" dirty="0">
                <a:latin typeface="MinionPro-Regular"/>
              </a:rPr>
              <a:t> and a </a:t>
            </a:r>
            <a:r>
              <a:rPr lang="en-US" sz="2700" dirty="0" smtClean="0">
                <a:latin typeface="MinionPro-Regular"/>
              </a:rPr>
              <a:t>nucleated</a:t>
            </a:r>
            <a:r>
              <a:rPr lang="en-US" dirty="0" smtClean="0">
                <a:latin typeface="MinionPro-Regular"/>
              </a:rPr>
              <a:t> </a:t>
            </a:r>
            <a:r>
              <a:rPr lang="en-US" sz="2700" dirty="0" smtClean="0">
                <a:latin typeface="MinionPro-Regular"/>
              </a:rPr>
              <a:t>red </a:t>
            </a:r>
            <a:r>
              <a:rPr lang="en-US" sz="2700" dirty="0">
                <a:latin typeface="MinionPro-Regular"/>
              </a:rPr>
              <a:t>blood cell</a:t>
            </a:r>
            <a:endParaRPr lang="ar-IQ" sz="2700" dirty="0"/>
          </a:p>
        </p:txBody>
      </p:sp>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624954" y="1792572"/>
            <a:ext cx="5894092" cy="4141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37654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200" dirty="0">
                <a:latin typeface="MinionPro-Regular"/>
              </a:rPr>
              <a:t>Cold </a:t>
            </a:r>
            <a:r>
              <a:rPr lang="en-US" sz="3200" dirty="0" err="1">
                <a:latin typeface="MinionPro-Regular"/>
              </a:rPr>
              <a:t>haemagglutinin</a:t>
            </a:r>
            <a:r>
              <a:rPr lang="en-US" sz="3200" dirty="0">
                <a:latin typeface="MinionPro-Regular"/>
              </a:rPr>
              <a:t> disease. Blood film showing </a:t>
            </a:r>
            <a:r>
              <a:rPr lang="en-US" sz="3200" dirty="0" smtClean="0">
                <a:latin typeface="MinionPro-Regular"/>
              </a:rPr>
              <a:t>gross </a:t>
            </a:r>
            <a:r>
              <a:rPr lang="en-US" sz="3200" dirty="0" err="1" smtClean="0">
                <a:latin typeface="MinionPro-Regular"/>
              </a:rPr>
              <a:t>haemagglutination</a:t>
            </a:r>
            <a:endParaRPr lang="ar-IQ" sz="3200" dirty="0"/>
          </a:p>
        </p:txBody>
      </p:sp>
      <p:pic>
        <p:nvPicPr>
          <p:cNvPr id="717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47115" y="1779868"/>
            <a:ext cx="6249770" cy="4166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53672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051720" y="1196752"/>
            <a:ext cx="5256584" cy="4717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2564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251520" y="1600200"/>
            <a:ext cx="8712968" cy="4637112"/>
          </a:xfrm>
        </p:spPr>
        <p:txBody>
          <a:bodyPr>
            <a:normAutofit/>
          </a:bodyPr>
          <a:lstStyle/>
          <a:p>
            <a:pPr marL="0" lvl="0" indent="0" algn="l">
              <a:buNone/>
            </a:pPr>
            <a:r>
              <a:rPr lang="en-US" sz="2800" dirty="0">
                <a:solidFill>
                  <a:srgbClr val="000000"/>
                </a:solidFill>
                <a:latin typeface="AGaramondPro-Regular"/>
              </a:rPr>
              <a:t>Red cell metabolism gradually deteriorates as enzymes are degraded and the cells become </a:t>
            </a:r>
            <a:r>
              <a:rPr lang="en-US" sz="2800" dirty="0" smtClean="0">
                <a:solidFill>
                  <a:srgbClr val="000000"/>
                </a:solidFill>
                <a:latin typeface="AGaramondPro-Regular"/>
              </a:rPr>
              <a:t>non‐viable</a:t>
            </a:r>
            <a:r>
              <a:rPr lang="en-US" sz="2800" dirty="0">
                <a:solidFill>
                  <a:srgbClr val="000000"/>
                </a:solidFill>
                <a:latin typeface="AGaramondPro-Regular"/>
              </a:rPr>
              <a:t>. </a:t>
            </a:r>
            <a:endParaRPr lang="en-US" sz="2800" dirty="0" smtClean="0">
              <a:solidFill>
                <a:srgbClr val="000000"/>
              </a:solidFill>
              <a:latin typeface="AGaramondPro-Regular"/>
            </a:endParaRPr>
          </a:p>
          <a:p>
            <a:pPr marL="0" lvl="0" indent="0" algn="l">
              <a:buNone/>
            </a:pPr>
            <a:r>
              <a:rPr lang="en-US" sz="2800" dirty="0" smtClean="0">
                <a:solidFill>
                  <a:srgbClr val="000000"/>
                </a:solidFill>
                <a:latin typeface="AGaramondPro-Regular"/>
              </a:rPr>
              <a:t>The </a:t>
            </a:r>
            <a:r>
              <a:rPr lang="en-US" sz="2800" dirty="0">
                <a:solidFill>
                  <a:srgbClr val="000000"/>
                </a:solidFill>
                <a:latin typeface="AGaramondPro-Regular"/>
              </a:rPr>
              <a:t>breakdown of </a:t>
            </a:r>
            <a:r>
              <a:rPr lang="en-US" sz="2800" dirty="0" err="1">
                <a:solidFill>
                  <a:srgbClr val="000000"/>
                </a:solidFill>
                <a:latin typeface="AGaramondPro-Regular"/>
              </a:rPr>
              <a:t>haem</a:t>
            </a:r>
            <a:r>
              <a:rPr lang="en-US" sz="2800" dirty="0">
                <a:solidFill>
                  <a:srgbClr val="000000"/>
                </a:solidFill>
                <a:latin typeface="AGaramondPro-Regular"/>
              </a:rPr>
              <a:t> from </a:t>
            </a:r>
            <a:r>
              <a:rPr lang="en-US" sz="2800" dirty="0" err="1">
                <a:solidFill>
                  <a:srgbClr val="000000"/>
                </a:solidFill>
                <a:latin typeface="AGaramondPro-Regular"/>
              </a:rPr>
              <a:t>haemoglobin</a:t>
            </a:r>
            <a:r>
              <a:rPr lang="en-US" sz="2800" dirty="0">
                <a:solidFill>
                  <a:srgbClr val="000000"/>
                </a:solidFill>
                <a:latin typeface="AGaramondPro-Regular"/>
              </a:rPr>
              <a:t> liberates iron for recirculation via plasma transferrin mainly </a:t>
            </a:r>
            <a:r>
              <a:rPr lang="en-US" sz="2800" dirty="0" smtClean="0">
                <a:solidFill>
                  <a:srgbClr val="000000"/>
                </a:solidFill>
                <a:latin typeface="AGaramondPro-Regular"/>
              </a:rPr>
              <a:t>to marrow </a:t>
            </a:r>
            <a:r>
              <a:rPr lang="en-US" sz="2800" dirty="0">
                <a:solidFill>
                  <a:srgbClr val="000000"/>
                </a:solidFill>
                <a:latin typeface="AGaramondPro-Regular"/>
              </a:rPr>
              <a:t>erythroblasts, and </a:t>
            </a:r>
            <a:r>
              <a:rPr lang="en-US" sz="2800" dirty="0" err="1" smtClean="0">
                <a:solidFill>
                  <a:srgbClr val="000000"/>
                </a:solidFill>
                <a:latin typeface="AGaramondPro-Regular"/>
              </a:rPr>
              <a:t>protoporphyrin</a:t>
            </a:r>
            <a:r>
              <a:rPr lang="en-US" sz="2800" dirty="0" smtClean="0">
                <a:solidFill>
                  <a:srgbClr val="000000"/>
                </a:solidFill>
                <a:latin typeface="AGaramondPro-Regular"/>
              </a:rPr>
              <a:t> ,  which </a:t>
            </a:r>
            <a:r>
              <a:rPr lang="en-US" sz="2800" dirty="0">
                <a:solidFill>
                  <a:srgbClr val="000000"/>
                </a:solidFill>
                <a:latin typeface="AGaramondPro-Regular"/>
              </a:rPr>
              <a:t>is </a:t>
            </a:r>
            <a:r>
              <a:rPr lang="en-US" sz="2800" dirty="0" smtClean="0">
                <a:solidFill>
                  <a:srgbClr val="000000"/>
                </a:solidFill>
                <a:latin typeface="AGaramondPro-Regular"/>
              </a:rPr>
              <a:t>broken down </a:t>
            </a:r>
            <a:r>
              <a:rPr lang="en-US" sz="2800" dirty="0">
                <a:solidFill>
                  <a:srgbClr val="000000"/>
                </a:solidFill>
                <a:latin typeface="AGaramondPro-Regular"/>
              </a:rPr>
              <a:t>to bilirubin. </a:t>
            </a:r>
            <a:endParaRPr lang="en-US" sz="2800" dirty="0" smtClean="0">
              <a:solidFill>
                <a:srgbClr val="000000"/>
              </a:solidFill>
              <a:latin typeface="AGaramondPro-Regular"/>
            </a:endParaRPr>
          </a:p>
        </p:txBody>
      </p:sp>
    </p:spTree>
    <p:extLst>
      <p:ext uri="{BB962C8B-B14F-4D97-AF65-F5344CB8AC3E}">
        <p14:creationId xmlns="" xmlns:p14="http://schemas.microsoft.com/office/powerpoint/2010/main" val="1565772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Osmotic fragility curves of normal and hereditary spherocytosis red blood cells</a:t>
            </a:r>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669414" y="2160962"/>
            <a:ext cx="5805172" cy="3404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9770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sz="4000" b="1" dirty="0">
                <a:solidFill>
                  <a:srgbClr val="4D009A"/>
                </a:solidFill>
                <a:effectLst>
                  <a:outerShdw blurRad="38100" dist="38100" dir="2700000" algn="tl">
                    <a:srgbClr val="000000">
                      <a:alpha val="43137"/>
                    </a:srgbClr>
                  </a:outerShdw>
                </a:effectLst>
                <a:latin typeface="HelveticaLTStd-Bold"/>
              </a:rPr>
              <a:t>Intravascular and extravascular</a:t>
            </a:r>
          </a:p>
          <a:p>
            <a:pPr marL="0" indent="0" algn="l" rtl="0">
              <a:buNone/>
            </a:pPr>
            <a:r>
              <a:rPr lang="en-US" sz="4000" b="1" dirty="0" err="1" smtClean="0">
                <a:solidFill>
                  <a:srgbClr val="4D009A"/>
                </a:solidFill>
                <a:effectLst>
                  <a:outerShdw blurRad="38100" dist="38100" dir="2700000" algn="tl">
                    <a:srgbClr val="000000">
                      <a:alpha val="43137"/>
                    </a:srgbClr>
                  </a:outerShdw>
                </a:effectLst>
                <a:latin typeface="HelveticaLTStd-Bold"/>
              </a:rPr>
              <a:t>Haemolysis</a:t>
            </a:r>
            <a:endParaRPr lang="en-US" sz="4000" b="1" dirty="0" smtClean="0">
              <a:solidFill>
                <a:srgbClr val="4D009A"/>
              </a:solidFill>
              <a:effectLst>
                <a:outerShdw blurRad="38100" dist="38100" dir="2700000" algn="tl">
                  <a:srgbClr val="000000">
                    <a:alpha val="43137"/>
                  </a:srgbClr>
                </a:outerShdw>
              </a:effectLst>
              <a:latin typeface="HelveticaLTStd-Bold"/>
            </a:endParaRPr>
          </a:p>
          <a:p>
            <a:pPr marL="0" indent="0" algn="l" rtl="0">
              <a:buNone/>
            </a:pPr>
            <a:r>
              <a:rPr lang="en-US" dirty="0" smtClean="0">
                <a:latin typeface="AGaramondPro-Regular"/>
              </a:rPr>
              <a:t>Two mechanisms:</a:t>
            </a:r>
            <a:endParaRPr lang="ar-IQ"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49775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0" y="1600200"/>
            <a:ext cx="9036496" cy="4525963"/>
          </a:xfrm>
        </p:spPr>
        <p:txBody>
          <a:bodyPr/>
          <a:lstStyle/>
          <a:p>
            <a:pPr marL="0" indent="0" algn="l">
              <a:buNone/>
            </a:pPr>
            <a:r>
              <a:rPr lang="en-US" b="1" dirty="0" smtClean="0">
                <a:solidFill>
                  <a:srgbClr val="C00000"/>
                </a:solidFill>
                <a:effectLst>
                  <a:outerShdw blurRad="38100" dist="38100" dir="2700000" algn="tl">
                    <a:srgbClr val="000000">
                      <a:alpha val="43137"/>
                    </a:srgbClr>
                  </a:outerShdw>
                </a:effectLst>
                <a:latin typeface="AGaramondPro-Bold"/>
              </a:rPr>
              <a:t>1-Extravascular </a:t>
            </a:r>
            <a:r>
              <a:rPr lang="en-US" b="1" dirty="0" err="1" smtClean="0">
                <a:solidFill>
                  <a:srgbClr val="C00000"/>
                </a:solidFill>
                <a:effectLst>
                  <a:outerShdw blurRad="38100" dist="38100" dir="2700000" algn="tl">
                    <a:srgbClr val="000000">
                      <a:alpha val="43137"/>
                    </a:srgbClr>
                  </a:outerShdw>
                </a:effectLst>
                <a:latin typeface="AGaramondPro-Bold"/>
              </a:rPr>
              <a:t>haemolysis</a:t>
            </a:r>
            <a:endParaRPr lang="en-US" dirty="0">
              <a:solidFill>
                <a:srgbClr val="C00000"/>
              </a:solidFill>
              <a:effectLst>
                <a:outerShdw blurRad="38100" dist="38100" dir="2700000" algn="tl">
                  <a:srgbClr val="000000">
                    <a:alpha val="43137"/>
                  </a:srgbClr>
                </a:outerShdw>
              </a:effectLst>
              <a:latin typeface="AGaramondPro-Regular"/>
            </a:endParaRPr>
          </a:p>
          <a:p>
            <a:pPr marL="0" indent="0" algn="l">
              <a:buNone/>
            </a:pPr>
            <a:r>
              <a:rPr lang="en-US" dirty="0" smtClean="0">
                <a:latin typeface="AGaramondPro-Regular"/>
              </a:rPr>
              <a:t>excessive </a:t>
            </a:r>
            <a:r>
              <a:rPr lang="en-US" dirty="0">
                <a:latin typeface="AGaramondPro-Regular"/>
              </a:rPr>
              <a:t>removal of red </a:t>
            </a:r>
            <a:r>
              <a:rPr lang="en-US" dirty="0" smtClean="0">
                <a:latin typeface="AGaramondPro-Regular"/>
              </a:rPr>
              <a:t>cells by </a:t>
            </a:r>
            <a:r>
              <a:rPr lang="en-US" dirty="0">
                <a:latin typeface="AGaramondPro-Regular"/>
              </a:rPr>
              <a:t>cells of the RE system </a:t>
            </a:r>
            <a:r>
              <a:rPr lang="en-US" dirty="0" smtClean="0">
                <a:latin typeface="AGaramondPro-Regular"/>
              </a:rPr>
              <a:t>.</a:t>
            </a:r>
          </a:p>
          <a:p>
            <a:pPr marL="0" indent="0" algn="l" rtl="0">
              <a:buNone/>
            </a:pPr>
            <a:r>
              <a:rPr lang="en-US" b="1" dirty="0" smtClean="0">
                <a:solidFill>
                  <a:srgbClr val="C00000"/>
                </a:solidFill>
                <a:effectLst>
                  <a:outerShdw blurRad="38100" dist="38100" dir="2700000" algn="tl">
                    <a:srgbClr val="000000">
                      <a:alpha val="43137"/>
                    </a:srgbClr>
                  </a:outerShdw>
                </a:effectLst>
                <a:latin typeface="AGaramondPro-Regular"/>
              </a:rPr>
              <a:t>2.</a:t>
            </a:r>
            <a:r>
              <a:rPr lang="en-US" b="1" dirty="0">
                <a:solidFill>
                  <a:srgbClr val="C00000"/>
                </a:solidFill>
                <a:effectLst>
                  <a:outerShdw blurRad="38100" dist="38100" dir="2700000" algn="tl">
                    <a:srgbClr val="000000">
                      <a:alpha val="43137"/>
                    </a:srgbClr>
                  </a:outerShdw>
                </a:effectLst>
                <a:latin typeface="AGaramondPro-Bold"/>
              </a:rPr>
              <a:t> </a:t>
            </a:r>
            <a:r>
              <a:rPr lang="en-US" b="1" dirty="0" smtClean="0">
                <a:solidFill>
                  <a:srgbClr val="C00000"/>
                </a:solidFill>
                <a:effectLst>
                  <a:outerShdw blurRad="38100" dist="38100" dir="2700000" algn="tl">
                    <a:srgbClr val="000000">
                      <a:alpha val="43137"/>
                    </a:srgbClr>
                  </a:outerShdw>
                </a:effectLst>
                <a:latin typeface="AGaramondPro-Bold"/>
              </a:rPr>
              <a:t>Intravascular </a:t>
            </a:r>
            <a:r>
              <a:rPr lang="en-US" b="1" dirty="0" err="1" smtClean="0">
                <a:solidFill>
                  <a:srgbClr val="C00000"/>
                </a:solidFill>
                <a:effectLst>
                  <a:outerShdw blurRad="38100" dist="38100" dir="2700000" algn="tl">
                    <a:srgbClr val="000000">
                      <a:alpha val="43137"/>
                    </a:srgbClr>
                  </a:outerShdw>
                </a:effectLst>
                <a:latin typeface="AGaramondPro-Bold"/>
              </a:rPr>
              <a:t>haemolysis</a:t>
            </a:r>
            <a:r>
              <a:rPr lang="en-US" b="1" dirty="0" smtClean="0">
                <a:solidFill>
                  <a:srgbClr val="C00000"/>
                </a:solidFill>
                <a:effectLst>
                  <a:outerShdw blurRad="38100" dist="38100" dir="2700000" algn="tl">
                    <a:srgbClr val="000000">
                      <a:alpha val="43137"/>
                    </a:srgbClr>
                  </a:outerShdw>
                </a:effectLst>
                <a:latin typeface="AGaramondPro-Bold"/>
              </a:rPr>
              <a:t> </a:t>
            </a:r>
          </a:p>
          <a:p>
            <a:pPr marL="0" indent="0" algn="l" rtl="0">
              <a:buNone/>
            </a:pPr>
            <a:r>
              <a:rPr lang="en-US" b="1" dirty="0" smtClean="0">
                <a:latin typeface="AGaramondPro-Bold"/>
              </a:rPr>
              <a:t>RBC are  </a:t>
            </a:r>
            <a:r>
              <a:rPr lang="en-US" dirty="0">
                <a:latin typeface="AGaramondPro-Regular"/>
              </a:rPr>
              <a:t>broken down directly in </a:t>
            </a:r>
            <a:r>
              <a:rPr lang="en-US" dirty="0" smtClean="0">
                <a:latin typeface="AGaramondPro-Regular"/>
              </a:rPr>
              <a:t>the circulation</a:t>
            </a:r>
            <a:r>
              <a:rPr lang="en-US" b="1" dirty="0" smtClean="0">
                <a:latin typeface="AGaramondPro-Bold"/>
              </a:rPr>
              <a:t> </a:t>
            </a:r>
            <a:endParaRPr lang="ar-IQ" dirty="0"/>
          </a:p>
        </p:txBody>
      </p:sp>
    </p:spTree>
    <p:extLst>
      <p:ext uri="{BB962C8B-B14F-4D97-AF65-F5344CB8AC3E}">
        <p14:creationId xmlns="" xmlns:p14="http://schemas.microsoft.com/office/powerpoint/2010/main" val="4250413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a:latin typeface="AGaramondPro-Regular"/>
              </a:rPr>
              <a:t>Whichever mechanism dominates</a:t>
            </a:r>
          </a:p>
          <a:p>
            <a:pPr marL="0" indent="0" algn="l">
              <a:buNone/>
            </a:pPr>
            <a:r>
              <a:rPr lang="en-US" dirty="0">
                <a:latin typeface="AGaramondPro-Regular"/>
              </a:rPr>
              <a:t>will depend on the pathology involved.</a:t>
            </a:r>
            <a:endParaRPr lang="ar-IQ" dirty="0"/>
          </a:p>
        </p:txBody>
      </p:sp>
    </p:spTree>
    <p:extLst>
      <p:ext uri="{BB962C8B-B14F-4D97-AF65-F5344CB8AC3E}">
        <p14:creationId xmlns="" xmlns:p14="http://schemas.microsoft.com/office/powerpoint/2010/main" val="3088400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u="sng" dirty="0">
                <a:solidFill>
                  <a:srgbClr val="FF0000"/>
                </a:solidFill>
                <a:effectLst>
                  <a:outerShdw blurRad="38100" dist="38100" dir="2700000" algn="tl">
                    <a:srgbClr val="000000">
                      <a:alpha val="43137"/>
                    </a:srgbClr>
                  </a:outerShdw>
                </a:effectLst>
                <a:latin typeface="AGaramondPro-Regular"/>
              </a:rPr>
              <a:t>The main laboratory features of intravascular </a:t>
            </a:r>
            <a:r>
              <a:rPr lang="en-US" u="sng" dirty="0" err="1" smtClean="0">
                <a:solidFill>
                  <a:srgbClr val="FF0000"/>
                </a:solidFill>
                <a:effectLst>
                  <a:outerShdw blurRad="38100" dist="38100" dir="2700000" algn="tl">
                    <a:srgbClr val="000000">
                      <a:alpha val="43137"/>
                    </a:srgbClr>
                  </a:outerShdw>
                </a:effectLst>
                <a:latin typeface="AGaramondPro-Regular"/>
              </a:rPr>
              <a:t>haemolysis</a:t>
            </a:r>
            <a:r>
              <a:rPr lang="en-US" u="sng" dirty="0" smtClean="0">
                <a:solidFill>
                  <a:srgbClr val="FF0000"/>
                </a:solidFill>
                <a:effectLst>
                  <a:outerShdw blurRad="38100" dist="38100" dir="2700000" algn="tl">
                    <a:srgbClr val="000000">
                      <a:alpha val="43137"/>
                    </a:srgbClr>
                  </a:outerShdw>
                </a:effectLst>
                <a:latin typeface="AGaramondPro-Regular"/>
              </a:rPr>
              <a:t> :</a:t>
            </a:r>
            <a:endParaRPr lang="en-US" u="sng" dirty="0">
              <a:solidFill>
                <a:srgbClr val="FF0000"/>
              </a:solidFill>
              <a:effectLst>
                <a:outerShdw blurRad="38100" dist="38100" dir="2700000" algn="tl">
                  <a:srgbClr val="000000">
                    <a:alpha val="43137"/>
                  </a:srgbClr>
                </a:outerShdw>
              </a:effectLst>
              <a:latin typeface="AGaramondPro-Regular"/>
            </a:endParaRPr>
          </a:p>
          <a:p>
            <a:pPr marL="0" indent="0" algn="l">
              <a:buNone/>
            </a:pPr>
            <a:r>
              <a:rPr lang="en-US" b="1" dirty="0">
                <a:latin typeface="AGaramondPro-Bold"/>
              </a:rPr>
              <a:t>1 </a:t>
            </a:r>
            <a:r>
              <a:rPr lang="en-US" b="1" dirty="0" smtClean="0">
                <a:latin typeface="AGaramondPro-Bold"/>
              </a:rPr>
              <a:t>.</a:t>
            </a:r>
            <a:r>
              <a:rPr lang="en-US" dirty="0" err="1" smtClean="0">
                <a:latin typeface="AGaramondPro-Regular"/>
              </a:rPr>
              <a:t>Haemoglobinaemia</a:t>
            </a:r>
            <a:r>
              <a:rPr lang="en-US" dirty="0" smtClean="0">
                <a:latin typeface="AGaramondPro-Regular"/>
              </a:rPr>
              <a:t> </a:t>
            </a:r>
            <a:r>
              <a:rPr lang="en-US" dirty="0">
                <a:latin typeface="AGaramondPro-Regular"/>
              </a:rPr>
              <a:t>and </a:t>
            </a:r>
            <a:r>
              <a:rPr lang="en-US" dirty="0" err="1">
                <a:latin typeface="AGaramondPro-Regular"/>
              </a:rPr>
              <a:t>haemoglobinuria</a:t>
            </a:r>
            <a:r>
              <a:rPr lang="en-US" dirty="0">
                <a:latin typeface="AGaramondPro-Regular"/>
              </a:rPr>
              <a:t>.</a:t>
            </a:r>
          </a:p>
          <a:p>
            <a:pPr marL="0" indent="0" algn="l">
              <a:buNone/>
            </a:pPr>
            <a:r>
              <a:rPr lang="en-US" b="1" dirty="0">
                <a:latin typeface="AGaramondPro-Bold"/>
              </a:rPr>
              <a:t>2 </a:t>
            </a:r>
            <a:r>
              <a:rPr lang="en-US" b="1" dirty="0" smtClean="0">
                <a:latin typeface="AGaramondPro-Bold"/>
              </a:rPr>
              <a:t>.</a:t>
            </a:r>
            <a:r>
              <a:rPr lang="en-US" dirty="0" err="1" smtClean="0">
                <a:latin typeface="AGaramondPro-Regular"/>
              </a:rPr>
              <a:t>Haemosiderinuria</a:t>
            </a:r>
            <a:r>
              <a:rPr lang="en-US" dirty="0">
                <a:latin typeface="AGaramondPro-Regular"/>
              </a:rPr>
              <a:t>.</a:t>
            </a:r>
          </a:p>
          <a:p>
            <a:pPr marL="0" indent="0" algn="l">
              <a:buNone/>
            </a:pPr>
            <a:r>
              <a:rPr lang="en-US" b="1" dirty="0">
                <a:latin typeface="AGaramondPro-Bold"/>
              </a:rPr>
              <a:t>3 </a:t>
            </a:r>
            <a:r>
              <a:rPr lang="en-US" b="1" dirty="0" smtClean="0">
                <a:latin typeface="AGaramondPro-Bold"/>
              </a:rPr>
              <a:t>.</a:t>
            </a:r>
            <a:r>
              <a:rPr lang="en-US" dirty="0" err="1" smtClean="0">
                <a:latin typeface="AGaramondPro-Regular"/>
              </a:rPr>
              <a:t>Methaemalbuminaemia</a:t>
            </a:r>
            <a:r>
              <a:rPr lang="en-US" dirty="0" smtClean="0">
                <a:latin typeface="AGaramondPro-Regular"/>
              </a:rPr>
              <a:t> </a:t>
            </a:r>
            <a:r>
              <a:rPr lang="en-US" dirty="0">
                <a:latin typeface="AGaramondPro-Regular"/>
              </a:rPr>
              <a:t>(detected </a:t>
            </a:r>
            <a:r>
              <a:rPr lang="en-US" dirty="0" err="1">
                <a:latin typeface="AGaramondPro-Regular"/>
              </a:rPr>
              <a:t>spectrophotometrically</a:t>
            </a:r>
            <a:r>
              <a:rPr lang="en-US" dirty="0">
                <a:latin typeface="AGaramondPro-Regular"/>
              </a:rPr>
              <a:t>).</a:t>
            </a:r>
            <a:endParaRPr lang="ar-IQ" dirty="0"/>
          </a:p>
        </p:txBody>
      </p:sp>
    </p:spTree>
    <p:extLst>
      <p:ext uri="{BB962C8B-B14F-4D97-AF65-F5344CB8AC3E}">
        <p14:creationId xmlns="" xmlns:p14="http://schemas.microsoft.com/office/powerpoint/2010/main" val="2151239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97152"/>
            <a:ext cx="8229600" cy="1440160"/>
          </a:xfrm>
        </p:spPr>
        <p:txBody>
          <a:bodyPr>
            <a:normAutofit/>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907704" y="188640"/>
            <a:ext cx="4608512"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7" y="4725144"/>
            <a:ext cx="8136903"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2127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latin typeface="HelveticaLTStd-Roman"/>
              </a:rPr>
              <a:t>Causes of intravascular </a:t>
            </a:r>
            <a:r>
              <a:rPr lang="en-US" b="1" dirty="0" err="1">
                <a:solidFill>
                  <a:srgbClr val="FF0000"/>
                </a:solidFill>
                <a:latin typeface="HelveticaLTStd-Roman"/>
              </a:rPr>
              <a:t>haemolysis</a:t>
            </a:r>
            <a:r>
              <a:rPr lang="en-US" dirty="0">
                <a:solidFill>
                  <a:srgbClr val="FFFFFF"/>
                </a:solidFill>
                <a:latin typeface="HelveticaLTStd-Roman"/>
              </a:rPr>
              <a:t>.</a:t>
            </a:r>
            <a:endParaRPr lang="ar-IQ" dirty="0"/>
          </a:p>
        </p:txBody>
      </p:sp>
      <p:sp>
        <p:nvSpPr>
          <p:cNvPr id="3" name="عنصر نائب للمحتوى 2"/>
          <p:cNvSpPr>
            <a:spLocks noGrp="1"/>
          </p:cNvSpPr>
          <p:nvPr>
            <p:ph idx="1"/>
          </p:nvPr>
        </p:nvSpPr>
        <p:spPr/>
        <p:txBody>
          <a:bodyPr>
            <a:normAutofit fontScale="85000" lnSpcReduction="10000"/>
          </a:bodyPr>
          <a:lstStyle/>
          <a:p>
            <a:pPr algn="l"/>
            <a:r>
              <a:rPr lang="en-US" sz="3600" dirty="0">
                <a:solidFill>
                  <a:srgbClr val="FFFFFF"/>
                </a:solidFill>
                <a:latin typeface="HelveticaLTStd-Roman"/>
              </a:rPr>
              <a:t>Causes of intravascular </a:t>
            </a:r>
            <a:r>
              <a:rPr lang="en-US" sz="3600" dirty="0" err="1">
                <a:solidFill>
                  <a:srgbClr val="FFFFFF"/>
                </a:solidFill>
                <a:latin typeface="HelveticaLTStd-Roman"/>
              </a:rPr>
              <a:t>haemolysis</a:t>
            </a:r>
            <a:r>
              <a:rPr lang="en-US" sz="3600" dirty="0">
                <a:solidFill>
                  <a:srgbClr val="FFFFFF"/>
                </a:solidFill>
                <a:latin typeface="HelveticaLTStd-Roman"/>
              </a:rPr>
              <a:t>.</a:t>
            </a:r>
          </a:p>
          <a:p>
            <a:pPr marL="0" indent="0" algn="l">
              <a:buNone/>
            </a:pPr>
            <a:r>
              <a:rPr lang="en-US" dirty="0" smtClean="0">
                <a:solidFill>
                  <a:srgbClr val="000000"/>
                </a:solidFill>
                <a:latin typeface="HelveticaLTStd-Roman"/>
              </a:rPr>
              <a:t>-Mismatched </a:t>
            </a:r>
            <a:r>
              <a:rPr lang="en-US" dirty="0">
                <a:solidFill>
                  <a:srgbClr val="000000"/>
                </a:solidFill>
                <a:latin typeface="HelveticaLTStd-Roman"/>
              </a:rPr>
              <a:t>blood transfusion (usually ABO)</a:t>
            </a:r>
          </a:p>
          <a:p>
            <a:pPr marL="0" indent="0" algn="l">
              <a:buNone/>
            </a:pPr>
            <a:r>
              <a:rPr lang="en-US" dirty="0" smtClean="0">
                <a:solidFill>
                  <a:srgbClr val="000000"/>
                </a:solidFill>
                <a:latin typeface="HelveticaLTStd-Roman"/>
              </a:rPr>
              <a:t>-G6PD </a:t>
            </a:r>
            <a:r>
              <a:rPr lang="en-US" dirty="0">
                <a:solidFill>
                  <a:srgbClr val="000000"/>
                </a:solidFill>
                <a:latin typeface="HelveticaLTStd-Roman"/>
              </a:rPr>
              <a:t>deficiency with oxidant stress</a:t>
            </a:r>
          </a:p>
          <a:p>
            <a:pPr marL="0" indent="0" algn="l">
              <a:buNone/>
            </a:pPr>
            <a:r>
              <a:rPr lang="en-US" dirty="0" smtClean="0">
                <a:solidFill>
                  <a:srgbClr val="000000"/>
                </a:solidFill>
                <a:latin typeface="HelveticaLTStd-Roman"/>
              </a:rPr>
              <a:t>-Red </a:t>
            </a:r>
            <a:r>
              <a:rPr lang="en-US" dirty="0">
                <a:solidFill>
                  <a:srgbClr val="000000"/>
                </a:solidFill>
                <a:latin typeface="HelveticaLTStd-Roman"/>
              </a:rPr>
              <a:t>cell fragmentation syndromes</a:t>
            </a:r>
          </a:p>
          <a:p>
            <a:pPr marL="0" indent="0" algn="l">
              <a:buNone/>
            </a:pPr>
            <a:r>
              <a:rPr lang="en-US" dirty="0" smtClean="0">
                <a:solidFill>
                  <a:srgbClr val="000000"/>
                </a:solidFill>
                <a:latin typeface="HelveticaLTStd-Roman"/>
              </a:rPr>
              <a:t>-Some </a:t>
            </a:r>
            <a:r>
              <a:rPr lang="en-US" dirty="0">
                <a:solidFill>
                  <a:srgbClr val="000000"/>
                </a:solidFill>
                <a:latin typeface="HelveticaLTStd-Roman"/>
              </a:rPr>
              <a:t>severe autoimmune </a:t>
            </a:r>
            <a:r>
              <a:rPr lang="en-US" dirty="0" err="1">
                <a:solidFill>
                  <a:srgbClr val="000000"/>
                </a:solidFill>
                <a:latin typeface="HelveticaLTStd-Roman"/>
              </a:rPr>
              <a:t>haemolytic</a:t>
            </a:r>
            <a:r>
              <a:rPr lang="en-US" dirty="0">
                <a:solidFill>
                  <a:srgbClr val="000000"/>
                </a:solidFill>
                <a:latin typeface="HelveticaLTStd-Roman"/>
              </a:rPr>
              <a:t> </a:t>
            </a:r>
            <a:r>
              <a:rPr lang="en-US" dirty="0" err="1">
                <a:solidFill>
                  <a:srgbClr val="000000"/>
                </a:solidFill>
                <a:latin typeface="HelveticaLTStd-Roman"/>
              </a:rPr>
              <a:t>anaemias</a:t>
            </a:r>
            <a:endParaRPr lang="en-US" dirty="0">
              <a:solidFill>
                <a:srgbClr val="000000"/>
              </a:solidFill>
              <a:latin typeface="HelveticaLTStd-Roman"/>
            </a:endParaRPr>
          </a:p>
          <a:p>
            <a:pPr marL="0" indent="0" algn="l">
              <a:buNone/>
            </a:pPr>
            <a:r>
              <a:rPr lang="en-US" dirty="0" smtClean="0">
                <a:solidFill>
                  <a:srgbClr val="000000"/>
                </a:solidFill>
                <a:latin typeface="HelveticaLTStd-Roman"/>
              </a:rPr>
              <a:t>-Some </a:t>
            </a:r>
            <a:r>
              <a:rPr lang="en-US" dirty="0">
                <a:solidFill>
                  <a:srgbClr val="000000"/>
                </a:solidFill>
                <a:latin typeface="HelveticaLTStd-Roman"/>
              </a:rPr>
              <a:t>drug‐ and infection‐induced </a:t>
            </a:r>
            <a:r>
              <a:rPr lang="en-US" dirty="0" err="1">
                <a:solidFill>
                  <a:srgbClr val="000000"/>
                </a:solidFill>
                <a:latin typeface="HelveticaLTStd-Roman"/>
              </a:rPr>
              <a:t>haemolytic</a:t>
            </a:r>
            <a:r>
              <a:rPr lang="en-US" dirty="0">
                <a:solidFill>
                  <a:srgbClr val="000000"/>
                </a:solidFill>
                <a:latin typeface="HelveticaLTStd-Roman"/>
              </a:rPr>
              <a:t> </a:t>
            </a:r>
            <a:r>
              <a:rPr lang="en-US" dirty="0" err="1">
                <a:solidFill>
                  <a:srgbClr val="000000"/>
                </a:solidFill>
                <a:latin typeface="HelveticaLTStd-Roman"/>
              </a:rPr>
              <a:t>anaemias</a:t>
            </a:r>
            <a:endParaRPr lang="en-US" dirty="0">
              <a:solidFill>
                <a:srgbClr val="000000"/>
              </a:solidFill>
              <a:latin typeface="HelveticaLTStd-Roman"/>
            </a:endParaRPr>
          </a:p>
          <a:p>
            <a:pPr marL="0" indent="0" algn="l">
              <a:buNone/>
            </a:pPr>
            <a:r>
              <a:rPr lang="en-US" dirty="0" smtClean="0">
                <a:solidFill>
                  <a:srgbClr val="000000"/>
                </a:solidFill>
                <a:latin typeface="HelveticaLTStd-Roman"/>
              </a:rPr>
              <a:t>-Paroxysmal </a:t>
            </a:r>
            <a:r>
              <a:rPr lang="en-US" dirty="0">
                <a:solidFill>
                  <a:srgbClr val="000000"/>
                </a:solidFill>
                <a:latin typeface="HelveticaLTStd-Roman"/>
              </a:rPr>
              <a:t>nocturnal </a:t>
            </a:r>
            <a:r>
              <a:rPr lang="en-US" dirty="0" err="1">
                <a:solidFill>
                  <a:srgbClr val="000000"/>
                </a:solidFill>
                <a:latin typeface="HelveticaLTStd-Roman"/>
              </a:rPr>
              <a:t>haemoglobinuria</a:t>
            </a:r>
            <a:endParaRPr lang="en-US" dirty="0">
              <a:solidFill>
                <a:srgbClr val="000000"/>
              </a:solidFill>
              <a:latin typeface="HelveticaLTStd-Roman"/>
            </a:endParaRPr>
          </a:p>
          <a:p>
            <a:pPr marL="0" indent="0" algn="l">
              <a:buNone/>
            </a:pPr>
            <a:r>
              <a:rPr lang="en-US" dirty="0" smtClean="0">
                <a:solidFill>
                  <a:srgbClr val="000000"/>
                </a:solidFill>
                <a:latin typeface="HelveticaLTStd-Roman"/>
              </a:rPr>
              <a:t>-March </a:t>
            </a:r>
            <a:r>
              <a:rPr lang="en-US" dirty="0" err="1">
                <a:solidFill>
                  <a:srgbClr val="000000"/>
                </a:solidFill>
                <a:latin typeface="HelveticaLTStd-Roman"/>
              </a:rPr>
              <a:t>haemoglobinuria</a:t>
            </a:r>
            <a:endParaRPr lang="en-US" dirty="0">
              <a:solidFill>
                <a:srgbClr val="000000"/>
              </a:solidFill>
              <a:latin typeface="HelveticaLTStd-Roman"/>
            </a:endParaRPr>
          </a:p>
          <a:p>
            <a:pPr marL="0" indent="0" algn="l">
              <a:buNone/>
            </a:pPr>
            <a:r>
              <a:rPr lang="en-US" dirty="0" smtClean="0">
                <a:solidFill>
                  <a:srgbClr val="000000"/>
                </a:solidFill>
                <a:latin typeface="HelveticaLTStd-Roman"/>
              </a:rPr>
              <a:t>-Unstable </a:t>
            </a:r>
            <a:r>
              <a:rPr lang="en-US" dirty="0" err="1">
                <a:solidFill>
                  <a:srgbClr val="000000"/>
                </a:solidFill>
                <a:latin typeface="HelveticaLTStd-Roman"/>
              </a:rPr>
              <a:t>haemoglobin</a:t>
            </a:r>
            <a:endParaRPr lang="ar-IQ" dirty="0"/>
          </a:p>
        </p:txBody>
      </p:sp>
    </p:spTree>
    <p:extLst>
      <p:ext uri="{BB962C8B-B14F-4D97-AF65-F5344CB8AC3E}">
        <p14:creationId xmlns="" xmlns:p14="http://schemas.microsoft.com/office/powerpoint/2010/main" val="1412323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FF0000"/>
                </a:solidFill>
                <a:effectLst>
                  <a:outerShdw blurRad="38100" dist="38100" dir="2700000" algn="tl">
                    <a:srgbClr val="000000">
                      <a:alpha val="43137"/>
                    </a:srgbClr>
                  </a:outerShdw>
                </a:effectLst>
                <a:latin typeface="HelveticaLTStd-Roman"/>
              </a:rPr>
              <a:t>Features of extravascular </a:t>
            </a:r>
            <a:r>
              <a:rPr lang="en-US" dirty="0" err="1">
                <a:solidFill>
                  <a:srgbClr val="FF0000"/>
                </a:solidFill>
                <a:effectLst>
                  <a:outerShdw blurRad="38100" dist="38100" dir="2700000" algn="tl">
                    <a:srgbClr val="000000">
                      <a:alpha val="43137"/>
                    </a:srgbClr>
                  </a:outerShdw>
                </a:effectLst>
                <a:latin typeface="HelveticaLTStd-Roman"/>
              </a:rPr>
              <a:t>haemolysis</a:t>
            </a:r>
            <a:r>
              <a:rPr lang="en-US" dirty="0">
                <a:solidFill>
                  <a:srgbClr val="FF0000"/>
                </a:solidFill>
                <a:effectLst>
                  <a:outerShdw blurRad="38100" dist="38100" dir="2700000" algn="tl">
                    <a:srgbClr val="000000">
                      <a:alpha val="43137"/>
                    </a:srgbClr>
                  </a:outerShdw>
                </a:effectLst>
                <a:latin typeface="HelveticaLTStd-Roman"/>
              </a:rPr>
              <a:t> </a:t>
            </a:r>
            <a:endParaRPr lang="ar-IQ"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marL="0" indent="0" algn="l">
              <a:buNone/>
            </a:pPr>
            <a:r>
              <a:rPr lang="ar-IQ" dirty="0" smtClean="0">
                <a:latin typeface="HelveticaLTStd-Roman"/>
              </a:rPr>
              <a:t> </a:t>
            </a:r>
            <a:endParaRPr lang="en-US" dirty="0">
              <a:latin typeface="HelveticaLTStd-Roman"/>
            </a:endParaRPr>
          </a:p>
          <a:p>
            <a:pPr marL="0" indent="0" algn="l" rtl="0">
              <a:buNone/>
            </a:pPr>
            <a:r>
              <a:rPr lang="ar-IQ" dirty="0" smtClean="0">
                <a:latin typeface="HelveticaLTStd-Roman"/>
              </a:rPr>
              <a:t>-</a:t>
            </a:r>
            <a:r>
              <a:rPr lang="en-US" dirty="0" smtClean="0">
                <a:latin typeface="HelveticaLTStd-Roman"/>
              </a:rPr>
              <a:t>jaundice.</a:t>
            </a:r>
          </a:p>
          <a:p>
            <a:pPr algn="l" rtl="0">
              <a:buFontTx/>
              <a:buChar char="-"/>
            </a:pPr>
            <a:r>
              <a:rPr lang="en-US" dirty="0" smtClean="0">
                <a:latin typeface="HelveticaLTStd-Roman"/>
              </a:rPr>
              <a:t>gallstones </a:t>
            </a:r>
          </a:p>
          <a:p>
            <a:pPr algn="l" rtl="0">
              <a:buFontTx/>
              <a:buChar char="-"/>
            </a:pPr>
            <a:r>
              <a:rPr lang="en-US" dirty="0" smtClean="0">
                <a:latin typeface="HelveticaLTStd-Roman"/>
              </a:rPr>
              <a:t> splenomegaly  </a:t>
            </a:r>
          </a:p>
          <a:p>
            <a:pPr algn="l" rtl="0">
              <a:buFontTx/>
              <a:buChar char="-"/>
            </a:pPr>
            <a:r>
              <a:rPr lang="en-US" dirty="0" smtClean="0">
                <a:latin typeface="HelveticaLTStd-Roman"/>
              </a:rPr>
              <a:t> raised reticulocytes</a:t>
            </a:r>
            <a:r>
              <a:rPr lang="en-US" dirty="0">
                <a:latin typeface="HelveticaLTStd-Roman"/>
              </a:rPr>
              <a:t>, unconjugated bilirubin and </a:t>
            </a:r>
            <a:r>
              <a:rPr lang="en-US" dirty="0" smtClean="0">
                <a:latin typeface="HelveticaLTStd-Roman"/>
              </a:rPr>
              <a:t>absent </a:t>
            </a:r>
            <a:r>
              <a:rPr lang="en-US" dirty="0" err="1" smtClean="0">
                <a:latin typeface="HelveticaLTStd-Roman"/>
              </a:rPr>
              <a:t>haptoglobins</a:t>
            </a:r>
            <a:r>
              <a:rPr lang="en-US" dirty="0">
                <a:latin typeface="HelveticaLTStd-Roman"/>
              </a:rPr>
              <a:t>.</a:t>
            </a:r>
            <a:endParaRPr lang="ar-IQ" dirty="0"/>
          </a:p>
        </p:txBody>
      </p:sp>
    </p:spTree>
    <p:extLst>
      <p:ext uri="{BB962C8B-B14F-4D97-AF65-F5344CB8AC3E}">
        <p14:creationId xmlns="" xmlns:p14="http://schemas.microsoft.com/office/powerpoint/2010/main" val="3345589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latin typeface="HelveticaLTStd-Bold"/>
              </a:rPr>
              <a:t>Hereditary </a:t>
            </a:r>
            <a:r>
              <a:rPr lang="en-US" b="1" dirty="0" err="1">
                <a:solidFill>
                  <a:srgbClr val="FF0000"/>
                </a:solidFill>
                <a:latin typeface="HelveticaLTStd-Bold"/>
              </a:rPr>
              <a:t>haemolytic</a:t>
            </a:r>
            <a:r>
              <a:rPr lang="en-US" b="1" dirty="0">
                <a:solidFill>
                  <a:srgbClr val="FF0000"/>
                </a:solidFill>
                <a:latin typeface="HelveticaLTStd-Bold"/>
              </a:rPr>
              <a:t> </a:t>
            </a:r>
            <a:r>
              <a:rPr lang="en-US" b="1" dirty="0" err="1">
                <a:solidFill>
                  <a:srgbClr val="FF0000"/>
                </a:solidFill>
                <a:latin typeface="HelveticaLTStd-Bold"/>
              </a:rPr>
              <a:t>anaemias</a:t>
            </a:r>
            <a:r>
              <a:rPr lang="en-US" b="1" dirty="0">
                <a:solidFill>
                  <a:srgbClr val="FF0000"/>
                </a:solidFill>
                <a:latin typeface="HelveticaLTStd-Bold"/>
              </a:rPr>
              <a:t/>
            </a:r>
            <a:br>
              <a:rPr lang="en-US" b="1" dirty="0">
                <a:solidFill>
                  <a:srgbClr val="FF0000"/>
                </a:solidFill>
                <a:latin typeface="HelveticaLTStd-Bold"/>
              </a:rPr>
            </a:b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b="1" dirty="0" smtClean="0">
                <a:solidFill>
                  <a:srgbClr val="4D009A"/>
                </a:solidFill>
                <a:latin typeface="HelveticaLTStd-Bold"/>
              </a:rPr>
              <a:t>              </a:t>
            </a:r>
            <a:r>
              <a:rPr lang="en-US" sz="3600" b="1" dirty="0" smtClean="0">
                <a:solidFill>
                  <a:srgbClr val="FF0000"/>
                </a:solidFill>
                <a:latin typeface="HelveticaLTStd-Bold"/>
              </a:rPr>
              <a:t>Membrane </a:t>
            </a:r>
            <a:r>
              <a:rPr lang="en-US" sz="3600" b="1" dirty="0">
                <a:solidFill>
                  <a:srgbClr val="FF0000"/>
                </a:solidFill>
                <a:latin typeface="HelveticaLTStd-Bold"/>
              </a:rPr>
              <a:t>defects</a:t>
            </a:r>
            <a:endParaRPr lang="en-US" b="1" dirty="0">
              <a:solidFill>
                <a:srgbClr val="FF0000"/>
              </a:solidFill>
              <a:latin typeface="HelveticaLTStd-Bold"/>
            </a:endParaRPr>
          </a:p>
          <a:p>
            <a:pPr marL="0" indent="0" algn="l" rtl="0">
              <a:buNone/>
            </a:pPr>
            <a:r>
              <a:rPr lang="en-US" b="1" i="1" dirty="0" smtClean="0">
                <a:solidFill>
                  <a:srgbClr val="4D009A"/>
                </a:solidFill>
                <a:latin typeface="HelveticaLTStd-BoldObl"/>
              </a:rPr>
              <a:t>-Hereditary spherocytosis :</a:t>
            </a:r>
          </a:p>
          <a:p>
            <a:pPr marL="0" indent="0" algn="l" rtl="0">
              <a:buNone/>
            </a:pPr>
            <a:r>
              <a:rPr lang="en-US" dirty="0">
                <a:latin typeface="AGaramondPro-Regular"/>
              </a:rPr>
              <a:t>Hereditary spherocytosis (HS) is the most common </a:t>
            </a:r>
            <a:r>
              <a:rPr lang="en-US" dirty="0" smtClean="0">
                <a:latin typeface="AGaramondPro-Regular"/>
              </a:rPr>
              <a:t>hereditary </a:t>
            </a:r>
            <a:r>
              <a:rPr lang="en-US" dirty="0" err="1" smtClean="0">
                <a:latin typeface="AGaramondPro-Regular"/>
              </a:rPr>
              <a:t>haemolytic</a:t>
            </a:r>
            <a:r>
              <a:rPr lang="en-US" dirty="0" smtClean="0">
                <a:latin typeface="AGaramondPro-Regular"/>
              </a:rPr>
              <a:t> </a:t>
            </a:r>
            <a:r>
              <a:rPr lang="en-US" dirty="0" err="1">
                <a:latin typeface="AGaramondPro-Regular"/>
              </a:rPr>
              <a:t>anaemia</a:t>
            </a:r>
            <a:r>
              <a:rPr lang="en-US" dirty="0">
                <a:latin typeface="AGaramondPro-Regular"/>
              </a:rPr>
              <a:t> in Northern Europeans</a:t>
            </a:r>
            <a:r>
              <a:rPr lang="en-US" dirty="0" smtClean="0">
                <a:latin typeface="AGaramondPro-Regular"/>
              </a:rPr>
              <a:t>.</a:t>
            </a:r>
          </a:p>
          <a:p>
            <a:pPr marL="0" indent="0" algn="l">
              <a:buNone/>
            </a:pPr>
            <a:r>
              <a:rPr lang="en-US" dirty="0" smtClean="0">
                <a:latin typeface="AGaramondPro-Regular"/>
              </a:rPr>
              <a:t>-</a:t>
            </a:r>
            <a:r>
              <a:rPr lang="en-US" dirty="0">
                <a:latin typeface="AGaramondPro-Regular"/>
              </a:rPr>
              <a:t>The inheritance is </a:t>
            </a:r>
            <a:r>
              <a:rPr lang="en-US" b="1" dirty="0">
                <a:latin typeface="AGaramondPro-Regular"/>
              </a:rPr>
              <a:t>autosomal dominant </a:t>
            </a:r>
            <a:r>
              <a:rPr lang="en-US" dirty="0">
                <a:latin typeface="AGaramondPro-Regular"/>
              </a:rPr>
              <a:t>with </a:t>
            </a:r>
            <a:r>
              <a:rPr lang="en-US" b="1" dirty="0">
                <a:latin typeface="AGaramondPro-Regular"/>
              </a:rPr>
              <a:t>variable </a:t>
            </a:r>
            <a:r>
              <a:rPr lang="en-US" b="1" dirty="0" smtClean="0">
                <a:latin typeface="AGaramondPro-Regular"/>
              </a:rPr>
              <a:t>expression</a:t>
            </a:r>
            <a:r>
              <a:rPr lang="en-US" dirty="0" smtClean="0">
                <a:latin typeface="AGaramondPro-Regular"/>
              </a:rPr>
              <a:t>; rarely </a:t>
            </a:r>
            <a:r>
              <a:rPr lang="en-US" dirty="0">
                <a:latin typeface="AGaramondPro-Regular"/>
              </a:rPr>
              <a:t>it may be autosomal recessive</a:t>
            </a:r>
            <a:endParaRPr lang="ar-IQ" dirty="0"/>
          </a:p>
        </p:txBody>
      </p:sp>
    </p:spTree>
    <p:extLst>
      <p:ext uri="{BB962C8B-B14F-4D97-AF65-F5344CB8AC3E}">
        <p14:creationId xmlns="" xmlns:p14="http://schemas.microsoft.com/office/powerpoint/2010/main" val="2534884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4D009A"/>
                </a:solidFill>
                <a:latin typeface="HelveticaLTStd-Roman"/>
              </a:rPr>
              <a:t>Pathogenesis</a:t>
            </a:r>
            <a:br>
              <a:rPr lang="en-US" dirty="0">
                <a:solidFill>
                  <a:srgbClr val="4D009A"/>
                </a:solidFill>
                <a:latin typeface="HelveticaLTStd-Roman"/>
              </a:rPr>
            </a:br>
            <a:endParaRPr lang="ar-IQ" dirty="0"/>
          </a:p>
        </p:txBody>
      </p:sp>
      <p:sp>
        <p:nvSpPr>
          <p:cNvPr id="3" name="عنصر نائب للمحتوى 2"/>
          <p:cNvSpPr>
            <a:spLocks noGrp="1"/>
          </p:cNvSpPr>
          <p:nvPr>
            <p:ph idx="1"/>
          </p:nvPr>
        </p:nvSpPr>
        <p:spPr/>
        <p:txBody>
          <a:bodyPr>
            <a:normAutofit fontScale="77500" lnSpcReduction="20000"/>
          </a:bodyPr>
          <a:lstStyle/>
          <a:p>
            <a:pPr algn="l">
              <a:buFontTx/>
              <a:buChar char="-"/>
            </a:pPr>
            <a:r>
              <a:rPr lang="en-US" dirty="0" smtClean="0">
                <a:solidFill>
                  <a:srgbClr val="000000"/>
                </a:solidFill>
                <a:latin typeface="AGaramondPro-Regular"/>
              </a:rPr>
              <a:t>Defects </a:t>
            </a:r>
            <a:r>
              <a:rPr lang="en-US" dirty="0">
                <a:solidFill>
                  <a:srgbClr val="000000"/>
                </a:solidFill>
                <a:latin typeface="AGaramondPro-Regular"/>
              </a:rPr>
              <a:t>in the proteins involved </a:t>
            </a:r>
            <a:r>
              <a:rPr lang="en-US" dirty="0" smtClean="0">
                <a:solidFill>
                  <a:srgbClr val="000000"/>
                </a:solidFill>
                <a:latin typeface="AGaramondPro-Regular"/>
              </a:rPr>
              <a:t>in the </a:t>
            </a:r>
            <a:r>
              <a:rPr lang="en-US" dirty="0">
                <a:solidFill>
                  <a:srgbClr val="000000"/>
                </a:solidFill>
                <a:latin typeface="AGaramondPro-Regular"/>
              </a:rPr>
              <a:t>vertical interactions between the membrane skeleton </a:t>
            </a:r>
            <a:r>
              <a:rPr lang="en-US" dirty="0" smtClean="0">
                <a:solidFill>
                  <a:srgbClr val="000000"/>
                </a:solidFill>
                <a:latin typeface="AGaramondPro-Regular"/>
              </a:rPr>
              <a:t>and the </a:t>
            </a:r>
            <a:r>
              <a:rPr lang="en-US" dirty="0">
                <a:solidFill>
                  <a:srgbClr val="000000"/>
                </a:solidFill>
                <a:latin typeface="AGaramondPro-Regular"/>
              </a:rPr>
              <a:t>lipid bilayer of the red cell </a:t>
            </a:r>
            <a:r>
              <a:rPr lang="en-US" dirty="0" smtClean="0">
                <a:solidFill>
                  <a:srgbClr val="000000"/>
                </a:solidFill>
                <a:latin typeface="AGaramondPro-Regular"/>
              </a:rPr>
              <a:t>.</a:t>
            </a:r>
          </a:p>
          <a:p>
            <a:pPr algn="l">
              <a:buFontTx/>
              <a:buChar char="-"/>
            </a:pPr>
            <a:r>
              <a:rPr lang="en-US" dirty="0" smtClean="0">
                <a:solidFill>
                  <a:srgbClr val="000000"/>
                </a:solidFill>
                <a:latin typeface="AGaramondPro-Regular"/>
              </a:rPr>
              <a:t>The marrow </a:t>
            </a:r>
            <a:r>
              <a:rPr lang="en-US" dirty="0">
                <a:solidFill>
                  <a:srgbClr val="000000"/>
                </a:solidFill>
                <a:latin typeface="AGaramondPro-Regular"/>
              </a:rPr>
              <a:t>produces red cells of normal biconcave shape but </a:t>
            </a:r>
            <a:r>
              <a:rPr lang="en-US" dirty="0" smtClean="0">
                <a:solidFill>
                  <a:srgbClr val="000000"/>
                </a:solidFill>
                <a:latin typeface="AGaramondPro-Regular"/>
              </a:rPr>
              <a:t>these lose </a:t>
            </a:r>
            <a:r>
              <a:rPr lang="en-US" dirty="0">
                <a:solidFill>
                  <a:srgbClr val="000000"/>
                </a:solidFill>
                <a:latin typeface="AGaramondPro-Regular"/>
              </a:rPr>
              <a:t>membrane and become increasingly spherical (loss </a:t>
            </a:r>
            <a:r>
              <a:rPr lang="en-US" dirty="0" smtClean="0">
                <a:solidFill>
                  <a:srgbClr val="000000"/>
                </a:solidFill>
                <a:latin typeface="AGaramondPro-Regular"/>
              </a:rPr>
              <a:t>of surface </a:t>
            </a:r>
            <a:r>
              <a:rPr lang="en-US" dirty="0">
                <a:solidFill>
                  <a:srgbClr val="000000"/>
                </a:solidFill>
                <a:latin typeface="AGaramondPro-Regular"/>
              </a:rPr>
              <a:t>area relative to volume) as they circulate through </a:t>
            </a:r>
            <a:r>
              <a:rPr lang="en-US" dirty="0" smtClean="0">
                <a:solidFill>
                  <a:srgbClr val="000000"/>
                </a:solidFill>
                <a:latin typeface="AGaramondPro-Regular"/>
              </a:rPr>
              <a:t>the spleen </a:t>
            </a:r>
            <a:r>
              <a:rPr lang="en-US" dirty="0">
                <a:solidFill>
                  <a:srgbClr val="000000"/>
                </a:solidFill>
                <a:latin typeface="AGaramondPro-Regular"/>
              </a:rPr>
              <a:t>and the rest of the RE system</a:t>
            </a:r>
            <a:r>
              <a:rPr lang="en-US" dirty="0" smtClean="0">
                <a:solidFill>
                  <a:srgbClr val="000000"/>
                </a:solidFill>
                <a:latin typeface="AGaramondPro-Regular"/>
              </a:rPr>
              <a:t>.</a:t>
            </a:r>
          </a:p>
          <a:p>
            <a:pPr algn="l">
              <a:buFontTx/>
              <a:buChar char="-"/>
            </a:pPr>
            <a:r>
              <a:rPr lang="en-US" dirty="0" smtClean="0">
                <a:solidFill>
                  <a:srgbClr val="000000"/>
                </a:solidFill>
                <a:latin typeface="AGaramondPro-Regular"/>
              </a:rPr>
              <a:t> </a:t>
            </a:r>
            <a:r>
              <a:rPr lang="en-US" dirty="0">
                <a:solidFill>
                  <a:srgbClr val="000000"/>
                </a:solidFill>
                <a:latin typeface="AGaramondPro-Regular"/>
              </a:rPr>
              <a:t>The loss of </a:t>
            </a:r>
            <a:r>
              <a:rPr lang="en-US" dirty="0" smtClean="0">
                <a:solidFill>
                  <a:srgbClr val="000000"/>
                </a:solidFill>
                <a:latin typeface="AGaramondPro-Regular"/>
              </a:rPr>
              <a:t>membrane may </a:t>
            </a:r>
            <a:r>
              <a:rPr lang="en-US" dirty="0">
                <a:solidFill>
                  <a:srgbClr val="000000"/>
                </a:solidFill>
                <a:latin typeface="AGaramondPro-Regular"/>
              </a:rPr>
              <a:t>be caused by the release of parts of the lipid bilayer </a:t>
            </a:r>
            <a:r>
              <a:rPr lang="en-US" dirty="0" smtClean="0">
                <a:solidFill>
                  <a:srgbClr val="000000"/>
                </a:solidFill>
                <a:latin typeface="AGaramondPro-Regular"/>
              </a:rPr>
              <a:t>that are </a:t>
            </a:r>
            <a:r>
              <a:rPr lang="en-US" dirty="0">
                <a:solidFill>
                  <a:srgbClr val="000000"/>
                </a:solidFill>
                <a:latin typeface="AGaramondPro-Regular"/>
              </a:rPr>
              <a:t>not supported by the skeleton. Ultimately, the </a:t>
            </a:r>
            <a:r>
              <a:rPr lang="en-US" dirty="0" err="1" smtClean="0">
                <a:solidFill>
                  <a:srgbClr val="000000"/>
                </a:solidFill>
                <a:latin typeface="AGaramondPro-Regular"/>
              </a:rPr>
              <a:t>spherocytes</a:t>
            </a:r>
            <a:r>
              <a:rPr lang="en-US" dirty="0" smtClean="0">
                <a:solidFill>
                  <a:srgbClr val="000000"/>
                </a:solidFill>
                <a:latin typeface="AGaramondPro-Regular"/>
              </a:rPr>
              <a:t> are </a:t>
            </a:r>
            <a:r>
              <a:rPr lang="en-US" dirty="0">
                <a:solidFill>
                  <a:srgbClr val="000000"/>
                </a:solidFill>
                <a:latin typeface="AGaramondPro-Regular"/>
              </a:rPr>
              <a:t>unable to pass through the microcirculation, especially </a:t>
            </a:r>
            <a:r>
              <a:rPr lang="en-US" dirty="0" smtClean="0">
                <a:solidFill>
                  <a:srgbClr val="000000"/>
                </a:solidFill>
                <a:latin typeface="AGaramondPro-Regular"/>
              </a:rPr>
              <a:t>in the </a:t>
            </a:r>
            <a:r>
              <a:rPr lang="en-US" dirty="0">
                <a:solidFill>
                  <a:srgbClr val="000000"/>
                </a:solidFill>
                <a:latin typeface="AGaramondPro-Regular"/>
              </a:rPr>
              <a:t>spleen, and die prematurely</a:t>
            </a:r>
            <a:endParaRPr lang="ar-IQ" dirty="0"/>
          </a:p>
        </p:txBody>
      </p:sp>
    </p:spTree>
    <p:extLst>
      <p:ext uri="{BB962C8B-B14F-4D97-AF65-F5344CB8AC3E}">
        <p14:creationId xmlns="" xmlns:p14="http://schemas.microsoft.com/office/powerpoint/2010/main" val="157313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0" indent="0" algn="l">
              <a:buNone/>
            </a:pPr>
            <a:r>
              <a:rPr lang="en-US" sz="2800" dirty="0">
                <a:solidFill>
                  <a:srgbClr val="000000"/>
                </a:solidFill>
                <a:latin typeface="AGaramondPro-Regular"/>
              </a:rPr>
              <a:t>Bilirubin circulates to the liver where </a:t>
            </a:r>
            <a:r>
              <a:rPr lang="en-US" sz="2800" dirty="0" smtClean="0">
                <a:solidFill>
                  <a:srgbClr val="000000"/>
                </a:solidFill>
                <a:latin typeface="AGaramondPro-Regular"/>
              </a:rPr>
              <a:t>it </a:t>
            </a:r>
            <a:r>
              <a:rPr lang="en-US" dirty="0">
                <a:latin typeface="AGaramondPro-Regular"/>
              </a:rPr>
              <a:t>is conjugated to </a:t>
            </a:r>
            <a:r>
              <a:rPr lang="en-US" dirty="0" err="1">
                <a:latin typeface="AGaramondPro-Regular"/>
              </a:rPr>
              <a:t>glucuronides</a:t>
            </a:r>
            <a:r>
              <a:rPr lang="en-US" dirty="0">
                <a:latin typeface="AGaramondPro-Regular"/>
              </a:rPr>
              <a:t>, which are excreted into </a:t>
            </a:r>
            <a:r>
              <a:rPr lang="en-US" dirty="0" smtClean="0">
                <a:latin typeface="AGaramondPro-Regular"/>
              </a:rPr>
              <a:t>the gut </a:t>
            </a:r>
            <a:r>
              <a:rPr lang="en-US" dirty="0">
                <a:latin typeface="AGaramondPro-Regular"/>
              </a:rPr>
              <a:t>via bile and converted to </a:t>
            </a:r>
            <a:r>
              <a:rPr lang="en-US" dirty="0" err="1">
                <a:latin typeface="AGaramondPro-Regular"/>
              </a:rPr>
              <a:t>stercobilinogen</a:t>
            </a:r>
            <a:r>
              <a:rPr lang="en-US" dirty="0">
                <a:latin typeface="AGaramondPro-Regular"/>
              </a:rPr>
              <a:t> and </a:t>
            </a:r>
            <a:r>
              <a:rPr lang="en-US" dirty="0" err="1" smtClean="0">
                <a:latin typeface="AGaramondPro-Regular"/>
              </a:rPr>
              <a:t>stercobilin</a:t>
            </a:r>
            <a:r>
              <a:rPr lang="en-US" dirty="0" smtClean="0">
                <a:latin typeface="AGaramondPro-Regular"/>
              </a:rPr>
              <a:t> (excreted </a:t>
            </a:r>
            <a:r>
              <a:rPr lang="en-US" dirty="0">
                <a:latin typeface="AGaramondPro-Regular"/>
              </a:rPr>
              <a:t>in </a:t>
            </a:r>
            <a:r>
              <a:rPr lang="en-US" dirty="0" err="1">
                <a:latin typeface="AGaramondPro-Regular"/>
              </a:rPr>
              <a:t>faeces</a:t>
            </a:r>
            <a:r>
              <a:rPr lang="en-US" dirty="0">
                <a:latin typeface="AGaramondPro-Regular"/>
              </a:rPr>
              <a:t>) </a:t>
            </a:r>
            <a:r>
              <a:rPr lang="en-US" dirty="0" smtClean="0">
                <a:latin typeface="AGaramondPro-Regular"/>
              </a:rPr>
              <a:t> </a:t>
            </a:r>
            <a:r>
              <a:rPr lang="en-US" dirty="0" err="1" smtClean="0">
                <a:latin typeface="AGaramondPro-Regular"/>
              </a:rPr>
              <a:t>Stercobilinogen</a:t>
            </a:r>
            <a:r>
              <a:rPr lang="en-US" dirty="0" smtClean="0">
                <a:latin typeface="AGaramondPro-Regular"/>
              </a:rPr>
              <a:t> </a:t>
            </a:r>
            <a:r>
              <a:rPr lang="en-US" dirty="0">
                <a:latin typeface="AGaramondPro-Regular"/>
              </a:rPr>
              <a:t>and </a:t>
            </a:r>
            <a:r>
              <a:rPr lang="en-US" dirty="0" err="1">
                <a:latin typeface="AGaramondPro-Regular"/>
              </a:rPr>
              <a:t>stercobilin</a:t>
            </a:r>
            <a:endParaRPr lang="en-US" dirty="0">
              <a:latin typeface="AGaramondPro-Regular"/>
            </a:endParaRPr>
          </a:p>
          <a:p>
            <a:pPr marL="0" indent="0" algn="l">
              <a:buNone/>
            </a:pPr>
            <a:r>
              <a:rPr lang="en-US" dirty="0">
                <a:latin typeface="AGaramondPro-Regular"/>
              </a:rPr>
              <a:t>are partly reabsorbed and excreted in urine as </a:t>
            </a:r>
            <a:r>
              <a:rPr lang="en-US" dirty="0" err="1" smtClean="0">
                <a:latin typeface="AGaramondPro-Regular"/>
              </a:rPr>
              <a:t>urobilinogen</a:t>
            </a:r>
            <a:r>
              <a:rPr lang="en-US" dirty="0">
                <a:latin typeface="AGaramondPro-Regular"/>
              </a:rPr>
              <a:t> </a:t>
            </a:r>
            <a:r>
              <a:rPr lang="en-US" dirty="0" smtClean="0">
                <a:latin typeface="AGaramondPro-Regular"/>
              </a:rPr>
              <a:t>and </a:t>
            </a:r>
            <a:r>
              <a:rPr lang="en-US" dirty="0" err="1">
                <a:latin typeface="AGaramondPro-Regular"/>
              </a:rPr>
              <a:t>urobilin</a:t>
            </a:r>
            <a:r>
              <a:rPr lang="en-US" dirty="0" smtClean="0">
                <a:latin typeface="AGaramondPro-Regular"/>
              </a:rPr>
              <a:t>..</a:t>
            </a:r>
            <a:endParaRPr lang="ar-IQ" dirty="0"/>
          </a:p>
        </p:txBody>
      </p:sp>
    </p:spTree>
    <p:extLst>
      <p:ext uri="{BB962C8B-B14F-4D97-AF65-F5344CB8AC3E}">
        <p14:creationId xmlns="" xmlns:p14="http://schemas.microsoft.com/office/powerpoint/2010/main" val="777614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HelveticaLTStd-Roman"/>
              </a:rPr>
              <a:t>Clinical features</a:t>
            </a:r>
            <a:endParaRPr lang="ar-IQ" b="1"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lnSpcReduction="10000"/>
          </a:bodyPr>
          <a:lstStyle/>
          <a:p>
            <a:pPr marL="0" indent="0" algn="l">
              <a:buNone/>
            </a:pPr>
            <a:r>
              <a:rPr lang="en-US" dirty="0" smtClean="0">
                <a:latin typeface="AGaramondPro-Regular"/>
              </a:rPr>
              <a:t>-</a:t>
            </a:r>
            <a:r>
              <a:rPr lang="en-US" dirty="0" err="1" smtClean="0">
                <a:latin typeface="AGaramondPro-Regular"/>
              </a:rPr>
              <a:t>Anaemia</a:t>
            </a:r>
            <a:r>
              <a:rPr lang="en-US" dirty="0" smtClean="0">
                <a:latin typeface="AGaramondPro-Regular"/>
              </a:rPr>
              <a:t> can present </a:t>
            </a:r>
            <a:r>
              <a:rPr lang="en-US" dirty="0">
                <a:latin typeface="AGaramondPro-Regular"/>
              </a:rPr>
              <a:t>at any age </a:t>
            </a:r>
            <a:r>
              <a:rPr lang="en-US" dirty="0" smtClean="0">
                <a:latin typeface="AGaramondPro-Regular"/>
              </a:rPr>
              <a:t>from</a:t>
            </a:r>
          </a:p>
          <a:p>
            <a:pPr marL="0" indent="0" algn="l">
              <a:buNone/>
            </a:pPr>
            <a:r>
              <a:rPr lang="en-US" dirty="0" smtClean="0">
                <a:latin typeface="AGaramondPro-Regular"/>
              </a:rPr>
              <a:t>  infancy </a:t>
            </a:r>
            <a:r>
              <a:rPr lang="en-US" dirty="0">
                <a:latin typeface="AGaramondPro-Regular"/>
              </a:rPr>
              <a:t>to old age. </a:t>
            </a:r>
            <a:endParaRPr lang="en-US" dirty="0" smtClean="0">
              <a:latin typeface="AGaramondPro-Regular"/>
            </a:endParaRPr>
          </a:p>
          <a:p>
            <a:pPr marL="0" indent="0" algn="l">
              <a:buNone/>
            </a:pPr>
            <a:r>
              <a:rPr lang="en-US" dirty="0" smtClean="0">
                <a:latin typeface="AGaramondPro-Regular"/>
              </a:rPr>
              <a:t>-Jaundice </a:t>
            </a:r>
            <a:r>
              <a:rPr lang="en-US" dirty="0">
                <a:latin typeface="AGaramondPro-Regular"/>
              </a:rPr>
              <a:t>is </a:t>
            </a:r>
            <a:r>
              <a:rPr lang="en-US" dirty="0" smtClean="0">
                <a:latin typeface="AGaramondPro-Regular"/>
              </a:rPr>
              <a:t>typically fluctuating.</a:t>
            </a:r>
          </a:p>
          <a:p>
            <a:pPr algn="l" rtl="0">
              <a:buFontTx/>
              <a:buChar char="-"/>
            </a:pPr>
            <a:r>
              <a:rPr lang="en-US" dirty="0" smtClean="0">
                <a:latin typeface="AGaramondPro-Regular"/>
              </a:rPr>
              <a:t>Splenomegaly </a:t>
            </a:r>
            <a:r>
              <a:rPr lang="en-US" dirty="0">
                <a:latin typeface="AGaramondPro-Regular"/>
              </a:rPr>
              <a:t>occurs in </a:t>
            </a:r>
            <a:r>
              <a:rPr lang="en-US" dirty="0" smtClean="0">
                <a:latin typeface="AGaramondPro-Regular"/>
              </a:rPr>
              <a:t>most patients</a:t>
            </a:r>
            <a:r>
              <a:rPr lang="en-US" dirty="0">
                <a:latin typeface="AGaramondPro-Regular"/>
              </a:rPr>
              <a:t>. </a:t>
            </a:r>
            <a:endParaRPr lang="en-US" dirty="0" smtClean="0">
              <a:latin typeface="AGaramondPro-Regular"/>
            </a:endParaRPr>
          </a:p>
          <a:p>
            <a:pPr marL="0" indent="0" algn="l" rtl="0">
              <a:buNone/>
            </a:pPr>
            <a:r>
              <a:rPr lang="en-US" dirty="0">
                <a:latin typeface="AGaramondPro-Regular"/>
              </a:rPr>
              <a:t> </a:t>
            </a:r>
            <a:r>
              <a:rPr lang="en-US" dirty="0" smtClean="0">
                <a:latin typeface="AGaramondPro-Regular"/>
              </a:rPr>
              <a:t>-Pigment </a:t>
            </a:r>
            <a:r>
              <a:rPr lang="en-US" dirty="0">
                <a:latin typeface="AGaramondPro-Regular"/>
              </a:rPr>
              <a:t>gallstones are frequent </a:t>
            </a:r>
            <a:r>
              <a:rPr lang="en-US" dirty="0" smtClean="0">
                <a:latin typeface="AGaramondPro-Regular"/>
              </a:rPr>
              <a:t>.</a:t>
            </a:r>
          </a:p>
          <a:p>
            <a:pPr algn="l" rtl="0">
              <a:buFontTx/>
              <a:buChar char="-"/>
            </a:pPr>
            <a:r>
              <a:rPr lang="en-US" dirty="0" smtClean="0">
                <a:latin typeface="AGaramondPro-Regular"/>
              </a:rPr>
              <a:t>Aplastic crises</a:t>
            </a:r>
            <a:r>
              <a:rPr lang="en-US" dirty="0">
                <a:latin typeface="AGaramondPro-Regular"/>
              </a:rPr>
              <a:t>, usually precipitated by parvovirus infection, may cause a</a:t>
            </a:r>
          </a:p>
          <a:p>
            <a:pPr marL="0" indent="0" algn="l">
              <a:buNone/>
            </a:pPr>
            <a:r>
              <a:rPr lang="en-US" dirty="0">
                <a:latin typeface="AGaramondPro-Regular"/>
              </a:rPr>
              <a:t>sudden increase in severity of </a:t>
            </a:r>
            <a:r>
              <a:rPr lang="en-US" dirty="0" err="1">
                <a:latin typeface="AGaramondPro-Regular"/>
              </a:rPr>
              <a:t>anaemia</a:t>
            </a:r>
            <a:r>
              <a:rPr lang="en-US" dirty="0">
                <a:latin typeface="AGaramondPro-Regular"/>
              </a:rPr>
              <a:t> </a:t>
            </a:r>
            <a:r>
              <a:rPr lang="en-US" dirty="0" smtClean="0">
                <a:latin typeface="AGaramondPro-Regular"/>
              </a:rPr>
              <a:t>.</a:t>
            </a:r>
            <a:endParaRPr lang="ar-IQ" dirty="0"/>
          </a:p>
        </p:txBody>
      </p:sp>
    </p:spTree>
    <p:extLst>
      <p:ext uri="{BB962C8B-B14F-4D97-AF65-F5344CB8AC3E}">
        <p14:creationId xmlns="" xmlns:p14="http://schemas.microsoft.com/office/powerpoint/2010/main" val="2724521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FF0000"/>
                </a:solidFill>
                <a:latin typeface="HelveticaLTStd-Roman"/>
              </a:rPr>
              <a:t>Molecular basis of hereditary spherocytosis</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i="1" dirty="0" smtClean="0">
                <a:latin typeface="HelveticaLTStd-Obl"/>
              </a:rPr>
              <a:t> </a:t>
            </a:r>
            <a:endParaRPr lang="en-US" i="1" dirty="0">
              <a:latin typeface="HelveticaLTStd-Obl"/>
            </a:endParaRPr>
          </a:p>
          <a:p>
            <a:pPr marL="0" indent="0" algn="l">
              <a:buNone/>
            </a:pPr>
            <a:r>
              <a:rPr lang="en-US" dirty="0" smtClean="0">
                <a:latin typeface="HelveticaLTStd-Roman"/>
              </a:rPr>
              <a:t> -</a:t>
            </a:r>
            <a:r>
              <a:rPr lang="en-US" dirty="0" err="1" smtClean="0">
                <a:latin typeface="HelveticaLTStd-Roman"/>
              </a:rPr>
              <a:t>Ankyrin</a:t>
            </a:r>
            <a:r>
              <a:rPr lang="en-US" dirty="0" smtClean="0">
                <a:latin typeface="HelveticaLTStd-Roman"/>
              </a:rPr>
              <a:t> </a:t>
            </a:r>
            <a:r>
              <a:rPr lang="en-US" dirty="0">
                <a:latin typeface="HelveticaLTStd-Roman"/>
              </a:rPr>
              <a:t>deficiency or abnormalities</a:t>
            </a:r>
          </a:p>
          <a:p>
            <a:pPr marL="0" indent="0" algn="l">
              <a:buNone/>
            </a:pPr>
            <a:r>
              <a:rPr lang="en-US" dirty="0" smtClean="0">
                <a:latin typeface="SymbolStd"/>
              </a:rPr>
              <a:t>- α</a:t>
            </a:r>
            <a:r>
              <a:rPr lang="en-US" dirty="0">
                <a:latin typeface="HelveticaLTStd-Roman"/>
              </a:rPr>
              <a:t>‐ or </a:t>
            </a:r>
            <a:r>
              <a:rPr lang="en-US" dirty="0">
                <a:latin typeface="SymbolStd"/>
              </a:rPr>
              <a:t>β</a:t>
            </a:r>
            <a:r>
              <a:rPr lang="en-US" dirty="0">
                <a:latin typeface="HelveticaLTStd-Roman"/>
              </a:rPr>
              <a:t>‐</a:t>
            </a:r>
            <a:r>
              <a:rPr lang="en-US" dirty="0" err="1">
                <a:latin typeface="HelveticaLTStd-Roman"/>
              </a:rPr>
              <a:t>spectrin</a:t>
            </a:r>
            <a:r>
              <a:rPr lang="en-US" dirty="0">
                <a:latin typeface="HelveticaLTStd-Roman"/>
              </a:rPr>
              <a:t> deficiency or abnormalities</a:t>
            </a:r>
          </a:p>
          <a:p>
            <a:pPr marL="0" indent="0" algn="l">
              <a:buNone/>
            </a:pPr>
            <a:r>
              <a:rPr lang="en-US" dirty="0" smtClean="0">
                <a:latin typeface="HelveticaLTStd-Roman"/>
              </a:rPr>
              <a:t>- Band </a:t>
            </a:r>
            <a:r>
              <a:rPr lang="en-US" dirty="0">
                <a:latin typeface="HelveticaLTStd-Roman"/>
              </a:rPr>
              <a:t>3 abnormalities</a:t>
            </a:r>
          </a:p>
          <a:p>
            <a:pPr marL="0" indent="0" algn="l">
              <a:buNone/>
            </a:pPr>
            <a:r>
              <a:rPr lang="en-US" dirty="0" smtClean="0">
                <a:latin typeface="HelveticaLTStd-Roman"/>
              </a:rPr>
              <a:t>- </a:t>
            </a:r>
            <a:r>
              <a:rPr lang="en-US" dirty="0" err="1" smtClean="0">
                <a:latin typeface="HelveticaLTStd-Roman"/>
              </a:rPr>
              <a:t>Pallidin</a:t>
            </a:r>
            <a:r>
              <a:rPr lang="en-US" dirty="0" smtClean="0">
                <a:latin typeface="HelveticaLTStd-Roman"/>
              </a:rPr>
              <a:t> </a:t>
            </a:r>
            <a:r>
              <a:rPr lang="en-US" dirty="0">
                <a:latin typeface="HelveticaLTStd-Roman"/>
              </a:rPr>
              <a:t>(protein 4.2) abnormalities</a:t>
            </a:r>
            <a:endParaRPr lang="ar-IQ" dirty="0"/>
          </a:p>
        </p:txBody>
      </p:sp>
    </p:spTree>
    <p:extLst>
      <p:ext uri="{BB962C8B-B14F-4D97-AF65-F5344CB8AC3E}">
        <p14:creationId xmlns="" xmlns:p14="http://schemas.microsoft.com/office/powerpoint/2010/main" val="8023619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b="1" dirty="0">
                <a:latin typeface="FrutigerLTStd-Bold"/>
              </a:rPr>
              <a:t>Laboratory diagnosis</a:t>
            </a:r>
            <a:br>
              <a:rPr lang="en-US" b="1" dirty="0">
                <a:latin typeface="FrutigerLTStd-Bold"/>
              </a:rPr>
            </a:br>
            <a:r>
              <a:rPr lang="en-US" dirty="0" smtClean="0">
                <a:solidFill>
                  <a:srgbClr val="4D009A"/>
                </a:solidFill>
                <a:latin typeface="HelveticaLTStd-Roman"/>
              </a:rPr>
              <a:t> </a:t>
            </a:r>
            <a:endParaRPr lang="ar-IQ" dirty="0"/>
          </a:p>
        </p:txBody>
      </p:sp>
      <p:sp>
        <p:nvSpPr>
          <p:cNvPr id="3" name="عنصر نائب للمحتوى 2"/>
          <p:cNvSpPr>
            <a:spLocks noGrp="1"/>
          </p:cNvSpPr>
          <p:nvPr>
            <p:ph idx="1"/>
          </p:nvPr>
        </p:nvSpPr>
        <p:spPr>
          <a:xfrm>
            <a:off x="107504" y="1600200"/>
            <a:ext cx="8928992" cy="4525963"/>
          </a:xfrm>
        </p:spPr>
        <p:txBody>
          <a:bodyPr>
            <a:normAutofit/>
          </a:bodyPr>
          <a:lstStyle/>
          <a:p>
            <a:pPr marL="0" indent="0" algn="l" rtl="0">
              <a:buNone/>
            </a:pPr>
            <a:r>
              <a:rPr lang="en-US" sz="2800" dirty="0" smtClean="0">
                <a:solidFill>
                  <a:srgbClr val="FF0000"/>
                </a:solidFill>
                <a:latin typeface="MinionPro-Regular"/>
              </a:rPr>
              <a:t>1-The </a:t>
            </a:r>
            <a:r>
              <a:rPr lang="en-US" sz="2800" dirty="0">
                <a:solidFill>
                  <a:srgbClr val="FF0000"/>
                </a:solidFill>
                <a:latin typeface="MinionPro-Regular"/>
              </a:rPr>
              <a:t>typical findings of </a:t>
            </a:r>
            <a:r>
              <a:rPr lang="en-US" sz="2800" dirty="0" smtClean="0">
                <a:solidFill>
                  <a:srgbClr val="FF0000"/>
                </a:solidFill>
                <a:latin typeface="MinionPro-Regular"/>
              </a:rPr>
              <a:t>extravascular </a:t>
            </a:r>
            <a:r>
              <a:rPr lang="en-US" sz="2800" dirty="0" err="1" smtClean="0">
                <a:solidFill>
                  <a:srgbClr val="FF0000"/>
                </a:solidFill>
                <a:latin typeface="MinionPro-Regular"/>
              </a:rPr>
              <a:t>haemolysis</a:t>
            </a:r>
            <a:r>
              <a:rPr lang="en-US" sz="2800" dirty="0" smtClean="0">
                <a:solidFill>
                  <a:srgbClr val="FF0000"/>
                </a:solidFill>
                <a:latin typeface="MinionPro-Regular"/>
              </a:rPr>
              <a:t> </a:t>
            </a:r>
            <a:r>
              <a:rPr lang="en-US" sz="2800" dirty="0">
                <a:latin typeface="MinionPro-Regular"/>
              </a:rPr>
              <a:t>are present </a:t>
            </a:r>
            <a:r>
              <a:rPr lang="en-US" sz="2800" dirty="0" smtClean="0">
                <a:latin typeface="MinionPro-Regular"/>
              </a:rPr>
              <a:t>in HS.</a:t>
            </a:r>
          </a:p>
          <a:p>
            <a:pPr marL="0" indent="0" algn="l">
              <a:buNone/>
            </a:pPr>
            <a:r>
              <a:rPr lang="en-US" sz="2800" dirty="0" err="1">
                <a:latin typeface="AGaramondPro-Regular"/>
              </a:rPr>
              <a:t>Anaemia</a:t>
            </a:r>
            <a:r>
              <a:rPr lang="en-US" sz="2800" dirty="0">
                <a:latin typeface="AGaramondPro-Regular"/>
              </a:rPr>
              <a:t> is usual but not invariable; its severity tends </a:t>
            </a:r>
            <a:r>
              <a:rPr lang="en-US" sz="2800" dirty="0" smtClean="0">
                <a:latin typeface="AGaramondPro-Regular"/>
              </a:rPr>
              <a:t>to be </a:t>
            </a:r>
            <a:r>
              <a:rPr lang="en-US" sz="2800" dirty="0">
                <a:latin typeface="AGaramondPro-Regular"/>
              </a:rPr>
              <a:t>similar in members of the same family. </a:t>
            </a:r>
            <a:r>
              <a:rPr lang="en-US" sz="2800" dirty="0" smtClean="0">
                <a:latin typeface="AGaramondPro-Regular"/>
              </a:rPr>
              <a:t>Reticulocytes are </a:t>
            </a:r>
            <a:r>
              <a:rPr lang="en-US" sz="2800" dirty="0">
                <a:latin typeface="AGaramondPro-Regular"/>
              </a:rPr>
              <a:t>usually 5–20</a:t>
            </a:r>
            <a:r>
              <a:rPr lang="en-US" sz="2800" dirty="0" smtClean="0">
                <a:latin typeface="AGaramondPro-Regular"/>
              </a:rPr>
              <a:t>%.</a:t>
            </a:r>
          </a:p>
          <a:p>
            <a:pPr marL="0" indent="0" algn="l">
              <a:buNone/>
            </a:pPr>
            <a:r>
              <a:rPr lang="en-US" sz="2800" dirty="0" smtClean="0">
                <a:latin typeface="MinionPro-Regular"/>
              </a:rPr>
              <a:t>.</a:t>
            </a:r>
            <a:endParaRPr lang="en-US" sz="2800" dirty="0" smtClean="0">
              <a:solidFill>
                <a:srgbClr val="000000"/>
              </a:solidFill>
              <a:latin typeface="AGaramondPro-Regular"/>
            </a:endParaRPr>
          </a:p>
          <a:p>
            <a:pPr marL="0" indent="0" rtl="0">
              <a:buNone/>
            </a:pPr>
            <a:endParaRPr lang="en-US" dirty="0">
              <a:solidFill>
                <a:srgbClr val="000000"/>
              </a:solidFill>
              <a:latin typeface="AGaramondPro-Regular"/>
            </a:endParaRPr>
          </a:p>
        </p:txBody>
      </p:sp>
    </p:spTree>
    <p:extLst>
      <p:ext uri="{BB962C8B-B14F-4D97-AF65-F5344CB8AC3E}">
        <p14:creationId xmlns="" xmlns:p14="http://schemas.microsoft.com/office/powerpoint/2010/main" val="4260594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a:buNone/>
            </a:pPr>
            <a:r>
              <a:rPr lang="en-US" sz="2400" dirty="0">
                <a:solidFill>
                  <a:prstClr val="black"/>
                </a:solidFill>
                <a:latin typeface="MinionPro-Regular"/>
              </a:rPr>
              <a:t>The mean corpuscular </a:t>
            </a:r>
            <a:r>
              <a:rPr lang="en-US" sz="2400" dirty="0" err="1">
                <a:solidFill>
                  <a:prstClr val="black"/>
                </a:solidFill>
                <a:latin typeface="MinionPro-Regular"/>
              </a:rPr>
              <a:t>haemoglobin</a:t>
            </a:r>
            <a:r>
              <a:rPr lang="en-US" sz="2400" dirty="0">
                <a:solidFill>
                  <a:prstClr val="black"/>
                </a:solidFill>
                <a:latin typeface="MinionPro-Regular"/>
              </a:rPr>
              <a:t> concentration (MCHC) is often increased above 350 g/L, but the presence of macrocytic reticulocytes usually results in a low normal mean corpuscular volume (MCV) rather than true </a:t>
            </a:r>
            <a:r>
              <a:rPr lang="en-US" sz="2400" dirty="0" err="1">
                <a:solidFill>
                  <a:prstClr val="black"/>
                </a:solidFill>
                <a:latin typeface="MinionPro-Regular"/>
              </a:rPr>
              <a:t>microcytosis</a:t>
            </a:r>
            <a:r>
              <a:rPr lang="en-US" sz="2400" dirty="0">
                <a:solidFill>
                  <a:prstClr val="black"/>
                </a:solidFill>
                <a:latin typeface="MinionPro-Regular"/>
              </a:rPr>
              <a:t>.</a:t>
            </a:r>
          </a:p>
          <a:p>
            <a:pPr marL="0" lvl="0" indent="0" algn="l">
              <a:buNone/>
            </a:pPr>
            <a:r>
              <a:rPr lang="en-US" sz="2400" dirty="0">
                <a:solidFill>
                  <a:prstClr val="black"/>
                </a:solidFill>
                <a:latin typeface="MinionPro-Regular"/>
              </a:rPr>
              <a:t>These changes result not only from the reduction of the surface area- to-volume ratio, but also from the slight </a:t>
            </a:r>
            <a:r>
              <a:rPr lang="en-US" sz="2400">
                <a:solidFill>
                  <a:prstClr val="black"/>
                </a:solidFill>
                <a:latin typeface="MinionPro-Regular"/>
              </a:rPr>
              <a:t>dehydration </a:t>
            </a:r>
            <a:r>
              <a:rPr lang="en-US" sz="2400" smtClean="0">
                <a:solidFill>
                  <a:prstClr val="black"/>
                </a:solidFill>
                <a:latin typeface="MinionPro-Regular"/>
              </a:rPr>
              <a:t>of HS </a:t>
            </a:r>
            <a:r>
              <a:rPr lang="en-US" sz="2400" dirty="0">
                <a:solidFill>
                  <a:prstClr val="black"/>
                </a:solidFill>
                <a:latin typeface="MinionPro-Regular"/>
              </a:rPr>
              <a:t>cells</a:t>
            </a:r>
            <a:endParaRPr lang="ar-IQ" dirty="0"/>
          </a:p>
        </p:txBody>
      </p:sp>
    </p:spTree>
    <p:extLst>
      <p:ext uri="{BB962C8B-B14F-4D97-AF65-F5344CB8AC3E}">
        <p14:creationId xmlns="" xmlns:p14="http://schemas.microsoft.com/office/powerpoint/2010/main" val="1009286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rtl="0">
              <a:buNone/>
            </a:pPr>
            <a:r>
              <a:rPr lang="en-US" dirty="0" smtClean="0">
                <a:solidFill>
                  <a:srgbClr val="FF0000"/>
                </a:solidFill>
                <a:latin typeface="AGaramondPro-Regular"/>
              </a:rPr>
              <a:t>2--The </a:t>
            </a:r>
            <a:r>
              <a:rPr lang="en-US" dirty="0">
                <a:solidFill>
                  <a:srgbClr val="FF0000"/>
                </a:solidFill>
                <a:latin typeface="AGaramondPro-Regular"/>
              </a:rPr>
              <a:t>blood film </a:t>
            </a:r>
            <a:r>
              <a:rPr lang="en-US" dirty="0">
                <a:solidFill>
                  <a:srgbClr val="000000"/>
                </a:solidFill>
                <a:latin typeface="AGaramondPro-Regular"/>
              </a:rPr>
              <a:t>shows </a:t>
            </a:r>
            <a:r>
              <a:rPr lang="en-US" dirty="0" err="1">
                <a:solidFill>
                  <a:srgbClr val="000000"/>
                </a:solidFill>
                <a:latin typeface="AGaramondPro-Regular"/>
              </a:rPr>
              <a:t>microspherocytes</a:t>
            </a:r>
            <a:endParaRPr lang="en-US" dirty="0">
              <a:solidFill>
                <a:srgbClr val="000000"/>
              </a:solidFill>
              <a:latin typeface="AGaramondPro-Regular"/>
            </a:endParaRPr>
          </a:p>
          <a:p>
            <a:pPr marL="0" lvl="0" indent="0" algn="l">
              <a:buNone/>
            </a:pPr>
            <a:r>
              <a:rPr lang="en-US" dirty="0">
                <a:solidFill>
                  <a:srgbClr val="000000"/>
                </a:solidFill>
                <a:latin typeface="AGaramondPro-Regular"/>
              </a:rPr>
              <a:t> which are densely staining with smaller diameters than normal red cells.</a:t>
            </a:r>
            <a:endParaRPr lang="ar-IQ" dirty="0">
              <a:solidFill>
                <a:prstClr val="black"/>
              </a:solidFill>
            </a:endParaRPr>
          </a:p>
          <a:p>
            <a:endParaRPr lang="ar-IQ" dirty="0"/>
          </a:p>
        </p:txBody>
      </p:sp>
    </p:spTree>
    <p:extLst>
      <p:ext uri="{BB962C8B-B14F-4D97-AF65-F5344CB8AC3E}">
        <p14:creationId xmlns="" xmlns:p14="http://schemas.microsoft.com/office/powerpoint/2010/main" val="2854410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400" dirty="0" smtClean="0">
                <a:latin typeface="HelveticaLTStd-Roman"/>
              </a:rPr>
              <a:t>The </a:t>
            </a:r>
            <a:r>
              <a:rPr lang="en-US" sz="2400" dirty="0" err="1">
                <a:latin typeface="HelveticaLTStd-Roman"/>
              </a:rPr>
              <a:t>spherocytes</a:t>
            </a:r>
            <a:r>
              <a:rPr lang="en-US" sz="2400" dirty="0">
                <a:latin typeface="HelveticaLTStd-Roman"/>
              </a:rPr>
              <a:t> are deeply staining and of small diameter. Larger </a:t>
            </a:r>
            <a:r>
              <a:rPr lang="en-US" sz="2400" dirty="0" smtClean="0">
                <a:latin typeface="HelveticaLTStd-Roman"/>
              </a:rPr>
              <a:t>polychromatic cells </a:t>
            </a:r>
            <a:r>
              <a:rPr lang="en-US" sz="2400" dirty="0">
                <a:latin typeface="HelveticaLTStd-Roman"/>
              </a:rPr>
              <a:t>are reticulocytes (confirmed by </a:t>
            </a:r>
            <a:r>
              <a:rPr lang="en-US" sz="2400" dirty="0" err="1">
                <a:latin typeface="HelveticaLTStd-Roman"/>
              </a:rPr>
              <a:t>supravital</a:t>
            </a:r>
            <a:r>
              <a:rPr lang="en-US" sz="2400" dirty="0">
                <a:latin typeface="HelveticaLTStd-Roman"/>
              </a:rPr>
              <a:t> staining</a:t>
            </a:r>
            <a:endParaRPr lang="ar-IQ" sz="2400" dirty="0"/>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006037" y="1951361"/>
            <a:ext cx="5131925" cy="3823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242913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endParaRPr lang="ar-IQ" dirty="0"/>
          </a:p>
        </p:txBody>
      </p:sp>
      <p:sp>
        <p:nvSpPr>
          <p:cNvPr id="3" name="عنصر نائب للمحتوى 2"/>
          <p:cNvSpPr>
            <a:spLocks noGrp="1"/>
          </p:cNvSpPr>
          <p:nvPr>
            <p:ph idx="1"/>
          </p:nvPr>
        </p:nvSpPr>
        <p:spPr>
          <a:xfrm>
            <a:off x="457200" y="1600200"/>
            <a:ext cx="8686800" cy="4525963"/>
          </a:xfrm>
        </p:spPr>
        <p:txBody>
          <a:bodyPr>
            <a:normAutofit lnSpcReduction="10000"/>
          </a:bodyPr>
          <a:lstStyle/>
          <a:p>
            <a:pPr marL="0" indent="0" algn="l">
              <a:buNone/>
            </a:pPr>
            <a:r>
              <a:rPr lang="en-US" b="1" dirty="0" smtClean="0">
                <a:solidFill>
                  <a:srgbClr val="FF0000"/>
                </a:solidFill>
              </a:rPr>
              <a:t>3-</a:t>
            </a:r>
            <a:r>
              <a:rPr lang="en-US" b="1" dirty="0" smtClean="0">
                <a:solidFill>
                  <a:srgbClr val="FF0000"/>
                </a:solidFill>
                <a:latin typeface="BerkeleyStd-Book"/>
              </a:rPr>
              <a:t>The </a:t>
            </a:r>
            <a:r>
              <a:rPr lang="en-US" b="1" dirty="0">
                <a:solidFill>
                  <a:srgbClr val="FF0000"/>
                </a:solidFill>
                <a:latin typeface="BerkeleyStd-Book"/>
              </a:rPr>
              <a:t>osmotic fragility test </a:t>
            </a:r>
            <a:endParaRPr lang="en-US" b="1" dirty="0" smtClean="0">
              <a:solidFill>
                <a:srgbClr val="FF0000"/>
              </a:solidFill>
              <a:latin typeface="BerkeleyStd-Book"/>
            </a:endParaRPr>
          </a:p>
          <a:p>
            <a:pPr marL="0" indent="0" algn="l">
              <a:buNone/>
            </a:pPr>
            <a:r>
              <a:rPr lang="en-US" dirty="0" smtClean="0">
                <a:latin typeface="BerkeleyStd-Book"/>
              </a:rPr>
              <a:t>gives </a:t>
            </a:r>
            <a:r>
              <a:rPr lang="en-US" dirty="0">
                <a:latin typeface="BerkeleyStd-Book"/>
              </a:rPr>
              <a:t>an indication of the </a:t>
            </a:r>
            <a:r>
              <a:rPr lang="en-US" dirty="0" smtClean="0">
                <a:latin typeface="BerkeleyStd-Book"/>
              </a:rPr>
              <a:t>surface area/volume </a:t>
            </a:r>
            <a:r>
              <a:rPr lang="en-US" dirty="0">
                <a:latin typeface="BerkeleyStd-Book"/>
              </a:rPr>
              <a:t>ratio of erythrocytes</a:t>
            </a:r>
            <a:r>
              <a:rPr lang="en-US" dirty="0" smtClean="0">
                <a:latin typeface="BerkeleyStd-Book"/>
              </a:rPr>
              <a:t>.</a:t>
            </a:r>
          </a:p>
          <a:p>
            <a:pPr marL="0" indent="0" algn="l">
              <a:buNone/>
            </a:pPr>
            <a:r>
              <a:rPr lang="en-US" dirty="0" smtClean="0">
                <a:latin typeface="BerkeleyStd-Book"/>
              </a:rPr>
              <a:t> </a:t>
            </a:r>
            <a:r>
              <a:rPr lang="en-US" dirty="0">
                <a:latin typeface="BerkeleyStd-Book"/>
              </a:rPr>
              <a:t>Its greatest </a:t>
            </a:r>
            <a:r>
              <a:rPr lang="en-US" dirty="0" smtClean="0">
                <a:latin typeface="BerkeleyStd-Book"/>
              </a:rPr>
              <a:t>usefulness is </a:t>
            </a:r>
            <a:r>
              <a:rPr lang="en-US" dirty="0">
                <a:latin typeface="BerkeleyStd-Book"/>
              </a:rPr>
              <a:t>in the diagnosis of HS</a:t>
            </a:r>
            <a:r>
              <a:rPr lang="en-US" dirty="0" smtClean="0">
                <a:latin typeface="BerkeleyStd-Book"/>
              </a:rPr>
              <a:t>. </a:t>
            </a:r>
          </a:p>
          <a:p>
            <a:pPr marL="0" indent="0" algn="l">
              <a:buNone/>
            </a:pPr>
            <a:r>
              <a:rPr lang="en-US" dirty="0" smtClean="0">
                <a:latin typeface="BerkeleyStd-Book"/>
              </a:rPr>
              <a:t> </a:t>
            </a:r>
            <a:r>
              <a:rPr lang="en-US" dirty="0">
                <a:latin typeface="BerkeleyStd-Book"/>
              </a:rPr>
              <a:t>Red cells that are </a:t>
            </a:r>
            <a:r>
              <a:rPr lang="en-US" dirty="0" err="1" smtClean="0">
                <a:latin typeface="BerkeleyStd-Book"/>
              </a:rPr>
              <a:t>spherocytic</a:t>
            </a:r>
            <a:r>
              <a:rPr lang="en-US" dirty="0" smtClean="0">
                <a:latin typeface="BerkeleyStd-Book"/>
              </a:rPr>
              <a:t>, for </a:t>
            </a:r>
            <a:r>
              <a:rPr lang="en-US" dirty="0">
                <a:latin typeface="BerkeleyStd-Book"/>
              </a:rPr>
              <a:t>whatever cause, take up less water in a hypotonic </a:t>
            </a:r>
            <a:r>
              <a:rPr lang="en-US" dirty="0" smtClean="0">
                <a:latin typeface="BerkeleyStd-Book"/>
              </a:rPr>
              <a:t>solution before </a:t>
            </a:r>
            <a:r>
              <a:rPr lang="en-US" dirty="0">
                <a:latin typeface="BerkeleyStd-Book"/>
              </a:rPr>
              <a:t>rupturing than do normal red </a:t>
            </a:r>
            <a:r>
              <a:rPr lang="ar-IQ" dirty="0" smtClean="0">
                <a:latin typeface="BerkeleyStd-Book"/>
              </a:rPr>
              <a:t>.</a:t>
            </a:r>
            <a:r>
              <a:rPr lang="en-US" dirty="0" smtClean="0">
                <a:latin typeface="BerkeleyStd-Book"/>
              </a:rPr>
              <a:t>cells</a:t>
            </a:r>
            <a:endParaRPr lang="ar-IQ" dirty="0"/>
          </a:p>
        </p:txBody>
      </p:sp>
    </p:spTree>
    <p:extLst>
      <p:ext uri="{BB962C8B-B14F-4D97-AF65-F5344CB8AC3E}">
        <p14:creationId xmlns="" xmlns:p14="http://schemas.microsoft.com/office/powerpoint/2010/main" val="1932714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1600200"/>
            <a:ext cx="8640960" cy="4525963"/>
          </a:xfrm>
        </p:spPr>
        <p:txBody>
          <a:bodyPr>
            <a:normAutofit fontScale="70000" lnSpcReduction="20000"/>
          </a:bodyPr>
          <a:lstStyle/>
          <a:p>
            <a:pPr marL="0" indent="0" algn="l">
              <a:buNone/>
            </a:pPr>
            <a:r>
              <a:rPr lang="en-US" sz="3400" dirty="0">
                <a:latin typeface="MinionPro-Regular"/>
              </a:rPr>
              <a:t>The osmotic fragility test, which measures the sensitivity of red</a:t>
            </a:r>
          </a:p>
          <a:p>
            <a:pPr marL="0" indent="0" algn="l">
              <a:buNone/>
            </a:pPr>
            <a:r>
              <a:rPr lang="en-US" sz="3400" dirty="0">
                <a:latin typeface="MinionPro-Regular"/>
              </a:rPr>
              <a:t>cells to </a:t>
            </a:r>
            <a:r>
              <a:rPr lang="en-US" sz="3400" dirty="0" err="1">
                <a:latin typeface="MinionPro-Regular"/>
              </a:rPr>
              <a:t>lysis</a:t>
            </a:r>
            <a:r>
              <a:rPr lang="en-US" sz="3400" dirty="0">
                <a:latin typeface="MinionPro-Regular"/>
              </a:rPr>
              <a:t> </a:t>
            </a:r>
            <a:r>
              <a:rPr lang="en-US" sz="3400" i="1" dirty="0">
                <a:latin typeface="MinionPro-It"/>
              </a:rPr>
              <a:t>in </a:t>
            </a:r>
            <a:r>
              <a:rPr lang="en-US" sz="3400" b="1" i="1" dirty="0">
                <a:latin typeface="MinionPro-It"/>
              </a:rPr>
              <a:t>vitro</a:t>
            </a:r>
            <a:r>
              <a:rPr lang="en-US" sz="3400" i="1" dirty="0">
                <a:latin typeface="MinionPro-It"/>
              </a:rPr>
              <a:t> </a:t>
            </a:r>
            <a:r>
              <a:rPr lang="en-US" sz="3400" dirty="0">
                <a:latin typeface="MinionPro-Regular"/>
              </a:rPr>
              <a:t>to swelling caused by incubation in </a:t>
            </a:r>
            <a:r>
              <a:rPr lang="en-US" sz="3400" dirty="0" smtClean="0">
                <a:latin typeface="MinionPro-Regular"/>
              </a:rPr>
              <a:t>increasingly hypotonic </a:t>
            </a:r>
            <a:r>
              <a:rPr lang="en-US" sz="3400" dirty="0">
                <a:latin typeface="MinionPro-Regular"/>
              </a:rPr>
              <a:t>saline solutions, is the most appropriate test </a:t>
            </a:r>
            <a:r>
              <a:rPr lang="en-US" sz="3400" dirty="0" smtClean="0">
                <a:latin typeface="MinionPro-Regular"/>
              </a:rPr>
              <a:t>to diagnose </a:t>
            </a:r>
            <a:r>
              <a:rPr lang="en-US" sz="3400" dirty="0">
                <a:latin typeface="MinionPro-Regular"/>
              </a:rPr>
              <a:t>HS, although its sensitivity decreases in milder cases.</a:t>
            </a:r>
          </a:p>
          <a:p>
            <a:pPr marL="0" indent="0" algn="l">
              <a:buNone/>
            </a:pPr>
            <a:r>
              <a:rPr lang="en-US" sz="3400" dirty="0">
                <a:latin typeface="MinionPro-Regular"/>
              </a:rPr>
              <a:t>In normal red cells with the biconcave disc shape, 50% </a:t>
            </a:r>
            <a:r>
              <a:rPr lang="en-US" sz="3400" dirty="0" err="1">
                <a:latin typeface="MinionPro-Regular"/>
              </a:rPr>
              <a:t>lysis</a:t>
            </a:r>
            <a:endParaRPr lang="en-US" sz="3400" dirty="0">
              <a:latin typeface="MinionPro-Regular"/>
            </a:endParaRPr>
          </a:p>
          <a:p>
            <a:pPr marL="0" indent="0" algn="l">
              <a:buNone/>
            </a:pPr>
            <a:r>
              <a:rPr lang="en-US" sz="3400" dirty="0">
                <a:latin typeface="MinionPro-Regular"/>
              </a:rPr>
              <a:t>occurs when the saline solution reaches about 0.5% sodium</a:t>
            </a:r>
          </a:p>
          <a:p>
            <a:pPr marL="0" indent="0" algn="l">
              <a:buNone/>
            </a:pPr>
            <a:r>
              <a:rPr lang="en-US" sz="3400" dirty="0">
                <a:latin typeface="MinionPro-Regular"/>
              </a:rPr>
              <a:t>chloride. The HS cells have less ability to swell and so lyse at</a:t>
            </a:r>
          </a:p>
          <a:p>
            <a:pPr marL="0" indent="0" algn="l">
              <a:buNone/>
            </a:pPr>
            <a:r>
              <a:rPr lang="en-US" sz="3400" dirty="0">
                <a:latin typeface="MinionPro-Regular"/>
              </a:rPr>
              <a:t>higher salt concentrations, producing a right-shifted osmotic</a:t>
            </a:r>
          </a:p>
          <a:p>
            <a:pPr marL="0" indent="0" algn="l">
              <a:buNone/>
            </a:pPr>
            <a:r>
              <a:rPr lang="en-US" sz="3400" dirty="0">
                <a:latin typeface="MinionPro-Regular"/>
              </a:rPr>
              <a:t>fragility curve</a:t>
            </a:r>
            <a:r>
              <a:rPr lang="en-US" dirty="0">
                <a:latin typeface="MinionPro-Regular"/>
              </a:rPr>
              <a:t>. </a:t>
            </a:r>
            <a:endParaRPr lang="ar-IQ" dirty="0"/>
          </a:p>
        </p:txBody>
      </p:sp>
    </p:spTree>
    <p:extLst>
      <p:ext uri="{BB962C8B-B14F-4D97-AF65-F5344CB8AC3E}">
        <p14:creationId xmlns="" xmlns:p14="http://schemas.microsoft.com/office/powerpoint/2010/main" val="1030920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a:buNone/>
            </a:pPr>
            <a:r>
              <a:rPr lang="en-US" sz="2000" dirty="0">
                <a:solidFill>
                  <a:prstClr val="black"/>
                </a:solidFill>
                <a:latin typeface="MinionPro-Regular"/>
              </a:rPr>
              <a:t>One of two patterns may be seen </a:t>
            </a:r>
            <a:r>
              <a:rPr lang="en-US" sz="2000" dirty="0" err="1">
                <a:solidFill>
                  <a:prstClr val="black"/>
                </a:solidFill>
                <a:latin typeface="MinionPro-Regular"/>
              </a:rPr>
              <a:t>inHS</a:t>
            </a:r>
            <a:r>
              <a:rPr lang="en-US" sz="2000" dirty="0">
                <a:solidFill>
                  <a:prstClr val="black"/>
                </a:solidFill>
                <a:latin typeface="MinionPro-Regular"/>
              </a:rPr>
              <a:t>: a generally</a:t>
            </a:r>
          </a:p>
          <a:p>
            <a:pPr marL="0" lvl="0" indent="0" algn="l">
              <a:buNone/>
            </a:pPr>
            <a:r>
              <a:rPr lang="en-US" sz="2000" dirty="0">
                <a:solidFill>
                  <a:prstClr val="black"/>
                </a:solidFill>
                <a:latin typeface="MinionPro-Regular"/>
              </a:rPr>
              <a:t>right-shifted curve, which is </a:t>
            </a:r>
            <a:r>
              <a:rPr lang="en-US" sz="2000" dirty="0" err="1">
                <a:solidFill>
                  <a:prstClr val="black"/>
                </a:solidFill>
                <a:latin typeface="MinionPro-Regular"/>
              </a:rPr>
              <a:t>themore</a:t>
            </a:r>
            <a:r>
              <a:rPr lang="en-US" sz="2000" dirty="0">
                <a:solidFill>
                  <a:prstClr val="black"/>
                </a:solidFill>
                <a:latin typeface="MinionPro-Regular"/>
              </a:rPr>
              <a:t> common finding, and</a:t>
            </a:r>
          </a:p>
          <a:p>
            <a:pPr marL="0" lvl="0" indent="0" algn="l">
              <a:buNone/>
            </a:pPr>
            <a:r>
              <a:rPr lang="en-US" sz="2000" dirty="0">
                <a:solidFill>
                  <a:prstClr val="black"/>
                </a:solidFill>
                <a:latin typeface="MinionPro-Regular"/>
              </a:rPr>
              <a:t>one where there appears to be a ‘tail’ of </a:t>
            </a:r>
            <a:r>
              <a:rPr lang="en-US" sz="2000" dirty="0" err="1">
                <a:solidFill>
                  <a:prstClr val="black"/>
                </a:solidFill>
                <a:latin typeface="MinionPro-Regular"/>
              </a:rPr>
              <a:t>lysis</a:t>
            </a:r>
            <a:r>
              <a:rPr lang="en-US" sz="2000" dirty="0">
                <a:solidFill>
                  <a:prstClr val="black"/>
                </a:solidFill>
                <a:latin typeface="MinionPro-Regular"/>
              </a:rPr>
              <a:t>-sensitive cells. Incubation</a:t>
            </a:r>
          </a:p>
          <a:p>
            <a:pPr marL="0" lvl="0" indent="0" algn="l">
              <a:buNone/>
            </a:pPr>
            <a:r>
              <a:rPr lang="en-US" sz="2000" dirty="0">
                <a:solidFill>
                  <a:prstClr val="black"/>
                </a:solidFill>
                <a:latin typeface="MinionPro-Regular"/>
              </a:rPr>
              <a:t>of blood for 24 hours at 37 </a:t>
            </a:r>
            <a:r>
              <a:rPr lang="en-US" sz="500" dirty="0">
                <a:solidFill>
                  <a:prstClr val="black"/>
                </a:solidFill>
                <a:latin typeface="STIXMathScript-Regular"/>
              </a:rPr>
              <a:t>◦</a:t>
            </a:r>
            <a:r>
              <a:rPr lang="en-US" sz="2000" dirty="0">
                <a:solidFill>
                  <a:prstClr val="black"/>
                </a:solidFill>
                <a:latin typeface="MinionPro-Regular"/>
              </a:rPr>
              <a:t>C accentuates the fragility</a:t>
            </a:r>
          </a:p>
          <a:p>
            <a:endParaRPr lang="ar-IQ" dirty="0"/>
          </a:p>
        </p:txBody>
      </p:sp>
    </p:spTree>
    <p:extLst>
      <p:ext uri="{BB962C8B-B14F-4D97-AF65-F5344CB8AC3E}">
        <p14:creationId xmlns="" xmlns:p14="http://schemas.microsoft.com/office/powerpoint/2010/main" val="424781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930226"/>
          </a:xfrm>
        </p:spPr>
        <p:txBody>
          <a:bodyPr>
            <a:noAutofit/>
          </a:bodyPr>
          <a:lstStyle/>
          <a:p>
            <a:pPr algn="l"/>
            <a:r>
              <a:rPr lang="en-US" sz="1800" b="1" dirty="0">
                <a:latin typeface="MinionPro-Regular"/>
              </a:rPr>
              <a:t>Osmotic fragility test in hereditary spherocytosis.</a:t>
            </a:r>
            <a:br>
              <a:rPr lang="en-US" sz="1800" b="1" dirty="0">
                <a:latin typeface="MinionPro-Regular"/>
              </a:rPr>
            </a:br>
            <a:r>
              <a:rPr lang="en-US" sz="1800" b="1" dirty="0">
                <a:latin typeface="MinionPro-Regular"/>
              </a:rPr>
              <a:t>Osmotic fragility is increased in the </a:t>
            </a:r>
            <a:r>
              <a:rPr lang="en-US" sz="1800" b="1" dirty="0" err="1">
                <a:latin typeface="MinionPro-Regular"/>
              </a:rPr>
              <a:t>microspherocytes</a:t>
            </a:r>
            <a:r>
              <a:rPr lang="en-US" sz="1800" b="1" dirty="0">
                <a:latin typeface="MinionPro-Regular"/>
              </a:rPr>
              <a:t> (right shift),</a:t>
            </a:r>
            <a:br>
              <a:rPr lang="en-US" sz="1800" b="1" dirty="0">
                <a:latin typeface="MinionPro-Regular"/>
              </a:rPr>
            </a:br>
            <a:r>
              <a:rPr lang="en-US" sz="1800" b="1" dirty="0">
                <a:latin typeface="MinionPro-Regular"/>
              </a:rPr>
              <a:t>but there is also a small population of resistant cells due </a:t>
            </a:r>
            <a:r>
              <a:rPr lang="en-US" sz="1800" b="1" dirty="0" smtClean="0">
                <a:latin typeface="MinionPro-Regular"/>
              </a:rPr>
              <a:t>to increased </a:t>
            </a:r>
            <a:r>
              <a:rPr lang="en-US" sz="1800" b="1" dirty="0">
                <a:latin typeface="MinionPro-Regular"/>
              </a:rPr>
              <a:t>reticulocytes (a). After </a:t>
            </a:r>
            <a:r>
              <a:rPr lang="en-US" sz="1800" b="1" dirty="0" err="1">
                <a:latin typeface="MinionPro-Regular"/>
              </a:rPr>
              <a:t>splenectomy</a:t>
            </a:r>
            <a:r>
              <a:rPr lang="en-US" sz="1800" b="1" dirty="0">
                <a:latin typeface="MinionPro-Regular"/>
              </a:rPr>
              <a:t>, </a:t>
            </a:r>
            <a:r>
              <a:rPr lang="en-US" sz="1800" b="1" dirty="0" smtClean="0">
                <a:latin typeface="MinionPro-Regular"/>
              </a:rPr>
              <a:t>the </a:t>
            </a:r>
            <a:r>
              <a:rPr lang="en-US" sz="1800" b="1" dirty="0" err="1" smtClean="0">
                <a:latin typeface="MinionPro-Regular"/>
              </a:rPr>
              <a:t>microspherocytes</a:t>
            </a:r>
            <a:r>
              <a:rPr lang="en-US" sz="1800" b="1" dirty="0" smtClean="0">
                <a:latin typeface="MinionPro-Regular"/>
              </a:rPr>
              <a:t> </a:t>
            </a:r>
            <a:r>
              <a:rPr lang="en-US" sz="1800" b="1" dirty="0">
                <a:latin typeface="MinionPro-Regular"/>
              </a:rPr>
              <a:t>remain, but the proportion of reticulocytes </a:t>
            </a:r>
            <a:r>
              <a:rPr lang="en-US" sz="1800" b="1" dirty="0" smtClean="0">
                <a:latin typeface="MinionPro-Regular"/>
              </a:rPr>
              <a:t>is reduced </a:t>
            </a:r>
            <a:r>
              <a:rPr lang="en-US" sz="1800" b="1" dirty="0">
                <a:latin typeface="MinionPro-Regular"/>
              </a:rPr>
              <a:t>to normal values and the resistant cells are not seen</a:t>
            </a:r>
            <a:endParaRPr lang="ar-IQ" sz="1800" b="1" dirty="0"/>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75656" y="2420888"/>
            <a:ext cx="5616624" cy="4176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8374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marL="0" lvl="0" indent="0" algn="l">
              <a:buNone/>
            </a:pPr>
            <a:r>
              <a:rPr lang="en-US" sz="3300" dirty="0">
                <a:solidFill>
                  <a:prstClr val="black"/>
                </a:solidFill>
                <a:latin typeface="AGaramondPro-Regular"/>
              </a:rPr>
              <a:t>Globin chains are broken down to amino </a:t>
            </a:r>
            <a:r>
              <a:rPr lang="en-US" sz="3300" dirty="0" smtClean="0">
                <a:solidFill>
                  <a:prstClr val="black"/>
                </a:solidFill>
                <a:latin typeface="AGaramondPro-Regular"/>
              </a:rPr>
              <a:t>acids which </a:t>
            </a:r>
            <a:r>
              <a:rPr lang="en-US" sz="3300" dirty="0">
                <a:solidFill>
                  <a:prstClr val="black"/>
                </a:solidFill>
                <a:latin typeface="AGaramondPro-Regular"/>
              </a:rPr>
              <a:t>are reutilized for general protein synthesis in the body.</a:t>
            </a:r>
          </a:p>
          <a:p>
            <a:pPr marL="0" lvl="0" indent="0" algn="l">
              <a:buNone/>
            </a:pPr>
            <a:r>
              <a:rPr lang="en-US" sz="3300" b="1" dirty="0" err="1">
                <a:solidFill>
                  <a:srgbClr val="FF0000"/>
                </a:solidFill>
                <a:latin typeface="AGaramondPro-Bold"/>
              </a:rPr>
              <a:t>Haptoglobins</a:t>
            </a:r>
            <a:r>
              <a:rPr lang="en-US" sz="3300" b="1" dirty="0">
                <a:solidFill>
                  <a:prstClr val="black"/>
                </a:solidFill>
                <a:latin typeface="AGaramondPro-Bold"/>
              </a:rPr>
              <a:t> </a:t>
            </a:r>
            <a:r>
              <a:rPr lang="en-US" sz="3300" dirty="0">
                <a:solidFill>
                  <a:prstClr val="black"/>
                </a:solidFill>
                <a:latin typeface="AGaramondPro-Regular"/>
              </a:rPr>
              <a:t>are proteins in normal plasma which </a:t>
            </a:r>
            <a:r>
              <a:rPr lang="en-US" sz="3300" dirty="0" smtClean="0">
                <a:solidFill>
                  <a:prstClr val="black"/>
                </a:solidFill>
                <a:latin typeface="AGaramondPro-Regular"/>
              </a:rPr>
              <a:t>bind </a:t>
            </a:r>
            <a:r>
              <a:rPr lang="en-US" sz="3300" dirty="0" err="1" smtClean="0">
                <a:solidFill>
                  <a:prstClr val="black"/>
                </a:solidFill>
                <a:latin typeface="AGaramondPro-Regular"/>
              </a:rPr>
              <a:t>haemoglobin</a:t>
            </a:r>
            <a:r>
              <a:rPr lang="en-US" sz="3300" dirty="0">
                <a:solidFill>
                  <a:prstClr val="black"/>
                </a:solidFill>
                <a:latin typeface="AGaramondPro-Regular"/>
              </a:rPr>
              <a:t>. </a:t>
            </a:r>
            <a:endParaRPr lang="en-US" sz="3300" dirty="0" smtClean="0">
              <a:solidFill>
                <a:prstClr val="black"/>
              </a:solidFill>
              <a:latin typeface="AGaramondPro-Regular"/>
            </a:endParaRPr>
          </a:p>
          <a:p>
            <a:pPr marL="0" lvl="0" indent="0" algn="l">
              <a:buNone/>
            </a:pPr>
            <a:r>
              <a:rPr lang="en-US" sz="3300" b="1" dirty="0" smtClean="0">
                <a:solidFill>
                  <a:schemeClr val="tx2"/>
                </a:solidFill>
                <a:latin typeface="AGaramondPro-Regular"/>
              </a:rPr>
              <a:t>The </a:t>
            </a:r>
            <a:r>
              <a:rPr lang="en-US" sz="3300" b="1" dirty="0" err="1">
                <a:solidFill>
                  <a:schemeClr val="tx2"/>
                </a:solidFill>
                <a:latin typeface="AGaramondPro-Regular"/>
              </a:rPr>
              <a:t>haemoglobin</a:t>
            </a:r>
            <a:r>
              <a:rPr lang="en-US" sz="3300" b="1" dirty="0">
                <a:solidFill>
                  <a:schemeClr val="tx2"/>
                </a:solidFill>
                <a:latin typeface="AGaramondPro-Regular"/>
              </a:rPr>
              <a:t>–</a:t>
            </a:r>
            <a:r>
              <a:rPr lang="en-US" sz="3300" b="1" dirty="0" err="1">
                <a:solidFill>
                  <a:schemeClr val="tx2"/>
                </a:solidFill>
                <a:latin typeface="AGaramondPro-Regular"/>
              </a:rPr>
              <a:t>haptoglobin</a:t>
            </a:r>
            <a:r>
              <a:rPr lang="en-US" sz="3300" b="1" dirty="0">
                <a:solidFill>
                  <a:schemeClr val="tx2"/>
                </a:solidFill>
                <a:latin typeface="AGaramondPro-Regular"/>
              </a:rPr>
              <a:t> complex </a:t>
            </a:r>
            <a:r>
              <a:rPr lang="en-US" sz="3300" b="1" dirty="0" smtClean="0">
                <a:solidFill>
                  <a:schemeClr val="tx2"/>
                </a:solidFill>
                <a:latin typeface="AGaramondPro-Regular"/>
              </a:rPr>
              <a:t>is removed </a:t>
            </a:r>
            <a:r>
              <a:rPr lang="en-US" sz="3300" b="1" dirty="0">
                <a:solidFill>
                  <a:schemeClr val="tx2"/>
                </a:solidFill>
                <a:latin typeface="AGaramondPro-Regular"/>
              </a:rPr>
              <a:t>by the RE system</a:t>
            </a:r>
            <a:r>
              <a:rPr lang="en-US" sz="3300" dirty="0">
                <a:solidFill>
                  <a:prstClr val="black"/>
                </a:solidFill>
                <a:latin typeface="AGaramondPro-Regular"/>
              </a:rPr>
              <a:t>. </a:t>
            </a:r>
            <a:endParaRPr lang="en-US" sz="3300" dirty="0" smtClean="0">
              <a:solidFill>
                <a:prstClr val="black"/>
              </a:solidFill>
              <a:latin typeface="AGaramondPro-Regular"/>
            </a:endParaRPr>
          </a:p>
        </p:txBody>
      </p:sp>
    </p:spTree>
    <p:extLst>
      <p:ext uri="{BB962C8B-B14F-4D97-AF65-F5344CB8AC3E}">
        <p14:creationId xmlns="" xmlns:p14="http://schemas.microsoft.com/office/powerpoint/2010/main" val="388071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rtl="0">
              <a:buNone/>
            </a:pPr>
            <a:r>
              <a:rPr lang="en-US" dirty="0" smtClean="0">
                <a:latin typeface="AGaramondPro-Regular"/>
              </a:rPr>
              <a:t>4-The direct </a:t>
            </a:r>
            <a:r>
              <a:rPr lang="en-US" dirty="0" err="1">
                <a:latin typeface="AGaramondPro-Regular"/>
              </a:rPr>
              <a:t>antiglobulin</a:t>
            </a:r>
            <a:r>
              <a:rPr lang="en-US" dirty="0">
                <a:latin typeface="AGaramondPro-Regular"/>
              </a:rPr>
              <a:t> (</a:t>
            </a:r>
            <a:r>
              <a:rPr lang="en-US" b="1" dirty="0" err="1">
                <a:solidFill>
                  <a:srgbClr val="FF0000"/>
                </a:solidFill>
                <a:latin typeface="AGaramondPro-Regular"/>
              </a:rPr>
              <a:t>Coombs’</a:t>
            </a:r>
            <a:r>
              <a:rPr lang="en-US" dirty="0">
                <a:latin typeface="AGaramondPro-Regular"/>
              </a:rPr>
              <a:t>) test is normal, excluding </a:t>
            </a:r>
            <a:r>
              <a:rPr lang="en-US" dirty="0" smtClean="0">
                <a:latin typeface="AGaramondPro-Regular"/>
              </a:rPr>
              <a:t>an autoimmune </a:t>
            </a:r>
            <a:r>
              <a:rPr lang="en-US" dirty="0">
                <a:latin typeface="AGaramondPro-Regular"/>
              </a:rPr>
              <a:t>cause of </a:t>
            </a:r>
            <a:r>
              <a:rPr lang="en-US" dirty="0" smtClean="0">
                <a:latin typeface="AGaramondPro-Regular"/>
              </a:rPr>
              <a:t>spherocytosis </a:t>
            </a:r>
            <a:r>
              <a:rPr lang="en-US" dirty="0">
                <a:latin typeface="AGaramondPro-Regular"/>
              </a:rPr>
              <a:t>and </a:t>
            </a:r>
            <a:r>
              <a:rPr lang="en-US" dirty="0" err="1" smtClean="0">
                <a:latin typeface="AGaramondPro-Regular"/>
              </a:rPr>
              <a:t>haemolysis</a:t>
            </a:r>
            <a:r>
              <a:rPr lang="en-US" dirty="0" smtClean="0">
                <a:latin typeface="AGaramondPro-Regular"/>
              </a:rPr>
              <a:t>.</a:t>
            </a:r>
          </a:p>
          <a:p>
            <a:pPr marL="0" indent="0" algn="l" rtl="0">
              <a:buNone/>
            </a:pPr>
            <a:endParaRPr lang="ar-IQ" dirty="0"/>
          </a:p>
        </p:txBody>
      </p:sp>
    </p:spTree>
    <p:extLst>
      <p:ext uri="{BB962C8B-B14F-4D97-AF65-F5344CB8AC3E}">
        <p14:creationId xmlns="" xmlns:p14="http://schemas.microsoft.com/office/powerpoint/2010/main" val="3477135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smtClean="0"/>
              <a:t>5-Measure </a:t>
            </a:r>
            <a:r>
              <a:rPr lang="en-US" dirty="0"/>
              <a:t>the extent of membrane surface area loss by flow </a:t>
            </a:r>
            <a:r>
              <a:rPr lang="en-US" dirty="0" err="1" smtClean="0"/>
              <a:t>cytometry</a:t>
            </a:r>
            <a:r>
              <a:rPr lang="en-US" dirty="0" smtClean="0"/>
              <a:t> following </a:t>
            </a:r>
            <a:r>
              <a:rPr lang="en-US" dirty="0" err="1"/>
              <a:t>labelling</a:t>
            </a:r>
            <a:r>
              <a:rPr lang="en-US" dirty="0"/>
              <a:t> with eosin-5-maleimide (EMA </a:t>
            </a:r>
            <a:r>
              <a:rPr lang="en-US" dirty="0" smtClean="0"/>
              <a:t>binding test).</a:t>
            </a:r>
          </a:p>
          <a:p>
            <a:pPr marL="0" indent="0" algn="l">
              <a:buNone/>
            </a:pPr>
            <a:r>
              <a:rPr lang="en-US" dirty="0" smtClean="0"/>
              <a:t> </a:t>
            </a:r>
            <a:r>
              <a:rPr lang="en-US" dirty="0"/>
              <a:t>EMA binds to band 3, which is selectively lost during </a:t>
            </a:r>
            <a:r>
              <a:rPr lang="en-US" dirty="0" smtClean="0"/>
              <a:t>loss of </a:t>
            </a:r>
            <a:r>
              <a:rPr lang="en-US" dirty="0"/>
              <a:t>membrane surface area in red cells from HS patients</a:t>
            </a:r>
            <a:r>
              <a:rPr lang="en-US" dirty="0">
                <a:latin typeface="MinionPro-Regular"/>
              </a:rPr>
              <a:t>.</a:t>
            </a:r>
            <a:endParaRPr lang="ar-IQ" dirty="0"/>
          </a:p>
        </p:txBody>
      </p:sp>
    </p:spTree>
    <p:extLst>
      <p:ext uri="{BB962C8B-B14F-4D97-AF65-F5344CB8AC3E}">
        <p14:creationId xmlns="" xmlns:p14="http://schemas.microsoft.com/office/powerpoint/2010/main" val="1545941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smtClean="0">
                <a:latin typeface="MinionPro-Regular"/>
              </a:rPr>
              <a:t>The EMA </a:t>
            </a:r>
            <a:r>
              <a:rPr lang="en-US" dirty="0">
                <a:latin typeface="MinionPro-Regular"/>
              </a:rPr>
              <a:t>binding screening test has to be used in conjunction </a:t>
            </a:r>
            <a:r>
              <a:rPr lang="en-US" dirty="0" smtClean="0">
                <a:latin typeface="MinionPro-Regular"/>
              </a:rPr>
              <a:t>with morphology </a:t>
            </a:r>
            <a:r>
              <a:rPr lang="en-US" dirty="0">
                <a:latin typeface="MinionPro-Regular"/>
              </a:rPr>
              <a:t>because Southeast Asian </a:t>
            </a:r>
            <a:r>
              <a:rPr lang="en-US" dirty="0" err="1">
                <a:latin typeface="MinionPro-Regular"/>
              </a:rPr>
              <a:t>ovalocytosis</a:t>
            </a:r>
            <a:r>
              <a:rPr lang="en-US" dirty="0">
                <a:latin typeface="MinionPro-Regular"/>
              </a:rPr>
              <a:t>, </a:t>
            </a:r>
            <a:r>
              <a:rPr lang="en-US" dirty="0" smtClean="0">
                <a:latin typeface="MinionPro-Regular"/>
              </a:rPr>
              <a:t>congenital </a:t>
            </a:r>
            <a:r>
              <a:rPr lang="en-US" dirty="0" err="1" smtClean="0">
                <a:latin typeface="MinionPro-Regular"/>
              </a:rPr>
              <a:t>dyserythropoietic</a:t>
            </a:r>
            <a:r>
              <a:rPr lang="en-US" dirty="0" smtClean="0">
                <a:latin typeface="MinionPro-Regular"/>
              </a:rPr>
              <a:t> </a:t>
            </a:r>
            <a:r>
              <a:rPr lang="en-US" dirty="0" err="1">
                <a:latin typeface="MinionPro-Regular"/>
              </a:rPr>
              <a:t>anaemia</a:t>
            </a:r>
            <a:r>
              <a:rPr lang="en-US" dirty="0">
                <a:latin typeface="MinionPro-Regular"/>
              </a:rPr>
              <a:t> type II and </a:t>
            </a:r>
            <a:r>
              <a:rPr lang="en-US" dirty="0" err="1">
                <a:latin typeface="MinionPro-Regular"/>
              </a:rPr>
              <a:t>cryohydrocytosis</a:t>
            </a:r>
            <a:r>
              <a:rPr lang="en-US" dirty="0">
                <a:latin typeface="MinionPro-Regular"/>
              </a:rPr>
              <a:t> </a:t>
            </a:r>
            <a:r>
              <a:rPr lang="en-US" dirty="0" smtClean="0">
                <a:latin typeface="MinionPro-Regular"/>
              </a:rPr>
              <a:t>also give </a:t>
            </a:r>
            <a:r>
              <a:rPr lang="en-US" dirty="0">
                <a:latin typeface="MinionPro-Regular"/>
              </a:rPr>
              <a:t>reduced fluorescence</a:t>
            </a:r>
            <a:endParaRPr lang="ar-IQ" dirty="0"/>
          </a:p>
        </p:txBody>
      </p:sp>
    </p:spTree>
    <p:extLst>
      <p:ext uri="{BB962C8B-B14F-4D97-AF65-F5344CB8AC3E}">
        <p14:creationId xmlns="" xmlns:p14="http://schemas.microsoft.com/office/powerpoint/2010/main" val="4287206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smtClean="0"/>
              <a:t>6-</a:t>
            </a:r>
            <a:r>
              <a:rPr lang="en-US" b="1" dirty="0">
                <a:latin typeface="MinionPro-Bold"/>
              </a:rPr>
              <a:t>Identification of protein abnormalities or gene </a:t>
            </a:r>
            <a:r>
              <a:rPr lang="en-US" b="1" dirty="0" smtClean="0">
                <a:latin typeface="MinionPro-Bold"/>
              </a:rPr>
              <a:t>defects </a:t>
            </a:r>
          </a:p>
          <a:p>
            <a:pPr marL="0" indent="0" algn="l">
              <a:buNone/>
            </a:pPr>
            <a:r>
              <a:rPr lang="en-US" dirty="0" smtClean="0">
                <a:latin typeface="AGaramondPro-Regular"/>
              </a:rPr>
              <a:t>electrophoresis of membrane </a:t>
            </a:r>
            <a:r>
              <a:rPr lang="en-US" dirty="0">
                <a:latin typeface="AGaramondPro-Regular"/>
              </a:rPr>
              <a:t>proteins is carried out in difficult cases</a:t>
            </a:r>
            <a:endParaRPr lang="ar-IQ" dirty="0"/>
          </a:p>
        </p:txBody>
      </p:sp>
    </p:spTree>
    <p:extLst>
      <p:ext uri="{BB962C8B-B14F-4D97-AF65-F5344CB8AC3E}">
        <p14:creationId xmlns="" xmlns:p14="http://schemas.microsoft.com/office/powerpoint/2010/main" val="4580497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a:solidFill>
                  <a:srgbClr val="4D009A"/>
                </a:solidFill>
                <a:latin typeface="HelveticaLTStd-BoldObl"/>
              </a:rPr>
              <a:t>Hereditary </a:t>
            </a:r>
            <a:r>
              <a:rPr lang="en-US" b="1" i="1" dirty="0" err="1">
                <a:solidFill>
                  <a:srgbClr val="4D009A"/>
                </a:solidFill>
                <a:latin typeface="HelveticaLTStd-BoldObl"/>
              </a:rPr>
              <a:t>elliptocytosis</a:t>
            </a:r>
            <a:r>
              <a:rPr lang="en-US" b="1" i="1" dirty="0">
                <a:solidFill>
                  <a:srgbClr val="4D009A"/>
                </a:solidFill>
                <a:latin typeface="HelveticaLTStd-BoldObl"/>
              </a:rPr>
              <a:t/>
            </a:r>
            <a:br>
              <a:rPr lang="en-US" b="1" i="1" dirty="0">
                <a:solidFill>
                  <a:srgbClr val="4D009A"/>
                </a:solidFill>
                <a:latin typeface="HelveticaLTStd-BoldObl"/>
              </a:rPr>
            </a:br>
            <a:endParaRPr lang="ar-IQ" dirty="0"/>
          </a:p>
        </p:txBody>
      </p:sp>
      <p:sp>
        <p:nvSpPr>
          <p:cNvPr id="3" name="عنصر نائب للمحتوى 2"/>
          <p:cNvSpPr>
            <a:spLocks noGrp="1"/>
          </p:cNvSpPr>
          <p:nvPr>
            <p:ph idx="1"/>
          </p:nvPr>
        </p:nvSpPr>
        <p:spPr>
          <a:xfrm>
            <a:off x="19290" y="1556792"/>
            <a:ext cx="8945197" cy="4525963"/>
          </a:xfrm>
        </p:spPr>
        <p:txBody>
          <a:bodyPr>
            <a:normAutofit fontScale="92500" lnSpcReduction="10000"/>
          </a:bodyPr>
          <a:lstStyle/>
          <a:p>
            <a:pPr marL="0" indent="0" algn="l">
              <a:buNone/>
            </a:pPr>
            <a:r>
              <a:rPr lang="en-US" dirty="0" smtClean="0">
                <a:solidFill>
                  <a:srgbClr val="000000"/>
                </a:solidFill>
                <a:latin typeface="AGaramondPro-Regular"/>
              </a:rPr>
              <a:t>-Similar </a:t>
            </a:r>
            <a:r>
              <a:rPr lang="en-US" dirty="0">
                <a:solidFill>
                  <a:srgbClr val="000000"/>
                </a:solidFill>
                <a:latin typeface="AGaramondPro-Regular"/>
              </a:rPr>
              <a:t>clinical and laboratory features to HS </a:t>
            </a:r>
            <a:r>
              <a:rPr lang="en-US" dirty="0" smtClean="0">
                <a:solidFill>
                  <a:srgbClr val="000000"/>
                </a:solidFill>
                <a:latin typeface="AGaramondPro-Regular"/>
              </a:rPr>
              <a:t> except for </a:t>
            </a:r>
            <a:r>
              <a:rPr lang="en-US" dirty="0">
                <a:solidFill>
                  <a:srgbClr val="000000"/>
                </a:solidFill>
                <a:latin typeface="AGaramondPro-Regular"/>
              </a:rPr>
              <a:t>the appearance of the blood film </a:t>
            </a:r>
            <a:r>
              <a:rPr lang="en-US" dirty="0" smtClean="0">
                <a:solidFill>
                  <a:srgbClr val="000000"/>
                </a:solidFill>
                <a:latin typeface="AGaramondPro-Regular"/>
              </a:rPr>
              <a:t>,but </a:t>
            </a:r>
            <a:r>
              <a:rPr lang="en-US" dirty="0">
                <a:solidFill>
                  <a:srgbClr val="000000"/>
                </a:solidFill>
                <a:latin typeface="AGaramondPro-Regular"/>
              </a:rPr>
              <a:t>is </a:t>
            </a:r>
            <a:r>
              <a:rPr lang="en-US" dirty="0" smtClean="0">
                <a:solidFill>
                  <a:srgbClr val="000000"/>
                </a:solidFill>
                <a:latin typeface="AGaramondPro-Regular"/>
              </a:rPr>
              <a:t>usually a </a:t>
            </a:r>
            <a:r>
              <a:rPr lang="en-US" dirty="0">
                <a:solidFill>
                  <a:srgbClr val="000000"/>
                </a:solidFill>
                <a:latin typeface="AGaramondPro-Regular"/>
              </a:rPr>
              <a:t>clinically milder disorder. </a:t>
            </a:r>
            <a:endParaRPr lang="en-US" dirty="0" smtClean="0">
              <a:solidFill>
                <a:srgbClr val="000000"/>
              </a:solidFill>
              <a:latin typeface="AGaramondPro-Regular"/>
            </a:endParaRPr>
          </a:p>
          <a:p>
            <a:pPr marL="0" indent="0" algn="l">
              <a:buNone/>
            </a:pPr>
            <a:r>
              <a:rPr lang="en-US" dirty="0" smtClean="0">
                <a:solidFill>
                  <a:srgbClr val="000000"/>
                </a:solidFill>
                <a:latin typeface="AGaramondPro-Regular"/>
              </a:rPr>
              <a:t>-It </a:t>
            </a:r>
            <a:r>
              <a:rPr lang="en-US" dirty="0">
                <a:solidFill>
                  <a:srgbClr val="000000"/>
                </a:solidFill>
                <a:latin typeface="AGaramondPro-Regular"/>
              </a:rPr>
              <a:t>is predominantly </a:t>
            </a:r>
            <a:r>
              <a:rPr lang="en-US" dirty="0" smtClean="0">
                <a:solidFill>
                  <a:srgbClr val="000000"/>
                </a:solidFill>
                <a:latin typeface="AGaramondPro-Regular"/>
              </a:rPr>
              <a:t>discovered by </a:t>
            </a:r>
            <a:r>
              <a:rPr lang="en-US" dirty="0">
                <a:solidFill>
                  <a:srgbClr val="000000"/>
                </a:solidFill>
                <a:latin typeface="AGaramondPro-Regular"/>
              </a:rPr>
              <a:t>chance on a blood film and there may be no evidence </a:t>
            </a:r>
            <a:r>
              <a:rPr lang="en-US" dirty="0" smtClean="0">
                <a:solidFill>
                  <a:srgbClr val="000000"/>
                </a:solidFill>
                <a:latin typeface="AGaramondPro-Regular"/>
              </a:rPr>
              <a:t>of </a:t>
            </a:r>
            <a:r>
              <a:rPr lang="en-US" dirty="0" err="1" smtClean="0">
                <a:solidFill>
                  <a:srgbClr val="000000"/>
                </a:solidFill>
                <a:latin typeface="AGaramondPro-Regular"/>
              </a:rPr>
              <a:t>haemolysis</a:t>
            </a:r>
            <a:r>
              <a:rPr lang="en-US" dirty="0" smtClean="0">
                <a:solidFill>
                  <a:srgbClr val="000000"/>
                </a:solidFill>
                <a:latin typeface="AGaramondPro-Regular"/>
              </a:rPr>
              <a:t>.</a:t>
            </a:r>
          </a:p>
          <a:p>
            <a:pPr marL="0" indent="0" algn="l">
              <a:buNone/>
            </a:pPr>
            <a:r>
              <a:rPr lang="en-US" dirty="0" smtClean="0">
                <a:solidFill>
                  <a:srgbClr val="000000"/>
                </a:solidFill>
                <a:latin typeface="AGaramondPro-Regular"/>
              </a:rPr>
              <a:t>The basic defect </a:t>
            </a:r>
            <a:r>
              <a:rPr lang="en-US" dirty="0">
                <a:solidFill>
                  <a:srgbClr val="000000"/>
                </a:solidFill>
                <a:latin typeface="AGaramondPro-Regular"/>
              </a:rPr>
              <a:t>is a failure of </a:t>
            </a:r>
            <a:r>
              <a:rPr lang="en-US" dirty="0" err="1" smtClean="0">
                <a:solidFill>
                  <a:srgbClr val="000000"/>
                </a:solidFill>
                <a:latin typeface="AGaramondPro-Regular"/>
              </a:rPr>
              <a:t>spectrin</a:t>
            </a:r>
            <a:r>
              <a:rPr lang="en-US" dirty="0">
                <a:solidFill>
                  <a:srgbClr val="000000"/>
                </a:solidFill>
                <a:latin typeface="AGaramondPro-Regular"/>
              </a:rPr>
              <a:t> </a:t>
            </a:r>
            <a:r>
              <a:rPr lang="en-US" dirty="0" smtClean="0">
                <a:solidFill>
                  <a:srgbClr val="000000"/>
                </a:solidFill>
                <a:latin typeface="AGaramondPro-Regular"/>
              </a:rPr>
              <a:t>heterodimers </a:t>
            </a:r>
            <a:r>
              <a:rPr lang="en-US" dirty="0">
                <a:solidFill>
                  <a:srgbClr val="000000"/>
                </a:solidFill>
                <a:latin typeface="AGaramondPro-Regular"/>
              </a:rPr>
              <a:t>to </a:t>
            </a:r>
            <a:r>
              <a:rPr lang="en-US" dirty="0" smtClean="0">
                <a:solidFill>
                  <a:srgbClr val="000000"/>
                </a:solidFill>
                <a:latin typeface="AGaramondPro-Regular"/>
              </a:rPr>
              <a:t>self‐associate into </a:t>
            </a:r>
            <a:r>
              <a:rPr lang="en-US" dirty="0" err="1">
                <a:solidFill>
                  <a:srgbClr val="000000"/>
                </a:solidFill>
                <a:latin typeface="AGaramondPro-Regular"/>
              </a:rPr>
              <a:t>heterotetramers</a:t>
            </a:r>
            <a:r>
              <a:rPr lang="en-US" dirty="0">
                <a:solidFill>
                  <a:srgbClr val="000000"/>
                </a:solidFill>
                <a:latin typeface="AGaramondPro-Regular"/>
              </a:rPr>
              <a:t>. </a:t>
            </a:r>
            <a:endParaRPr lang="en-US" dirty="0" smtClean="0">
              <a:solidFill>
                <a:srgbClr val="000000"/>
              </a:solidFill>
              <a:latin typeface="AGaramondPro-Regular"/>
            </a:endParaRPr>
          </a:p>
          <a:p>
            <a:pPr marL="0" indent="0" algn="l">
              <a:buNone/>
            </a:pPr>
            <a:r>
              <a:rPr lang="en-US" dirty="0" smtClean="0">
                <a:solidFill>
                  <a:srgbClr val="000000"/>
                </a:solidFill>
                <a:latin typeface="AGaramondPro-Regular"/>
              </a:rPr>
              <a:t>A </a:t>
            </a:r>
            <a:r>
              <a:rPr lang="en-US" dirty="0">
                <a:solidFill>
                  <a:srgbClr val="000000"/>
                </a:solidFill>
                <a:latin typeface="AGaramondPro-Regular"/>
              </a:rPr>
              <a:t>number of genetic mutations </a:t>
            </a:r>
            <a:r>
              <a:rPr lang="en-US" dirty="0" smtClean="0">
                <a:solidFill>
                  <a:srgbClr val="000000"/>
                </a:solidFill>
                <a:latin typeface="AGaramondPro-Regular"/>
              </a:rPr>
              <a:t>affect in horizontal </a:t>
            </a:r>
            <a:r>
              <a:rPr lang="en-US" dirty="0">
                <a:solidFill>
                  <a:srgbClr val="000000"/>
                </a:solidFill>
                <a:latin typeface="AGaramondPro-Regular"/>
              </a:rPr>
              <a:t>interactions have been detected </a:t>
            </a:r>
            <a:r>
              <a:rPr lang="en-US" dirty="0" smtClean="0">
                <a:solidFill>
                  <a:srgbClr val="000000"/>
                </a:solidFill>
                <a:latin typeface="AGaramondPro-Regular"/>
              </a:rPr>
              <a:t>.</a:t>
            </a:r>
            <a:endParaRPr lang="en-US" dirty="0">
              <a:solidFill>
                <a:srgbClr val="000000"/>
              </a:solidFill>
              <a:latin typeface="AGaramondPro-Regular"/>
            </a:endParaRPr>
          </a:p>
        </p:txBody>
      </p:sp>
    </p:spTree>
    <p:extLst>
      <p:ext uri="{BB962C8B-B14F-4D97-AF65-F5344CB8AC3E}">
        <p14:creationId xmlns="" xmlns:p14="http://schemas.microsoft.com/office/powerpoint/2010/main" val="126557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FF0000"/>
                </a:solidFill>
                <a:latin typeface="HelveticaLTStd-Roman"/>
              </a:rPr>
              <a:t>Molecular basis </a:t>
            </a:r>
            <a:r>
              <a:rPr lang="en-US" dirty="0" smtClean="0">
                <a:solidFill>
                  <a:srgbClr val="FF0000"/>
                </a:solidFill>
                <a:latin typeface="HelveticaLTStd-Roman"/>
              </a:rPr>
              <a:t>of</a:t>
            </a:r>
            <a:r>
              <a:rPr lang="en-US" dirty="0">
                <a:solidFill>
                  <a:srgbClr val="FF0000"/>
                </a:solidFill>
                <a:latin typeface="HelveticaLTStd-Roman"/>
              </a:rPr>
              <a:t/>
            </a:r>
            <a:br>
              <a:rPr lang="en-US" dirty="0">
                <a:solidFill>
                  <a:srgbClr val="FF0000"/>
                </a:solidFill>
                <a:latin typeface="HelveticaLTStd-Roman"/>
              </a:rPr>
            </a:br>
            <a:r>
              <a:rPr lang="en-US" dirty="0" smtClean="0">
                <a:solidFill>
                  <a:srgbClr val="FF0000"/>
                </a:solidFill>
                <a:latin typeface="HelveticaLTStd-Roman"/>
              </a:rPr>
              <a:t>  </a:t>
            </a:r>
            <a:r>
              <a:rPr lang="en-US" dirty="0" err="1">
                <a:solidFill>
                  <a:srgbClr val="FF0000"/>
                </a:solidFill>
                <a:latin typeface="HelveticaLTStd-Roman"/>
              </a:rPr>
              <a:t>elliptocytosis</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dirty="0" smtClean="0">
                <a:latin typeface="SymbolStd"/>
              </a:rPr>
              <a:t>-α</a:t>
            </a:r>
            <a:r>
              <a:rPr lang="en-US" dirty="0">
                <a:latin typeface="HelveticaLTStd-Roman"/>
              </a:rPr>
              <a:t>‐ or </a:t>
            </a:r>
            <a:r>
              <a:rPr lang="en-US" dirty="0">
                <a:latin typeface="SymbolStd"/>
              </a:rPr>
              <a:t>β</a:t>
            </a:r>
            <a:r>
              <a:rPr lang="en-US" dirty="0">
                <a:latin typeface="HelveticaLTStd-Roman"/>
              </a:rPr>
              <a:t>‐</a:t>
            </a:r>
            <a:r>
              <a:rPr lang="en-US" dirty="0" err="1">
                <a:latin typeface="HelveticaLTStd-Roman"/>
              </a:rPr>
              <a:t>spectrin</a:t>
            </a:r>
            <a:r>
              <a:rPr lang="en-US" dirty="0">
                <a:latin typeface="HelveticaLTStd-Roman"/>
              </a:rPr>
              <a:t> mutants leading to defective </a:t>
            </a:r>
            <a:r>
              <a:rPr lang="en-US" dirty="0" err="1">
                <a:latin typeface="HelveticaLTStd-Roman"/>
              </a:rPr>
              <a:t>spectrin</a:t>
            </a:r>
            <a:r>
              <a:rPr lang="en-US" dirty="0">
                <a:latin typeface="HelveticaLTStd-Roman"/>
              </a:rPr>
              <a:t> </a:t>
            </a:r>
            <a:r>
              <a:rPr lang="en-US" dirty="0" smtClean="0">
                <a:latin typeface="HelveticaLTStd-Roman"/>
              </a:rPr>
              <a:t>dimer formation</a:t>
            </a:r>
            <a:endParaRPr lang="en-US" dirty="0">
              <a:latin typeface="HelveticaLTStd-Roman"/>
            </a:endParaRPr>
          </a:p>
          <a:p>
            <a:pPr marL="0" indent="0" algn="l">
              <a:buNone/>
            </a:pPr>
            <a:r>
              <a:rPr lang="en-US" dirty="0" smtClean="0">
                <a:latin typeface="SymbolStd"/>
              </a:rPr>
              <a:t>-α</a:t>
            </a:r>
            <a:r>
              <a:rPr lang="en-US" dirty="0">
                <a:latin typeface="HelveticaLTStd-Roman"/>
              </a:rPr>
              <a:t>‐ or </a:t>
            </a:r>
            <a:r>
              <a:rPr lang="en-US" dirty="0">
                <a:latin typeface="SymbolStd"/>
              </a:rPr>
              <a:t>β</a:t>
            </a:r>
            <a:r>
              <a:rPr lang="en-US" dirty="0">
                <a:latin typeface="HelveticaLTStd-Roman"/>
              </a:rPr>
              <a:t>‐</a:t>
            </a:r>
            <a:r>
              <a:rPr lang="en-US" dirty="0" err="1">
                <a:latin typeface="HelveticaLTStd-Roman"/>
              </a:rPr>
              <a:t>spectrin</a:t>
            </a:r>
            <a:r>
              <a:rPr lang="en-US" dirty="0">
                <a:latin typeface="HelveticaLTStd-Roman"/>
              </a:rPr>
              <a:t> mutants leading to defective </a:t>
            </a:r>
            <a:r>
              <a:rPr lang="en-US" dirty="0" err="1" smtClean="0">
                <a:latin typeface="HelveticaLTStd-Roman"/>
              </a:rPr>
              <a:t>spectrin</a:t>
            </a:r>
            <a:r>
              <a:rPr lang="en-US" dirty="0" smtClean="0">
                <a:latin typeface="HelveticaLTStd-Roman"/>
              </a:rPr>
              <a:t>– </a:t>
            </a:r>
            <a:r>
              <a:rPr lang="en-US" dirty="0" err="1" smtClean="0">
                <a:latin typeface="HelveticaLTStd-Roman"/>
              </a:rPr>
              <a:t>ankyrin</a:t>
            </a:r>
            <a:r>
              <a:rPr lang="en-US" dirty="0" smtClean="0">
                <a:latin typeface="HelveticaLTStd-Roman"/>
              </a:rPr>
              <a:t> </a:t>
            </a:r>
            <a:r>
              <a:rPr lang="en-US" dirty="0">
                <a:latin typeface="HelveticaLTStd-Roman"/>
              </a:rPr>
              <a:t>associations</a:t>
            </a:r>
          </a:p>
          <a:p>
            <a:pPr marL="0" indent="0" algn="l">
              <a:buNone/>
            </a:pPr>
            <a:r>
              <a:rPr lang="en-US" dirty="0" smtClean="0">
                <a:latin typeface="HelveticaLTStd-Roman"/>
              </a:rPr>
              <a:t>-Protein </a:t>
            </a:r>
            <a:r>
              <a:rPr lang="en-US" dirty="0">
                <a:latin typeface="HelveticaLTStd-Roman"/>
              </a:rPr>
              <a:t>4.1 deficiency or abnormality</a:t>
            </a:r>
            <a:endParaRPr lang="ar-IQ" dirty="0"/>
          </a:p>
        </p:txBody>
      </p:sp>
    </p:spTree>
    <p:extLst>
      <p:ext uri="{BB962C8B-B14F-4D97-AF65-F5344CB8AC3E}">
        <p14:creationId xmlns="" xmlns:p14="http://schemas.microsoft.com/office/powerpoint/2010/main" val="3736333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latin typeface="HelveticaLTStd-Roman"/>
              </a:rPr>
              <a:t>Blood film in hereditary </a:t>
            </a:r>
            <a:r>
              <a:rPr lang="en-US" dirty="0" err="1">
                <a:latin typeface="HelveticaLTStd-Roman"/>
              </a:rPr>
              <a:t>elliptocytosis</a:t>
            </a:r>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031443" y="1970415"/>
            <a:ext cx="5081113" cy="3785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09541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251520" y="1600200"/>
            <a:ext cx="8892480" cy="4525963"/>
          </a:xfrm>
        </p:spPr>
        <p:txBody>
          <a:bodyPr>
            <a:normAutofit lnSpcReduction="10000"/>
          </a:bodyPr>
          <a:lstStyle/>
          <a:p>
            <a:pPr marL="0" indent="0" algn="l">
              <a:buNone/>
            </a:pPr>
            <a:r>
              <a:rPr lang="en-US" dirty="0">
                <a:latin typeface="MinionPro-Regular"/>
              </a:rPr>
              <a:t>When the morphological characteristic is a relatively </a:t>
            </a:r>
            <a:r>
              <a:rPr lang="en-US" dirty="0" smtClean="0">
                <a:latin typeface="MinionPro-Regular"/>
              </a:rPr>
              <a:t>uniform elliptical </a:t>
            </a:r>
            <a:r>
              <a:rPr lang="en-US" dirty="0">
                <a:latin typeface="MinionPro-Regular"/>
              </a:rPr>
              <a:t>shape, the condition is referred to as hereditary </a:t>
            </a:r>
            <a:r>
              <a:rPr lang="en-US" dirty="0" err="1" smtClean="0">
                <a:latin typeface="MinionPro-Regular"/>
              </a:rPr>
              <a:t>elliptocytosis</a:t>
            </a:r>
            <a:r>
              <a:rPr lang="en-US" dirty="0" smtClean="0">
                <a:latin typeface="MinionPro-Regular"/>
              </a:rPr>
              <a:t> (HE</a:t>
            </a:r>
            <a:r>
              <a:rPr lang="en-US" dirty="0">
                <a:latin typeface="MinionPro-Regular"/>
              </a:rPr>
              <a:t>). </a:t>
            </a:r>
            <a:r>
              <a:rPr lang="en-US" dirty="0" err="1">
                <a:latin typeface="MinionPro-Regular"/>
              </a:rPr>
              <a:t>Haemolytic</a:t>
            </a:r>
            <a:r>
              <a:rPr lang="en-US" dirty="0">
                <a:latin typeface="MinionPro-Regular"/>
              </a:rPr>
              <a:t> </a:t>
            </a:r>
            <a:r>
              <a:rPr lang="en-US" dirty="0" err="1">
                <a:latin typeface="MinionPro-Regular"/>
              </a:rPr>
              <a:t>anaemia</a:t>
            </a:r>
            <a:r>
              <a:rPr lang="en-US" dirty="0">
                <a:latin typeface="MinionPro-Regular"/>
              </a:rPr>
              <a:t> associated with the more</a:t>
            </a:r>
          </a:p>
          <a:p>
            <a:pPr marL="0" indent="0" algn="l">
              <a:buNone/>
            </a:pPr>
            <a:r>
              <a:rPr lang="en-US" dirty="0">
                <a:latin typeface="MinionPro-Regular"/>
              </a:rPr>
              <a:t>distorted </a:t>
            </a:r>
            <a:r>
              <a:rPr lang="en-US" dirty="0" smtClean="0">
                <a:latin typeface="MinionPro-Regular"/>
              </a:rPr>
              <a:t>forms was </a:t>
            </a:r>
            <a:r>
              <a:rPr lang="en-US" dirty="0">
                <a:latin typeface="MinionPro-Regular"/>
              </a:rPr>
              <a:t>previously </a:t>
            </a:r>
            <a:r>
              <a:rPr lang="en-US" dirty="0" smtClean="0">
                <a:latin typeface="MinionPro-Regular"/>
              </a:rPr>
              <a:t>called </a:t>
            </a:r>
            <a:r>
              <a:rPr lang="en-US" dirty="0">
                <a:latin typeface="MinionPro-Regular"/>
              </a:rPr>
              <a:t>hereditary </a:t>
            </a:r>
            <a:r>
              <a:rPr lang="en-US" dirty="0" err="1">
                <a:latin typeface="MinionPro-Regular"/>
              </a:rPr>
              <a:t>pyropoikilocytosis</a:t>
            </a:r>
            <a:r>
              <a:rPr lang="en-US" dirty="0">
                <a:latin typeface="MinionPro-Regular"/>
              </a:rPr>
              <a:t> (HPP). Recent evidence </a:t>
            </a:r>
            <a:r>
              <a:rPr lang="en-US" dirty="0" smtClean="0">
                <a:latin typeface="MinionPro-Regular"/>
              </a:rPr>
              <a:t>implies that </a:t>
            </a:r>
            <a:r>
              <a:rPr lang="en-US" dirty="0">
                <a:latin typeface="MinionPro-Regular"/>
              </a:rPr>
              <a:t>HPP is a severe form of HE</a:t>
            </a:r>
            <a:r>
              <a:rPr lang="en-US" dirty="0" smtClean="0">
                <a:latin typeface="MinionPro-Regular"/>
              </a:rPr>
              <a:t>.</a:t>
            </a:r>
          </a:p>
          <a:p>
            <a:pPr marL="0" indent="0" algn="l">
              <a:buNone/>
            </a:pPr>
            <a:r>
              <a:rPr lang="en-US" dirty="0">
                <a:latin typeface="MinionPro-Regular"/>
              </a:rPr>
              <a:t>-</a:t>
            </a:r>
            <a:r>
              <a:rPr lang="en-US" dirty="0" smtClean="0">
                <a:latin typeface="MinionPro-Regular"/>
              </a:rPr>
              <a:t> </a:t>
            </a:r>
            <a:r>
              <a:rPr lang="en-US" dirty="0">
                <a:latin typeface="MinionPro-Regular"/>
              </a:rPr>
              <a:t>Within a family, HE and </a:t>
            </a:r>
            <a:r>
              <a:rPr lang="en-US" dirty="0" smtClean="0">
                <a:latin typeface="MinionPro-Regular"/>
              </a:rPr>
              <a:t>HPP may </a:t>
            </a:r>
            <a:r>
              <a:rPr lang="en-US" dirty="0">
                <a:latin typeface="MinionPro-Regular"/>
              </a:rPr>
              <a:t>both be present</a:t>
            </a:r>
            <a:endParaRPr lang="ar-IQ" dirty="0"/>
          </a:p>
        </p:txBody>
      </p:sp>
    </p:spTree>
    <p:extLst>
      <p:ext uri="{BB962C8B-B14F-4D97-AF65-F5344CB8AC3E}">
        <p14:creationId xmlns="" xmlns:p14="http://schemas.microsoft.com/office/powerpoint/2010/main" val="4159796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rtl="0"/>
            <a:r>
              <a:rPr lang="en-US" sz="3200" dirty="0" smtClean="0">
                <a:latin typeface="MinionPro-Regular"/>
              </a:rPr>
              <a:t>.</a:t>
            </a:r>
            <a:r>
              <a:rPr lang="en-US" sz="3200" dirty="0">
                <a:latin typeface="MinionPro-Regular"/>
              </a:rPr>
              <a:t/>
            </a:r>
            <a:br>
              <a:rPr lang="en-US" sz="3200" dirty="0">
                <a:latin typeface="MinionPro-Regular"/>
              </a:rPr>
            </a:br>
            <a:r>
              <a:rPr lang="en-US" sz="3200" dirty="0">
                <a:latin typeface="MinionPro-Regular"/>
              </a:rPr>
              <a:t>Marked </a:t>
            </a:r>
            <a:r>
              <a:rPr lang="en-US" sz="3200" dirty="0" err="1">
                <a:latin typeface="MinionPro-Regular"/>
              </a:rPr>
              <a:t>anisocytosis</a:t>
            </a:r>
            <a:r>
              <a:rPr lang="en-US" sz="3200" dirty="0">
                <a:latin typeface="MinionPro-Regular"/>
              </a:rPr>
              <a:t> and </a:t>
            </a:r>
            <a:r>
              <a:rPr lang="en-US" sz="3200" dirty="0" err="1">
                <a:latin typeface="MinionPro-Regular"/>
              </a:rPr>
              <a:t>poikilocytosis</a:t>
            </a:r>
            <a:r>
              <a:rPr lang="en-US" sz="3200" dirty="0">
                <a:latin typeface="MinionPro-Regular"/>
              </a:rPr>
              <a:t> from a </a:t>
            </a:r>
            <a:r>
              <a:rPr lang="en-US" sz="3200" dirty="0" smtClean="0">
                <a:latin typeface="MinionPro-Regular"/>
              </a:rPr>
              <a:t>child with </a:t>
            </a:r>
            <a:r>
              <a:rPr lang="en-US" sz="3200" dirty="0" smtClean="0">
                <a:solidFill>
                  <a:prstClr val="black"/>
                </a:solidFill>
                <a:latin typeface="MinionPro-Regular"/>
              </a:rPr>
              <a:t> </a:t>
            </a:r>
            <a:r>
              <a:rPr lang="en-US" sz="3200" dirty="0">
                <a:solidFill>
                  <a:prstClr val="black"/>
                </a:solidFill>
                <a:latin typeface="MinionPro-Regular"/>
              </a:rPr>
              <a:t>Hereditary </a:t>
            </a:r>
            <a:r>
              <a:rPr lang="en-US" sz="3200" dirty="0" err="1">
                <a:solidFill>
                  <a:prstClr val="black"/>
                </a:solidFill>
                <a:latin typeface="MinionPro-Regular"/>
              </a:rPr>
              <a:t>pyropoikilocytosis</a:t>
            </a:r>
            <a:r>
              <a:rPr lang="en-US" sz="3200" dirty="0">
                <a:solidFill>
                  <a:prstClr val="black"/>
                </a:solidFill>
                <a:latin typeface="MinionPro-Regular"/>
              </a:rPr>
              <a:t>, </a:t>
            </a:r>
            <a:endParaRPr lang="ar-IQ" sz="3200" dirty="0"/>
          </a:p>
        </p:txBody>
      </p:sp>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39610" y="1600200"/>
            <a:ext cx="4864779"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03614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579296" cy="1143000"/>
          </a:xfrm>
        </p:spPr>
        <p:txBody>
          <a:bodyPr>
            <a:noAutofit/>
          </a:bodyPr>
          <a:lstStyle/>
          <a:p>
            <a:pPr algn="l"/>
            <a:r>
              <a:rPr lang="en-US" sz="2800" dirty="0">
                <a:latin typeface="MinionPro-Regular"/>
              </a:rPr>
              <a:t>Southeast Asian </a:t>
            </a:r>
            <a:r>
              <a:rPr lang="en-US" sz="2800" dirty="0" err="1" smtClean="0">
                <a:latin typeface="MinionPro-Regular"/>
              </a:rPr>
              <a:t>ovalocytosis</a:t>
            </a:r>
            <a:r>
              <a:rPr lang="en-US" sz="2800" dirty="0" smtClean="0">
                <a:latin typeface="MinionPro-Regular"/>
              </a:rPr>
              <a:t>, peripheral </a:t>
            </a:r>
            <a:r>
              <a:rPr lang="en-US" sz="2800" dirty="0">
                <a:latin typeface="MinionPro-Regular"/>
              </a:rPr>
              <a:t>blood films. Mild </a:t>
            </a:r>
            <a:r>
              <a:rPr lang="en-US" sz="2800" dirty="0" err="1" smtClean="0">
                <a:latin typeface="MinionPro-Regular"/>
              </a:rPr>
              <a:t>ovalocytosis</a:t>
            </a:r>
            <a:r>
              <a:rPr lang="en-US" sz="2800" dirty="0" smtClean="0">
                <a:latin typeface="MinionPro-Regular"/>
              </a:rPr>
              <a:t> and </a:t>
            </a:r>
            <a:r>
              <a:rPr lang="en-US" sz="2800" dirty="0">
                <a:latin typeface="MinionPro-Regular"/>
              </a:rPr>
              <a:t>some </a:t>
            </a:r>
            <a:r>
              <a:rPr lang="en-US" sz="2800" dirty="0" err="1">
                <a:latin typeface="MinionPro-Regular"/>
              </a:rPr>
              <a:t>stomatocytosis</a:t>
            </a:r>
            <a:endParaRPr lang="ar-IQ" sz="2800" dirty="0"/>
          </a:p>
        </p:txBody>
      </p:sp>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870760"/>
            <a:ext cx="8229600" cy="3984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1488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79512" y="1600200"/>
            <a:ext cx="8784976" cy="4525963"/>
          </a:xfrm>
        </p:spPr>
        <p:txBody>
          <a:bodyPr>
            <a:normAutofit/>
          </a:bodyPr>
          <a:lstStyle/>
          <a:p>
            <a:pPr marL="0" lvl="0" indent="0" algn="l">
              <a:buNone/>
            </a:pPr>
            <a:r>
              <a:rPr lang="en-US" sz="4400" b="1" dirty="0">
                <a:solidFill>
                  <a:srgbClr val="FF0000"/>
                </a:solidFill>
                <a:effectLst>
                  <a:outerShdw blurRad="38100" dist="38100" dir="2700000" algn="tl">
                    <a:srgbClr val="000000">
                      <a:alpha val="43137"/>
                    </a:srgbClr>
                  </a:outerShdw>
                </a:effectLst>
                <a:latin typeface="AGaramondPro-Regular"/>
              </a:rPr>
              <a:t>Intravascular </a:t>
            </a:r>
            <a:r>
              <a:rPr lang="en-US" sz="4400" b="1" dirty="0" err="1">
                <a:solidFill>
                  <a:srgbClr val="FF0000"/>
                </a:solidFill>
                <a:effectLst>
                  <a:outerShdw blurRad="38100" dist="38100" dir="2700000" algn="tl">
                    <a:srgbClr val="000000">
                      <a:alpha val="43137"/>
                    </a:srgbClr>
                  </a:outerShdw>
                </a:effectLst>
                <a:latin typeface="AGaramondPro-Regular"/>
              </a:rPr>
              <a:t>haemolysis</a:t>
            </a:r>
            <a:r>
              <a:rPr lang="en-US" sz="4400" b="1" dirty="0">
                <a:solidFill>
                  <a:srgbClr val="FF0000"/>
                </a:solidFill>
                <a:effectLst>
                  <a:outerShdw blurRad="38100" dist="38100" dir="2700000" algn="tl">
                    <a:srgbClr val="000000">
                      <a:alpha val="43137"/>
                    </a:srgbClr>
                  </a:outerShdw>
                </a:effectLst>
                <a:latin typeface="AGaramondPro-Regular"/>
              </a:rPr>
              <a:t> (</a:t>
            </a:r>
            <a:r>
              <a:rPr lang="en-US" sz="4400" b="1" dirty="0" smtClean="0">
                <a:solidFill>
                  <a:srgbClr val="FF0000"/>
                </a:solidFill>
                <a:effectLst>
                  <a:outerShdw blurRad="38100" dist="38100" dir="2700000" algn="tl">
                    <a:srgbClr val="000000">
                      <a:alpha val="43137"/>
                    </a:srgbClr>
                  </a:outerShdw>
                </a:effectLst>
                <a:latin typeface="AGaramondPro-Regular"/>
              </a:rPr>
              <a:t>breakdown of </a:t>
            </a:r>
            <a:r>
              <a:rPr lang="en-US" sz="4400" b="1" dirty="0">
                <a:solidFill>
                  <a:srgbClr val="FF0000"/>
                </a:solidFill>
                <a:effectLst>
                  <a:outerShdw blurRad="38100" dist="38100" dir="2700000" algn="tl">
                    <a:srgbClr val="000000">
                      <a:alpha val="43137"/>
                    </a:srgbClr>
                  </a:outerShdw>
                </a:effectLst>
                <a:latin typeface="AGaramondPro-Regular"/>
              </a:rPr>
              <a:t>red cells within blood vessels) plays little or no part in normal red cell destructio</a:t>
            </a:r>
            <a:r>
              <a:rPr lang="en-US" b="1" dirty="0">
                <a:solidFill>
                  <a:srgbClr val="FF0000"/>
                </a:solidFill>
                <a:effectLst>
                  <a:outerShdw blurRad="38100" dist="38100" dir="2700000" algn="tl">
                    <a:srgbClr val="000000">
                      <a:alpha val="43137"/>
                    </a:srgbClr>
                  </a:outerShdw>
                </a:effectLst>
                <a:latin typeface="AGaramondPro-Regular"/>
              </a:rPr>
              <a:t>n</a:t>
            </a:r>
            <a:endParaRPr lang="ar-IQ" sz="4000" b="1" dirty="0">
              <a:solidFill>
                <a:srgbClr val="FF0000"/>
              </a:solidFill>
              <a:effectLst>
                <a:outerShdw blurRad="38100" dist="38100" dir="2700000" algn="tl">
                  <a:srgbClr val="000000">
                    <a:alpha val="43137"/>
                  </a:srgbClr>
                </a:outerShdw>
              </a:effectLst>
            </a:endParaRPr>
          </a:p>
          <a:p>
            <a:endParaRPr lang="ar-IQ"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336837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latin typeface="HelveticaLTStd-Bold"/>
              </a:rPr>
              <a:t>Defective red cell metabolism</a:t>
            </a:r>
            <a:br>
              <a:rPr lang="en-US" b="1" dirty="0">
                <a:solidFill>
                  <a:srgbClr val="FF0000"/>
                </a:solidFill>
                <a:latin typeface="HelveticaLTStd-Bold"/>
              </a:rPr>
            </a:br>
            <a:endParaRPr lang="ar-IQ" dirty="0">
              <a:solidFill>
                <a:srgbClr val="FF0000"/>
              </a:solidFill>
            </a:endParaRPr>
          </a:p>
        </p:txBody>
      </p:sp>
      <p:sp>
        <p:nvSpPr>
          <p:cNvPr id="3" name="عنصر نائب للمحتوى 2"/>
          <p:cNvSpPr>
            <a:spLocks noGrp="1"/>
          </p:cNvSpPr>
          <p:nvPr>
            <p:ph idx="1"/>
          </p:nvPr>
        </p:nvSpPr>
        <p:spPr>
          <a:xfrm>
            <a:off x="457200" y="1600200"/>
            <a:ext cx="8507288" cy="4525963"/>
          </a:xfrm>
        </p:spPr>
        <p:txBody>
          <a:bodyPr>
            <a:normAutofit fontScale="92500" lnSpcReduction="20000"/>
          </a:bodyPr>
          <a:lstStyle/>
          <a:p>
            <a:pPr algn="l" rtl="0"/>
            <a:r>
              <a:rPr lang="en-US" b="1" dirty="0" smtClean="0">
                <a:solidFill>
                  <a:srgbClr val="00B050"/>
                </a:solidFill>
                <a:latin typeface="FrutigerLTStd-Bold"/>
              </a:rPr>
              <a:t>Defect in the Pentose </a:t>
            </a:r>
            <a:r>
              <a:rPr lang="en-US" b="1" dirty="0">
                <a:solidFill>
                  <a:srgbClr val="00B050"/>
                </a:solidFill>
                <a:latin typeface="FrutigerLTStd-Bold"/>
              </a:rPr>
              <a:t>phosphate pathway (</a:t>
            </a:r>
            <a:r>
              <a:rPr lang="en-US" b="1" dirty="0" smtClean="0">
                <a:solidFill>
                  <a:srgbClr val="00B050"/>
                </a:solidFill>
                <a:latin typeface="FrutigerLTStd-Bold"/>
              </a:rPr>
              <a:t>hexose monophosphate </a:t>
            </a:r>
            <a:r>
              <a:rPr lang="en-US" b="1" dirty="0">
                <a:solidFill>
                  <a:srgbClr val="00B050"/>
                </a:solidFill>
                <a:latin typeface="FrutigerLTStd-Bold"/>
              </a:rPr>
              <a:t>shunt</a:t>
            </a:r>
            <a:r>
              <a:rPr lang="en-US" b="1" dirty="0" smtClean="0">
                <a:solidFill>
                  <a:srgbClr val="00B050"/>
                </a:solidFill>
                <a:latin typeface="FrutigerLTStd-Bold"/>
              </a:rPr>
              <a:t>):</a:t>
            </a:r>
            <a:endParaRPr lang="en-US" b="1" i="1" dirty="0">
              <a:solidFill>
                <a:srgbClr val="4D009A"/>
              </a:solidFill>
              <a:latin typeface="HelveticaLTStd-BoldObl"/>
            </a:endParaRPr>
          </a:p>
          <a:p>
            <a:pPr marL="0" indent="0" algn="l">
              <a:buNone/>
            </a:pPr>
            <a:r>
              <a:rPr lang="en-US" b="1" i="1" dirty="0" smtClean="0">
                <a:solidFill>
                  <a:srgbClr val="4D009A"/>
                </a:solidFill>
                <a:latin typeface="HelveticaLTStd-BoldObl"/>
              </a:rPr>
              <a:t>-Glucose‐6‐phosphate </a:t>
            </a:r>
            <a:r>
              <a:rPr lang="en-US" b="1" i="1" dirty="0">
                <a:solidFill>
                  <a:srgbClr val="4D009A"/>
                </a:solidFill>
                <a:latin typeface="HelveticaLTStd-BoldObl"/>
              </a:rPr>
              <a:t>dehydrogenase</a:t>
            </a:r>
          </a:p>
          <a:p>
            <a:pPr marL="0" indent="0" algn="l" rtl="0">
              <a:buNone/>
            </a:pPr>
            <a:r>
              <a:rPr lang="en-US" b="1" i="1" dirty="0" smtClean="0">
                <a:solidFill>
                  <a:srgbClr val="4D009A"/>
                </a:solidFill>
                <a:latin typeface="HelveticaLTStd-BoldObl"/>
              </a:rPr>
              <a:t> deficiency :</a:t>
            </a:r>
          </a:p>
          <a:p>
            <a:pPr marL="0" indent="0" algn="l">
              <a:buNone/>
            </a:pPr>
            <a:r>
              <a:rPr lang="en-US" dirty="0">
                <a:latin typeface="AGaramondPro-Regular"/>
              </a:rPr>
              <a:t>Glucose‐6‐phosphate dehydrogenase (G6PD) functions </a:t>
            </a:r>
            <a:r>
              <a:rPr lang="en-US" dirty="0" smtClean="0">
                <a:latin typeface="AGaramondPro-Regular"/>
              </a:rPr>
              <a:t>to reduce </a:t>
            </a:r>
            <a:r>
              <a:rPr lang="en-US" dirty="0" err="1">
                <a:latin typeface="AGaramondPro-Regular"/>
              </a:rPr>
              <a:t>nicotinamide</a:t>
            </a:r>
            <a:r>
              <a:rPr lang="en-US" dirty="0">
                <a:latin typeface="AGaramondPro-Regular"/>
              </a:rPr>
              <a:t> adenine dinucleotide phosphate (NADP).</a:t>
            </a:r>
          </a:p>
          <a:p>
            <a:pPr marL="0" indent="0" algn="l">
              <a:buNone/>
            </a:pPr>
            <a:r>
              <a:rPr lang="en-US" dirty="0">
                <a:latin typeface="AGaramondPro-Regular"/>
              </a:rPr>
              <a:t>It is the only source of NADPH which is needed for the </a:t>
            </a:r>
            <a:r>
              <a:rPr lang="en-US" dirty="0" smtClean="0">
                <a:latin typeface="AGaramondPro-Regular"/>
              </a:rPr>
              <a:t>production of </a:t>
            </a:r>
            <a:r>
              <a:rPr lang="en-US" dirty="0">
                <a:latin typeface="AGaramondPro-Regular"/>
              </a:rPr>
              <a:t>reduced glutathione; a deficiency renders the </a:t>
            </a:r>
            <a:r>
              <a:rPr lang="en-US" dirty="0" smtClean="0">
                <a:latin typeface="AGaramondPro-Regular"/>
              </a:rPr>
              <a:t>red cell </a:t>
            </a:r>
            <a:r>
              <a:rPr lang="en-US" dirty="0">
                <a:latin typeface="AGaramondPro-Regular"/>
              </a:rPr>
              <a:t>susceptible to oxidant stress</a:t>
            </a:r>
            <a:endParaRPr lang="en-US" b="1" i="1" dirty="0" smtClean="0">
              <a:solidFill>
                <a:srgbClr val="4D009A"/>
              </a:solidFill>
              <a:latin typeface="HelveticaLTStd-BoldObl"/>
            </a:endParaRPr>
          </a:p>
          <a:p>
            <a:pPr marL="0" indent="0" algn="l" rtl="0">
              <a:buNone/>
            </a:pPr>
            <a:endParaRPr lang="en-US" b="1" i="1" dirty="0" smtClean="0">
              <a:solidFill>
                <a:srgbClr val="4D009A"/>
              </a:solidFill>
              <a:latin typeface="HelveticaLTStd-BoldObl"/>
            </a:endParaRPr>
          </a:p>
          <a:p>
            <a:pPr marL="0" indent="0" algn="l" rtl="0">
              <a:buNone/>
            </a:pPr>
            <a:endParaRPr lang="ar-IQ" dirty="0"/>
          </a:p>
        </p:txBody>
      </p:sp>
    </p:spTree>
    <p:extLst>
      <p:ext uri="{BB962C8B-B14F-4D97-AF65-F5344CB8AC3E}">
        <p14:creationId xmlns="" xmlns:p14="http://schemas.microsoft.com/office/powerpoint/2010/main" val="2034180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686800" cy="1930226"/>
          </a:xfrm>
        </p:spPr>
        <p:txBody>
          <a:bodyPr>
            <a:normAutofit fontScale="90000"/>
          </a:bodyPr>
          <a:lstStyle/>
          <a:p>
            <a:pPr algn="l"/>
            <a:r>
              <a:rPr lang="en-US" sz="2200" dirty="0" err="1">
                <a:latin typeface="HelveticaLTStd-Roman"/>
              </a:rPr>
              <a:t>Haemoglobin</a:t>
            </a:r>
            <a:r>
              <a:rPr lang="en-US" sz="2200" dirty="0">
                <a:latin typeface="HelveticaLTStd-Roman"/>
              </a:rPr>
              <a:t> and red blood cell (RBC) membranes</a:t>
            </a:r>
            <a:br>
              <a:rPr lang="en-US" sz="2200" dirty="0">
                <a:latin typeface="HelveticaLTStd-Roman"/>
              </a:rPr>
            </a:br>
            <a:r>
              <a:rPr lang="en-US" sz="2200" dirty="0">
                <a:latin typeface="HelveticaLTStd-Roman"/>
              </a:rPr>
              <a:t>are usually protected from oxidant stress by reduced glutathione</a:t>
            </a:r>
            <a:br>
              <a:rPr lang="en-US" sz="2200" dirty="0">
                <a:latin typeface="HelveticaLTStd-Roman"/>
              </a:rPr>
            </a:br>
            <a:r>
              <a:rPr lang="en-US" sz="2200" dirty="0">
                <a:latin typeface="HelveticaLTStd-Roman"/>
              </a:rPr>
              <a:t>(GSH). In G6PD deficiency, NADPH and GSH synthesis is</a:t>
            </a:r>
            <a:br>
              <a:rPr lang="en-US" sz="2200" dirty="0">
                <a:latin typeface="HelveticaLTStd-Roman"/>
              </a:rPr>
            </a:br>
            <a:r>
              <a:rPr lang="en-US" sz="2200" dirty="0">
                <a:latin typeface="HelveticaLTStd-Roman"/>
              </a:rPr>
              <a:t>impaired. F6P, fructose‐6‐phosphate; G6P, glucose‐6‐phosphate;</a:t>
            </a:r>
            <a:br>
              <a:rPr lang="en-US" sz="2200" dirty="0">
                <a:latin typeface="HelveticaLTStd-Roman"/>
              </a:rPr>
            </a:br>
            <a:r>
              <a:rPr lang="en-US" sz="2200" dirty="0">
                <a:latin typeface="HelveticaLTStd-Roman"/>
              </a:rPr>
              <a:t>G6PD, glucose‐6‐phosphate dehydrogenase; 6‐PG, 6‐</a:t>
            </a:r>
            <a:br>
              <a:rPr lang="en-US" sz="2200" dirty="0">
                <a:latin typeface="HelveticaLTStd-Roman"/>
              </a:rPr>
            </a:br>
            <a:r>
              <a:rPr lang="en-US" sz="2200" dirty="0" err="1">
                <a:latin typeface="HelveticaLTStd-Roman"/>
              </a:rPr>
              <a:t>phosphogluconate</a:t>
            </a:r>
            <a:r>
              <a:rPr lang="en-US" sz="2200" dirty="0">
                <a:latin typeface="HelveticaLTStd-Roman"/>
              </a:rPr>
              <a:t>; GSSG, glutathione (oxidized form); NADP,</a:t>
            </a:r>
            <a:br>
              <a:rPr lang="en-US" sz="2200" dirty="0">
                <a:latin typeface="HelveticaLTStd-Roman"/>
              </a:rPr>
            </a:br>
            <a:r>
              <a:rPr lang="en-US" sz="2200" dirty="0">
                <a:latin typeface="HelveticaLTStd-Roman"/>
              </a:rPr>
              <a:t>NADPH, </a:t>
            </a:r>
            <a:r>
              <a:rPr lang="en-US" sz="2200" dirty="0" err="1">
                <a:latin typeface="HelveticaLTStd-Roman"/>
              </a:rPr>
              <a:t>nicotinamide</a:t>
            </a:r>
            <a:r>
              <a:rPr lang="en-US" sz="2200" dirty="0">
                <a:latin typeface="HelveticaLTStd-Roman"/>
              </a:rPr>
              <a:t> adenine dinucleotide phosphate</a:t>
            </a:r>
            <a:endParaRPr lang="ar-IQ" dirty="0"/>
          </a:p>
        </p:txBody>
      </p:sp>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03648" y="2351508"/>
            <a:ext cx="6624736" cy="43898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3997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79512" y="1600200"/>
            <a:ext cx="8964488" cy="4525963"/>
          </a:xfrm>
        </p:spPr>
        <p:txBody>
          <a:bodyPr/>
          <a:lstStyle/>
          <a:p>
            <a:pPr marL="0" indent="0" algn="l">
              <a:buNone/>
            </a:pPr>
            <a:r>
              <a:rPr lang="en-US" dirty="0">
                <a:latin typeface="MinionPro-Regular"/>
              </a:rPr>
              <a:t>The clinical </a:t>
            </a:r>
            <a:r>
              <a:rPr lang="en-US" dirty="0" smtClean="0">
                <a:latin typeface="MinionPro-Regular"/>
              </a:rPr>
              <a:t>consequences of </a:t>
            </a:r>
            <a:r>
              <a:rPr lang="en-US" dirty="0">
                <a:latin typeface="MinionPro-Regular"/>
              </a:rPr>
              <a:t>G6PD deficiency are virtually confined to the </a:t>
            </a:r>
            <a:r>
              <a:rPr lang="en-US" dirty="0" smtClean="0">
                <a:latin typeface="MinionPro-Regular"/>
              </a:rPr>
              <a:t>erythrocyte, with </a:t>
            </a:r>
            <a:r>
              <a:rPr lang="en-US" dirty="0">
                <a:latin typeface="MinionPro-Regular"/>
              </a:rPr>
              <a:t>occasional evidence of </a:t>
            </a:r>
            <a:r>
              <a:rPr lang="en-US" dirty="0" smtClean="0">
                <a:latin typeface="MinionPro-Regular"/>
              </a:rPr>
              <a:t>leucocyte malfunction </a:t>
            </a:r>
            <a:r>
              <a:rPr lang="en-US" dirty="0">
                <a:latin typeface="MinionPro-Regular"/>
              </a:rPr>
              <a:t>in some variants.</a:t>
            </a:r>
            <a:endParaRPr lang="ar-IQ" dirty="0"/>
          </a:p>
        </p:txBody>
      </p:sp>
    </p:spTree>
    <p:extLst>
      <p:ext uri="{BB962C8B-B14F-4D97-AF65-F5344CB8AC3E}">
        <p14:creationId xmlns="" xmlns:p14="http://schemas.microsoft.com/office/powerpoint/2010/main" val="14952979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600200"/>
            <a:ext cx="8435280" cy="4525963"/>
          </a:xfrm>
        </p:spPr>
        <p:txBody>
          <a:bodyPr>
            <a:normAutofit/>
          </a:bodyPr>
          <a:lstStyle/>
          <a:p>
            <a:pPr marL="0" indent="0" algn="l">
              <a:buNone/>
            </a:pPr>
            <a:r>
              <a:rPr lang="en-US" sz="3600" dirty="0" smtClean="0">
                <a:latin typeface="MinionPro-Regular"/>
              </a:rPr>
              <a:t>Most mutations </a:t>
            </a:r>
            <a:r>
              <a:rPr lang="en-US" sz="3600" dirty="0">
                <a:latin typeface="MinionPro-Regular"/>
              </a:rPr>
              <a:t>affect the stability of the enzyme so that </a:t>
            </a:r>
            <a:r>
              <a:rPr lang="en-US" sz="3600" dirty="0" smtClean="0">
                <a:latin typeface="MinionPro-Regular"/>
              </a:rPr>
              <a:t>its activity </a:t>
            </a:r>
            <a:r>
              <a:rPr lang="en-US" sz="3600" dirty="0">
                <a:latin typeface="MinionPro-Regular"/>
              </a:rPr>
              <a:t>rapidly declines in the mature enucleated red cell as </a:t>
            </a:r>
            <a:r>
              <a:rPr lang="en-US" sz="3600" dirty="0" smtClean="0">
                <a:latin typeface="MinionPro-Regular"/>
              </a:rPr>
              <a:t>it ages</a:t>
            </a:r>
            <a:endParaRPr lang="ar-IQ" sz="3600" dirty="0"/>
          </a:p>
        </p:txBody>
      </p:sp>
    </p:spTree>
    <p:extLst>
      <p:ext uri="{BB962C8B-B14F-4D97-AF65-F5344CB8AC3E}">
        <p14:creationId xmlns="" xmlns:p14="http://schemas.microsoft.com/office/powerpoint/2010/main" val="2335943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251520" y="1600200"/>
            <a:ext cx="8640960" cy="4525963"/>
          </a:xfrm>
        </p:spPr>
        <p:txBody>
          <a:bodyPr/>
          <a:lstStyle/>
          <a:p>
            <a:pPr marL="0" indent="0" algn="l">
              <a:buNone/>
            </a:pPr>
            <a:r>
              <a:rPr lang="en-US" b="1" dirty="0">
                <a:latin typeface="AGaramondPro-Bold"/>
              </a:rPr>
              <a:t>The inheritance is sex‐linked, affecting males, and </a:t>
            </a:r>
            <a:r>
              <a:rPr lang="en-US" b="1" dirty="0" smtClean="0">
                <a:latin typeface="AGaramondPro-Bold"/>
              </a:rPr>
              <a:t>carried by </a:t>
            </a:r>
            <a:r>
              <a:rPr lang="en-US" b="1" dirty="0">
                <a:latin typeface="AGaramondPro-Bold"/>
              </a:rPr>
              <a:t>females </a:t>
            </a:r>
            <a:r>
              <a:rPr lang="en-US" b="1" dirty="0" smtClean="0">
                <a:latin typeface="AGaramondPro-Bold"/>
              </a:rPr>
              <a:t>who show </a:t>
            </a:r>
            <a:r>
              <a:rPr lang="en-US" b="1" dirty="0">
                <a:latin typeface="AGaramondPro-Bold"/>
              </a:rPr>
              <a:t>approximately half the normal red </a:t>
            </a:r>
            <a:r>
              <a:rPr lang="en-US" b="1" dirty="0" smtClean="0">
                <a:latin typeface="AGaramondPro-Bold"/>
              </a:rPr>
              <a:t>cell </a:t>
            </a:r>
            <a:endParaRPr lang="ar-IQ" b="1" dirty="0" smtClean="0">
              <a:latin typeface="AGaramondPro-Bold"/>
            </a:endParaRPr>
          </a:p>
          <a:p>
            <a:pPr marL="0" indent="0" algn="l">
              <a:buNone/>
            </a:pPr>
            <a:r>
              <a:rPr lang="en-US" b="1" dirty="0" smtClean="0">
                <a:latin typeface="AGaramondPro-Bold"/>
              </a:rPr>
              <a:t>G6PD </a:t>
            </a:r>
            <a:r>
              <a:rPr lang="en-US" b="1" dirty="0">
                <a:latin typeface="AGaramondPro-Bold"/>
              </a:rPr>
              <a:t>values</a:t>
            </a:r>
            <a:r>
              <a:rPr lang="en-US" dirty="0">
                <a:latin typeface="AGaramondPro-Regular"/>
              </a:rPr>
              <a:t>.</a:t>
            </a:r>
            <a:endParaRPr lang="ar-IQ" dirty="0"/>
          </a:p>
        </p:txBody>
      </p:sp>
    </p:spTree>
    <p:extLst>
      <p:ext uri="{BB962C8B-B14F-4D97-AF65-F5344CB8AC3E}">
        <p14:creationId xmlns="" xmlns:p14="http://schemas.microsoft.com/office/powerpoint/2010/main" val="862583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marL="0" indent="0" algn="l">
              <a:buNone/>
            </a:pPr>
            <a:r>
              <a:rPr lang="en-US" dirty="0">
                <a:latin typeface="AGaramondPro-Regular"/>
              </a:rPr>
              <a:t>There is a wide variety of normal genetic variants of </a:t>
            </a:r>
            <a:r>
              <a:rPr lang="en-US" dirty="0" smtClean="0">
                <a:latin typeface="AGaramondPro-Regular"/>
              </a:rPr>
              <a:t>the enzyme </a:t>
            </a:r>
            <a:r>
              <a:rPr lang="en-US" dirty="0">
                <a:latin typeface="AGaramondPro-Regular"/>
              </a:rPr>
              <a:t>G6PD, the most common being type B (</a:t>
            </a:r>
            <a:r>
              <a:rPr lang="en-US" dirty="0" smtClean="0">
                <a:latin typeface="AGaramondPro-Regular"/>
              </a:rPr>
              <a:t>Western) and </a:t>
            </a:r>
            <a:r>
              <a:rPr lang="en-US" dirty="0">
                <a:latin typeface="AGaramondPro-Regular"/>
              </a:rPr>
              <a:t>type A in Africans</a:t>
            </a:r>
            <a:r>
              <a:rPr lang="en-US" dirty="0" smtClean="0">
                <a:latin typeface="AGaramondPro-Regular"/>
              </a:rPr>
              <a:t>.</a:t>
            </a:r>
          </a:p>
          <a:p>
            <a:pPr marL="0" indent="0" algn="l">
              <a:buNone/>
            </a:pPr>
            <a:r>
              <a:rPr lang="en-US" dirty="0" smtClean="0">
                <a:latin typeface="AGaramondPro-Regular"/>
              </a:rPr>
              <a:t> </a:t>
            </a:r>
            <a:r>
              <a:rPr lang="en-US" dirty="0">
                <a:latin typeface="AGaramondPro-Regular"/>
              </a:rPr>
              <a:t>In addition, more than 400 </a:t>
            </a:r>
            <a:r>
              <a:rPr lang="en-US" dirty="0" smtClean="0">
                <a:latin typeface="AGaramondPro-Regular"/>
              </a:rPr>
              <a:t>variants caused </a:t>
            </a:r>
            <a:r>
              <a:rPr lang="en-US" dirty="0">
                <a:latin typeface="AGaramondPro-Regular"/>
              </a:rPr>
              <a:t>by point mutations or deletions of the enzyme</a:t>
            </a:r>
          </a:p>
          <a:p>
            <a:pPr marL="0" indent="0" algn="l">
              <a:buNone/>
            </a:pPr>
            <a:r>
              <a:rPr lang="en-US" dirty="0">
                <a:latin typeface="AGaramondPro-Regular"/>
              </a:rPr>
              <a:t>G6PD have been characterized which show less activity </a:t>
            </a:r>
            <a:r>
              <a:rPr lang="en-US" dirty="0" smtClean="0">
                <a:latin typeface="AGaramondPro-Regular"/>
              </a:rPr>
              <a:t>than normal</a:t>
            </a:r>
            <a:r>
              <a:rPr lang="en-US" dirty="0">
                <a:latin typeface="AGaramondPro-Regular"/>
              </a:rPr>
              <a:t>, and worldwide over 400 million people are </a:t>
            </a:r>
            <a:r>
              <a:rPr lang="en-US" dirty="0" smtClean="0">
                <a:latin typeface="AGaramondPro-Regular"/>
              </a:rPr>
              <a:t>G6PD deficient.</a:t>
            </a:r>
            <a:endParaRPr lang="ar-IQ" dirty="0"/>
          </a:p>
        </p:txBody>
      </p:sp>
    </p:spTree>
    <p:extLst>
      <p:ext uri="{BB962C8B-B14F-4D97-AF65-F5344CB8AC3E}">
        <p14:creationId xmlns="" xmlns:p14="http://schemas.microsoft.com/office/powerpoint/2010/main" val="2238276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79512" y="1600200"/>
            <a:ext cx="8784976" cy="4525963"/>
          </a:xfrm>
        </p:spPr>
        <p:txBody>
          <a:bodyPr>
            <a:normAutofit/>
          </a:bodyPr>
          <a:lstStyle/>
          <a:p>
            <a:pPr marL="0" indent="0" algn="l">
              <a:buNone/>
            </a:pPr>
            <a:r>
              <a:rPr lang="en-US" dirty="0" smtClean="0">
                <a:latin typeface="AGaramondPro-Regular"/>
              </a:rPr>
              <a:t>-The </a:t>
            </a:r>
            <a:r>
              <a:rPr lang="en-US" dirty="0">
                <a:latin typeface="AGaramondPro-Regular"/>
              </a:rPr>
              <a:t>degree of </a:t>
            </a:r>
            <a:r>
              <a:rPr lang="en-US" dirty="0" smtClean="0">
                <a:latin typeface="AGaramondPro-Regular"/>
              </a:rPr>
              <a:t>deficiency varies </a:t>
            </a:r>
            <a:r>
              <a:rPr lang="en-US" dirty="0">
                <a:latin typeface="AGaramondPro-Regular"/>
              </a:rPr>
              <a:t>with ethnic group, often being mild (10–60% of </a:t>
            </a:r>
            <a:r>
              <a:rPr lang="en-US" dirty="0" smtClean="0">
                <a:latin typeface="AGaramondPro-Regular"/>
              </a:rPr>
              <a:t>normal activity</a:t>
            </a:r>
            <a:r>
              <a:rPr lang="en-US" dirty="0">
                <a:latin typeface="AGaramondPro-Regular"/>
              </a:rPr>
              <a:t>) in black African people, more severe in </a:t>
            </a:r>
            <a:r>
              <a:rPr lang="en-US" dirty="0" smtClean="0">
                <a:latin typeface="AGaramondPro-Regular"/>
              </a:rPr>
              <a:t>Middle‐ Eastern </a:t>
            </a:r>
            <a:r>
              <a:rPr lang="en-US" dirty="0">
                <a:latin typeface="AGaramondPro-Regular"/>
              </a:rPr>
              <a:t>and South‐East Asian people, and most severe in </a:t>
            </a:r>
            <a:r>
              <a:rPr lang="en-US" dirty="0" smtClean="0">
                <a:latin typeface="AGaramondPro-Regular"/>
              </a:rPr>
              <a:t>Mediterranean people </a:t>
            </a:r>
            <a:r>
              <a:rPr lang="en-US" dirty="0">
                <a:latin typeface="AGaramondPro-Regular"/>
              </a:rPr>
              <a:t>(&lt;10% of normal activity</a:t>
            </a:r>
            <a:r>
              <a:rPr lang="en-US" dirty="0" smtClean="0">
                <a:latin typeface="AGaramondPro-Regular"/>
              </a:rPr>
              <a:t>).</a:t>
            </a:r>
          </a:p>
          <a:p>
            <a:pPr marL="0" indent="0" algn="l">
              <a:buNone/>
            </a:pPr>
            <a:r>
              <a:rPr lang="en-US" dirty="0" smtClean="0">
                <a:latin typeface="AGaramondPro-Regular"/>
              </a:rPr>
              <a:t> -Severe deficiency occurs </a:t>
            </a:r>
            <a:r>
              <a:rPr lang="en-US" dirty="0">
                <a:latin typeface="AGaramondPro-Regular"/>
              </a:rPr>
              <a:t>occasionally in white people</a:t>
            </a:r>
            <a:endParaRPr lang="ar-IQ" dirty="0"/>
          </a:p>
        </p:txBody>
      </p:sp>
    </p:spTree>
    <p:extLst>
      <p:ext uri="{BB962C8B-B14F-4D97-AF65-F5344CB8AC3E}">
        <p14:creationId xmlns="" xmlns:p14="http://schemas.microsoft.com/office/powerpoint/2010/main" val="689315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dirty="0">
                <a:latin typeface="MinionPro-Regular"/>
              </a:rPr>
              <a:t>The G6PD variants </a:t>
            </a:r>
            <a:r>
              <a:rPr lang="en-US" dirty="0" smtClean="0">
                <a:latin typeface="MinionPro-Regular"/>
              </a:rPr>
              <a:t>have </a:t>
            </a:r>
            <a:r>
              <a:rPr lang="en-US" dirty="0">
                <a:latin typeface="MinionPro-Regular"/>
              </a:rPr>
              <a:t>been classified into five classes according to their activity </a:t>
            </a:r>
            <a:r>
              <a:rPr lang="en-US" dirty="0" smtClean="0">
                <a:latin typeface="MinionPro-Regular"/>
              </a:rPr>
              <a:t>relative to </a:t>
            </a:r>
            <a:r>
              <a:rPr lang="en-US" dirty="0">
                <a:latin typeface="MinionPro-Regular"/>
              </a:rPr>
              <a:t>the wild-type G6PD type B</a:t>
            </a:r>
            <a:endParaRPr lang="ar-IQ" dirty="0"/>
          </a:p>
        </p:txBody>
      </p:sp>
    </p:spTree>
    <p:extLst>
      <p:ext uri="{BB962C8B-B14F-4D97-AF65-F5344CB8AC3E}">
        <p14:creationId xmlns="" xmlns:p14="http://schemas.microsoft.com/office/powerpoint/2010/main" val="883055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latin typeface="MinionPro-Regular"/>
              </a:rPr>
              <a:t>World Health Organization classification of G6PD deficiency</a:t>
            </a:r>
            <a:endParaRPr lang="ar-IQ" dirty="0"/>
          </a:p>
        </p:txBody>
      </p:sp>
      <p:pic>
        <p:nvPicPr>
          <p:cNvPr id="717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79512" y="1484784"/>
            <a:ext cx="8856984" cy="5040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535900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4D009A"/>
                </a:solidFill>
                <a:latin typeface="HelveticaLTStd-Roman"/>
              </a:rPr>
              <a:t>Clinical features</a:t>
            </a:r>
            <a:br>
              <a:rPr lang="en-US" dirty="0">
                <a:solidFill>
                  <a:srgbClr val="4D009A"/>
                </a:solidFill>
                <a:latin typeface="HelveticaLTStd-Roman"/>
              </a:rPr>
            </a:br>
            <a:endParaRPr lang="ar-IQ" dirty="0"/>
          </a:p>
        </p:txBody>
      </p:sp>
      <p:sp>
        <p:nvSpPr>
          <p:cNvPr id="3" name="عنصر نائب للمحتوى 2"/>
          <p:cNvSpPr>
            <a:spLocks noGrp="1"/>
          </p:cNvSpPr>
          <p:nvPr>
            <p:ph idx="1"/>
          </p:nvPr>
        </p:nvSpPr>
        <p:spPr/>
        <p:txBody>
          <a:bodyPr/>
          <a:lstStyle/>
          <a:p>
            <a:pPr marL="0" indent="0" algn="l">
              <a:buNone/>
            </a:pPr>
            <a:r>
              <a:rPr lang="en-US" dirty="0" smtClean="0">
                <a:solidFill>
                  <a:srgbClr val="000000"/>
                </a:solidFill>
                <a:latin typeface="AGaramondPro-Regular"/>
              </a:rPr>
              <a:t>G6PD </a:t>
            </a:r>
            <a:r>
              <a:rPr lang="en-US" dirty="0">
                <a:solidFill>
                  <a:srgbClr val="000000"/>
                </a:solidFill>
                <a:latin typeface="AGaramondPro-Regular"/>
              </a:rPr>
              <a:t>deficiency is usually asymptomatic with a </a:t>
            </a:r>
            <a:r>
              <a:rPr lang="en-US" dirty="0" smtClean="0">
                <a:solidFill>
                  <a:srgbClr val="000000"/>
                </a:solidFill>
                <a:latin typeface="AGaramondPro-Regular"/>
              </a:rPr>
              <a:t>normal blood </a:t>
            </a:r>
            <a:r>
              <a:rPr lang="en-US" dirty="0">
                <a:solidFill>
                  <a:srgbClr val="000000"/>
                </a:solidFill>
                <a:latin typeface="AGaramondPro-Regular"/>
              </a:rPr>
              <a:t>count between attacks of </a:t>
            </a:r>
            <a:r>
              <a:rPr lang="en-US" dirty="0" err="1">
                <a:solidFill>
                  <a:srgbClr val="000000"/>
                </a:solidFill>
                <a:latin typeface="AGaramondPro-Regular"/>
              </a:rPr>
              <a:t>haemolysis</a:t>
            </a:r>
            <a:r>
              <a:rPr lang="en-US" dirty="0">
                <a:solidFill>
                  <a:srgbClr val="000000"/>
                </a:solidFill>
                <a:latin typeface="AGaramondPro-Regular"/>
              </a:rPr>
              <a:t>. </a:t>
            </a:r>
            <a:endParaRPr lang="en-US" dirty="0" smtClean="0">
              <a:solidFill>
                <a:srgbClr val="000000"/>
              </a:solidFill>
              <a:latin typeface="AGaramondPro-Regular"/>
            </a:endParaRPr>
          </a:p>
          <a:p>
            <a:pPr marL="0" indent="0" algn="l">
              <a:buNone/>
            </a:pPr>
            <a:r>
              <a:rPr lang="en-US" dirty="0" smtClean="0">
                <a:solidFill>
                  <a:srgbClr val="000000"/>
                </a:solidFill>
                <a:latin typeface="AGaramondPro-Regular"/>
              </a:rPr>
              <a:t>The </a:t>
            </a:r>
            <a:r>
              <a:rPr lang="en-US" dirty="0">
                <a:solidFill>
                  <a:srgbClr val="000000"/>
                </a:solidFill>
                <a:latin typeface="AGaramondPro-Regular"/>
              </a:rPr>
              <a:t>main clinical syndromes that occur</a:t>
            </a:r>
          </a:p>
          <a:p>
            <a:pPr marL="0" indent="0" algn="l">
              <a:buNone/>
            </a:pPr>
            <a:r>
              <a:rPr lang="en-US" dirty="0">
                <a:solidFill>
                  <a:srgbClr val="000000"/>
                </a:solidFill>
                <a:latin typeface="AGaramondPro-Regular"/>
              </a:rPr>
              <a:t>are as </a:t>
            </a:r>
            <a:r>
              <a:rPr lang="en-US" dirty="0" smtClean="0">
                <a:solidFill>
                  <a:srgbClr val="000000"/>
                </a:solidFill>
                <a:latin typeface="AGaramondPro-Regular"/>
              </a:rPr>
              <a:t>follows:</a:t>
            </a:r>
            <a:endParaRPr lang="ar-IQ" dirty="0"/>
          </a:p>
        </p:txBody>
      </p:sp>
    </p:spTree>
    <p:extLst>
      <p:ext uri="{BB962C8B-B14F-4D97-AF65-F5344CB8AC3E}">
        <p14:creationId xmlns="" xmlns:p14="http://schemas.microsoft.com/office/powerpoint/2010/main" val="88629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err="1">
                <a:solidFill>
                  <a:srgbClr val="FF0000"/>
                </a:solidFill>
                <a:latin typeface="FrutigerLTStd-Bold"/>
              </a:rPr>
              <a:t>Haemolysis</a:t>
            </a:r>
            <a:r>
              <a:rPr lang="en-US" b="1" dirty="0">
                <a:solidFill>
                  <a:srgbClr val="FF0000"/>
                </a:solidFill>
                <a:latin typeface="FrutigerLTStd-Bold"/>
              </a:rPr>
              <a:t/>
            </a:r>
            <a:br>
              <a:rPr lang="en-US" b="1" dirty="0">
                <a:solidFill>
                  <a:srgbClr val="FF0000"/>
                </a:solidFill>
                <a:latin typeface="FrutigerLTStd-Bold"/>
              </a:rPr>
            </a:b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sz="4400" b="1" dirty="0" smtClean="0">
                <a:solidFill>
                  <a:schemeClr val="accent2">
                    <a:lumMod val="75000"/>
                  </a:schemeClr>
                </a:solidFill>
                <a:latin typeface="FrutigerLTStd-Bold"/>
              </a:rPr>
              <a:t>Definitions</a:t>
            </a:r>
            <a:endParaRPr lang="en-US" sz="4400" b="1" dirty="0">
              <a:solidFill>
                <a:schemeClr val="accent2">
                  <a:lumMod val="75000"/>
                </a:schemeClr>
              </a:solidFill>
              <a:latin typeface="FrutigerLTStd-Bold"/>
            </a:endParaRPr>
          </a:p>
          <a:p>
            <a:pPr marL="0" indent="0" algn="l">
              <a:buNone/>
            </a:pPr>
            <a:r>
              <a:rPr lang="en-US" b="1" u="sng" dirty="0" err="1">
                <a:solidFill>
                  <a:srgbClr val="FF0000"/>
                </a:solidFill>
                <a:effectLst>
                  <a:outerShdw blurRad="38100" dist="38100" dir="2700000" algn="tl">
                    <a:srgbClr val="000000">
                      <a:alpha val="43137"/>
                    </a:srgbClr>
                  </a:outerShdw>
                </a:effectLst>
                <a:latin typeface="MinionPro-Regular"/>
              </a:rPr>
              <a:t>Haemolysis</a:t>
            </a:r>
            <a:r>
              <a:rPr lang="en-US" dirty="0">
                <a:latin typeface="MinionPro-Regular"/>
              </a:rPr>
              <a:t> indicates that the destruction of </a:t>
            </a:r>
            <a:endParaRPr lang="ar-IQ" dirty="0" smtClean="0">
              <a:latin typeface="MinionPro-Regular"/>
            </a:endParaRPr>
          </a:p>
          <a:p>
            <a:pPr marL="0" indent="0" algn="l">
              <a:buNone/>
            </a:pPr>
            <a:r>
              <a:rPr lang="en-US" dirty="0" smtClean="0">
                <a:latin typeface="MinionPro-Regular"/>
              </a:rPr>
              <a:t>red </a:t>
            </a:r>
            <a:r>
              <a:rPr lang="en-US" dirty="0">
                <a:latin typeface="MinionPro-Regular"/>
              </a:rPr>
              <a:t>cells is accelerated</a:t>
            </a:r>
            <a:r>
              <a:rPr lang="en-US" dirty="0" smtClean="0">
                <a:latin typeface="MinionPro-Regular"/>
              </a:rPr>
              <a:t>.</a:t>
            </a:r>
          </a:p>
          <a:p>
            <a:pPr marL="0" indent="0" algn="l">
              <a:buNone/>
            </a:pPr>
            <a:r>
              <a:rPr lang="en-US" b="1" u="sng" dirty="0" err="1">
                <a:solidFill>
                  <a:srgbClr val="FF0000"/>
                </a:solidFill>
                <a:effectLst>
                  <a:outerShdw blurRad="38100" dist="38100" dir="2700000" algn="tl">
                    <a:srgbClr val="000000">
                      <a:alpha val="43137"/>
                    </a:srgbClr>
                  </a:outerShdw>
                </a:effectLst>
                <a:latin typeface="AGaramondPro-Regular"/>
              </a:rPr>
              <a:t>Haemolytic</a:t>
            </a:r>
            <a:r>
              <a:rPr lang="en-US" b="1" u="sng" dirty="0">
                <a:solidFill>
                  <a:srgbClr val="FF0000"/>
                </a:solidFill>
                <a:effectLst>
                  <a:outerShdw blurRad="38100" dist="38100" dir="2700000" algn="tl">
                    <a:srgbClr val="000000">
                      <a:alpha val="43137"/>
                    </a:srgbClr>
                  </a:outerShdw>
                </a:effectLst>
                <a:latin typeface="AGaramondPro-Regular"/>
              </a:rPr>
              <a:t> </a:t>
            </a:r>
            <a:r>
              <a:rPr lang="en-US" b="1" u="sng" dirty="0" err="1">
                <a:solidFill>
                  <a:srgbClr val="FF0000"/>
                </a:solidFill>
                <a:effectLst>
                  <a:outerShdw blurRad="38100" dist="38100" dir="2700000" algn="tl">
                    <a:srgbClr val="000000">
                      <a:alpha val="43137"/>
                    </a:srgbClr>
                  </a:outerShdw>
                </a:effectLst>
                <a:latin typeface="AGaramondPro-Regular"/>
              </a:rPr>
              <a:t>anaemias</a:t>
            </a:r>
            <a:r>
              <a:rPr lang="en-US" b="1" u="sng" dirty="0">
                <a:solidFill>
                  <a:srgbClr val="FF0000"/>
                </a:solidFill>
                <a:effectLst>
                  <a:outerShdw blurRad="38100" dist="38100" dir="2700000" algn="tl">
                    <a:srgbClr val="000000">
                      <a:alpha val="43137"/>
                    </a:srgbClr>
                  </a:outerShdw>
                </a:effectLst>
                <a:latin typeface="AGaramondPro-Regular"/>
              </a:rPr>
              <a:t> </a:t>
            </a:r>
            <a:r>
              <a:rPr lang="en-US" dirty="0">
                <a:latin typeface="AGaramondPro-Regular"/>
              </a:rPr>
              <a:t>are defined as </a:t>
            </a:r>
            <a:r>
              <a:rPr lang="en-US" dirty="0" err="1">
                <a:latin typeface="AGaramondPro-Regular"/>
              </a:rPr>
              <a:t>anaemias</a:t>
            </a:r>
            <a:r>
              <a:rPr lang="en-US" dirty="0">
                <a:latin typeface="AGaramondPro-Regular"/>
              </a:rPr>
              <a:t> that </a:t>
            </a:r>
            <a:r>
              <a:rPr lang="en-US" dirty="0" smtClean="0">
                <a:latin typeface="AGaramondPro-Regular"/>
              </a:rPr>
              <a:t>result from </a:t>
            </a:r>
            <a:r>
              <a:rPr lang="en-US" dirty="0">
                <a:latin typeface="AGaramondPro-Regular"/>
              </a:rPr>
              <a:t>an increase in the rate of red cell destruction.</a:t>
            </a:r>
            <a:endParaRPr lang="ar-IQ" dirty="0"/>
          </a:p>
        </p:txBody>
      </p:sp>
    </p:spTree>
    <p:extLst>
      <p:ext uri="{BB962C8B-B14F-4D97-AF65-F5344CB8AC3E}">
        <p14:creationId xmlns="" xmlns:p14="http://schemas.microsoft.com/office/powerpoint/2010/main" val="22122924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79512" y="1600200"/>
            <a:ext cx="8784976" cy="4525963"/>
          </a:xfrm>
        </p:spPr>
        <p:txBody>
          <a:bodyPr>
            <a:normAutofit fontScale="70000" lnSpcReduction="20000"/>
          </a:bodyPr>
          <a:lstStyle/>
          <a:p>
            <a:pPr algn="l" rtl="0"/>
            <a:r>
              <a:rPr lang="en-US" dirty="0" smtClean="0">
                <a:solidFill>
                  <a:srgbClr val="00B050"/>
                </a:solidFill>
              </a:rPr>
              <a:t>1-</a:t>
            </a:r>
            <a:r>
              <a:rPr lang="en-US" b="1" dirty="0">
                <a:solidFill>
                  <a:srgbClr val="00B050"/>
                </a:solidFill>
                <a:latin typeface="FrutigerLTStd-Bold"/>
              </a:rPr>
              <a:t> Neonatal </a:t>
            </a:r>
            <a:r>
              <a:rPr lang="en-US" b="1" dirty="0" smtClean="0">
                <a:solidFill>
                  <a:srgbClr val="00B050"/>
                </a:solidFill>
                <a:latin typeface="FrutigerLTStd-Bold"/>
              </a:rPr>
              <a:t>jaundice:</a:t>
            </a:r>
          </a:p>
          <a:p>
            <a:pPr marL="0" indent="0" algn="l">
              <a:buNone/>
            </a:pPr>
            <a:r>
              <a:rPr lang="en-US" b="1" dirty="0" smtClean="0">
                <a:solidFill>
                  <a:srgbClr val="00B050"/>
                </a:solidFill>
                <a:latin typeface="FrutigerLTStd-Bold"/>
              </a:rPr>
              <a:t>2-</a:t>
            </a:r>
            <a:r>
              <a:rPr lang="en-US" b="1" dirty="0">
                <a:latin typeface="FrutigerLTStd-Bold"/>
              </a:rPr>
              <a:t> </a:t>
            </a:r>
            <a:r>
              <a:rPr lang="en-US" b="1" dirty="0" err="1" smtClean="0">
                <a:solidFill>
                  <a:srgbClr val="00B050"/>
                </a:solidFill>
                <a:latin typeface="FrutigerLTStd-Bold"/>
              </a:rPr>
              <a:t>Favism</a:t>
            </a:r>
            <a:r>
              <a:rPr lang="en-US" b="1" dirty="0" smtClean="0">
                <a:solidFill>
                  <a:srgbClr val="00B050"/>
                </a:solidFill>
                <a:latin typeface="FrutigerLTStd-Bold"/>
              </a:rPr>
              <a:t>:</a:t>
            </a:r>
            <a:r>
              <a:rPr lang="en-US" dirty="0">
                <a:latin typeface="AGaramondPro-Regular"/>
              </a:rPr>
              <a:t> </a:t>
            </a:r>
            <a:endParaRPr lang="en-US" dirty="0" smtClean="0">
              <a:latin typeface="AGaramondPro-Regular"/>
            </a:endParaRPr>
          </a:p>
          <a:p>
            <a:pPr marL="0" indent="0" algn="l">
              <a:buNone/>
            </a:pPr>
            <a:r>
              <a:rPr lang="en-US" dirty="0" err="1">
                <a:latin typeface="MinionPro-Regular"/>
              </a:rPr>
              <a:t>Favism</a:t>
            </a:r>
            <a:r>
              <a:rPr lang="en-US" dirty="0">
                <a:latin typeface="MinionPro-Regular"/>
              </a:rPr>
              <a:t> is the term given to the </a:t>
            </a:r>
            <a:r>
              <a:rPr lang="en-US" dirty="0" smtClean="0">
                <a:latin typeface="MinionPro-Regular"/>
              </a:rPr>
              <a:t>G6PDsyndrome </a:t>
            </a:r>
            <a:r>
              <a:rPr lang="en-US" dirty="0">
                <a:latin typeface="MinionPro-Regular"/>
              </a:rPr>
              <a:t>where </a:t>
            </a:r>
            <a:r>
              <a:rPr lang="en-US" dirty="0" smtClean="0">
                <a:latin typeface="MinionPro-Regular"/>
              </a:rPr>
              <a:t>acute intravascular </a:t>
            </a:r>
            <a:r>
              <a:rPr lang="en-US" dirty="0" err="1">
                <a:latin typeface="MinionPro-Regular"/>
              </a:rPr>
              <a:t>haemolysis</a:t>
            </a:r>
            <a:r>
              <a:rPr lang="en-US" dirty="0">
                <a:latin typeface="MinionPro-Regular"/>
              </a:rPr>
              <a:t> may be precipitated by exposure </a:t>
            </a:r>
            <a:r>
              <a:rPr lang="en-US" dirty="0" smtClean="0">
                <a:latin typeface="MinionPro-Regular"/>
              </a:rPr>
              <a:t>to</a:t>
            </a:r>
            <a:r>
              <a:rPr lang="en-US" dirty="0">
                <a:latin typeface="MinionPro-Regular"/>
              </a:rPr>
              <a:t> the broad bean </a:t>
            </a:r>
            <a:r>
              <a:rPr lang="en-US" i="1" dirty="0" err="1">
                <a:latin typeface="MinionPro-It"/>
              </a:rPr>
              <a:t>Vicia</a:t>
            </a:r>
            <a:r>
              <a:rPr lang="en-US" i="1" dirty="0">
                <a:latin typeface="MinionPro-It"/>
              </a:rPr>
              <a:t> fava</a:t>
            </a:r>
            <a:r>
              <a:rPr lang="en-US" dirty="0">
                <a:latin typeface="MinionPro-Regular"/>
              </a:rPr>
              <a:t>, ingested in any form, usually about</a:t>
            </a:r>
          </a:p>
          <a:p>
            <a:pPr marL="0" indent="0" algn="l">
              <a:buNone/>
            </a:pPr>
            <a:r>
              <a:rPr lang="en-US" dirty="0">
                <a:latin typeface="MinionPro-Regular"/>
              </a:rPr>
              <a:t>24 hours after the exposure </a:t>
            </a:r>
            <a:r>
              <a:rPr lang="en-US" dirty="0" smtClean="0">
                <a:latin typeface="MinionPro-Regular"/>
              </a:rPr>
              <a:t>.</a:t>
            </a:r>
          </a:p>
          <a:p>
            <a:pPr marL="0" indent="0" algn="l">
              <a:buNone/>
            </a:pPr>
            <a:r>
              <a:rPr lang="en-US" dirty="0" smtClean="0">
                <a:latin typeface="MinionPro-Regular"/>
              </a:rPr>
              <a:t>The </a:t>
            </a:r>
            <a:r>
              <a:rPr lang="en-US" dirty="0">
                <a:latin typeface="MinionPro-Regular"/>
              </a:rPr>
              <a:t>offending agent </a:t>
            </a:r>
            <a:r>
              <a:rPr lang="en-US" dirty="0" smtClean="0">
                <a:latin typeface="MinionPro-Regular"/>
              </a:rPr>
              <a:t>is </a:t>
            </a:r>
            <a:r>
              <a:rPr lang="en-US" dirty="0" err="1" smtClean="0">
                <a:latin typeface="MinionPro-Regular"/>
              </a:rPr>
              <a:t>divicine</a:t>
            </a:r>
            <a:r>
              <a:rPr lang="en-US" dirty="0">
                <a:latin typeface="MinionPro-Regular"/>
              </a:rPr>
              <a:t>, or its </a:t>
            </a:r>
            <a:r>
              <a:rPr lang="en-US" dirty="0" err="1">
                <a:latin typeface="MinionPro-Regular"/>
              </a:rPr>
              <a:t>aglycone</a:t>
            </a:r>
            <a:r>
              <a:rPr lang="en-US" dirty="0">
                <a:latin typeface="MinionPro-Regular"/>
              </a:rPr>
              <a:t> </a:t>
            </a:r>
            <a:r>
              <a:rPr lang="en-US" dirty="0" err="1">
                <a:latin typeface="MinionPro-Regular"/>
              </a:rPr>
              <a:t>isouramil</a:t>
            </a:r>
            <a:r>
              <a:rPr lang="en-US" dirty="0">
                <a:latin typeface="MinionPro-Regular"/>
              </a:rPr>
              <a:t>, which can produce free </a:t>
            </a:r>
            <a:r>
              <a:rPr lang="en-US" dirty="0" smtClean="0">
                <a:latin typeface="MinionPro-Regular"/>
              </a:rPr>
              <a:t>oxygen radicals </a:t>
            </a:r>
            <a:r>
              <a:rPr lang="en-US" dirty="0">
                <a:latin typeface="MinionPro-Regular"/>
              </a:rPr>
              <a:t>on autoxidation. </a:t>
            </a:r>
            <a:r>
              <a:rPr lang="en-US" dirty="0" err="1">
                <a:latin typeface="MinionPro-Regular"/>
              </a:rPr>
              <a:t>Divicine</a:t>
            </a:r>
            <a:r>
              <a:rPr lang="en-US" dirty="0">
                <a:latin typeface="MinionPro-Regular"/>
              </a:rPr>
              <a:t> is not present in </a:t>
            </a:r>
            <a:r>
              <a:rPr lang="en-US" dirty="0" smtClean="0">
                <a:latin typeface="MinionPro-Regular"/>
              </a:rPr>
              <a:t>peas or </a:t>
            </a:r>
            <a:r>
              <a:rPr lang="en-US" dirty="0">
                <a:latin typeface="MinionPro-Regular"/>
              </a:rPr>
              <a:t>beans of other types, which may be eaten without effect.</a:t>
            </a:r>
          </a:p>
          <a:p>
            <a:pPr marL="0" indent="0" algn="l">
              <a:buNone/>
            </a:pPr>
            <a:r>
              <a:rPr lang="en-US" dirty="0">
                <a:latin typeface="MinionPro-Regular"/>
              </a:rPr>
              <a:t>The amount of </a:t>
            </a:r>
            <a:r>
              <a:rPr lang="en-US" dirty="0" err="1">
                <a:latin typeface="MinionPro-Regular"/>
              </a:rPr>
              <a:t>haemolysis</a:t>
            </a:r>
            <a:r>
              <a:rPr lang="en-US" dirty="0">
                <a:latin typeface="MinionPro-Regular"/>
              </a:rPr>
              <a:t> is dose-related, which may explain</a:t>
            </a:r>
          </a:p>
          <a:p>
            <a:pPr marL="0" indent="0" algn="l">
              <a:buNone/>
            </a:pPr>
            <a:r>
              <a:rPr lang="en-US" dirty="0">
                <a:latin typeface="MinionPro-Regular"/>
              </a:rPr>
              <a:t>the marked variation in susceptibility not only in different subjects,</a:t>
            </a:r>
          </a:p>
          <a:p>
            <a:pPr marL="0" indent="0" algn="l">
              <a:buNone/>
            </a:pPr>
            <a:r>
              <a:rPr lang="en-US" dirty="0">
                <a:latin typeface="MinionPro-Regular"/>
              </a:rPr>
              <a:t>but also in the same individual at different times</a:t>
            </a:r>
            <a:endParaRPr lang="en-US" b="1" dirty="0" smtClean="0">
              <a:solidFill>
                <a:srgbClr val="00B050"/>
              </a:solidFill>
              <a:latin typeface="FrutigerLTStd-Bold"/>
            </a:endParaRPr>
          </a:p>
          <a:p>
            <a:pPr marL="0" indent="0" algn="l" rtl="0">
              <a:buNone/>
            </a:pPr>
            <a:endParaRPr lang="ar-IQ" dirty="0">
              <a:solidFill>
                <a:srgbClr val="00B050"/>
              </a:solidFill>
            </a:endParaRPr>
          </a:p>
        </p:txBody>
      </p:sp>
    </p:spTree>
    <p:extLst>
      <p:ext uri="{BB962C8B-B14F-4D97-AF65-F5344CB8AC3E}">
        <p14:creationId xmlns="" xmlns:p14="http://schemas.microsoft.com/office/powerpoint/2010/main" val="28023025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rtl="0">
              <a:buNone/>
            </a:pPr>
            <a:r>
              <a:rPr lang="ar-IQ" dirty="0" smtClean="0">
                <a:solidFill>
                  <a:srgbClr val="00B050"/>
                </a:solidFill>
              </a:rPr>
              <a:t> </a:t>
            </a:r>
            <a:r>
              <a:rPr lang="en-US" dirty="0" smtClean="0">
                <a:solidFill>
                  <a:srgbClr val="00B050"/>
                </a:solidFill>
              </a:rPr>
              <a:t>3-</a:t>
            </a:r>
            <a:r>
              <a:rPr lang="en-US" b="1" dirty="0" smtClean="0">
                <a:solidFill>
                  <a:srgbClr val="00B050"/>
                </a:solidFill>
                <a:latin typeface="FrutigerLTStd-Bold"/>
              </a:rPr>
              <a:t> </a:t>
            </a:r>
            <a:r>
              <a:rPr lang="en-US" b="1" dirty="0">
                <a:solidFill>
                  <a:srgbClr val="00B050"/>
                </a:solidFill>
                <a:latin typeface="FrutigerLTStd-Bold"/>
              </a:rPr>
              <a:t>Drug-induced acute </a:t>
            </a:r>
            <a:r>
              <a:rPr lang="en-US" b="1" dirty="0" err="1" smtClean="0">
                <a:solidFill>
                  <a:srgbClr val="00B050"/>
                </a:solidFill>
                <a:latin typeface="FrutigerLTStd-Bold"/>
              </a:rPr>
              <a:t>haemolysis</a:t>
            </a:r>
            <a:r>
              <a:rPr lang="en-US" b="1" dirty="0" smtClean="0">
                <a:solidFill>
                  <a:srgbClr val="00B050"/>
                </a:solidFill>
                <a:latin typeface="FrutigerLTStd-Bold"/>
              </a:rPr>
              <a:t>:</a:t>
            </a:r>
          </a:p>
          <a:p>
            <a:pPr algn="l"/>
            <a:r>
              <a:rPr lang="en-US" dirty="0">
                <a:latin typeface="MinionPro-Regular"/>
              </a:rPr>
              <a:t>The </a:t>
            </a:r>
            <a:r>
              <a:rPr lang="en-US" dirty="0" err="1">
                <a:latin typeface="MinionPro-Regular"/>
              </a:rPr>
              <a:t>haemolysis</a:t>
            </a:r>
            <a:r>
              <a:rPr lang="en-US" dirty="0">
                <a:latin typeface="MinionPro-Regular"/>
              </a:rPr>
              <a:t> is dose-related and may be self-limiting.</a:t>
            </a:r>
          </a:p>
          <a:p>
            <a:pPr algn="l"/>
            <a:r>
              <a:rPr lang="en-US" dirty="0" smtClean="0">
                <a:latin typeface="MinionPro-Regular"/>
              </a:rPr>
              <a:t>It </a:t>
            </a:r>
            <a:r>
              <a:rPr lang="en-US" dirty="0">
                <a:latin typeface="MinionPro-Regular"/>
              </a:rPr>
              <a:t>is important to recognize which drugs are likely </a:t>
            </a:r>
            <a:r>
              <a:rPr lang="en-US" dirty="0" smtClean="0">
                <a:latin typeface="MinionPro-Regular"/>
              </a:rPr>
              <a:t>to produce </a:t>
            </a:r>
            <a:r>
              <a:rPr lang="en-US" dirty="0" err="1">
                <a:latin typeface="MinionPro-Regular"/>
              </a:rPr>
              <a:t>haemolysis</a:t>
            </a:r>
            <a:endParaRPr lang="ar-IQ" dirty="0">
              <a:solidFill>
                <a:srgbClr val="00B050"/>
              </a:solidFill>
            </a:endParaRPr>
          </a:p>
        </p:txBody>
      </p:sp>
    </p:spTree>
    <p:extLst>
      <p:ext uri="{BB962C8B-B14F-4D97-AF65-F5344CB8AC3E}">
        <p14:creationId xmlns="" xmlns:p14="http://schemas.microsoft.com/office/powerpoint/2010/main" val="3210313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79512" y="1600200"/>
            <a:ext cx="8784976" cy="4525963"/>
          </a:xfrm>
        </p:spPr>
        <p:txBody>
          <a:bodyPr/>
          <a:lstStyle/>
          <a:p>
            <a:pPr algn="l"/>
            <a:r>
              <a:rPr lang="en-US" dirty="0" smtClean="0"/>
              <a:t>4-</a:t>
            </a:r>
            <a:r>
              <a:rPr lang="en-US" dirty="0">
                <a:latin typeface="AGaramondPro-Regular"/>
              </a:rPr>
              <a:t> Rarely, </a:t>
            </a:r>
            <a:r>
              <a:rPr lang="en-US" b="1" dirty="0">
                <a:solidFill>
                  <a:srgbClr val="00B050"/>
                </a:solidFill>
                <a:latin typeface="AGaramondPro-Regular"/>
              </a:rPr>
              <a:t>a congenital non‐</a:t>
            </a:r>
            <a:r>
              <a:rPr lang="en-US" b="1" dirty="0" err="1">
                <a:solidFill>
                  <a:srgbClr val="00B050"/>
                </a:solidFill>
                <a:latin typeface="AGaramondPro-Regular"/>
              </a:rPr>
              <a:t>spherocytic</a:t>
            </a:r>
            <a:r>
              <a:rPr lang="en-US" b="1" dirty="0">
                <a:solidFill>
                  <a:srgbClr val="00B050"/>
                </a:solidFill>
                <a:latin typeface="AGaramondPro-Regular"/>
              </a:rPr>
              <a:t> </a:t>
            </a:r>
            <a:endParaRPr lang="ar-IQ" b="1" dirty="0" smtClean="0">
              <a:solidFill>
                <a:srgbClr val="00B050"/>
              </a:solidFill>
              <a:latin typeface="AGaramondPro-Regular"/>
            </a:endParaRPr>
          </a:p>
          <a:p>
            <a:pPr marL="0" indent="0" algn="l" rtl="0">
              <a:buNone/>
            </a:pPr>
            <a:r>
              <a:rPr lang="en-US" b="1" dirty="0" err="1" smtClean="0">
                <a:solidFill>
                  <a:srgbClr val="00B050"/>
                </a:solidFill>
                <a:latin typeface="AGaramondPro-Regular"/>
              </a:rPr>
              <a:t>Haemolytic</a:t>
            </a:r>
            <a:r>
              <a:rPr lang="en-US" b="1" dirty="0" smtClean="0">
                <a:solidFill>
                  <a:srgbClr val="00B050"/>
                </a:solidFill>
                <a:latin typeface="AGaramondPro-Regular"/>
              </a:rPr>
              <a:t> </a:t>
            </a:r>
            <a:r>
              <a:rPr lang="en-US" b="1" dirty="0" err="1" smtClean="0">
                <a:solidFill>
                  <a:srgbClr val="00B050"/>
                </a:solidFill>
                <a:latin typeface="AGaramondPro-Regular"/>
              </a:rPr>
              <a:t>anaemia</a:t>
            </a:r>
            <a:r>
              <a:rPr lang="en-US" b="1" dirty="0" smtClean="0">
                <a:solidFill>
                  <a:srgbClr val="00B050"/>
                </a:solidFill>
                <a:latin typeface="AGaramondPro-Regular"/>
              </a:rPr>
              <a:t>.</a:t>
            </a:r>
          </a:p>
          <a:p>
            <a:pPr marL="0" indent="0" algn="l">
              <a:buNone/>
            </a:pPr>
            <a:r>
              <a:rPr lang="en-US" dirty="0" smtClean="0">
                <a:latin typeface="MinionPro-Regular"/>
              </a:rPr>
              <a:t>The </a:t>
            </a:r>
            <a:r>
              <a:rPr lang="en-US" dirty="0" err="1" smtClean="0">
                <a:latin typeface="MinionPro-Regular"/>
              </a:rPr>
              <a:t>haemolysis</a:t>
            </a:r>
            <a:r>
              <a:rPr lang="en-US" dirty="0" smtClean="0">
                <a:latin typeface="MinionPro-Regular"/>
              </a:rPr>
              <a:t> is extravascular, although additional oxidative stress may provoke</a:t>
            </a:r>
            <a:endParaRPr lang="en-US" dirty="0">
              <a:latin typeface="MinionPro-Regular"/>
            </a:endParaRPr>
          </a:p>
          <a:p>
            <a:pPr marL="0" indent="0" algn="l">
              <a:buNone/>
            </a:pPr>
            <a:r>
              <a:rPr lang="en-US" dirty="0">
                <a:latin typeface="MinionPro-Regular"/>
              </a:rPr>
              <a:t>an acute intravascular episode.</a:t>
            </a:r>
            <a:endParaRPr lang="ar-IQ" b="1" dirty="0">
              <a:solidFill>
                <a:srgbClr val="00B050"/>
              </a:solidFill>
            </a:endParaRPr>
          </a:p>
        </p:txBody>
      </p:sp>
    </p:spTree>
    <p:extLst>
      <p:ext uri="{BB962C8B-B14F-4D97-AF65-F5344CB8AC3E}">
        <p14:creationId xmlns="" xmlns:p14="http://schemas.microsoft.com/office/powerpoint/2010/main" val="37622519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B050"/>
                </a:solidFill>
                <a:latin typeface="FrutigerLTStd-Bold"/>
              </a:rPr>
              <a:t>Laboratory diagnosis</a:t>
            </a:r>
            <a:endParaRPr lang="ar-IQ" dirty="0">
              <a:solidFill>
                <a:srgbClr val="00B050"/>
              </a:solidFill>
            </a:endParaRPr>
          </a:p>
        </p:txBody>
      </p:sp>
      <p:sp>
        <p:nvSpPr>
          <p:cNvPr id="3" name="عنصر نائب للمحتوى 2"/>
          <p:cNvSpPr>
            <a:spLocks noGrp="1"/>
          </p:cNvSpPr>
          <p:nvPr>
            <p:ph idx="1"/>
          </p:nvPr>
        </p:nvSpPr>
        <p:spPr>
          <a:xfrm>
            <a:off x="457200" y="1600200"/>
            <a:ext cx="8686800" cy="4525963"/>
          </a:xfrm>
        </p:spPr>
        <p:txBody>
          <a:bodyPr>
            <a:normAutofit fontScale="92500" lnSpcReduction="10000"/>
          </a:bodyPr>
          <a:lstStyle/>
          <a:p>
            <a:pPr marL="0" indent="0" algn="l">
              <a:buNone/>
            </a:pPr>
            <a:r>
              <a:rPr lang="en-US" dirty="0">
                <a:latin typeface="AGaramondPro-Regular"/>
              </a:rPr>
              <a:t>Between crises the blood count is </a:t>
            </a:r>
            <a:r>
              <a:rPr lang="en-US" dirty="0" smtClean="0">
                <a:latin typeface="AGaramondPro-Regular"/>
              </a:rPr>
              <a:t>normal</a:t>
            </a:r>
            <a:endParaRPr lang="en-US" dirty="0"/>
          </a:p>
          <a:p>
            <a:pPr marL="0" indent="0" algn="l">
              <a:buNone/>
            </a:pPr>
            <a:r>
              <a:rPr lang="en-US" dirty="0" smtClean="0"/>
              <a:t>1-</a:t>
            </a:r>
            <a:r>
              <a:rPr lang="en-US" dirty="0" smtClean="0">
                <a:latin typeface="MinionPro-Regular"/>
              </a:rPr>
              <a:t> Features of Acute </a:t>
            </a:r>
            <a:r>
              <a:rPr lang="en-US" dirty="0">
                <a:latin typeface="MinionPro-Regular"/>
              </a:rPr>
              <a:t>intravascular </a:t>
            </a:r>
            <a:r>
              <a:rPr lang="en-US" dirty="0" err="1" smtClean="0">
                <a:latin typeface="MinionPro-Regular"/>
              </a:rPr>
              <a:t>haemolysis</a:t>
            </a:r>
            <a:r>
              <a:rPr lang="en-US" dirty="0" smtClean="0">
                <a:latin typeface="MinionPro-Regular"/>
              </a:rPr>
              <a:t>.</a:t>
            </a:r>
          </a:p>
          <a:p>
            <a:pPr marL="0" indent="0" algn="l">
              <a:buNone/>
            </a:pPr>
            <a:r>
              <a:rPr lang="en-US" dirty="0" smtClean="0">
                <a:latin typeface="AGaramondPro-Regular"/>
              </a:rPr>
              <a:t>2-During </a:t>
            </a:r>
            <a:r>
              <a:rPr lang="en-US" dirty="0">
                <a:latin typeface="AGaramondPro-Regular"/>
              </a:rPr>
              <a:t>a crisis the </a:t>
            </a:r>
            <a:r>
              <a:rPr lang="en-US" dirty="0" smtClean="0">
                <a:latin typeface="AGaramondPro-Regular"/>
              </a:rPr>
              <a:t>blood film </a:t>
            </a:r>
            <a:r>
              <a:rPr lang="en-US" dirty="0">
                <a:latin typeface="AGaramondPro-Regular"/>
              </a:rPr>
              <a:t>may show contracted and fragmented cells, ‘bite’ cells </a:t>
            </a:r>
            <a:r>
              <a:rPr lang="en-US" dirty="0" smtClean="0">
                <a:latin typeface="AGaramondPro-Regular"/>
              </a:rPr>
              <a:t>and ‘blister</a:t>
            </a:r>
            <a:r>
              <a:rPr lang="en-US" dirty="0">
                <a:latin typeface="AGaramondPro-Regular"/>
              </a:rPr>
              <a:t>’ cells </a:t>
            </a:r>
            <a:r>
              <a:rPr lang="en-US" dirty="0" smtClean="0">
                <a:latin typeface="AGaramondPro-Regular"/>
              </a:rPr>
              <a:t> , </a:t>
            </a:r>
            <a:r>
              <a:rPr lang="en-US" dirty="0">
                <a:latin typeface="AGaramondPro-Regular"/>
              </a:rPr>
              <a:t>which have had Heinz bodies </a:t>
            </a:r>
            <a:r>
              <a:rPr lang="en-US" dirty="0" smtClean="0">
                <a:latin typeface="AGaramondPro-Regular"/>
              </a:rPr>
              <a:t>removed by </a:t>
            </a:r>
            <a:r>
              <a:rPr lang="en-US" dirty="0">
                <a:latin typeface="AGaramondPro-Regular"/>
              </a:rPr>
              <a:t>the spleen</a:t>
            </a:r>
            <a:r>
              <a:rPr lang="en-US" dirty="0" smtClean="0">
                <a:latin typeface="AGaramondPro-Regular"/>
              </a:rPr>
              <a:t>.</a:t>
            </a:r>
          </a:p>
          <a:p>
            <a:pPr marL="0" indent="0" algn="l">
              <a:buNone/>
            </a:pPr>
            <a:r>
              <a:rPr lang="en-US" dirty="0" smtClean="0">
                <a:latin typeface="AGaramondPro-Regular"/>
              </a:rPr>
              <a:t> </a:t>
            </a:r>
            <a:r>
              <a:rPr lang="en-US" dirty="0">
                <a:latin typeface="AGaramondPro-Regular"/>
              </a:rPr>
              <a:t>Heinz bodies (oxidized, denatured </a:t>
            </a:r>
            <a:r>
              <a:rPr lang="en-US" dirty="0" err="1">
                <a:latin typeface="AGaramondPro-Regular"/>
              </a:rPr>
              <a:t>haemoglobin</a:t>
            </a:r>
            <a:r>
              <a:rPr lang="en-US" dirty="0">
                <a:latin typeface="AGaramondPro-Regular"/>
              </a:rPr>
              <a:t>)</a:t>
            </a:r>
          </a:p>
          <a:p>
            <a:pPr marL="0" indent="0" algn="l">
              <a:buNone/>
            </a:pPr>
            <a:r>
              <a:rPr lang="en-US" dirty="0">
                <a:latin typeface="AGaramondPro-Regular"/>
              </a:rPr>
              <a:t>may be seen in the reticulocyte preparation, particularly if </a:t>
            </a:r>
            <a:r>
              <a:rPr lang="en-US" dirty="0" smtClean="0">
                <a:latin typeface="AGaramondPro-Regular"/>
              </a:rPr>
              <a:t>the spleen </a:t>
            </a:r>
            <a:r>
              <a:rPr lang="en-US" dirty="0">
                <a:latin typeface="AGaramondPro-Regular"/>
              </a:rPr>
              <a:t>is absent. </a:t>
            </a:r>
            <a:r>
              <a:rPr lang="en-US" dirty="0" smtClean="0">
                <a:latin typeface="MinionPro-Regular"/>
              </a:rPr>
              <a:t> </a:t>
            </a:r>
            <a:endParaRPr lang="ar-IQ" dirty="0"/>
          </a:p>
        </p:txBody>
      </p:sp>
    </p:spTree>
    <p:extLst>
      <p:ext uri="{BB962C8B-B14F-4D97-AF65-F5344CB8AC3E}">
        <p14:creationId xmlns="" xmlns:p14="http://schemas.microsoft.com/office/powerpoint/2010/main" val="12525242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sz="2700" dirty="0">
                <a:latin typeface="MinionPro-Regular"/>
              </a:rPr>
              <a:t>G6PD deficiency. Peripheral blood film </a:t>
            </a:r>
            <a:r>
              <a:rPr lang="en-US" sz="2700" dirty="0" smtClean="0">
                <a:latin typeface="MinionPro-Regular"/>
              </a:rPr>
              <a:t>following acute </a:t>
            </a:r>
            <a:r>
              <a:rPr lang="en-US" sz="2700" dirty="0">
                <a:latin typeface="MinionPro-Regular"/>
              </a:rPr>
              <a:t>oxidant drug-induced </a:t>
            </a:r>
            <a:r>
              <a:rPr lang="en-US" sz="2700" dirty="0" err="1">
                <a:latin typeface="MinionPro-Regular"/>
              </a:rPr>
              <a:t>haemolysis</a:t>
            </a:r>
            <a:r>
              <a:rPr lang="en-US" sz="2700" dirty="0">
                <a:latin typeface="MinionPro-Regular"/>
              </a:rPr>
              <a:t> shows an erythroblast </a:t>
            </a:r>
            <a:r>
              <a:rPr lang="en-US" sz="2700" dirty="0" smtClean="0">
                <a:latin typeface="MinionPro-Regular"/>
              </a:rPr>
              <a:t>and damaged </a:t>
            </a:r>
            <a:r>
              <a:rPr lang="en-US" sz="2700" dirty="0">
                <a:latin typeface="MinionPro-Regular"/>
              </a:rPr>
              <a:t>red cells, including ‘blister’ and ‘bite’ cells</a:t>
            </a:r>
            <a:endParaRPr lang="ar-IQ" sz="2700" dirty="0"/>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396304" y="1875142"/>
            <a:ext cx="6351392" cy="3976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423124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97926" y="1881493"/>
            <a:ext cx="6148147" cy="3963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98548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600200"/>
            <a:ext cx="8507288" cy="4525963"/>
          </a:xfrm>
        </p:spPr>
        <p:txBody>
          <a:bodyPr>
            <a:normAutofit/>
          </a:bodyPr>
          <a:lstStyle/>
          <a:p>
            <a:pPr marL="0" indent="0" algn="l">
              <a:buNone/>
            </a:pPr>
            <a:r>
              <a:rPr lang="en-US" dirty="0" smtClean="0"/>
              <a:t>3-</a:t>
            </a:r>
            <a:r>
              <a:rPr lang="en-US" dirty="0">
                <a:latin typeface="AGaramondPro-Regular"/>
              </a:rPr>
              <a:t>  </a:t>
            </a:r>
            <a:r>
              <a:rPr lang="en-US" dirty="0" smtClean="0">
                <a:latin typeface="AGaramondPro-Regular"/>
              </a:rPr>
              <a:t>Red </a:t>
            </a:r>
            <a:r>
              <a:rPr lang="en-US" dirty="0">
                <a:latin typeface="AGaramondPro-Regular"/>
              </a:rPr>
              <a:t>cell enzyme </a:t>
            </a:r>
            <a:r>
              <a:rPr lang="en-US" dirty="0" smtClean="0">
                <a:latin typeface="AGaramondPro-Regular"/>
              </a:rPr>
              <a:t>assay </a:t>
            </a:r>
          </a:p>
          <a:p>
            <a:pPr marL="0" indent="0" algn="l">
              <a:buNone/>
            </a:pPr>
            <a:r>
              <a:rPr lang="en-US" dirty="0" smtClean="0">
                <a:latin typeface="AGaramondPro-Regular"/>
              </a:rPr>
              <a:t>Because </a:t>
            </a:r>
            <a:r>
              <a:rPr lang="en-US" dirty="0">
                <a:latin typeface="AGaramondPro-Regular"/>
              </a:rPr>
              <a:t>of the higher enzyme level in young red cells, </a:t>
            </a:r>
            <a:r>
              <a:rPr lang="en-US" dirty="0" smtClean="0">
                <a:solidFill>
                  <a:prstClr val="black"/>
                </a:solidFill>
                <a:latin typeface="AGaramondPro-Regular"/>
              </a:rPr>
              <a:t>red </a:t>
            </a:r>
            <a:r>
              <a:rPr lang="en-US" dirty="0">
                <a:solidFill>
                  <a:prstClr val="black"/>
                </a:solidFill>
                <a:latin typeface="AGaramondPro-Regular"/>
              </a:rPr>
              <a:t>cell enzyme assay </a:t>
            </a:r>
            <a:r>
              <a:rPr lang="en-US" dirty="0" smtClean="0">
                <a:latin typeface="AGaramondPro-Regular"/>
              </a:rPr>
              <a:t>may </a:t>
            </a:r>
            <a:r>
              <a:rPr lang="en-US" dirty="0">
                <a:latin typeface="AGaramondPro-Regular"/>
              </a:rPr>
              <a:t>give a ‘false’ normal level in the </a:t>
            </a:r>
            <a:r>
              <a:rPr lang="en-US" dirty="0" smtClean="0">
                <a:latin typeface="AGaramondPro-Regular"/>
              </a:rPr>
              <a:t>phase of </a:t>
            </a:r>
            <a:r>
              <a:rPr lang="en-US" dirty="0">
                <a:latin typeface="AGaramondPro-Regular"/>
              </a:rPr>
              <a:t>acute </a:t>
            </a:r>
            <a:r>
              <a:rPr lang="en-US" dirty="0" err="1">
                <a:latin typeface="AGaramondPro-Regular"/>
              </a:rPr>
              <a:t>haemolysis</a:t>
            </a:r>
            <a:r>
              <a:rPr lang="en-US" dirty="0">
                <a:latin typeface="AGaramondPro-Regular"/>
              </a:rPr>
              <a:t> with a reticulocyte response. </a:t>
            </a:r>
            <a:r>
              <a:rPr lang="en-US" dirty="0" smtClean="0">
                <a:latin typeface="AGaramondPro-Regular"/>
              </a:rPr>
              <a:t>Subsequent assay </a:t>
            </a:r>
            <a:r>
              <a:rPr lang="en-US" dirty="0">
                <a:latin typeface="AGaramondPro-Regular"/>
              </a:rPr>
              <a:t>after the acute phase reveals the low G6PD level when </a:t>
            </a:r>
            <a:r>
              <a:rPr lang="en-US" dirty="0" smtClean="0">
                <a:latin typeface="AGaramondPro-Regular"/>
              </a:rPr>
              <a:t>the red </a:t>
            </a:r>
            <a:r>
              <a:rPr lang="en-US" dirty="0">
                <a:latin typeface="AGaramondPro-Regular"/>
              </a:rPr>
              <a:t>cell population is of normal age distribution</a:t>
            </a:r>
            <a:r>
              <a:rPr lang="en-US" dirty="0" smtClean="0">
                <a:latin typeface="AGaramondPro-Regular"/>
              </a:rPr>
              <a:t>. </a:t>
            </a:r>
            <a:endParaRPr lang="ar-IQ" dirty="0"/>
          </a:p>
        </p:txBody>
      </p:sp>
    </p:spTree>
    <p:extLst>
      <p:ext uri="{BB962C8B-B14F-4D97-AF65-F5344CB8AC3E}">
        <p14:creationId xmlns="" xmlns:p14="http://schemas.microsoft.com/office/powerpoint/2010/main" val="1873822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a:solidFill>
                  <a:srgbClr val="4D009A"/>
                </a:solidFill>
                <a:latin typeface="HelveticaLTStd-BoldObl"/>
              </a:rPr>
              <a:t>Glycolytic (</a:t>
            </a:r>
            <a:r>
              <a:rPr lang="en-US" b="1" i="1" dirty="0" err="1">
                <a:solidFill>
                  <a:srgbClr val="4D009A"/>
                </a:solidFill>
                <a:latin typeface="HelveticaLTStd-BoldObl"/>
              </a:rPr>
              <a:t>Embden</a:t>
            </a:r>
            <a:r>
              <a:rPr lang="en-US" b="1" i="1" dirty="0">
                <a:solidFill>
                  <a:srgbClr val="4D009A"/>
                </a:solidFill>
                <a:latin typeface="HelveticaLTStd-BoldObl"/>
              </a:rPr>
              <a:t>–Meyerhof) pathway defects</a:t>
            </a:r>
            <a:br>
              <a:rPr lang="en-US" b="1" i="1" dirty="0">
                <a:solidFill>
                  <a:srgbClr val="4D009A"/>
                </a:solidFill>
                <a:latin typeface="HelveticaLTStd-BoldObl"/>
              </a:rPr>
            </a:br>
            <a:endParaRPr lang="ar-IQ" dirty="0"/>
          </a:p>
        </p:txBody>
      </p:sp>
      <p:sp>
        <p:nvSpPr>
          <p:cNvPr id="3" name="عنصر نائب للمحتوى 2"/>
          <p:cNvSpPr>
            <a:spLocks noGrp="1"/>
          </p:cNvSpPr>
          <p:nvPr>
            <p:ph idx="1"/>
          </p:nvPr>
        </p:nvSpPr>
        <p:spPr>
          <a:xfrm>
            <a:off x="457200" y="1600200"/>
            <a:ext cx="8579296" cy="4525963"/>
          </a:xfrm>
        </p:spPr>
        <p:txBody>
          <a:bodyPr>
            <a:normAutofit/>
          </a:bodyPr>
          <a:lstStyle/>
          <a:p>
            <a:pPr marL="0" indent="0" algn="l">
              <a:buNone/>
            </a:pPr>
            <a:r>
              <a:rPr lang="en-US" dirty="0" smtClean="0">
                <a:solidFill>
                  <a:srgbClr val="000000"/>
                </a:solidFill>
                <a:latin typeface="AGaramondPro-Regular"/>
              </a:rPr>
              <a:t>These </a:t>
            </a:r>
            <a:r>
              <a:rPr lang="en-US" dirty="0">
                <a:solidFill>
                  <a:srgbClr val="000000"/>
                </a:solidFill>
                <a:latin typeface="AGaramondPro-Regular"/>
              </a:rPr>
              <a:t>are all uncommon and lead to a congenital </a:t>
            </a:r>
            <a:r>
              <a:rPr lang="en-US" dirty="0" smtClean="0">
                <a:solidFill>
                  <a:srgbClr val="000000"/>
                </a:solidFill>
                <a:latin typeface="AGaramondPro-Regular"/>
              </a:rPr>
              <a:t>non‐</a:t>
            </a:r>
            <a:r>
              <a:rPr lang="en-US" dirty="0" err="1" smtClean="0">
                <a:solidFill>
                  <a:srgbClr val="000000"/>
                </a:solidFill>
                <a:latin typeface="AGaramondPro-Regular"/>
              </a:rPr>
              <a:t>spherocytic</a:t>
            </a:r>
            <a:r>
              <a:rPr lang="en-US" dirty="0" smtClean="0">
                <a:solidFill>
                  <a:srgbClr val="000000"/>
                </a:solidFill>
                <a:latin typeface="AGaramondPro-Regular"/>
              </a:rPr>
              <a:t> </a:t>
            </a:r>
            <a:r>
              <a:rPr lang="en-US" dirty="0" err="1" smtClean="0">
                <a:solidFill>
                  <a:srgbClr val="000000"/>
                </a:solidFill>
                <a:latin typeface="AGaramondPro-Regular"/>
              </a:rPr>
              <a:t>haemolytic</a:t>
            </a:r>
            <a:r>
              <a:rPr lang="en-US" dirty="0" smtClean="0">
                <a:solidFill>
                  <a:srgbClr val="000000"/>
                </a:solidFill>
                <a:latin typeface="AGaramondPro-Regular"/>
              </a:rPr>
              <a:t> </a:t>
            </a:r>
            <a:r>
              <a:rPr lang="en-US" dirty="0" err="1">
                <a:solidFill>
                  <a:srgbClr val="000000"/>
                </a:solidFill>
                <a:latin typeface="AGaramondPro-Regular"/>
              </a:rPr>
              <a:t>anaemia</a:t>
            </a:r>
            <a:r>
              <a:rPr lang="en-US" dirty="0">
                <a:solidFill>
                  <a:srgbClr val="000000"/>
                </a:solidFill>
                <a:latin typeface="AGaramondPro-Regular"/>
              </a:rPr>
              <a:t>. In some there are defects of other</a:t>
            </a:r>
          </a:p>
          <a:p>
            <a:pPr marL="0" indent="0" algn="l">
              <a:buNone/>
            </a:pPr>
            <a:r>
              <a:rPr lang="en-US" dirty="0">
                <a:solidFill>
                  <a:srgbClr val="000000"/>
                </a:solidFill>
                <a:latin typeface="AGaramondPro-Regular"/>
              </a:rPr>
              <a:t>systems (e.g. a myopathy). The most frequently encountered </a:t>
            </a:r>
            <a:r>
              <a:rPr lang="en-US" dirty="0" smtClean="0">
                <a:solidFill>
                  <a:srgbClr val="000000"/>
                </a:solidFill>
                <a:latin typeface="AGaramondPro-Regular"/>
              </a:rPr>
              <a:t>is pyruvate </a:t>
            </a:r>
            <a:r>
              <a:rPr lang="en-US" dirty="0">
                <a:solidFill>
                  <a:srgbClr val="000000"/>
                </a:solidFill>
                <a:latin typeface="AGaramondPro-Regular"/>
              </a:rPr>
              <a:t>kinase (PK) deficiency</a:t>
            </a:r>
            <a:endParaRPr lang="ar-IQ" dirty="0"/>
          </a:p>
        </p:txBody>
      </p:sp>
    </p:spTree>
    <p:extLst>
      <p:ext uri="{BB962C8B-B14F-4D97-AF65-F5344CB8AC3E}">
        <p14:creationId xmlns="" xmlns:p14="http://schemas.microsoft.com/office/powerpoint/2010/main" val="19334694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indent="0" algn="l" rtl="0">
              <a:buNone/>
            </a:pPr>
            <a:r>
              <a:rPr lang="ar-IQ" b="1" dirty="0" smtClean="0">
                <a:solidFill>
                  <a:srgbClr val="00B0F0"/>
                </a:solidFill>
                <a:latin typeface="AGaramondPro-Regular"/>
              </a:rPr>
              <a:t> </a:t>
            </a:r>
            <a:r>
              <a:rPr lang="en-US" b="1" dirty="0" smtClean="0">
                <a:solidFill>
                  <a:srgbClr val="00B0F0"/>
                </a:solidFill>
                <a:latin typeface="AGaramondPro-Regular"/>
              </a:rPr>
              <a:t>Pyruvate </a:t>
            </a:r>
            <a:r>
              <a:rPr lang="en-US" b="1" dirty="0">
                <a:solidFill>
                  <a:srgbClr val="00B0F0"/>
                </a:solidFill>
                <a:latin typeface="AGaramondPro-Regular"/>
              </a:rPr>
              <a:t>kinase (PK) </a:t>
            </a:r>
            <a:r>
              <a:rPr lang="en-US" b="1" dirty="0" smtClean="0">
                <a:solidFill>
                  <a:srgbClr val="00B0F0"/>
                </a:solidFill>
                <a:latin typeface="AGaramondPro-Regular"/>
              </a:rPr>
              <a:t>deficiency</a:t>
            </a:r>
          </a:p>
          <a:p>
            <a:pPr marL="0" lvl="0" indent="0" algn="l" rtl="0">
              <a:buNone/>
            </a:pPr>
            <a:r>
              <a:rPr lang="en-US" b="1" dirty="0" smtClean="0">
                <a:solidFill>
                  <a:srgbClr val="C00000"/>
                </a:solidFill>
                <a:latin typeface="AGaramondPro-Regular"/>
              </a:rPr>
              <a:t>Homework</a:t>
            </a:r>
            <a:endParaRPr lang="ar-IQ" b="1" dirty="0">
              <a:solidFill>
                <a:srgbClr val="C00000"/>
              </a:solidFill>
            </a:endParaRPr>
          </a:p>
          <a:p>
            <a:endParaRPr lang="ar-IQ" dirty="0"/>
          </a:p>
        </p:txBody>
      </p:sp>
    </p:spTree>
    <p:extLst>
      <p:ext uri="{BB962C8B-B14F-4D97-AF65-F5344CB8AC3E}">
        <p14:creationId xmlns="" xmlns:p14="http://schemas.microsoft.com/office/powerpoint/2010/main" val="114419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251520" y="1600200"/>
            <a:ext cx="8435280" cy="4525963"/>
          </a:xfrm>
        </p:spPr>
        <p:txBody>
          <a:bodyPr>
            <a:normAutofit/>
          </a:bodyPr>
          <a:lstStyle/>
          <a:p>
            <a:pPr marL="0" indent="0" algn="l">
              <a:buNone/>
            </a:pPr>
            <a:r>
              <a:rPr lang="en-US" b="1" i="1" u="sng" dirty="0">
                <a:solidFill>
                  <a:srgbClr val="FF0000"/>
                </a:solidFill>
                <a:latin typeface="MinionPro-Regular"/>
              </a:rPr>
              <a:t>Normally, in adults</a:t>
            </a:r>
            <a:r>
              <a:rPr lang="en-US" dirty="0">
                <a:latin typeface="MinionPro-Regular"/>
              </a:rPr>
              <a:t>, the bone marrow output is well </a:t>
            </a:r>
            <a:r>
              <a:rPr lang="en-US" dirty="0" smtClean="0">
                <a:latin typeface="MinionPro-Regular"/>
              </a:rPr>
              <a:t>below its maximal </a:t>
            </a:r>
            <a:r>
              <a:rPr lang="en-US" dirty="0">
                <a:latin typeface="MinionPro-Regular"/>
              </a:rPr>
              <a:t>capacity. </a:t>
            </a:r>
            <a:endParaRPr lang="en-US" dirty="0" smtClean="0">
              <a:latin typeface="MinionPro-Regular"/>
            </a:endParaRPr>
          </a:p>
          <a:p>
            <a:pPr marL="0" indent="0" algn="l">
              <a:buNone/>
            </a:pPr>
            <a:r>
              <a:rPr lang="en-US" dirty="0" smtClean="0">
                <a:latin typeface="MinionPro-Regular"/>
              </a:rPr>
              <a:t>Red </a:t>
            </a:r>
            <a:r>
              <a:rPr lang="en-US" dirty="0">
                <a:latin typeface="MinionPro-Regular"/>
              </a:rPr>
              <a:t>cell production can be increased </a:t>
            </a:r>
            <a:r>
              <a:rPr lang="en-US" b="1" i="1" dirty="0" smtClean="0">
                <a:solidFill>
                  <a:srgbClr val="FF0000"/>
                </a:solidFill>
                <a:latin typeface="MinionPro-Regular"/>
              </a:rPr>
              <a:t>more than ten fold</a:t>
            </a:r>
            <a:r>
              <a:rPr lang="en-US" dirty="0" smtClean="0">
                <a:latin typeface="MinionPro-Regular"/>
              </a:rPr>
              <a:t> </a:t>
            </a:r>
            <a:r>
              <a:rPr lang="en-US" dirty="0">
                <a:latin typeface="MinionPro-Regular"/>
              </a:rPr>
              <a:t>in the adult by increasing the cellularity of </a:t>
            </a:r>
            <a:r>
              <a:rPr lang="en-US" dirty="0" smtClean="0">
                <a:latin typeface="MinionPro-Regular"/>
              </a:rPr>
              <a:t>existing </a:t>
            </a:r>
            <a:r>
              <a:rPr lang="en-US" dirty="0" err="1" smtClean="0">
                <a:latin typeface="MinionPro-Regular"/>
              </a:rPr>
              <a:t>haemopoietic</a:t>
            </a:r>
            <a:r>
              <a:rPr lang="en-US" dirty="0" smtClean="0">
                <a:latin typeface="MinionPro-Regular"/>
              </a:rPr>
              <a:t> </a:t>
            </a:r>
            <a:r>
              <a:rPr lang="en-US" dirty="0">
                <a:latin typeface="MinionPro-Regular"/>
              </a:rPr>
              <a:t>marrow, as well as by expansion of </a:t>
            </a:r>
            <a:r>
              <a:rPr lang="en-US" dirty="0" err="1">
                <a:latin typeface="MinionPro-Regular"/>
              </a:rPr>
              <a:t>haemopoietic</a:t>
            </a:r>
            <a:endParaRPr lang="en-US" dirty="0">
              <a:latin typeface="MinionPro-Regular"/>
            </a:endParaRPr>
          </a:p>
          <a:p>
            <a:pPr marL="0" indent="0" algn="l">
              <a:buNone/>
            </a:pPr>
            <a:r>
              <a:rPr lang="en-US" dirty="0">
                <a:latin typeface="MinionPro-Regular"/>
              </a:rPr>
              <a:t>marrow into the long bones.</a:t>
            </a:r>
            <a:endParaRPr lang="ar-IQ" dirty="0"/>
          </a:p>
        </p:txBody>
      </p:sp>
    </p:spTree>
    <p:extLst>
      <p:ext uri="{BB962C8B-B14F-4D97-AF65-F5344CB8AC3E}">
        <p14:creationId xmlns="" xmlns:p14="http://schemas.microsoft.com/office/powerpoint/2010/main" val="1839906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2732</Words>
  <Application>Microsoft Office PowerPoint</Application>
  <PresentationFormat>On-screen Show (4:3)</PresentationFormat>
  <Paragraphs>228</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سمة Office</vt:lpstr>
      <vt:lpstr>Haemolytic anaemias</vt:lpstr>
      <vt:lpstr>Normal red cell destruction </vt:lpstr>
      <vt:lpstr>Slide 3</vt:lpstr>
      <vt:lpstr>Slide 4</vt:lpstr>
      <vt:lpstr>Slide 5</vt:lpstr>
      <vt:lpstr>Slide 6</vt:lpstr>
      <vt:lpstr>Slide 7</vt:lpstr>
      <vt:lpstr>Haemolysis </vt:lpstr>
      <vt:lpstr>Slide 9</vt:lpstr>
      <vt:lpstr>Slide 10</vt:lpstr>
      <vt:lpstr>Bony changes</vt:lpstr>
      <vt:lpstr>Slide 12</vt:lpstr>
      <vt:lpstr>Slide 13</vt:lpstr>
      <vt:lpstr>Slide 14</vt:lpstr>
      <vt:lpstr>Classification </vt:lpstr>
      <vt:lpstr>Slide 16</vt:lpstr>
      <vt:lpstr>General features of haemolysis </vt:lpstr>
      <vt:lpstr>Slide 18</vt:lpstr>
      <vt:lpstr>Slide 19</vt:lpstr>
      <vt:lpstr>Slide 20</vt:lpstr>
      <vt:lpstr>Slide 21</vt:lpstr>
      <vt:lpstr>Clinical features </vt:lpstr>
      <vt:lpstr>Jaundice, anemia, and hemoglobinemia from intravascular hemolysis</vt:lpstr>
      <vt:lpstr>Sickle cell anemia skin ulcers</vt:lpstr>
      <vt:lpstr>Slide 25</vt:lpstr>
      <vt:lpstr>Laboratory findings </vt:lpstr>
      <vt:lpstr>Slide 27</vt:lpstr>
      <vt:lpstr> Bony changes include bossing of the skull; hypertrophy of the maxilla, exposing the upper teeth; depression of nasal bridge; and periorbital puffiness</vt:lpstr>
      <vt:lpstr>Bone marrow findings (upper :B.M.aspirate ,lower:B.M.biopsy) in hemolytic anemia.    Erythroid hyperplasia is present with a predominance of erythroid  precursors</vt:lpstr>
      <vt:lpstr>Reticulocytes</vt:lpstr>
      <vt:lpstr>Reticulocytes</vt:lpstr>
      <vt:lpstr>Slide 32</vt:lpstr>
      <vt:lpstr>Slide 33</vt:lpstr>
      <vt:lpstr>Slide 34</vt:lpstr>
      <vt:lpstr>Slide 35</vt:lpstr>
      <vt:lpstr>Sickle cell anemia</vt:lpstr>
      <vt:lpstr>Warm autoimmune haemolytic anaemia. Blood film showing spherocytosis (arrows), polychromasia and a nucleated red blood cell</vt:lpstr>
      <vt:lpstr>Cold haemagglutinin disease. Blood film showing gross haemagglutination</vt:lpstr>
      <vt:lpstr>Slide 39</vt:lpstr>
      <vt:lpstr>Osmotic fragility curves of normal and hereditary spherocytosis red blood cells</vt:lpstr>
      <vt:lpstr>Slide 41</vt:lpstr>
      <vt:lpstr>Slide 42</vt:lpstr>
      <vt:lpstr>Slide 43</vt:lpstr>
      <vt:lpstr>Slide 44</vt:lpstr>
      <vt:lpstr>Slide 45</vt:lpstr>
      <vt:lpstr>Causes of intravascular haemolysis.</vt:lpstr>
      <vt:lpstr>Features of extravascular haemolysis </vt:lpstr>
      <vt:lpstr>Hereditary haemolytic anaemias </vt:lpstr>
      <vt:lpstr>Pathogenesis </vt:lpstr>
      <vt:lpstr>Clinical features</vt:lpstr>
      <vt:lpstr>Molecular basis of hereditary spherocytosis</vt:lpstr>
      <vt:lpstr>Laboratory diagnosis  </vt:lpstr>
      <vt:lpstr>Slide 53</vt:lpstr>
      <vt:lpstr>Slide 54</vt:lpstr>
      <vt:lpstr>The spherocytes are deeply staining and of small diameter. Larger polychromatic cells are reticulocytes (confirmed by supravital staining</vt:lpstr>
      <vt:lpstr>Slide 56</vt:lpstr>
      <vt:lpstr>Slide 57</vt:lpstr>
      <vt:lpstr>Slide 58</vt:lpstr>
      <vt:lpstr>Osmotic fragility test in hereditary spherocytosis. Osmotic fragility is increased in the microspherocytes (right shift), but there is also a small population of resistant cells due to increased reticulocytes (a). After splenectomy, the microspherocytes remain, but the proportion of reticulocytes is reduced to normal values and the resistant cells are not seen</vt:lpstr>
      <vt:lpstr>Slide 60</vt:lpstr>
      <vt:lpstr>Slide 61</vt:lpstr>
      <vt:lpstr>Slide 62</vt:lpstr>
      <vt:lpstr>Slide 63</vt:lpstr>
      <vt:lpstr>Hereditary elliptocytosis </vt:lpstr>
      <vt:lpstr>Molecular basis of   elliptocytosis</vt:lpstr>
      <vt:lpstr>Blood film in hereditary elliptocytosis</vt:lpstr>
      <vt:lpstr>Slide 67</vt:lpstr>
      <vt:lpstr>. Marked anisocytosis and poikilocytosis from a child with  Hereditary pyropoikilocytosis, </vt:lpstr>
      <vt:lpstr>Southeast Asian ovalocytosis, peripheral blood films. Mild ovalocytosis and some stomatocytosis</vt:lpstr>
      <vt:lpstr>Defective red cell metabolism </vt:lpstr>
      <vt:lpstr>Haemoglobin and red blood cell (RBC) membranes are usually protected from oxidant stress by reduced glutathione (GSH). In G6PD deficiency, NADPH and GSH synthesis is impaired. F6P, fructose‐6‐phosphate; G6P, glucose‐6‐phosphate; G6PD, glucose‐6‐phosphate dehydrogenase; 6‐PG, 6‐ phosphogluconate; GSSG, glutathione (oxidized form); NADP, NADPH, nicotinamide adenine dinucleotide phosphate</vt:lpstr>
      <vt:lpstr>Slide 72</vt:lpstr>
      <vt:lpstr>Slide 73</vt:lpstr>
      <vt:lpstr>Slide 74</vt:lpstr>
      <vt:lpstr>Slide 75</vt:lpstr>
      <vt:lpstr>Slide 76</vt:lpstr>
      <vt:lpstr>Slide 77</vt:lpstr>
      <vt:lpstr>World Health Organization classification of G6PD deficiency</vt:lpstr>
      <vt:lpstr>Clinical features </vt:lpstr>
      <vt:lpstr>Slide 80</vt:lpstr>
      <vt:lpstr>Slide 81</vt:lpstr>
      <vt:lpstr>Slide 82</vt:lpstr>
      <vt:lpstr>Laboratory diagnosis</vt:lpstr>
      <vt:lpstr>G6PD deficiency. Peripheral blood film following acute oxidant drug-induced haemolysis shows an erythroblast and damaged red cells, including ‘blister’ and ‘bite’ cells</vt:lpstr>
      <vt:lpstr>Slide 85</vt:lpstr>
      <vt:lpstr>Slide 86</vt:lpstr>
      <vt:lpstr>Glycolytic (Embden–Meyerhof) pathway defects </vt:lpstr>
      <vt:lpstr>Slide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Haemolytic anaemias</dc:title>
  <dc:creator>al naseem</dc:creator>
  <cp:lastModifiedBy>HP</cp:lastModifiedBy>
  <cp:revision>51</cp:revision>
  <dcterms:created xsi:type="dcterms:W3CDTF">2016-10-22T08:29:55Z</dcterms:created>
  <dcterms:modified xsi:type="dcterms:W3CDTF">2019-02-28T07:50:47Z</dcterms:modified>
</cp:coreProperties>
</file>