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media/image3.png" ContentType="image/png"/>
  <Override PartName="/ppt/media/image1.png" ContentType="image/png"/>
  <Override PartName="/ppt/media/image2.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_rels/slide26.xml.rels" ContentType="application/vnd.openxmlformats-package.relationships+xml"/>
  <Override PartName="/ppt/slides/_rels/slide25.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5" name="PlaceHolder 5"/>
          <p:cNvSpPr>
            <a:spLocks noGrp="1"/>
          </p:cNvSpPr>
          <p:nvPr>
            <p:ph type="body"/>
          </p:nvPr>
        </p:nvSpPr>
        <p:spPr>
          <a:xfrm>
            <a:off x="6639120" y="405864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7" name="PlaceHolder 7"/>
          <p:cNvSpPr>
            <a:spLocks noGrp="1"/>
          </p:cNvSpPr>
          <p:nvPr>
            <p:ph type="body"/>
          </p:nvPr>
        </p:nvSpPr>
        <p:spPr>
          <a:xfrm>
            <a:off x="504000" y="405864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1"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768680"/>
            <a:ext cx="9072000" cy="43840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5"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46"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0"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1" name="PlaceHolder 3"/>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2" name="PlaceHolder 4"/>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4"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5"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6" name="PlaceHolder 4"/>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8"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9"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0" name="PlaceHolder 4"/>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2" name="PlaceHolder 2"/>
          <p:cNvSpPr>
            <a:spLocks noGrp="1"/>
          </p:cNvSpPr>
          <p:nvPr>
            <p:ph type="body"/>
          </p:nvPr>
        </p:nvSpPr>
        <p:spPr>
          <a:xfrm>
            <a:off x="504000" y="1768680"/>
            <a:ext cx="907200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3" name="PlaceHolder 3"/>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5"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6"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7" name="PlaceHolder 4"/>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8" name="PlaceHolder 5"/>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0" name="PlaceHolder 2"/>
          <p:cNvSpPr>
            <a:spLocks noGrp="1"/>
          </p:cNvSpPr>
          <p:nvPr>
            <p:ph type="body"/>
          </p:nvPr>
        </p:nvSpPr>
        <p:spPr>
          <a:xfrm>
            <a:off x="504000" y="176868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1" name="PlaceHolder 3"/>
          <p:cNvSpPr>
            <a:spLocks noGrp="1"/>
          </p:cNvSpPr>
          <p:nvPr>
            <p:ph type="body"/>
          </p:nvPr>
        </p:nvSpPr>
        <p:spPr>
          <a:xfrm>
            <a:off x="3571560" y="176868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2" name="PlaceHolder 4"/>
          <p:cNvSpPr>
            <a:spLocks noGrp="1"/>
          </p:cNvSpPr>
          <p:nvPr>
            <p:ph type="body"/>
          </p:nvPr>
        </p:nvSpPr>
        <p:spPr>
          <a:xfrm>
            <a:off x="6639120" y="176868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3" name="PlaceHolder 5"/>
          <p:cNvSpPr>
            <a:spLocks noGrp="1"/>
          </p:cNvSpPr>
          <p:nvPr>
            <p:ph type="body"/>
          </p:nvPr>
        </p:nvSpPr>
        <p:spPr>
          <a:xfrm>
            <a:off x="6639120" y="405864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4" name="PlaceHolder 6"/>
          <p:cNvSpPr>
            <a:spLocks noGrp="1"/>
          </p:cNvSpPr>
          <p:nvPr>
            <p:ph type="body"/>
          </p:nvPr>
        </p:nvSpPr>
        <p:spPr>
          <a:xfrm>
            <a:off x="3571560" y="405864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5" name="PlaceHolder 7"/>
          <p:cNvSpPr>
            <a:spLocks noGrp="1"/>
          </p:cNvSpPr>
          <p:nvPr>
            <p:ph type="body"/>
          </p:nvPr>
        </p:nvSpPr>
        <p:spPr>
          <a:xfrm>
            <a:off x="504000" y="4058640"/>
            <a:ext cx="292104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b="0" lang="en-US" sz="4400" spc="-1" strike="noStrike">
                <a:solidFill>
                  <a:srgbClr val="000000"/>
                </a:solidFill>
                <a:uFill>
                  <a:solidFill>
                    <a:srgbClr val="ffffff"/>
                  </a:solidFill>
                </a:uFill>
                <a:latin typeface="Arial"/>
              </a:rPr>
              <a:t>انقر لتحرير تنسيق نص العنوان</a:t>
            </a:r>
            <a:endParaRPr b="0" lang="en-US"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انقر لتحرير تنسيق نص التخطيط</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المستوى الثاني للتخطيط</a:t>
            </a:r>
            <a:endParaRPr b="0" lang="en-US"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المستوى الثالث للتخطيط</a:t>
            </a:r>
            <a:endParaRPr b="0" lang="en-US"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uFill>
                  <a:solidFill>
                    <a:srgbClr val="ffffff"/>
                  </a:solidFill>
                </a:uFill>
                <a:latin typeface="Arial"/>
              </a:rPr>
              <a:t>المستوى الرابع للتخطيط</a:t>
            </a:r>
            <a:endParaRPr b="0" lang="en-US"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المستوى الخامس للتخطيط</a:t>
            </a:r>
            <a:endParaRPr b="0" lang="en-US"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المستوى السادس للتخطيط</a:t>
            </a:r>
            <a:endParaRPr b="0" lang="en-US"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المستوى السابع للتخطيط</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1640" cy="1261440"/>
          </a:xfrm>
          <a:prstGeom prst="rect">
            <a:avLst/>
          </a:prstGeom>
        </p:spPr>
        <p:txBody>
          <a:bodyPr lIns="0" rIns="0" tIns="0" bIns="0" anchor="ctr"/>
          <a:p>
            <a:r>
              <a:rPr b="0" lang="en-US" sz="1800" spc="-1" strike="noStrike">
                <a:solidFill>
                  <a:srgbClr val="000000"/>
                </a:solidFill>
                <a:uFill>
                  <a:solidFill>
                    <a:srgbClr val="ffffff"/>
                  </a:solidFill>
                </a:uFill>
                <a:latin typeface="Arial"/>
              </a:rPr>
              <a:t>انقر لتحرير تنسيق نص العنوان</a:t>
            </a:r>
            <a:endParaRPr b="0" lang="en-US" sz="1800" spc="-1" strike="noStrike">
              <a:solidFill>
                <a:srgbClr val="000000"/>
              </a:solidFill>
              <a:uFill>
                <a:solidFill>
                  <a:srgbClr val="ffffff"/>
                </a:solidFill>
              </a:uFill>
              <a:latin typeface="Arial"/>
            </a:endParaRPr>
          </a:p>
        </p:txBody>
      </p:sp>
      <p:sp>
        <p:nvSpPr>
          <p:cNvPr id="39" name="PlaceHolder 2"/>
          <p:cNvSpPr>
            <a:spLocks noGrp="1"/>
          </p:cNvSpPr>
          <p:nvPr>
            <p:ph type="body"/>
          </p:nvPr>
        </p:nvSpPr>
        <p:spPr>
          <a:xfrm>
            <a:off x="504000" y="1768680"/>
            <a:ext cx="9071640" cy="4383720"/>
          </a:xfrm>
          <a:prstGeom prst="rect">
            <a:avLst/>
          </a:prstGeom>
        </p:spPr>
        <p:txBody>
          <a:bodyPr lIns="0" rIns="0" tIns="0" bIns="0"/>
          <a:p>
            <a:pPr marL="432000" indent="-324000">
              <a:spcBef>
                <a:spcPts val="1417"/>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انقر لتحرير تنسيق نص التخطيط</a:t>
            </a:r>
            <a:endParaRPr b="0" lang="en-US" sz="18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uFill>
                  <a:solidFill>
                    <a:srgbClr val="ffffff"/>
                  </a:solidFill>
                </a:uFill>
                <a:latin typeface="Arial"/>
              </a:rPr>
              <a:t>المستوى الثاني للتخطيط</a:t>
            </a:r>
            <a:endParaRPr b="0" lang="en-US" sz="1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المستوى الثالث للتخطيط</a:t>
            </a:r>
            <a:endParaRPr b="0" lang="en-US" sz="18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uFill>
                  <a:solidFill>
                    <a:srgbClr val="ffffff"/>
                  </a:solidFill>
                </a:uFill>
                <a:latin typeface="Arial"/>
              </a:rPr>
              <a:t>المستوى الرابع للتخطيط</a:t>
            </a:r>
            <a:endParaRPr b="0" lang="en-US" sz="18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المستوى الخامس للتخطيط</a:t>
            </a:r>
            <a:endParaRPr b="0" lang="en-US" sz="18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المستوى السادس للتخطيط</a:t>
            </a:r>
            <a:endParaRPr b="0" lang="en-US" sz="18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المستوى السابع للتخطيط</a:t>
            </a:r>
            <a:endParaRPr b="0" lang="en-US"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p>
            <a:pPr algn="ctr" rtl="1">
              <a:lnSpc>
                <a:spcPct val="100000"/>
              </a:lnSpc>
            </a:pPr>
            <a:r>
              <a:rPr b="1" lang="en-US" sz="4200" spc="-1" strike="noStrike">
                <a:solidFill>
                  <a:srgbClr val="ff0000"/>
                </a:solidFill>
                <a:uFill>
                  <a:solidFill>
                    <a:srgbClr val="ffffff"/>
                  </a:solidFill>
                </a:uFill>
                <a:latin typeface="Arial"/>
                <a:cs typeface="Tahoma"/>
              </a:rPr>
              <a:t>Demyelinating Disorders</a:t>
            </a:r>
            <a:endParaRPr b="0" lang="en-US" sz="4200" spc="-1" strike="noStrike">
              <a:solidFill>
                <a:srgbClr val="000000"/>
              </a:solidFill>
              <a:uFill>
                <a:solidFill>
                  <a:srgbClr val="ffffff"/>
                </a:solidFill>
              </a:uFill>
              <a:latin typeface="Arial"/>
            </a:endParaRPr>
          </a:p>
        </p:txBody>
      </p:sp>
      <p:sp>
        <p:nvSpPr>
          <p:cNvPr id="77" name="CustomShape 2"/>
          <p:cNvSpPr/>
          <p:nvPr/>
        </p:nvSpPr>
        <p:spPr>
          <a:xfrm>
            <a:off x="504000" y="1835640"/>
            <a:ext cx="9070200" cy="5039280"/>
          </a:xfrm>
          <a:prstGeom prst="rect">
            <a:avLst/>
          </a:prstGeom>
          <a:noFill/>
          <a:ln>
            <a:noFill/>
          </a:ln>
        </p:spPr>
        <p:style>
          <a:lnRef idx="0"/>
          <a:fillRef idx="0"/>
          <a:effectRef idx="0"/>
          <a:fontRef idx="minor"/>
        </p:style>
        <p:txBody>
          <a:bodyPr lIns="0" rIns="0" tIns="0" bIns="0" anchor="ctr"/>
          <a:p>
            <a:pPr marL="216000" indent="-215280" algn="just">
              <a:lnSpc>
                <a:spcPct val="100000"/>
              </a:lnSpc>
              <a:buClr>
                <a:srgbClr val="000000"/>
              </a:buClr>
              <a:buSzPct val="45000"/>
              <a:buFont typeface="Wingdings" charset="2"/>
              <a:buChar char=""/>
            </a:pPr>
            <a:r>
              <a:rPr b="0" lang="en-US" sz="2900" spc="-1" strike="noStrike">
                <a:solidFill>
                  <a:srgbClr val="000000"/>
                </a:solidFill>
                <a:uFill>
                  <a:solidFill>
                    <a:srgbClr val="ffffff"/>
                  </a:solidFill>
                </a:uFill>
                <a:latin typeface="Arial"/>
                <a:cs typeface="Arial"/>
              </a:rPr>
              <a:t>Demyelinating disorders are immune-mediated condi-</a:t>
            </a:r>
            <a:endParaRPr b="0" lang="en-US" sz="2900" spc="-1" strike="noStrike">
              <a:solidFill>
                <a:srgbClr val="000000"/>
              </a:solidFill>
              <a:uFill>
                <a:solidFill>
                  <a:srgbClr val="ffffff"/>
                </a:solidFill>
              </a:uFill>
              <a:latin typeface="Arial"/>
            </a:endParaRPr>
          </a:p>
          <a:p>
            <a:pPr algn="just">
              <a:lnSpc>
                <a:spcPct val="100000"/>
              </a:lnSpc>
            </a:pPr>
            <a:r>
              <a:rPr b="0" lang="en-US" sz="2900" spc="-1" strike="noStrike">
                <a:solidFill>
                  <a:srgbClr val="000000"/>
                </a:solidFill>
                <a:uFill>
                  <a:solidFill>
                    <a:srgbClr val="ffffff"/>
                  </a:solidFill>
                </a:uFill>
                <a:latin typeface="Arial"/>
                <a:cs typeface="Arial"/>
              </a:rPr>
              <a:t>tions</a:t>
            </a:r>
            <a:endParaRPr b="0" lang="en-US" sz="2900" spc="-1" strike="noStrike">
              <a:solidFill>
                <a:srgbClr val="000000"/>
              </a:solidFill>
              <a:uFill>
                <a:solidFill>
                  <a:srgbClr val="ffffff"/>
                </a:solidFill>
              </a:uFill>
              <a:latin typeface="Arial"/>
            </a:endParaRPr>
          </a:p>
          <a:p>
            <a:pPr marL="216000" indent="-215280" algn="just">
              <a:lnSpc>
                <a:spcPct val="100000"/>
              </a:lnSpc>
              <a:buClr>
                <a:srgbClr val="000000"/>
              </a:buClr>
              <a:buSzPct val="45000"/>
              <a:buFont typeface="Wingdings" charset="2"/>
              <a:buChar char=""/>
            </a:pPr>
            <a:r>
              <a:rPr b="0" lang="en-US" sz="2900" spc="-1" strike="noStrike">
                <a:solidFill>
                  <a:srgbClr val="000000"/>
                </a:solidFill>
                <a:uFill>
                  <a:solidFill>
                    <a:srgbClr val="ffffff"/>
                  </a:solidFill>
                </a:uFill>
                <a:latin typeface="Arial"/>
                <a:cs typeface="Arial"/>
              </a:rPr>
              <a:t>characterized by preferential destruction of central</a:t>
            </a:r>
            <a:endParaRPr b="0" lang="en-US" sz="2900" spc="-1" strike="noStrike">
              <a:solidFill>
                <a:srgbClr val="000000"/>
              </a:solidFill>
              <a:uFill>
                <a:solidFill>
                  <a:srgbClr val="ffffff"/>
                </a:solidFill>
              </a:uFill>
              <a:latin typeface="Arial"/>
            </a:endParaRPr>
          </a:p>
          <a:p>
            <a:pPr algn="just">
              <a:lnSpc>
                <a:spcPct val="100000"/>
              </a:lnSpc>
            </a:pPr>
            <a:r>
              <a:rPr b="0" lang="en-US" sz="2900" spc="-1" strike="noStrike">
                <a:solidFill>
                  <a:srgbClr val="000000"/>
                </a:solidFill>
                <a:uFill>
                  <a:solidFill>
                    <a:srgbClr val="ffffff"/>
                  </a:solidFill>
                </a:uFill>
                <a:latin typeface="Arial"/>
                <a:cs typeface="Arial"/>
              </a:rPr>
              <a:t>nervous system (CNS) myelin.</a:t>
            </a:r>
            <a:endParaRPr b="0" lang="en-US" sz="2900" spc="-1" strike="noStrike">
              <a:solidFill>
                <a:srgbClr val="000000"/>
              </a:solidFill>
              <a:uFill>
                <a:solidFill>
                  <a:srgbClr val="ffffff"/>
                </a:solidFill>
              </a:uFill>
              <a:latin typeface="Arial"/>
            </a:endParaRPr>
          </a:p>
          <a:p>
            <a:pPr marL="216000" indent="-215280" algn="just">
              <a:lnSpc>
                <a:spcPct val="100000"/>
              </a:lnSpc>
              <a:buClr>
                <a:srgbClr val="000000"/>
              </a:buClr>
              <a:buSzPct val="45000"/>
              <a:buFont typeface="Wingdings" charset="2"/>
              <a:buChar char=""/>
            </a:pPr>
            <a:r>
              <a:rPr b="0" lang="en-US" sz="2900" spc="-1" strike="noStrike">
                <a:solidFill>
                  <a:srgbClr val="000000"/>
                </a:solidFill>
                <a:uFill>
                  <a:solidFill>
                    <a:srgbClr val="ffffff"/>
                  </a:solidFill>
                </a:uFill>
                <a:latin typeface="Arial"/>
                <a:cs typeface="Arial"/>
              </a:rPr>
              <a:t>The peripheral nervous system (PNS) is spared, and</a:t>
            </a:r>
            <a:endParaRPr b="0" lang="en-US" sz="2900" spc="-1" strike="noStrike">
              <a:solidFill>
                <a:srgbClr val="000000"/>
              </a:solidFill>
              <a:uFill>
                <a:solidFill>
                  <a:srgbClr val="ffffff"/>
                </a:solidFill>
              </a:uFill>
              <a:latin typeface="Arial"/>
            </a:endParaRPr>
          </a:p>
          <a:p>
            <a:pPr marL="216000" indent="-215280" algn="just">
              <a:lnSpc>
                <a:spcPct val="100000"/>
              </a:lnSpc>
              <a:buClr>
                <a:srgbClr val="000000"/>
              </a:buClr>
              <a:buSzPct val="45000"/>
              <a:buFont typeface="Wingdings" charset="2"/>
              <a:buChar char=""/>
            </a:pPr>
            <a:r>
              <a:rPr b="0" lang="en-US" sz="2900" spc="-1" strike="noStrike">
                <a:solidFill>
                  <a:srgbClr val="000000"/>
                </a:solidFill>
                <a:uFill>
                  <a:solidFill>
                    <a:srgbClr val="ffffff"/>
                  </a:solidFill>
                </a:uFill>
                <a:latin typeface="Arial"/>
                <a:cs typeface="Arial"/>
              </a:rPr>
              <a:t>most patients have no evidence of an associated systemic illness.</a:t>
            </a:r>
            <a:endParaRPr b="0" lang="en-US" sz="29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503640" y="1043640"/>
            <a:ext cx="9070200" cy="561528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Sensory symptoms are varied and include both paresthesias and hypesthesia unpleasant sensations</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Pain is a common symptom of MS, experienced by &gt;50% of patients.</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Pain can occur anywhere on the body and can change locations over time.</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Defect in vibration &amp; sensory level</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Ataxia usually manifests as cerebellar tremors</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Ataxia may also involve the head and trunk or the voice, producing a characteristic cerebellar dysarthria (scanning speech).</a:t>
            </a:r>
            <a:endParaRPr b="0" lang="en-US" sz="2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504000" y="683640"/>
            <a:ext cx="9070200" cy="604728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Bladder dysfunction is present in &gt;90% of MS patients</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Detrusor hyperreflexia (impairment of suprasegmental inhibition) causes urinary frequency, urgency, nocturia, and uncontrolled bladder emptying.</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Detrusor sphincter dyssynergia, due to loss of synchronization between detrusor and sphincter muscles, causes difficulty in initiating and/or stopping the urinary stream, producing hesitancy, urinary retention, overflow incontinence, and recurrent infection.</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Constipation occurs in &gt;30%</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Fecal urgency</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or bowel incontinence is less common (15%)</a:t>
            </a:r>
            <a:endParaRPr b="0" lang="en-US" sz="2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504000" y="755640"/>
            <a:ext cx="9070200" cy="626328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Cognitive dysfunction but dementia is rare</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Depression, in approximately 50% of patients</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Fatigue in 90% of cases</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Sexual dysfunction may manifest as decreased libido, impaired genital sensation, impotence in men, and diminished vaginal lubrication or adductor spasms in women.</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Facial weakness due to a lesion in the pons usually not associated with ipsilateral loss of taste sensation or retroauricular pain</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Vertigo may appear suddenly from a brainstem lesion</a:t>
            </a:r>
            <a:endParaRPr b="0" lang="en-US" sz="28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800" spc="-1" strike="noStrike">
                <a:solidFill>
                  <a:srgbClr val="000000"/>
                </a:solidFill>
                <a:uFill>
                  <a:solidFill>
                    <a:srgbClr val="ffffff"/>
                  </a:solidFill>
                </a:uFill>
                <a:latin typeface="Arial"/>
                <a:cs typeface="Tahoma"/>
              </a:rPr>
              <a:t>Hearing loss is uncommon</a:t>
            </a:r>
            <a:endParaRPr b="0" lang="en-US" sz="28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504000" y="1187640"/>
            <a:ext cx="9070200" cy="539928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Heat sensitivity, ex: unilateral visual blurring may occur during a hot shower or with physical exercise (Uhthoff’s symptom)</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Lhermitte’s symptom is an electric shock–like sensation induced by flexion or other movements of the neck</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Trigeminal neuralgia, hemifacial spasm, and glossopharyngeal neuralgia due to compression of n. roots by plaque</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Facial myokymia</a:t>
            </a:r>
            <a:endParaRPr b="0" lang="en-US" sz="32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p>
            <a:pPr algn="just">
              <a:lnSpc>
                <a:spcPct val="100000"/>
              </a:lnSpc>
            </a:pPr>
            <a:r>
              <a:rPr b="0" i="1" lang="en-US" sz="3400" spc="-1" strike="noStrike">
                <a:solidFill>
                  <a:srgbClr val="0000ff"/>
                </a:solidFill>
                <a:uFill>
                  <a:solidFill>
                    <a:srgbClr val="ffffff"/>
                  </a:solidFill>
                </a:uFill>
                <a:latin typeface="Arial"/>
                <a:cs typeface="Tahoma"/>
              </a:rPr>
              <a:t>Disease course:</a:t>
            </a:r>
            <a:endParaRPr b="0" lang="en-US" sz="3400" spc="-1" strike="noStrike">
              <a:solidFill>
                <a:srgbClr val="000000"/>
              </a:solidFill>
              <a:uFill>
                <a:solidFill>
                  <a:srgbClr val="ffffff"/>
                </a:solidFill>
              </a:uFill>
              <a:latin typeface="Arial"/>
            </a:endParaRPr>
          </a:p>
        </p:txBody>
      </p:sp>
      <p:sp>
        <p:nvSpPr>
          <p:cNvPr id="95" name="CustomShape 2"/>
          <p:cNvSpPr/>
          <p:nvPr/>
        </p:nvSpPr>
        <p:spPr>
          <a:xfrm>
            <a:off x="504000" y="1769040"/>
            <a:ext cx="9070200" cy="496152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Relapsing/remitting MS (RRMS) accounts for 85%</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Secondary progressive MS (SPMS) always begins as RRMS. SPMS appears to represent a late stage of RRMS, though RRMS has anual risk of developing SPMS is ∼2% each year</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Primary progressive MS (PPMS) accounts for ∼15% (mean age ∼40 years)</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Progressive/relapsing MS (PRMS) overlaps PPMS and SPMS and accounts for ∼5%</a:t>
            </a:r>
            <a:endParaRPr b="0" lang="en-US" sz="3200" spc="-1" strike="noStrike">
              <a:solidFill>
                <a:srgbClr val="000000"/>
              </a:solidFill>
              <a:uFill>
                <a:solidFill>
                  <a:srgbClr val="ffffff"/>
                </a:solidFill>
              </a:uFill>
              <a:latin typeface="Arial"/>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504000" y="301320"/>
            <a:ext cx="9070200" cy="1028880"/>
          </a:xfrm>
          <a:prstGeom prst="rect">
            <a:avLst/>
          </a:prstGeom>
          <a:noFill/>
          <a:ln>
            <a:noFill/>
          </a:ln>
        </p:spPr>
        <p:style>
          <a:lnRef idx="0"/>
          <a:fillRef idx="0"/>
          <a:effectRef idx="0"/>
          <a:fontRef idx="minor"/>
        </p:style>
        <p:txBody>
          <a:bodyPr lIns="0" rIns="0" tIns="0" bIns="0" anchor="ctr"/>
          <a:p>
            <a:pPr algn="just">
              <a:lnSpc>
                <a:spcPct val="100000"/>
              </a:lnSpc>
            </a:pPr>
            <a:r>
              <a:rPr b="0" i="1" lang="en-US" sz="3400" spc="-1" strike="noStrike">
                <a:solidFill>
                  <a:srgbClr val="0000ff"/>
                </a:solidFill>
                <a:uFill>
                  <a:solidFill>
                    <a:srgbClr val="ffffff"/>
                  </a:solidFill>
                </a:uFill>
                <a:latin typeface="Arial"/>
                <a:cs typeface="Tahoma"/>
              </a:rPr>
              <a:t>Differential Diagnosis:</a:t>
            </a:r>
            <a:endParaRPr b="0" lang="en-US" sz="3400" spc="-1" strike="noStrike">
              <a:solidFill>
                <a:srgbClr val="000000"/>
              </a:solidFill>
              <a:uFill>
                <a:solidFill>
                  <a:srgbClr val="ffffff"/>
                </a:solidFill>
              </a:uFill>
              <a:latin typeface="Arial"/>
            </a:endParaRPr>
          </a:p>
        </p:txBody>
      </p:sp>
      <p:sp>
        <p:nvSpPr>
          <p:cNvPr id="97" name="CustomShape 2"/>
          <p:cNvSpPr/>
          <p:nvPr/>
        </p:nvSpPr>
        <p:spPr>
          <a:xfrm>
            <a:off x="504000" y="1547640"/>
            <a:ext cx="9070200" cy="547128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Acute disseminated encephalomyelitis (ADEM)</a:t>
            </a:r>
            <a:endParaRPr b="0" lang="en-US" sz="22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Antiphospholipid antibody syndrome</a:t>
            </a:r>
            <a:endParaRPr b="0" lang="en-US" sz="22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Behçet’s disease</a:t>
            </a:r>
            <a:endParaRPr b="0" lang="en-US" sz="22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HIV infection</a:t>
            </a:r>
            <a:endParaRPr b="0" lang="en-US" sz="22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Ischemic optic neuropathy</a:t>
            </a:r>
            <a:endParaRPr b="0" lang="en-US" sz="22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Neoplasms (e.g., lymphoma, glioma, meningioma)</a:t>
            </a:r>
            <a:endParaRPr b="0" lang="en-US" sz="22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Stroke and ischemic cerebrovascular disease</a:t>
            </a:r>
            <a:endParaRPr b="0" lang="en-US" sz="22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Syphilis</a:t>
            </a:r>
            <a:endParaRPr b="0" lang="en-US" sz="22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Systemic lupus erythematosus</a:t>
            </a:r>
            <a:endParaRPr b="0" lang="en-US" sz="22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Familial spastic paraparesis</a:t>
            </a:r>
            <a:endParaRPr b="0" lang="en-US" sz="22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Vitamin B 12 deficiency</a:t>
            </a:r>
            <a:endParaRPr b="0" lang="en-US" sz="2200" spc="-1" strike="noStrike">
              <a:solidFill>
                <a:srgbClr val="000000"/>
              </a:solidFill>
              <a:uFill>
                <a:solidFill>
                  <a:srgbClr val="ffffff"/>
                </a:solidFill>
              </a:uFill>
              <a:latin typeface="Arial"/>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504000" y="301320"/>
            <a:ext cx="9070200" cy="884880"/>
          </a:xfrm>
          <a:prstGeom prst="rect">
            <a:avLst/>
          </a:prstGeom>
          <a:noFill/>
          <a:ln>
            <a:noFill/>
          </a:ln>
        </p:spPr>
        <p:style>
          <a:lnRef idx="0"/>
          <a:fillRef idx="0"/>
          <a:effectRef idx="0"/>
          <a:fontRef idx="minor"/>
        </p:style>
        <p:txBody>
          <a:bodyPr lIns="0" rIns="0" tIns="0" bIns="0" anchor="ctr"/>
          <a:p>
            <a:pPr algn="just">
              <a:lnSpc>
                <a:spcPct val="100000"/>
              </a:lnSpc>
            </a:pPr>
            <a:r>
              <a:rPr b="0" i="1" lang="en-US" sz="3400" spc="-1" strike="noStrike">
                <a:solidFill>
                  <a:srgbClr val="0000ff"/>
                </a:solidFill>
                <a:uFill>
                  <a:solidFill>
                    <a:srgbClr val="ffffff"/>
                  </a:solidFill>
                </a:uFill>
                <a:latin typeface="Arial"/>
                <a:cs typeface="Tahoma"/>
              </a:rPr>
              <a:t>Diagnosis:</a:t>
            </a:r>
            <a:endParaRPr b="0" lang="en-US" sz="3400" spc="-1" strike="noStrike">
              <a:solidFill>
                <a:srgbClr val="000000"/>
              </a:solidFill>
              <a:uFill>
                <a:solidFill>
                  <a:srgbClr val="ffffff"/>
                </a:solidFill>
              </a:uFill>
              <a:latin typeface="Arial"/>
            </a:endParaRPr>
          </a:p>
        </p:txBody>
      </p:sp>
      <p:sp>
        <p:nvSpPr>
          <p:cNvPr id="99" name="CustomShape 2"/>
          <p:cNvSpPr/>
          <p:nvPr/>
        </p:nvSpPr>
        <p:spPr>
          <a:xfrm>
            <a:off x="504000" y="1331640"/>
            <a:ext cx="9070200" cy="590328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000000"/>
              </a:buClr>
              <a:buSzPct val="45000"/>
              <a:buFont typeface="Wingdings" charset="2"/>
              <a:buChar char=""/>
            </a:pPr>
            <a:r>
              <a:rPr b="0" lang="en-US" sz="2100" spc="-1" strike="noStrike">
                <a:solidFill>
                  <a:srgbClr val="000000"/>
                </a:solidFill>
                <a:uFill>
                  <a:solidFill>
                    <a:srgbClr val="ffffff"/>
                  </a:solidFill>
                </a:uFill>
                <a:latin typeface="Arial"/>
                <a:cs typeface="Tahoma"/>
              </a:rPr>
              <a:t>There is no definitive diagnostic test for MS</a:t>
            </a:r>
            <a:endParaRPr b="0" lang="en-US" sz="21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100" spc="-1" strike="noStrike">
                <a:solidFill>
                  <a:srgbClr val="000000"/>
                </a:solidFill>
                <a:uFill>
                  <a:solidFill>
                    <a:srgbClr val="ffffff"/>
                  </a:solidFill>
                </a:uFill>
                <a:latin typeface="Arial"/>
                <a:cs typeface="Tahoma"/>
              </a:rPr>
              <a:t>Diagnostic criteria for clinically definite MS require documentation of two or more episodes of symptoms + two or more signs that reflect pathology in anatomically noncontiguous white matter tracts of the CNS</a:t>
            </a:r>
            <a:endParaRPr b="0" lang="en-US" sz="21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100" spc="-1" strike="noStrike">
                <a:solidFill>
                  <a:srgbClr val="000000"/>
                </a:solidFill>
                <a:uFill>
                  <a:solidFill>
                    <a:srgbClr val="ffffff"/>
                  </a:solidFill>
                </a:uFill>
                <a:latin typeface="Arial"/>
                <a:cs typeface="Tahoma"/>
              </a:rPr>
              <a:t>Symptoms must last for &gt;24 h and occur as distinct episodes that are separated by a month or more</a:t>
            </a:r>
            <a:endParaRPr b="0" lang="en-US" sz="21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100" spc="-1" strike="noStrike">
                <a:solidFill>
                  <a:srgbClr val="000000"/>
                </a:solidFill>
                <a:uFill>
                  <a:solidFill>
                    <a:srgbClr val="ffffff"/>
                  </a:solidFill>
                </a:uFill>
                <a:latin typeface="Arial"/>
                <a:cs typeface="Tahoma"/>
              </a:rPr>
              <a:t>At least one of the two required signs must be present on neurologic examination. The second </a:t>
            </a:r>
            <a:r>
              <a:rPr b="0" i="1" lang="en-US" sz="2100" spc="-1" strike="noStrike" u="sng">
                <a:solidFill>
                  <a:srgbClr val="000000"/>
                </a:solidFill>
                <a:uFill>
                  <a:solidFill>
                    <a:srgbClr val="ffffff"/>
                  </a:solidFill>
                </a:uFill>
                <a:latin typeface="Arial"/>
                <a:cs typeface="Tahoma"/>
              </a:rPr>
              <a:t>(in place)</a:t>
            </a:r>
            <a:r>
              <a:rPr b="0" lang="en-US" sz="2100" spc="-1" strike="noStrike">
                <a:solidFill>
                  <a:srgbClr val="000000"/>
                </a:solidFill>
                <a:uFill>
                  <a:solidFill>
                    <a:srgbClr val="ffffff"/>
                  </a:solidFill>
                </a:uFill>
                <a:latin typeface="Arial"/>
                <a:cs typeface="Tahoma"/>
              </a:rPr>
              <a:t> may be documented by abnormal paraclinical tests such as MRI or evoked potentials (EPs)</a:t>
            </a:r>
            <a:endParaRPr b="0" lang="en-US" sz="21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100" spc="-1" strike="noStrike">
                <a:solidFill>
                  <a:srgbClr val="000000"/>
                </a:solidFill>
                <a:uFill>
                  <a:solidFill>
                    <a:srgbClr val="ffffff"/>
                  </a:solidFill>
                </a:uFill>
                <a:latin typeface="Arial"/>
                <a:cs typeface="Tahoma"/>
              </a:rPr>
              <a:t>the second clinical event </a:t>
            </a:r>
            <a:r>
              <a:rPr b="0" i="1" lang="en-US" sz="2100" spc="-1" strike="noStrike" u="sng">
                <a:solidFill>
                  <a:srgbClr val="000000"/>
                </a:solidFill>
                <a:uFill>
                  <a:solidFill>
                    <a:srgbClr val="ffffff"/>
                  </a:solidFill>
                </a:uFill>
                <a:latin typeface="Arial"/>
                <a:cs typeface="Tahoma"/>
              </a:rPr>
              <a:t>(in time)</a:t>
            </a:r>
            <a:r>
              <a:rPr b="0" lang="en-US" sz="2100" spc="-1" strike="noStrike">
                <a:solidFill>
                  <a:srgbClr val="000000"/>
                </a:solidFill>
                <a:uFill>
                  <a:solidFill>
                    <a:srgbClr val="ffffff"/>
                  </a:solidFill>
                </a:uFill>
                <a:latin typeface="Arial"/>
                <a:cs typeface="Tahoma"/>
              </a:rPr>
              <a:t> may be supported solely by paraclinical information, usually the development of new focal white matter lesions on MRI</a:t>
            </a:r>
            <a:endParaRPr b="0" lang="en-US" sz="21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100" spc="-1" strike="noStrike">
                <a:solidFill>
                  <a:srgbClr val="000000"/>
                </a:solidFill>
                <a:uFill>
                  <a:solidFill>
                    <a:srgbClr val="ffffff"/>
                  </a:solidFill>
                </a:uFill>
                <a:latin typeface="Arial"/>
                <a:cs typeface="Tahoma"/>
              </a:rPr>
              <a:t>In patients who experience gradual progression of disability for ≥6 months without superimposed relapses, documentation of intrathecal IgG synthesis may be used to support the diagnosis</a:t>
            </a:r>
            <a:endParaRPr b="0" lang="en-US" sz="2100" spc="-1" strike="noStrike">
              <a:solidFill>
                <a:srgbClr val="000000"/>
              </a:solidFill>
              <a:uFill>
                <a:solidFill>
                  <a:srgbClr val="ffffff"/>
                </a:solidFill>
              </a:uFill>
              <a:latin typeface="Arial"/>
            </a:endParaRPr>
          </a:p>
          <a:p>
            <a:pPr marL="394560" indent="-285120" algn="just">
              <a:lnSpc>
                <a:spcPct val="100000"/>
              </a:lnSpc>
              <a:buClr>
                <a:srgbClr val="000000"/>
              </a:buClr>
              <a:buSzPct val="45000"/>
              <a:buFont typeface="Arial"/>
              <a:buChar char="•"/>
            </a:pPr>
            <a:r>
              <a:rPr b="0" lang="en-US" sz="2100" spc="-1" strike="noStrike">
                <a:solidFill>
                  <a:srgbClr val="000000"/>
                </a:solidFill>
                <a:uFill>
                  <a:solidFill>
                    <a:srgbClr val="ffffff"/>
                  </a:solidFill>
                </a:uFill>
                <a:latin typeface="Arial"/>
                <a:cs typeface="Tahoma"/>
              </a:rPr>
              <a:t>Absence of other explanation</a:t>
            </a:r>
            <a:endParaRPr b="0" lang="en-US" sz="2100" spc="-1" strike="noStrike">
              <a:solidFill>
                <a:srgbClr val="000000"/>
              </a:solidFill>
              <a:uFill>
                <a:solidFill>
                  <a:srgbClr val="ffffff"/>
                </a:solidFill>
              </a:uFill>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432720" y="288000"/>
            <a:ext cx="9070200" cy="862920"/>
          </a:xfrm>
          <a:prstGeom prst="rect">
            <a:avLst/>
          </a:prstGeom>
          <a:noFill/>
          <a:ln>
            <a:noFill/>
          </a:ln>
        </p:spPr>
        <p:style>
          <a:lnRef idx="0"/>
          <a:fillRef idx="0"/>
          <a:effectRef idx="0"/>
          <a:fontRef idx="minor"/>
        </p:style>
        <p:txBody>
          <a:bodyPr lIns="0" rIns="0" tIns="0" bIns="0" anchor="ctr"/>
          <a:p>
            <a:pPr algn="just">
              <a:lnSpc>
                <a:spcPct val="100000"/>
              </a:lnSpc>
            </a:pPr>
            <a:r>
              <a:rPr b="0" i="1" lang="en-US" sz="3400" spc="-1" strike="noStrike">
                <a:solidFill>
                  <a:srgbClr val="0000ff"/>
                </a:solidFill>
                <a:uFill>
                  <a:solidFill>
                    <a:srgbClr val="ffffff"/>
                  </a:solidFill>
                </a:uFill>
                <a:latin typeface="Arial"/>
                <a:cs typeface="Tahoma"/>
              </a:rPr>
              <a:t>Investigations:</a:t>
            </a:r>
            <a:endParaRPr b="0" lang="en-US" sz="3400" spc="-1" strike="noStrike">
              <a:solidFill>
                <a:srgbClr val="000000"/>
              </a:solidFill>
              <a:uFill>
                <a:solidFill>
                  <a:srgbClr val="ffffff"/>
                </a:solidFill>
              </a:uFill>
              <a:latin typeface="Arial"/>
            </a:endParaRPr>
          </a:p>
        </p:txBody>
      </p:sp>
      <p:sp>
        <p:nvSpPr>
          <p:cNvPr id="101" name="CustomShape 2"/>
          <p:cNvSpPr/>
          <p:nvPr/>
        </p:nvSpPr>
        <p:spPr>
          <a:xfrm>
            <a:off x="504000" y="1563120"/>
            <a:ext cx="9070200" cy="5465880"/>
          </a:xfrm>
          <a:prstGeom prst="rect">
            <a:avLst/>
          </a:prstGeom>
          <a:noFill/>
          <a:ln>
            <a:noFill/>
          </a:ln>
        </p:spPr>
        <p:style>
          <a:lnRef idx="0"/>
          <a:fillRef idx="0"/>
          <a:effectRef idx="0"/>
          <a:fontRef idx="minor"/>
        </p:style>
        <p:txBody>
          <a:bodyPr lIns="0" rIns="0" tIns="0" bIns="0"/>
          <a:p>
            <a:pPr marL="432000" indent="-322560" algn="just">
              <a:lnSpc>
                <a:spcPct val="100000"/>
              </a:lnSpc>
            </a:pPr>
            <a:r>
              <a:rPr b="1" lang="en-US" sz="2200" spc="-1" strike="noStrike">
                <a:solidFill>
                  <a:srgbClr val="000000"/>
                </a:solidFill>
                <a:uFill>
                  <a:solidFill>
                    <a:srgbClr val="ffffff"/>
                  </a:solidFill>
                </a:uFill>
                <a:latin typeface="Arial"/>
                <a:cs typeface="Tahoma"/>
              </a:rPr>
              <a:t>- MRI:</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characteristic abnormalities (plaques) are found in &gt;95% of patients, although more than 90% of the lesions visualized by MRI are asymptomatic</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Plaques are frequently oriented perpendicular to the ventricular surface,</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Plaques are multi-focal within the brain, brain-stem, and spinal cord</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Plaque larger than 6 mm particularly helpful</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Recent plaque show Gd enhancement persists for approximately 1 month</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Old MS plaque remains visible indefinitely as a focal area of hyperintensity (a lesion) on spin-echo (T2-weighted) and protondensity images</a:t>
            </a:r>
            <a:endParaRPr b="0" lang="en-US" sz="2200" spc="-1" strike="noStrike">
              <a:solidFill>
                <a:srgbClr val="000000"/>
              </a:solidFill>
              <a:uFill>
                <a:solidFill>
                  <a:srgbClr val="ffffff"/>
                </a:solidFill>
              </a:uFill>
              <a:latin typeface="Arial"/>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2" name="عنصر نائب للصورة 1" descr=""/>
          <p:cNvPicPr/>
          <p:nvPr/>
        </p:nvPicPr>
        <p:blipFill>
          <a:blip r:embed="rId1"/>
          <a:stretch/>
        </p:blipFill>
        <p:spPr>
          <a:xfrm>
            <a:off x="1181160" y="1768680"/>
            <a:ext cx="7715160" cy="4383000"/>
          </a:xfrm>
          <a:prstGeom prst="rect">
            <a:avLst/>
          </a:prstGeom>
          <a:ln>
            <a:noFill/>
          </a:ln>
        </p:spPr>
      </p:pic>
      <p:sp>
        <p:nvSpPr>
          <p:cNvPr id="103"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p>
            <a:pPr algn="ctr" rtl="1">
              <a:lnSpc>
                <a:spcPct val="100000"/>
              </a:lnSpc>
            </a:pPr>
            <a:r>
              <a:rPr b="0" lang="en-US" sz="3400" spc="-1" strike="noStrike">
                <a:solidFill>
                  <a:srgbClr val="000000"/>
                </a:solidFill>
                <a:uFill>
                  <a:solidFill>
                    <a:srgbClr val="ffffff"/>
                  </a:solidFill>
                </a:uFill>
                <a:latin typeface="Arial"/>
                <a:cs typeface="Tahoma"/>
              </a:rPr>
              <a:t>Brain MRI films of M.S</a:t>
            </a:r>
            <a:r>
              <a:rPr b="0" lang="en-US" sz="3400" spc="-1" strike="noStrike">
                <a:solidFill>
                  <a:srgbClr val="000000"/>
                </a:solidFill>
                <a:uFill>
                  <a:solidFill>
                    <a:srgbClr val="ffffff"/>
                  </a:solidFill>
                </a:uFill>
                <a:latin typeface="Arial"/>
                <a:cs typeface="Tahoma"/>
              </a:rPr>
              <a:t>	</a:t>
            </a:r>
            <a:endParaRPr b="0" lang="en-US" sz="3400" spc="-1" strike="noStrike">
              <a:solidFill>
                <a:srgbClr val="000000"/>
              </a:solidFill>
              <a:uFill>
                <a:solidFill>
                  <a:srgbClr val="ffffff"/>
                </a:solidFill>
              </a:uFill>
              <a:latin typeface="Arial"/>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4" name="عنصر نائب للصورة 1" descr=""/>
          <p:cNvPicPr/>
          <p:nvPr/>
        </p:nvPicPr>
        <p:blipFill>
          <a:blip r:embed="rId1"/>
          <a:stretch/>
        </p:blipFill>
        <p:spPr>
          <a:xfrm>
            <a:off x="1749240" y="1768680"/>
            <a:ext cx="6579360" cy="4383000"/>
          </a:xfrm>
          <a:prstGeom prst="rect">
            <a:avLst/>
          </a:prstGeom>
          <a:ln>
            <a:noFill/>
          </a:ln>
        </p:spPr>
      </p:pic>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504000" y="301320"/>
            <a:ext cx="9070200" cy="1261080"/>
          </a:xfrm>
          <a:prstGeom prst="rect">
            <a:avLst/>
          </a:prstGeom>
          <a:noFill/>
          <a:ln>
            <a:noFill/>
          </a:ln>
        </p:spPr>
        <p:style>
          <a:lnRef idx="0"/>
          <a:fillRef idx="0"/>
          <a:effectRef idx="0"/>
          <a:fontRef idx="minor"/>
        </p:style>
        <p:txBody>
          <a:bodyPr lIns="0" rIns="0" tIns="0" bIns="0" anchor="ctr"/>
          <a:p>
            <a:pPr algn="ctr" rtl="1">
              <a:lnSpc>
                <a:spcPct val="100000"/>
              </a:lnSpc>
            </a:pPr>
            <a:r>
              <a:rPr b="1" lang="en-US" sz="4400" spc="-1" strike="noStrike">
                <a:solidFill>
                  <a:srgbClr val="ff0000"/>
                </a:solidFill>
                <a:uFill>
                  <a:solidFill>
                    <a:srgbClr val="ffffff"/>
                  </a:solidFill>
                </a:uFill>
                <a:latin typeface="Arial"/>
                <a:cs typeface="Tahoma"/>
              </a:rPr>
              <a:t>Multiple Sclerosis</a:t>
            </a:r>
            <a:endParaRPr b="0" lang="en-US" sz="4400" spc="-1" strike="noStrike">
              <a:solidFill>
                <a:srgbClr val="000000"/>
              </a:solidFill>
              <a:uFill>
                <a:solidFill>
                  <a:srgbClr val="ffffff"/>
                </a:solidFill>
              </a:uFill>
              <a:latin typeface="Arial"/>
            </a:endParaRPr>
          </a:p>
        </p:txBody>
      </p:sp>
      <p:sp>
        <p:nvSpPr>
          <p:cNvPr id="79" name="CustomShape 2"/>
          <p:cNvSpPr/>
          <p:nvPr/>
        </p:nvSpPr>
        <p:spPr>
          <a:xfrm>
            <a:off x="504000" y="1769040"/>
            <a:ext cx="9070200" cy="532188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Arial"/>
              </a:rPr>
              <a:t>Multiple sclerosis (MS), the most common disease in this category</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Arial"/>
              </a:rPr>
              <a:t> </a:t>
            </a:r>
            <a:r>
              <a:rPr b="0" lang="en-US" sz="2400" spc="-1" strike="noStrike">
                <a:solidFill>
                  <a:srgbClr val="000000"/>
                </a:solidFill>
                <a:uFill>
                  <a:solidFill>
                    <a:srgbClr val="ffffff"/>
                  </a:solidFill>
                </a:uFill>
                <a:latin typeface="Arial"/>
                <a:cs typeface="Arial"/>
              </a:rPr>
              <a:t>is second only to trauma as a cause of neurologic disability beginning in early to middle adulthood.</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Arial"/>
              </a:rPr>
              <a:t> </a:t>
            </a:r>
            <a:r>
              <a:rPr b="0" lang="en-US" sz="2400" spc="-1" strike="noStrike">
                <a:solidFill>
                  <a:srgbClr val="000000"/>
                </a:solidFill>
                <a:uFill>
                  <a:solidFill>
                    <a:srgbClr val="ffffff"/>
                  </a:solidFill>
                </a:uFill>
                <a:latin typeface="Arial"/>
                <a:cs typeface="Arial"/>
              </a:rPr>
              <a:t>a chronic disease</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Arial"/>
              </a:rPr>
              <a:t> </a:t>
            </a:r>
            <a:r>
              <a:rPr b="0" lang="en-US" sz="2400" spc="-1" strike="noStrike">
                <a:solidFill>
                  <a:srgbClr val="000000"/>
                </a:solidFill>
                <a:uFill>
                  <a:solidFill>
                    <a:srgbClr val="ffffff"/>
                  </a:solidFill>
                </a:uFill>
                <a:latin typeface="Arial"/>
                <a:cs typeface="Arial"/>
              </a:rPr>
              <a:t>Female to male ratio is 3 : 1</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Arial"/>
              </a:rPr>
              <a:t> </a:t>
            </a:r>
            <a:r>
              <a:rPr b="0" lang="en-US" sz="2400" spc="-1" strike="noStrike">
                <a:solidFill>
                  <a:srgbClr val="000000"/>
                </a:solidFill>
                <a:uFill>
                  <a:solidFill>
                    <a:srgbClr val="ffffff"/>
                  </a:solidFill>
                </a:uFill>
                <a:latin typeface="Arial"/>
                <a:cs typeface="Arial"/>
              </a:rPr>
              <a:t>onset is typically between 20 and 40 years</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Arial"/>
              </a:rPr>
              <a:t> </a:t>
            </a:r>
            <a:r>
              <a:rPr b="0" lang="en-US" sz="2400" spc="-1" strike="noStrike">
                <a:solidFill>
                  <a:srgbClr val="000000"/>
                </a:solidFill>
                <a:uFill>
                  <a:solidFill>
                    <a:srgbClr val="ffffff"/>
                  </a:solidFill>
                </a:uFill>
                <a:latin typeface="Arial"/>
                <a:cs typeface="Arial"/>
              </a:rPr>
              <a:t>More in temperate areas than in tropics</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Arial"/>
              </a:rPr>
              <a:t> </a:t>
            </a:r>
            <a:r>
              <a:rPr b="0" lang="en-US" sz="2400" spc="-1" strike="noStrike">
                <a:solidFill>
                  <a:srgbClr val="000000"/>
                </a:solidFill>
                <a:uFill>
                  <a:solidFill>
                    <a:srgbClr val="ffffff"/>
                  </a:solidFill>
                </a:uFill>
                <a:latin typeface="Arial"/>
                <a:cs typeface="Arial"/>
              </a:rPr>
              <a:t>highest known prevalence for MS (250</a:t>
            </a:r>
            <a:r>
              <a:rPr b="0" lang="en-US" sz="1800" spc="-1" strike="noStrike">
                <a:solidFill>
                  <a:srgbClr val="000000"/>
                </a:solidFill>
                <a:uFill>
                  <a:solidFill>
                    <a:srgbClr val="ffffff"/>
                  </a:solidFill>
                </a:uFill>
                <a:latin typeface="Arial"/>
                <a:cs typeface="DejaVu Sans"/>
              </a:rPr>
              <a:t> </a:t>
            </a:r>
            <a:r>
              <a:rPr b="0" lang="en-US" sz="2400" spc="-1" strike="noStrike">
                <a:solidFill>
                  <a:srgbClr val="000000"/>
                </a:solidFill>
                <a:uFill>
                  <a:solidFill>
                    <a:srgbClr val="ffffff"/>
                  </a:solidFill>
                </a:uFill>
                <a:latin typeface="Arial"/>
                <a:cs typeface="Arial"/>
              </a:rPr>
              <a:t>per 100,000) in the Orkney Islands, located north of Scotland. In other temperate zone areas the prevalence of MS is 0.1–0.2%.</a:t>
            </a:r>
            <a:endParaRPr b="0" lang="en-US" sz="24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504000" y="755640"/>
            <a:ext cx="9070200" cy="6335280"/>
          </a:xfrm>
          <a:prstGeom prst="rect">
            <a:avLst/>
          </a:prstGeom>
          <a:noFill/>
          <a:ln>
            <a:noFill/>
          </a:ln>
        </p:spPr>
        <p:style>
          <a:lnRef idx="0"/>
          <a:fillRef idx="0"/>
          <a:effectRef idx="0"/>
          <a:fontRef idx="minor"/>
        </p:style>
        <p:txBody>
          <a:bodyPr lIns="0" rIns="0" tIns="0" bIns="0"/>
          <a:p>
            <a:pPr marL="432000" indent="-322560" algn="just">
              <a:lnSpc>
                <a:spcPct val="100000"/>
              </a:lnSpc>
            </a:pPr>
            <a:r>
              <a:rPr b="1" lang="en-US" sz="2200" spc="-1" strike="noStrike">
                <a:solidFill>
                  <a:srgbClr val="000000"/>
                </a:solidFill>
                <a:uFill>
                  <a:solidFill>
                    <a:srgbClr val="ffffff"/>
                  </a:solidFill>
                </a:uFill>
                <a:latin typeface="Arial"/>
                <a:cs typeface="Tahoma"/>
              </a:rPr>
              <a:t>- Evoked potentials (visual, auditory, somato-sensory):</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Abnormalities on one or more EP modalities occur in 80–90% of MS patients</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EP abnormalities are not specific to MS, although a</a:t>
            </a:r>
            <a:endParaRPr b="0" lang="en-US" sz="2200" spc="-1" strike="noStrike">
              <a:solidFill>
                <a:srgbClr val="000000"/>
              </a:solidFill>
              <a:uFill>
                <a:solidFill>
                  <a:srgbClr val="ffffff"/>
                </a:solidFill>
              </a:uFill>
              <a:latin typeface="Arial"/>
            </a:endParaRPr>
          </a:p>
          <a:p>
            <a:pPr marL="432000" indent="-322560" algn="just">
              <a:lnSpc>
                <a:spcPct val="100000"/>
              </a:lnSpc>
            </a:pPr>
            <a:r>
              <a:rPr b="0" lang="en-US" sz="2200" spc="-1" strike="noStrike">
                <a:solidFill>
                  <a:srgbClr val="000000"/>
                </a:solidFill>
                <a:uFill>
                  <a:solidFill>
                    <a:srgbClr val="ffffff"/>
                  </a:solidFill>
                </a:uFill>
                <a:latin typeface="Arial"/>
                <a:cs typeface="Tahoma"/>
              </a:rPr>
              <a:t>marked delay in the latency of a specific EP component</a:t>
            </a:r>
            <a:endParaRPr b="0" lang="en-US" sz="2200" spc="-1" strike="noStrike">
              <a:solidFill>
                <a:srgbClr val="000000"/>
              </a:solidFill>
              <a:uFill>
                <a:solidFill>
                  <a:srgbClr val="ffffff"/>
                </a:solidFill>
              </a:uFill>
              <a:latin typeface="Arial"/>
            </a:endParaRPr>
          </a:p>
          <a:p>
            <a:pPr marL="432000" indent="-322560" algn="just">
              <a:lnSpc>
                <a:spcPct val="100000"/>
              </a:lnSpc>
            </a:pPr>
            <a:r>
              <a:rPr b="0" lang="en-US" sz="2200" spc="-1" strike="noStrike">
                <a:solidFill>
                  <a:srgbClr val="000000"/>
                </a:solidFill>
                <a:uFill>
                  <a:solidFill>
                    <a:srgbClr val="ffffff"/>
                  </a:solidFill>
                </a:uFill>
                <a:latin typeface="Arial"/>
                <a:cs typeface="Tahoma"/>
              </a:rPr>
              <a:t>(as opposed to a reduced amplitude or distorted wave-</a:t>
            </a:r>
            <a:endParaRPr b="0" lang="en-US" sz="2200" spc="-1" strike="noStrike">
              <a:solidFill>
                <a:srgbClr val="000000"/>
              </a:solidFill>
              <a:uFill>
                <a:solidFill>
                  <a:srgbClr val="ffffff"/>
                </a:solidFill>
              </a:uFill>
              <a:latin typeface="Arial"/>
            </a:endParaRPr>
          </a:p>
          <a:p>
            <a:pPr marL="432000" indent="-322560" algn="just">
              <a:lnSpc>
                <a:spcPct val="100000"/>
              </a:lnSpc>
            </a:pPr>
            <a:r>
              <a:rPr b="0" lang="en-US" sz="2200" spc="-1" strike="noStrike">
                <a:solidFill>
                  <a:srgbClr val="000000"/>
                </a:solidFill>
                <a:uFill>
                  <a:solidFill>
                    <a:srgbClr val="ffffff"/>
                  </a:solidFill>
                </a:uFill>
                <a:latin typeface="Arial"/>
                <a:cs typeface="Tahoma"/>
              </a:rPr>
              <a:t>shape) is suggestive of demyelination.</a:t>
            </a:r>
            <a:endParaRPr b="0" lang="en-US" sz="2200" spc="-1" strike="noStrike">
              <a:solidFill>
                <a:srgbClr val="000000"/>
              </a:solidFill>
              <a:uFill>
                <a:solidFill>
                  <a:srgbClr val="ffffff"/>
                </a:solidFill>
              </a:uFill>
              <a:latin typeface="Arial"/>
            </a:endParaRPr>
          </a:p>
          <a:p>
            <a:pPr marL="432000" indent="-322560" algn="just">
              <a:lnSpc>
                <a:spcPct val="100000"/>
              </a:lnSpc>
            </a:pPr>
            <a:r>
              <a:rPr b="1" lang="en-US" sz="2200" spc="-1" strike="noStrike">
                <a:solidFill>
                  <a:srgbClr val="000000"/>
                </a:solidFill>
                <a:uFill>
                  <a:solidFill>
                    <a:srgbClr val="ffffff"/>
                  </a:solidFill>
                </a:uFill>
                <a:latin typeface="Arial"/>
                <a:cs typeface="Tahoma"/>
              </a:rPr>
              <a:t>- C.S.F analysis:</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Mild mononuclear cell pleocytosis &gt; 5, &lt; 75 exist in about 25% of cases</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Mildly elevated protein</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increased level of intrathecally synthesized IgG</a:t>
            </a:r>
            <a:endParaRPr b="0" lang="en-US" sz="2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200" spc="-1" strike="noStrike">
                <a:solidFill>
                  <a:srgbClr val="000000"/>
                </a:solidFill>
                <a:uFill>
                  <a:solidFill>
                    <a:srgbClr val="ffffff"/>
                  </a:solidFill>
                </a:uFill>
                <a:latin typeface="Arial"/>
                <a:cs typeface="Tahoma"/>
              </a:rPr>
              <a:t>Two or more oligo-clonal band OCBs are found in 75–90% of patients with MS</a:t>
            </a:r>
            <a:endParaRPr b="0" lang="en-US" sz="2200" spc="-1" strike="noStrike">
              <a:solidFill>
                <a:srgbClr val="000000"/>
              </a:solidFill>
              <a:uFill>
                <a:solidFill>
                  <a:srgbClr val="ffffff"/>
                </a:solidFill>
              </a:uFill>
              <a:latin typeface="Arial"/>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504000" y="301320"/>
            <a:ext cx="9070200" cy="1029600"/>
          </a:xfrm>
          <a:prstGeom prst="rect">
            <a:avLst/>
          </a:prstGeom>
          <a:noFill/>
          <a:ln>
            <a:noFill/>
          </a:ln>
        </p:spPr>
        <p:style>
          <a:lnRef idx="0"/>
          <a:fillRef idx="0"/>
          <a:effectRef idx="0"/>
          <a:fontRef idx="minor"/>
        </p:style>
        <p:txBody>
          <a:bodyPr lIns="0" rIns="0" tIns="0" bIns="0" anchor="ctr"/>
          <a:p>
            <a:pPr algn="just">
              <a:lnSpc>
                <a:spcPct val="100000"/>
              </a:lnSpc>
            </a:pPr>
            <a:r>
              <a:rPr b="0" i="1" lang="en-US" sz="3800" spc="-1" strike="noStrike">
                <a:solidFill>
                  <a:srgbClr val="0000ff"/>
                </a:solidFill>
                <a:uFill>
                  <a:solidFill>
                    <a:srgbClr val="ffffff"/>
                  </a:solidFill>
                </a:uFill>
                <a:latin typeface="Arial"/>
                <a:cs typeface="Tahoma"/>
              </a:rPr>
              <a:t>Treatment:</a:t>
            </a:r>
            <a:endParaRPr b="0" lang="en-US" sz="3800" spc="-1" strike="noStrike">
              <a:solidFill>
                <a:srgbClr val="000000"/>
              </a:solidFill>
              <a:uFill>
                <a:solidFill>
                  <a:srgbClr val="ffffff"/>
                </a:solidFill>
              </a:uFill>
              <a:latin typeface="Arial"/>
            </a:endParaRPr>
          </a:p>
        </p:txBody>
      </p:sp>
      <p:sp>
        <p:nvSpPr>
          <p:cNvPr id="107" name="CustomShape 2"/>
          <p:cNvSpPr/>
          <p:nvPr/>
        </p:nvSpPr>
        <p:spPr>
          <a:xfrm>
            <a:off x="504000" y="1562760"/>
            <a:ext cx="9070200" cy="5672880"/>
          </a:xfrm>
          <a:prstGeom prst="rect">
            <a:avLst/>
          </a:prstGeom>
          <a:noFill/>
          <a:ln>
            <a:noFill/>
          </a:ln>
        </p:spPr>
        <p:style>
          <a:lnRef idx="0"/>
          <a:fillRef idx="0"/>
          <a:effectRef idx="0"/>
          <a:fontRef idx="minor"/>
        </p:style>
        <p:txBody>
          <a:bodyPr lIns="0" rIns="0" tIns="0" bIns="0"/>
          <a:p>
            <a:pPr marL="432000" indent="-322560" algn="just">
              <a:lnSpc>
                <a:spcPct val="100000"/>
              </a:lnSpc>
            </a:pPr>
            <a:r>
              <a:rPr b="0" i="1" lang="en-US" sz="3200" spc="-1" strike="noStrike" u="sng">
                <a:solidFill>
                  <a:srgbClr val="000000"/>
                </a:solidFill>
                <a:uFill>
                  <a:solidFill>
                    <a:srgbClr val="ffffff"/>
                  </a:solidFill>
                </a:uFill>
                <a:latin typeface="Arial"/>
                <a:cs typeface="Tahoma"/>
              </a:rPr>
              <a:t>a. treatment of acute attacks:</a:t>
            </a:r>
            <a:endParaRPr b="0" lang="en-US" sz="3200" spc="-1" strike="noStrike">
              <a:solidFill>
                <a:srgbClr val="000000"/>
              </a:solidFill>
              <a:uFill>
                <a:solidFill>
                  <a:srgbClr val="ffffff"/>
                </a:solidFill>
              </a:uFill>
              <a:latin typeface="Arial"/>
            </a:endParaRPr>
          </a:p>
          <a:p>
            <a:pPr marL="432000" indent="-322560" algn="just">
              <a:lnSpc>
                <a:spcPct val="100000"/>
              </a:lnSpc>
            </a:pPr>
            <a:r>
              <a:rPr b="0" lang="en-US" sz="3200" spc="-1" strike="noStrike">
                <a:solidFill>
                  <a:srgbClr val="000000"/>
                </a:solidFill>
                <a:uFill>
                  <a:solidFill>
                    <a:srgbClr val="ffffff"/>
                  </a:solidFill>
                </a:uFill>
                <a:latin typeface="Arial"/>
                <a:cs typeface="Tahoma"/>
              </a:rPr>
              <a:t>I.V Methylprednisolone 1g in 500 cc G/S over 2 hr daily for 5 days followed by oral prednisolone 60-80 mg/day for 10 days followed by gradual tapering to zero. Oral prednizolone important to decrease incidence of future relapses &amp; residual deficit.</a:t>
            </a:r>
            <a:endParaRPr b="0" lang="en-US" sz="3200" spc="-1" strike="noStrike">
              <a:solidFill>
                <a:srgbClr val="000000"/>
              </a:solidFill>
              <a:uFill>
                <a:solidFill>
                  <a:srgbClr val="ffffff"/>
                </a:solidFill>
              </a:uFill>
              <a:latin typeface="Arial"/>
            </a:endParaRPr>
          </a:p>
          <a:p>
            <a:pPr marL="432000" indent="-322560" algn="just">
              <a:lnSpc>
                <a:spcPct val="100000"/>
              </a:lnSpc>
            </a:pPr>
            <a:r>
              <a:rPr b="0" lang="en-US" sz="3200" spc="-1" strike="noStrike">
                <a:solidFill>
                  <a:srgbClr val="000000"/>
                </a:solidFill>
                <a:uFill>
                  <a:solidFill>
                    <a:srgbClr val="ffffff"/>
                  </a:solidFill>
                </a:uFill>
                <a:latin typeface="Arial"/>
                <a:cs typeface="Tahoma"/>
              </a:rPr>
              <a:t>If acute attack is sever fulminating, then plasma exchange (5–7 exchanges: 40–60 mL/kg per exchange, every other day for 14 days) will be mode of treatment</a:t>
            </a:r>
            <a:endParaRPr b="0" lang="en-US" sz="3200" spc="-1" strike="noStrike">
              <a:solidFill>
                <a:srgbClr val="000000"/>
              </a:solidFill>
              <a:uFill>
                <a:solidFill>
                  <a:srgbClr val="ffffff"/>
                </a:solidFill>
              </a:uFill>
              <a:latin typeface="Arial"/>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504000" y="755640"/>
            <a:ext cx="9070200" cy="6335280"/>
          </a:xfrm>
          <a:prstGeom prst="rect">
            <a:avLst/>
          </a:prstGeom>
          <a:noFill/>
          <a:ln>
            <a:noFill/>
          </a:ln>
        </p:spPr>
        <p:style>
          <a:lnRef idx="0"/>
          <a:fillRef idx="0"/>
          <a:effectRef idx="0"/>
          <a:fontRef idx="minor"/>
        </p:style>
        <p:txBody>
          <a:bodyPr lIns="0" rIns="0" tIns="0" bIns="0"/>
          <a:p>
            <a:pPr marL="432000" indent="-322560">
              <a:lnSpc>
                <a:spcPct val="100000"/>
              </a:lnSpc>
            </a:pPr>
            <a:r>
              <a:rPr b="0" i="1" lang="en-US" sz="2400" spc="-1" strike="noStrike" u="sng">
                <a:solidFill>
                  <a:srgbClr val="000000"/>
                </a:solidFill>
                <a:uFill>
                  <a:solidFill>
                    <a:srgbClr val="ffffff"/>
                  </a:solidFill>
                </a:uFill>
                <a:latin typeface="Arial"/>
                <a:cs typeface="Tahoma"/>
              </a:rPr>
              <a:t>b. disease modifying therapy:</a:t>
            </a:r>
            <a:endParaRPr b="0" lang="en-US" sz="24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They decrease frequency of acute attacks</a:t>
            </a:r>
            <a:endParaRPr b="0" lang="en-US" sz="24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ONLY FOR RELAPSING FORMS OF MS (RRMS, SPMS WITH EXACERBATIONS)</a:t>
            </a:r>
            <a:endParaRPr b="0" lang="en-US" sz="24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IFN-β-1b (Betaseron)®, 250 μg SC every other day</a:t>
            </a:r>
            <a:endParaRPr b="0" lang="en-US" sz="24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IFN-β-1a (Avonex)®, 30 μg IM once per week</a:t>
            </a:r>
            <a:endParaRPr b="0" lang="en-US" sz="24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IFN-β-1a (Rebif)®, 44 μg SC tree time per week</a:t>
            </a:r>
            <a:endParaRPr b="0" lang="en-US" sz="24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Glatiramer acetate, a synthetic random polypeptide, 20 mg SC daily</a:t>
            </a:r>
            <a:endParaRPr b="0" lang="en-US" sz="24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Mitoxantrone (Novantrone)</a:t>
            </a:r>
            <a:r>
              <a:rPr b="0" lang="en-US" sz="2400" spc="-1" strike="noStrike">
                <a:solidFill>
                  <a:srgbClr val="000000"/>
                </a:solidFill>
                <a:uFill>
                  <a:solidFill>
                    <a:srgbClr val="ffffff"/>
                  </a:solidFill>
                </a:uFill>
                <a:latin typeface="Times New Roman"/>
                <a:cs typeface="Tahoma"/>
              </a:rPr>
              <a:t>®</a:t>
            </a:r>
            <a:r>
              <a:rPr b="0" lang="en-US" sz="2400" spc="-1" strike="noStrike">
                <a:solidFill>
                  <a:srgbClr val="000000"/>
                </a:solidFill>
                <a:uFill>
                  <a:solidFill>
                    <a:srgbClr val="ffffff"/>
                  </a:solidFill>
                </a:uFill>
                <a:latin typeface="Arial"/>
                <a:cs typeface="Tahoma"/>
              </a:rPr>
              <a:t>, an anthracenedione, 12 mg/m 2 IV once every 3 months</a:t>
            </a:r>
            <a:endParaRPr b="0" lang="en-US" sz="24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Natalizumab (Tysabri)®, a humanized monoclonal antibody, 300 mg IV once per month</a:t>
            </a:r>
            <a:endParaRPr b="0" lang="en-US" sz="24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Fingolimod, sphingosine-1-phosphate (S1P) inhibitor, 0.5 mg orally daily</a:t>
            </a:r>
            <a:endParaRPr b="0" lang="en-US" sz="24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Cladribine (Leustatin)</a:t>
            </a:r>
            <a:r>
              <a:rPr b="0" lang="en-US" sz="2400" spc="-1" strike="noStrike">
                <a:solidFill>
                  <a:srgbClr val="000000"/>
                </a:solidFill>
                <a:uFill>
                  <a:solidFill>
                    <a:srgbClr val="ffffff"/>
                  </a:solidFill>
                </a:uFill>
                <a:latin typeface="Courier New"/>
                <a:cs typeface="Tahoma"/>
              </a:rPr>
              <a:t>®</a:t>
            </a:r>
            <a:r>
              <a:rPr b="0" lang="en-US" sz="2400" spc="-1" strike="noStrike">
                <a:solidFill>
                  <a:srgbClr val="000000"/>
                </a:solidFill>
                <a:uFill>
                  <a:solidFill>
                    <a:srgbClr val="ffffff"/>
                  </a:solidFill>
                </a:uFill>
                <a:latin typeface="Arial"/>
                <a:cs typeface="Tahoma"/>
              </a:rPr>
              <a:t>, a purine analog, 3.5 mg/kg orally once per year</a:t>
            </a:r>
            <a:endParaRPr b="0" lang="en-US" sz="2400" spc="-1" strike="noStrike">
              <a:solidFill>
                <a:srgbClr val="000000"/>
              </a:solidFill>
              <a:uFill>
                <a:solidFill>
                  <a:srgbClr val="ffffff"/>
                </a:solidFill>
              </a:uFill>
              <a:latin typeface="Arial"/>
            </a:endParaRPr>
          </a:p>
          <a:p>
            <a:pPr marL="432000" indent="-322560">
              <a:lnSpc>
                <a:spcPct val="100000"/>
              </a:lnSpc>
            </a:pPr>
            <a:endParaRPr b="0" lang="en-US" sz="2400" spc="-1" strike="noStrike">
              <a:solidFill>
                <a:srgbClr val="000000"/>
              </a:solidFill>
              <a:uFill>
                <a:solidFill>
                  <a:srgbClr val="ffffff"/>
                </a:solidFill>
              </a:uFill>
              <a:latin typeface="Arial"/>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504000" y="971640"/>
            <a:ext cx="9070200" cy="604728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000000"/>
              </a:buClr>
              <a:buSzPct val="45000"/>
              <a:buFont typeface="Wingdings" charset="2"/>
              <a:buChar char=""/>
            </a:pPr>
            <a:r>
              <a:rPr b="0" lang="en-US" sz="2900" spc="-1" strike="noStrike">
                <a:solidFill>
                  <a:srgbClr val="000000"/>
                </a:solidFill>
                <a:uFill>
                  <a:solidFill>
                    <a:srgbClr val="ffffff"/>
                  </a:solidFill>
                </a:uFill>
                <a:latin typeface="Arial"/>
                <a:cs typeface="Tahoma"/>
              </a:rPr>
              <a:t>Common side effects of IFN-β therapy, which are class I interferons, include flu like symptoms (e.g., fevers, chills, and myalgias) and mild abnormalities on routine laboratory evaluation (e.g., elevated liver function tests or lymphopenia).</a:t>
            </a:r>
            <a:endParaRPr b="0" lang="en-US" sz="29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900" spc="-1" strike="noStrike">
                <a:solidFill>
                  <a:srgbClr val="000000"/>
                </a:solidFill>
                <a:uFill>
                  <a:solidFill>
                    <a:srgbClr val="ffffff"/>
                  </a:solidFill>
                </a:uFill>
                <a:latin typeface="Arial"/>
                <a:cs typeface="Tahoma"/>
              </a:rPr>
              <a:t>Subcutaneous IFN-β also causes reactions at the injection site (e.g., pain, redness, induration, or, rarely, skin necrosis).</a:t>
            </a:r>
            <a:endParaRPr b="0" lang="en-US" sz="29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900" spc="-1" strike="noStrike">
                <a:solidFill>
                  <a:srgbClr val="000000"/>
                </a:solidFill>
                <a:uFill>
                  <a:solidFill>
                    <a:srgbClr val="ffffff"/>
                  </a:solidFill>
                </a:uFill>
                <a:latin typeface="Arial"/>
                <a:cs typeface="Tahoma"/>
              </a:rPr>
              <a:t>Approximately 2–10% of IFN-β-1a (Avonex)</a:t>
            </a:r>
            <a:r>
              <a:rPr b="0" lang="en-US" sz="2900" spc="-1" strike="noStrike">
                <a:solidFill>
                  <a:srgbClr val="000000"/>
                </a:solidFill>
                <a:uFill>
                  <a:solidFill>
                    <a:srgbClr val="ffffff"/>
                  </a:solidFill>
                </a:uFill>
                <a:latin typeface="Courier New"/>
                <a:cs typeface="Tahoma"/>
              </a:rPr>
              <a:t>®</a:t>
            </a:r>
            <a:r>
              <a:rPr b="0" lang="en-US" sz="2900" spc="-1" strike="noStrike">
                <a:solidFill>
                  <a:srgbClr val="000000"/>
                </a:solidFill>
                <a:uFill>
                  <a:solidFill>
                    <a:srgbClr val="ffffff"/>
                  </a:solidFill>
                </a:uFill>
                <a:latin typeface="Arial"/>
                <a:cs typeface="Tahoma"/>
              </a:rPr>
              <a:t> recipients, 15–25% of IFN-β-1a (Rebif )® recipients, and 30–40% of IFN-β-1b (Betaseron)® recipients develop neutralizing antibodies to IFN-β, which may disappear over time</a:t>
            </a:r>
            <a:endParaRPr b="0" lang="en-US" sz="2900" spc="-1" strike="noStrike">
              <a:solidFill>
                <a:srgbClr val="000000"/>
              </a:solidFill>
              <a:uFill>
                <a:solidFill>
                  <a:srgbClr val="ffffff"/>
                </a:solidFill>
              </a:uFill>
              <a:latin typeface="Arial"/>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504000" y="720000"/>
            <a:ext cx="9070200" cy="6298920"/>
          </a:xfrm>
          <a:prstGeom prst="rect">
            <a:avLst/>
          </a:prstGeom>
          <a:noFill/>
          <a:ln>
            <a:noFill/>
          </a:ln>
        </p:spPr>
        <p:style>
          <a:lnRef idx="0"/>
          <a:fillRef idx="0"/>
          <a:effectRef idx="0"/>
          <a:fontRef idx="minor"/>
        </p:style>
        <p:txBody>
          <a:bodyPr lIns="0" rIns="0" tIns="0" bIns="0"/>
          <a:p>
            <a:pPr marL="432000" indent="-322560" algn="just">
              <a:lnSpc>
                <a:spcPct val="100000"/>
              </a:lnSpc>
            </a:pPr>
            <a:r>
              <a:rPr b="0" i="1" lang="en-US" sz="2400" spc="-1" strike="noStrike" u="sng">
                <a:solidFill>
                  <a:srgbClr val="000000"/>
                </a:solidFill>
                <a:uFill>
                  <a:solidFill>
                    <a:srgbClr val="ffffff"/>
                  </a:solidFill>
                </a:uFill>
                <a:latin typeface="Arial"/>
                <a:cs typeface="Tahoma"/>
              </a:rPr>
              <a:t>c. symptomatic treatments:</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encourage attention to a healthy lifestyle</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physiotherapy</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correct vitamin D deficiency with oral vitamin D, and to recommend dietary omega-3</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Spasticity and spasms treated by muscle relaxant like baclofen (Lioresal)® (20–120 mg/d), diazepam (2–40 mg/d)</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detrusor hyperreflexia treated by propantheline bromide (10–15 mg/d), oxybutynin (5–15 mg/d), hyoscyamine sulfate (0.5–0.75 mg/d)</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Detrusor/sphincter dyssynergia may respond to phenoxy benzamine (10–20 mg/d) or terazosin hydrochloride (1–20 mg/d), &amp; often need urinary catheterization</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Treat UTI</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Primary MS fatigue may respond to amantadine (200 mg/d), methylphenidate (5–25 mg/d), or modafinil (100–400 mg/d)</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400" spc="-1" strike="noStrike">
                <a:solidFill>
                  <a:srgbClr val="000000"/>
                </a:solidFill>
                <a:uFill>
                  <a:solidFill>
                    <a:srgbClr val="ffffff"/>
                  </a:solidFill>
                </a:uFill>
                <a:latin typeface="Arial"/>
                <a:cs typeface="Tahoma"/>
              </a:rPr>
              <a:t>And so on ……..</a:t>
            </a:r>
            <a:endParaRPr b="0" lang="en-US" sz="2400" spc="-1" strike="noStrike">
              <a:solidFill>
                <a:srgbClr val="000000"/>
              </a:solidFill>
              <a:uFill>
                <a:solidFill>
                  <a:srgbClr val="ffffff"/>
                </a:solidFill>
              </a:uFill>
              <a:latin typeface="Arial"/>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p>
            <a:pPr algn="just">
              <a:lnSpc>
                <a:spcPct val="100000"/>
              </a:lnSpc>
            </a:pPr>
            <a:r>
              <a:rPr b="0" i="1" lang="en-US" sz="3400" spc="-1" strike="noStrike">
                <a:solidFill>
                  <a:srgbClr val="0000ff"/>
                </a:solidFill>
                <a:uFill>
                  <a:solidFill>
                    <a:srgbClr val="ffffff"/>
                  </a:solidFill>
                </a:uFill>
                <a:latin typeface="Arial"/>
                <a:cs typeface="Tahoma"/>
              </a:rPr>
              <a:t>Prognosis</a:t>
            </a:r>
            <a:r>
              <a:rPr b="0" lang="en-US" sz="3400" spc="-1" strike="noStrike">
                <a:solidFill>
                  <a:srgbClr val="0000ff"/>
                </a:solidFill>
                <a:uFill>
                  <a:solidFill>
                    <a:srgbClr val="ffffff"/>
                  </a:solidFill>
                </a:uFill>
                <a:latin typeface="Arial"/>
                <a:cs typeface="Tahoma"/>
              </a:rPr>
              <a:t>:</a:t>
            </a:r>
            <a:endParaRPr b="0" lang="en-US" sz="3400" spc="-1" strike="noStrike">
              <a:solidFill>
                <a:srgbClr val="000000"/>
              </a:solidFill>
              <a:uFill>
                <a:solidFill>
                  <a:srgbClr val="ffffff"/>
                </a:solidFill>
              </a:uFill>
              <a:latin typeface="Arial"/>
            </a:endParaRPr>
          </a:p>
        </p:txBody>
      </p:sp>
      <p:sp>
        <p:nvSpPr>
          <p:cNvPr id="112" name="CustomShape 2"/>
          <p:cNvSpPr/>
          <p:nvPr/>
        </p:nvSpPr>
        <p:spPr>
          <a:xfrm>
            <a:off x="504000" y="1769040"/>
            <a:ext cx="9070200" cy="5178600"/>
          </a:xfrm>
          <a:prstGeom prst="rect">
            <a:avLst/>
          </a:prstGeom>
          <a:noFill/>
          <a:ln>
            <a:noFill/>
          </a:ln>
        </p:spPr>
        <p:style>
          <a:lnRef idx="0"/>
          <a:fillRef idx="0"/>
          <a:effectRef idx="0"/>
          <a:fontRef idx="minor"/>
        </p:style>
        <p:txBody>
          <a:bodyPr lIns="0" rIns="0" tIns="0" bIns="0"/>
          <a:p>
            <a:pPr marL="432000" indent="-322560">
              <a:lnSpc>
                <a:spcPct val="100000"/>
              </a:lnSpc>
              <a:buClr>
                <a:srgbClr val="000000"/>
              </a:buClr>
              <a:buSzPct val="45000"/>
              <a:buFont typeface="Wingdings" charset="2"/>
              <a:buChar char=""/>
            </a:pPr>
            <a:r>
              <a:rPr b="0" lang="en-US" sz="3000" spc="-1" strike="noStrike">
                <a:solidFill>
                  <a:srgbClr val="000000"/>
                </a:solidFill>
                <a:uFill>
                  <a:solidFill>
                    <a:srgbClr val="ffffff"/>
                  </a:solidFill>
                </a:uFill>
                <a:latin typeface="Arial"/>
                <a:cs typeface="Tahoma"/>
              </a:rPr>
              <a:t>Deficit in M.S is accumulative over attacks: with each new attack, residual deficit will be more &amp; more.</a:t>
            </a:r>
            <a:endParaRPr b="0" lang="en-US" sz="30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3000" spc="-1" strike="noStrike">
                <a:solidFill>
                  <a:srgbClr val="000000"/>
                </a:solidFill>
                <a:uFill>
                  <a:solidFill>
                    <a:srgbClr val="ffffff"/>
                  </a:solidFill>
                </a:uFill>
                <a:latin typeface="Arial"/>
                <a:cs typeface="Tahoma"/>
              </a:rPr>
              <a:t>No any other disease in medicine has such very variable prognosis ! It my kill patient within 2 years or patient remain without disability for 35 years !</a:t>
            </a:r>
            <a:endParaRPr b="0" lang="en-US" sz="30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3000" spc="-1" strike="noStrike">
                <a:solidFill>
                  <a:srgbClr val="000000"/>
                </a:solidFill>
                <a:uFill>
                  <a:solidFill>
                    <a:srgbClr val="ffffff"/>
                  </a:solidFill>
                </a:uFill>
                <a:latin typeface="Arial"/>
                <a:cs typeface="Tahoma"/>
              </a:rPr>
              <a:t>&lt;20% of patient have benign MS (never develop neurological disabilities.</a:t>
            </a:r>
            <a:endParaRPr b="0" lang="en-US" sz="3000" spc="-1" strike="noStrike">
              <a:solidFill>
                <a:srgbClr val="000000"/>
              </a:solidFill>
              <a:uFill>
                <a:solidFill>
                  <a:srgbClr val="ffffff"/>
                </a:solidFill>
              </a:uFill>
              <a:latin typeface="Arial"/>
            </a:endParaRPr>
          </a:p>
          <a:p>
            <a:pPr marL="432000" indent="-322560">
              <a:lnSpc>
                <a:spcPct val="100000"/>
              </a:lnSpc>
              <a:buClr>
                <a:srgbClr val="000000"/>
              </a:buClr>
              <a:buSzPct val="45000"/>
              <a:buFont typeface="Wingdings" charset="2"/>
              <a:buChar char=""/>
            </a:pPr>
            <a:r>
              <a:rPr b="0" lang="en-US" sz="3000" spc="-1" strike="noStrike">
                <a:solidFill>
                  <a:srgbClr val="000000"/>
                </a:solidFill>
                <a:uFill>
                  <a:solidFill>
                    <a:srgbClr val="ffffff"/>
                  </a:solidFill>
                </a:uFill>
                <a:latin typeface="Arial"/>
                <a:cs typeface="Tahoma"/>
              </a:rPr>
              <a:t>Patients with benign MS 15 years after onset who have entirely normal neurologic examinations are likely to maintain their benign course.</a:t>
            </a:r>
            <a:endParaRPr b="0" lang="en-US" sz="3000" spc="-1" strike="noStrike">
              <a:solidFill>
                <a:srgbClr val="000000"/>
              </a:solidFill>
              <a:uFill>
                <a:solidFill>
                  <a:srgbClr val="ffffff"/>
                </a:solidFill>
              </a:uFill>
              <a:latin typeface="Arial"/>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504000" y="971640"/>
            <a:ext cx="9070200" cy="604728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800000"/>
              </a:buClr>
              <a:buSzPct val="45000"/>
              <a:buFont typeface="Wingdings" charset="2"/>
              <a:buChar char=""/>
            </a:pPr>
            <a:r>
              <a:rPr b="0" i="1" lang="en-US" sz="2400" spc="-1" strike="noStrike">
                <a:solidFill>
                  <a:srgbClr val="ff0000"/>
                </a:solidFill>
                <a:uFill>
                  <a:solidFill>
                    <a:srgbClr val="ffffff"/>
                  </a:solidFill>
                </a:uFill>
                <a:latin typeface="Arial"/>
                <a:cs typeface="Tahoma"/>
              </a:rPr>
              <a:t>Good prognostic indicators:</a:t>
            </a:r>
            <a:endParaRPr b="0" lang="en-US" sz="2400" spc="-1" strike="noStrike">
              <a:solidFill>
                <a:srgbClr val="000000"/>
              </a:solidFill>
              <a:uFill>
                <a:solidFill>
                  <a:srgbClr val="ffffff"/>
                </a:solidFill>
              </a:uFill>
              <a:latin typeface="Arial"/>
            </a:endParaRPr>
          </a:p>
          <a:p>
            <a:pPr marL="432000" indent="-322560" algn="just">
              <a:lnSpc>
                <a:spcPct val="100000"/>
              </a:lnSpc>
            </a:pPr>
            <a:r>
              <a:rPr b="0" lang="en-US" sz="2400" spc="-1" strike="noStrike">
                <a:solidFill>
                  <a:srgbClr val="000000"/>
                </a:solidFill>
                <a:uFill>
                  <a:solidFill>
                    <a:srgbClr val="ffffff"/>
                  </a:solidFill>
                </a:uFill>
                <a:latin typeface="Arial"/>
                <a:cs typeface="Tahoma"/>
              </a:rPr>
              <a:t>- ON or sensory symptoms at onset</a:t>
            </a:r>
            <a:endParaRPr b="0" lang="en-US" sz="2400" spc="-1" strike="noStrike">
              <a:solidFill>
                <a:srgbClr val="000000"/>
              </a:solidFill>
              <a:uFill>
                <a:solidFill>
                  <a:srgbClr val="ffffff"/>
                </a:solidFill>
              </a:uFill>
              <a:latin typeface="Arial"/>
            </a:endParaRPr>
          </a:p>
          <a:p>
            <a:pPr marL="432000" indent="-322560" algn="just">
              <a:lnSpc>
                <a:spcPct val="100000"/>
              </a:lnSpc>
            </a:pPr>
            <a:r>
              <a:rPr b="0" lang="en-US" sz="2400" spc="-1" strike="noStrike">
                <a:solidFill>
                  <a:srgbClr val="000000"/>
                </a:solidFill>
                <a:uFill>
                  <a:solidFill>
                    <a:srgbClr val="ffffff"/>
                  </a:solidFill>
                </a:uFill>
                <a:latin typeface="Arial"/>
                <a:cs typeface="Tahoma"/>
              </a:rPr>
              <a:t>- fewer than two relapses in the first year of illness</a:t>
            </a:r>
            <a:endParaRPr b="0" lang="en-US" sz="2400" spc="-1" strike="noStrike">
              <a:solidFill>
                <a:srgbClr val="000000"/>
              </a:solidFill>
              <a:uFill>
                <a:solidFill>
                  <a:srgbClr val="ffffff"/>
                </a:solidFill>
              </a:uFill>
              <a:latin typeface="Arial"/>
            </a:endParaRPr>
          </a:p>
          <a:p>
            <a:pPr marL="432000" indent="-322560" algn="just">
              <a:lnSpc>
                <a:spcPct val="100000"/>
              </a:lnSpc>
            </a:pPr>
            <a:r>
              <a:rPr b="0" lang="en-US" sz="2400" spc="-1" strike="noStrike">
                <a:solidFill>
                  <a:srgbClr val="000000"/>
                </a:solidFill>
                <a:uFill>
                  <a:solidFill>
                    <a:srgbClr val="ffffff"/>
                  </a:solidFill>
                </a:uFill>
                <a:latin typeface="Arial"/>
                <a:cs typeface="Tahoma"/>
              </a:rPr>
              <a:t>- minimal impairment after 5 years</a:t>
            </a:r>
            <a:endParaRPr b="0" lang="en-US" sz="2400" spc="-1" strike="noStrike">
              <a:solidFill>
                <a:srgbClr val="000000"/>
              </a:solidFill>
              <a:uFill>
                <a:solidFill>
                  <a:srgbClr val="ffffff"/>
                </a:solidFill>
              </a:uFill>
              <a:latin typeface="Arial"/>
            </a:endParaRPr>
          </a:p>
          <a:p>
            <a:pPr marL="432000" indent="-322560" algn="just">
              <a:lnSpc>
                <a:spcPct val="100000"/>
              </a:lnSpc>
            </a:pPr>
            <a:r>
              <a:rPr b="0" lang="en-US" sz="2400" spc="-1" strike="noStrike">
                <a:solidFill>
                  <a:srgbClr val="000000"/>
                </a:solidFill>
                <a:uFill>
                  <a:solidFill>
                    <a:srgbClr val="ffffff"/>
                  </a:solidFill>
                </a:uFill>
                <a:latin typeface="Arial"/>
                <a:cs typeface="Tahoma"/>
              </a:rPr>
              <a:t>- numerous MRI lesions during the early years of disease</a:t>
            </a:r>
            <a:endParaRPr b="0" lang="en-US" sz="2400" spc="-1" strike="noStrike">
              <a:solidFill>
                <a:srgbClr val="000000"/>
              </a:solidFill>
              <a:uFill>
                <a:solidFill>
                  <a:srgbClr val="ffffff"/>
                </a:solidFill>
              </a:uFill>
              <a:latin typeface="Arial"/>
            </a:endParaRPr>
          </a:p>
          <a:p>
            <a:pPr marL="432000" indent="-322560" algn="just">
              <a:lnSpc>
                <a:spcPct val="100000"/>
              </a:lnSpc>
              <a:buClr>
                <a:srgbClr val="800000"/>
              </a:buClr>
              <a:buSzPct val="45000"/>
              <a:buFont typeface="Wingdings" charset="2"/>
              <a:buChar char=""/>
            </a:pPr>
            <a:r>
              <a:rPr b="0" i="1" lang="en-US" sz="2400" spc="-1" strike="noStrike">
                <a:solidFill>
                  <a:srgbClr val="ff0000"/>
                </a:solidFill>
                <a:uFill>
                  <a:solidFill>
                    <a:srgbClr val="ffffff"/>
                  </a:solidFill>
                </a:uFill>
                <a:latin typeface="Arial"/>
                <a:cs typeface="Tahoma"/>
              </a:rPr>
              <a:t>Bad prognostic indicators:</a:t>
            </a:r>
            <a:endParaRPr b="0" lang="en-US" sz="2400" spc="-1" strike="noStrike">
              <a:solidFill>
                <a:srgbClr val="000000"/>
              </a:solidFill>
              <a:uFill>
                <a:solidFill>
                  <a:srgbClr val="ffffff"/>
                </a:solidFill>
              </a:uFill>
              <a:latin typeface="Arial"/>
            </a:endParaRPr>
          </a:p>
          <a:p>
            <a:pPr marL="432000" indent="-322560" algn="just">
              <a:lnSpc>
                <a:spcPct val="100000"/>
              </a:lnSpc>
            </a:pPr>
            <a:r>
              <a:rPr b="0" lang="en-US" sz="2400" spc="-1" strike="noStrike">
                <a:solidFill>
                  <a:srgbClr val="000000"/>
                </a:solidFill>
                <a:uFill>
                  <a:solidFill>
                    <a:srgbClr val="ffffff"/>
                  </a:solidFill>
                </a:uFill>
                <a:latin typeface="Arial"/>
                <a:cs typeface="Tahoma"/>
              </a:rPr>
              <a:t>- truncal ataxia</a:t>
            </a:r>
            <a:endParaRPr b="0" lang="en-US" sz="2400" spc="-1" strike="noStrike">
              <a:solidFill>
                <a:srgbClr val="000000"/>
              </a:solidFill>
              <a:uFill>
                <a:solidFill>
                  <a:srgbClr val="ffffff"/>
                </a:solidFill>
              </a:uFill>
              <a:latin typeface="Arial"/>
            </a:endParaRPr>
          </a:p>
          <a:p>
            <a:pPr marL="432000" indent="-322560" algn="just">
              <a:lnSpc>
                <a:spcPct val="100000"/>
              </a:lnSpc>
            </a:pPr>
            <a:r>
              <a:rPr b="0" lang="en-US" sz="2400" spc="-1" strike="noStrike">
                <a:solidFill>
                  <a:srgbClr val="000000"/>
                </a:solidFill>
                <a:uFill>
                  <a:solidFill>
                    <a:srgbClr val="ffffff"/>
                  </a:solidFill>
                </a:uFill>
                <a:latin typeface="Arial"/>
                <a:cs typeface="Tahoma"/>
              </a:rPr>
              <a:t>- action tremor</a:t>
            </a:r>
            <a:endParaRPr b="0" lang="en-US" sz="2400" spc="-1" strike="noStrike">
              <a:solidFill>
                <a:srgbClr val="000000"/>
              </a:solidFill>
              <a:uFill>
                <a:solidFill>
                  <a:srgbClr val="ffffff"/>
                </a:solidFill>
              </a:uFill>
              <a:latin typeface="Arial"/>
            </a:endParaRPr>
          </a:p>
          <a:p>
            <a:pPr marL="432000" indent="-322560" algn="just">
              <a:lnSpc>
                <a:spcPct val="100000"/>
              </a:lnSpc>
            </a:pPr>
            <a:r>
              <a:rPr b="0" lang="en-US" sz="2400" spc="-1" strike="noStrike">
                <a:solidFill>
                  <a:srgbClr val="000000"/>
                </a:solidFill>
                <a:uFill>
                  <a:solidFill>
                    <a:srgbClr val="ffffff"/>
                  </a:solidFill>
                </a:uFill>
                <a:latin typeface="Arial"/>
                <a:cs typeface="Tahoma"/>
              </a:rPr>
              <a:t>- pyramidal symptoms</a:t>
            </a:r>
            <a:endParaRPr b="0" lang="en-US" sz="2400" spc="-1" strike="noStrike">
              <a:solidFill>
                <a:srgbClr val="000000"/>
              </a:solidFill>
              <a:uFill>
                <a:solidFill>
                  <a:srgbClr val="ffffff"/>
                </a:solidFill>
              </a:uFill>
              <a:latin typeface="Arial"/>
            </a:endParaRPr>
          </a:p>
          <a:p>
            <a:pPr marL="432000" indent="-322560" algn="just">
              <a:lnSpc>
                <a:spcPct val="100000"/>
              </a:lnSpc>
            </a:pPr>
            <a:r>
              <a:rPr b="0" lang="en-US" sz="2400" spc="-1" strike="noStrike">
                <a:solidFill>
                  <a:srgbClr val="000000"/>
                </a:solidFill>
                <a:uFill>
                  <a:solidFill>
                    <a:srgbClr val="ffffff"/>
                  </a:solidFill>
                </a:uFill>
                <a:latin typeface="Arial"/>
                <a:cs typeface="Tahoma"/>
              </a:rPr>
              <a:t>- a progressive disease course</a:t>
            </a:r>
            <a:endParaRPr b="0" lang="en-US" sz="2400" spc="-1" strike="noStrike">
              <a:solidFill>
                <a:srgbClr val="000000"/>
              </a:solidFill>
              <a:uFill>
                <a:solidFill>
                  <a:srgbClr val="ffffff"/>
                </a:solidFill>
              </a:uFill>
              <a:latin typeface="Arial"/>
            </a:endParaRPr>
          </a:p>
          <a:p>
            <a:pPr marL="432000" indent="-322560" algn="just">
              <a:lnSpc>
                <a:spcPct val="100000"/>
              </a:lnSpc>
            </a:pPr>
            <a:r>
              <a:rPr b="0" lang="en-US" sz="2400" spc="-1" strike="noStrike">
                <a:solidFill>
                  <a:srgbClr val="000000"/>
                </a:solidFill>
                <a:uFill>
                  <a:solidFill>
                    <a:srgbClr val="ffffff"/>
                  </a:solidFill>
                </a:uFill>
                <a:latin typeface="Arial"/>
                <a:cs typeface="Tahoma"/>
              </a:rPr>
              <a:t>- fewer MRI lesions during the early years of disease</a:t>
            </a:r>
            <a:endParaRPr b="0" lang="en-US" sz="2400" spc="-1" strike="noStrike">
              <a:solidFill>
                <a:srgbClr val="000000"/>
              </a:solidFill>
              <a:uFill>
                <a:solidFill>
                  <a:srgbClr val="ffffff"/>
                </a:solidFill>
              </a:uFill>
              <a:latin typeface="Arial"/>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p>
            <a:pPr algn="just">
              <a:lnSpc>
                <a:spcPct val="100000"/>
              </a:lnSpc>
            </a:pPr>
            <a:r>
              <a:rPr b="0" i="1" lang="en-US" sz="3400" spc="-1" strike="noStrike">
                <a:solidFill>
                  <a:srgbClr val="0000ff"/>
                </a:solidFill>
                <a:uFill>
                  <a:solidFill>
                    <a:srgbClr val="ffffff"/>
                  </a:solidFill>
                </a:uFill>
                <a:latin typeface="Arial"/>
                <a:cs typeface="Tahoma"/>
              </a:rPr>
              <a:t>Pathogenesis:</a:t>
            </a:r>
            <a:endParaRPr b="0" lang="en-US" sz="3400" spc="-1" strike="noStrike">
              <a:solidFill>
                <a:srgbClr val="000000"/>
              </a:solidFill>
              <a:uFill>
                <a:solidFill>
                  <a:srgbClr val="ffffff"/>
                </a:solidFill>
              </a:uFill>
              <a:latin typeface="Arial"/>
            </a:endParaRPr>
          </a:p>
        </p:txBody>
      </p:sp>
      <p:sp>
        <p:nvSpPr>
          <p:cNvPr id="81" name="CustomShape 2"/>
          <p:cNvSpPr/>
          <p:nvPr/>
        </p:nvSpPr>
        <p:spPr>
          <a:xfrm>
            <a:off x="504000" y="1769040"/>
            <a:ext cx="9070200" cy="4383000"/>
          </a:xfrm>
          <a:prstGeom prst="rect">
            <a:avLst/>
          </a:prstGeom>
          <a:noFill/>
          <a:ln>
            <a:noFill/>
          </a:ln>
        </p:spPr>
        <p:style>
          <a:lnRef idx="0"/>
          <a:fillRef idx="0"/>
          <a:effectRef idx="0"/>
          <a:fontRef idx="minor"/>
        </p:style>
        <p:txBody>
          <a:bodyPr lIns="0" rIns="0" tIns="0" bIns="0"/>
          <a:p>
            <a:pPr marL="216000" indent="-215280" algn="just">
              <a:lnSpc>
                <a:spcPct val="100000"/>
              </a:lnSpc>
              <a:buClr>
                <a:srgbClr val="000000"/>
              </a:buClr>
              <a:buSzPct val="45000"/>
              <a:buFont typeface="Wingdings" charset="2"/>
              <a:buChar char=""/>
            </a:pPr>
            <a:r>
              <a:rPr b="0" lang="en-US" sz="2000" spc="-1" strike="noStrike">
                <a:solidFill>
                  <a:srgbClr val="000000"/>
                </a:solidFill>
                <a:uFill>
                  <a:solidFill>
                    <a:srgbClr val="ffffff"/>
                  </a:solidFill>
                </a:uFill>
                <a:latin typeface="Arial"/>
                <a:cs typeface="Arial"/>
              </a:rPr>
              <a:t> </a:t>
            </a:r>
            <a:r>
              <a:rPr b="0" lang="en-US" sz="2000" spc="-1" strike="noStrike">
                <a:solidFill>
                  <a:srgbClr val="000000"/>
                </a:solidFill>
                <a:uFill>
                  <a:solidFill>
                    <a:srgbClr val="ffffff"/>
                  </a:solidFill>
                </a:uFill>
                <a:latin typeface="Arial"/>
                <a:cs typeface="Arial"/>
              </a:rPr>
              <a:t>Multifactorial disorder</a:t>
            </a:r>
            <a:endParaRPr b="0" lang="en-US" sz="2000" spc="-1" strike="noStrike">
              <a:solidFill>
                <a:srgbClr val="000000"/>
              </a:solidFill>
              <a:uFill>
                <a:solidFill>
                  <a:srgbClr val="ffffff"/>
                </a:solidFill>
              </a:uFill>
              <a:latin typeface="Arial"/>
            </a:endParaRPr>
          </a:p>
          <a:p>
            <a:pPr marL="216000" indent="-215280" algn="just">
              <a:lnSpc>
                <a:spcPct val="100000"/>
              </a:lnSpc>
              <a:buClr>
                <a:srgbClr val="000000"/>
              </a:buClr>
              <a:buSzPct val="45000"/>
              <a:buFont typeface="Wingdings" charset="2"/>
              <a:buChar char=""/>
            </a:pPr>
            <a:r>
              <a:rPr b="0" i="1" lang="en-US" sz="2000" spc="-1" strike="noStrike" u="sng">
                <a:solidFill>
                  <a:srgbClr val="000000"/>
                </a:solidFill>
                <a:uFill>
                  <a:solidFill>
                    <a:srgbClr val="ffffff"/>
                  </a:solidFill>
                </a:uFill>
                <a:latin typeface="Arial"/>
                <a:cs typeface="Arial"/>
              </a:rPr>
              <a:t> </a:t>
            </a:r>
            <a:r>
              <a:rPr b="0" i="1" lang="en-US" sz="2000" spc="-1" strike="noStrike" u="sng">
                <a:solidFill>
                  <a:srgbClr val="000000"/>
                </a:solidFill>
                <a:uFill>
                  <a:solidFill>
                    <a:srgbClr val="ffffff"/>
                  </a:solidFill>
                </a:uFill>
                <a:latin typeface="Arial"/>
                <a:cs typeface="Arial"/>
              </a:rPr>
              <a:t>immune factors:</a:t>
            </a:r>
            <a:endParaRPr b="0" lang="en-US" sz="2000" spc="-1" strike="noStrike">
              <a:solidFill>
                <a:srgbClr val="000000"/>
              </a:solidFill>
              <a:uFill>
                <a:solidFill>
                  <a:srgbClr val="ffffff"/>
                </a:solidFill>
              </a:uFill>
              <a:latin typeface="Arial"/>
            </a:endParaRPr>
          </a:p>
          <a:p>
            <a:pPr algn="just">
              <a:lnSpc>
                <a:spcPct val="100000"/>
              </a:lnSpc>
            </a:pPr>
            <a:r>
              <a:rPr b="0" lang="en-US" sz="2000" spc="-1" strike="noStrike">
                <a:solidFill>
                  <a:srgbClr val="000000"/>
                </a:solidFill>
                <a:uFill>
                  <a:solidFill>
                    <a:srgbClr val="ffffff"/>
                  </a:solidFill>
                </a:uFill>
                <a:latin typeface="Arial"/>
                <a:cs typeface="Arial"/>
              </a:rPr>
              <a:t>- Auto immune reaction in response to a possible role for infectious agents</a:t>
            </a:r>
            <a:endParaRPr b="0" lang="en-US" sz="2000" spc="-1" strike="noStrike">
              <a:solidFill>
                <a:srgbClr val="000000"/>
              </a:solidFill>
              <a:uFill>
                <a:solidFill>
                  <a:srgbClr val="ffffff"/>
                </a:solidFill>
              </a:uFill>
              <a:latin typeface="Arial"/>
            </a:endParaRPr>
          </a:p>
          <a:p>
            <a:pPr algn="just">
              <a:lnSpc>
                <a:spcPct val="100000"/>
              </a:lnSpc>
            </a:pPr>
            <a:r>
              <a:rPr b="0" lang="en-US" sz="2000" spc="-1" strike="noStrike">
                <a:solidFill>
                  <a:srgbClr val="000000"/>
                </a:solidFill>
                <a:uFill>
                  <a:solidFill>
                    <a:srgbClr val="ffffff"/>
                  </a:solidFill>
                </a:uFill>
                <a:latin typeface="Arial"/>
                <a:cs typeface="Arial"/>
              </a:rPr>
              <a:t>Like: poliomyelitis?, measles?, infectious mononucleosis?, EBV?</a:t>
            </a:r>
            <a:endParaRPr b="0" lang="en-US" sz="2000" spc="-1" strike="noStrike">
              <a:solidFill>
                <a:srgbClr val="000000"/>
              </a:solidFill>
              <a:uFill>
                <a:solidFill>
                  <a:srgbClr val="ffffff"/>
                </a:solidFill>
              </a:uFill>
              <a:latin typeface="Arial"/>
            </a:endParaRPr>
          </a:p>
          <a:p>
            <a:pPr algn="just">
              <a:lnSpc>
                <a:spcPct val="100000"/>
              </a:lnSpc>
            </a:pPr>
            <a:r>
              <a:rPr b="0" lang="en-US" sz="2000" spc="-1" strike="noStrike">
                <a:solidFill>
                  <a:srgbClr val="000000"/>
                </a:solidFill>
                <a:uFill>
                  <a:solidFill>
                    <a:srgbClr val="ffffff"/>
                  </a:solidFill>
                </a:uFill>
                <a:latin typeface="Arial"/>
                <a:cs typeface="Arial"/>
              </a:rPr>
              <a:t>- both autoreactive T lymphocyte, B cell activation &amp; antibody responses</a:t>
            </a:r>
            <a:endParaRPr b="0" lang="en-US" sz="2000" spc="-1" strike="noStrike">
              <a:solidFill>
                <a:srgbClr val="000000"/>
              </a:solidFill>
              <a:uFill>
                <a:solidFill>
                  <a:srgbClr val="ffffff"/>
                </a:solidFill>
              </a:uFill>
              <a:latin typeface="Arial"/>
            </a:endParaRPr>
          </a:p>
          <a:p>
            <a:pPr algn="just">
              <a:lnSpc>
                <a:spcPct val="100000"/>
              </a:lnSpc>
            </a:pPr>
            <a:r>
              <a:rPr b="0" lang="en-US" sz="2000" spc="-1" strike="noStrike">
                <a:solidFill>
                  <a:srgbClr val="000000"/>
                </a:solidFill>
                <a:uFill>
                  <a:solidFill>
                    <a:srgbClr val="ffffff"/>
                  </a:solidFill>
                </a:uFill>
                <a:latin typeface="Arial"/>
                <a:cs typeface="Arial"/>
              </a:rPr>
              <a:t>- Lack of sun exposure cause unenough UVB which causes defect in production of vit. D that has immune regulatory effects</a:t>
            </a:r>
            <a:endParaRPr b="0" lang="en-US" sz="2000" spc="-1" strike="noStrike">
              <a:solidFill>
                <a:srgbClr val="000000"/>
              </a:solidFill>
              <a:uFill>
                <a:solidFill>
                  <a:srgbClr val="ffffff"/>
                </a:solidFill>
              </a:uFill>
              <a:latin typeface="Arial"/>
            </a:endParaRPr>
          </a:p>
          <a:p>
            <a:pPr algn="just">
              <a:lnSpc>
                <a:spcPct val="100000"/>
              </a:lnSpc>
            </a:pPr>
            <a:r>
              <a:rPr b="0" lang="en-US" sz="2000" spc="-1" strike="noStrike">
                <a:solidFill>
                  <a:srgbClr val="000000"/>
                </a:solidFill>
                <a:uFill>
                  <a:solidFill>
                    <a:srgbClr val="ffffff"/>
                  </a:solidFill>
                </a:uFill>
                <a:latin typeface="Arial"/>
                <a:cs typeface="Arial"/>
              </a:rPr>
              <a:t>- target is myeline basic protein (cellular immune attack) ; &amp; myelin oligodendrocyte glyco-protein (MOG) (auto antibody reaction=myeline specific antibody reaction)</a:t>
            </a:r>
            <a:endParaRPr b="0" lang="en-US" sz="20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504000" y="1259640"/>
            <a:ext cx="9070200" cy="4892400"/>
          </a:xfrm>
          <a:prstGeom prst="rect">
            <a:avLst/>
          </a:prstGeom>
          <a:noFill/>
          <a:ln>
            <a:noFill/>
          </a:ln>
        </p:spPr>
        <p:style>
          <a:lnRef idx="0"/>
          <a:fillRef idx="0"/>
          <a:effectRef idx="0"/>
          <a:fontRef idx="minor"/>
        </p:style>
        <p:txBody>
          <a:bodyPr lIns="0" rIns="0" tIns="0" bIns="0"/>
          <a:p>
            <a:pPr marL="216000" indent="-215280" algn="just">
              <a:lnSpc>
                <a:spcPct val="100000"/>
              </a:lnSpc>
              <a:buClr>
                <a:srgbClr val="000000"/>
              </a:buClr>
              <a:buSzPct val="45000"/>
              <a:buFont typeface="Wingdings" charset="2"/>
              <a:buChar char=""/>
            </a:pPr>
            <a:r>
              <a:rPr b="0" i="1" lang="en-US" sz="2000" spc="-1" strike="noStrike" u="sng">
                <a:solidFill>
                  <a:srgbClr val="000000"/>
                </a:solidFill>
                <a:uFill>
                  <a:solidFill>
                    <a:srgbClr val="ffffff"/>
                  </a:solidFill>
                </a:uFill>
                <a:latin typeface="Arial"/>
                <a:cs typeface="Arial"/>
              </a:rPr>
              <a:t> </a:t>
            </a:r>
            <a:r>
              <a:rPr b="0" i="1" lang="en-US" sz="2000" spc="-1" strike="noStrike" u="sng">
                <a:solidFill>
                  <a:srgbClr val="000000"/>
                </a:solidFill>
                <a:uFill>
                  <a:solidFill>
                    <a:srgbClr val="ffffff"/>
                  </a:solidFill>
                </a:uFill>
                <a:latin typeface="Arial"/>
                <a:cs typeface="Arial"/>
              </a:rPr>
              <a:t>Environmental factors:</a:t>
            </a:r>
            <a:endParaRPr b="0" lang="en-US" sz="2000" spc="-1" strike="noStrike">
              <a:solidFill>
                <a:srgbClr val="000000"/>
              </a:solidFill>
              <a:uFill>
                <a:solidFill>
                  <a:srgbClr val="ffffff"/>
                </a:solidFill>
              </a:uFill>
              <a:latin typeface="Arial"/>
            </a:endParaRPr>
          </a:p>
          <a:p>
            <a:pPr algn="just">
              <a:lnSpc>
                <a:spcPct val="100000"/>
              </a:lnSpc>
            </a:pPr>
            <a:r>
              <a:rPr b="0" lang="en-US" sz="2000" spc="-1" strike="noStrike">
                <a:solidFill>
                  <a:srgbClr val="000000"/>
                </a:solidFill>
                <a:uFill>
                  <a:solidFill>
                    <a:srgbClr val="ffffff"/>
                  </a:solidFill>
                </a:uFill>
                <a:latin typeface="Arial"/>
                <a:cs typeface="Arial"/>
              </a:rPr>
              <a:t>- more in higher socioeconomic classes</a:t>
            </a:r>
            <a:endParaRPr b="0" lang="en-US" sz="2000" spc="-1" strike="noStrike">
              <a:solidFill>
                <a:srgbClr val="000000"/>
              </a:solidFill>
              <a:uFill>
                <a:solidFill>
                  <a:srgbClr val="ffffff"/>
                </a:solidFill>
              </a:uFill>
              <a:latin typeface="Arial"/>
            </a:endParaRPr>
          </a:p>
          <a:p>
            <a:pPr algn="just">
              <a:lnSpc>
                <a:spcPct val="100000"/>
              </a:lnSpc>
            </a:pPr>
            <a:r>
              <a:rPr b="0" lang="en-US" sz="2000" spc="-1" strike="noStrike">
                <a:solidFill>
                  <a:srgbClr val="000000"/>
                </a:solidFill>
                <a:uFill>
                  <a:solidFill>
                    <a:srgbClr val="ffffff"/>
                  </a:solidFill>
                </a:uFill>
                <a:latin typeface="Arial"/>
                <a:cs typeface="Arial"/>
              </a:rPr>
              <a:t>- unknown environmental factor either in utero or in the early postnatal period</a:t>
            </a:r>
            <a:endParaRPr b="0" lang="en-US" sz="2000" spc="-1" strike="noStrike">
              <a:solidFill>
                <a:srgbClr val="000000"/>
              </a:solidFill>
              <a:uFill>
                <a:solidFill>
                  <a:srgbClr val="ffffff"/>
                </a:solidFill>
              </a:uFill>
              <a:latin typeface="Arial"/>
            </a:endParaRPr>
          </a:p>
          <a:p>
            <a:pPr algn="just">
              <a:lnSpc>
                <a:spcPct val="100000"/>
              </a:lnSpc>
            </a:pPr>
            <a:r>
              <a:rPr b="0" lang="en-US" sz="2000" spc="-1" strike="noStrike">
                <a:solidFill>
                  <a:srgbClr val="000000"/>
                </a:solidFill>
                <a:uFill>
                  <a:solidFill>
                    <a:srgbClr val="ffffff"/>
                  </a:solidFill>
                </a:uFill>
                <a:latin typeface="Arial"/>
                <a:cs typeface="Arial"/>
              </a:rPr>
              <a:t>- when individuals move (prior to their adolescent years) from an area of high MS prevalence to an area of low prevalence (or vice versa), their MS risk becomes similar to that of the region to which they moved</a:t>
            </a:r>
            <a:endParaRPr b="0" lang="en-US" sz="2000" spc="-1" strike="noStrike">
              <a:solidFill>
                <a:srgbClr val="000000"/>
              </a:solidFill>
              <a:uFill>
                <a:solidFill>
                  <a:srgbClr val="ffffff"/>
                </a:solidFill>
              </a:uFill>
              <a:latin typeface="Arial"/>
            </a:endParaRPr>
          </a:p>
          <a:p>
            <a:pPr marL="216000" indent="-215280" algn="just">
              <a:lnSpc>
                <a:spcPct val="100000"/>
              </a:lnSpc>
              <a:buClr>
                <a:srgbClr val="000000"/>
              </a:buClr>
              <a:buSzPct val="45000"/>
              <a:buFont typeface="Wingdings" charset="2"/>
              <a:buChar char=""/>
            </a:pPr>
            <a:r>
              <a:rPr b="0" i="1" lang="en-US" sz="2000" spc="-1" strike="noStrike" u="sng">
                <a:solidFill>
                  <a:srgbClr val="000000"/>
                </a:solidFill>
                <a:uFill>
                  <a:solidFill>
                    <a:srgbClr val="ffffff"/>
                  </a:solidFill>
                </a:uFill>
                <a:latin typeface="Arial"/>
                <a:cs typeface="Arial"/>
              </a:rPr>
              <a:t> </a:t>
            </a:r>
            <a:r>
              <a:rPr b="0" i="1" lang="en-US" sz="2000" spc="-1" strike="noStrike" u="sng">
                <a:solidFill>
                  <a:srgbClr val="000000"/>
                </a:solidFill>
                <a:uFill>
                  <a:solidFill>
                    <a:srgbClr val="ffffff"/>
                  </a:solidFill>
                </a:uFill>
                <a:latin typeface="Arial"/>
                <a:cs typeface="Arial"/>
              </a:rPr>
              <a:t>Genetic factors:</a:t>
            </a:r>
            <a:endParaRPr b="0" lang="en-US" sz="2000" spc="-1" strike="noStrike">
              <a:solidFill>
                <a:srgbClr val="000000"/>
              </a:solidFill>
              <a:uFill>
                <a:solidFill>
                  <a:srgbClr val="ffffff"/>
                </a:solidFill>
              </a:uFill>
              <a:latin typeface="Arial"/>
            </a:endParaRPr>
          </a:p>
          <a:p>
            <a:pPr algn="just">
              <a:lnSpc>
                <a:spcPct val="100000"/>
              </a:lnSpc>
            </a:pPr>
            <a:r>
              <a:rPr b="0" lang="en-US" sz="2000" spc="-1" strike="noStrike">
                <a:solidFill>
                  <a:srgbClr val="000000"/>
                </a:solidFill>
                <a:uFill>
                  <a:solidFill>
                    <a:srgbClr val="ffffff"/>
                  </a:solidFill>
                </a:uFill>
                <a:latin typeface="Arial"/>
                <a:cs typeface="Arial"/>
              </a:rPr>
              <a:t>- poly-genic inheritance</a:t>
            </a:r>
            <a:endParaRPr b="0" lang="en-US" sz="2000" spc="-1" strike="noStrike">
              <a:solidFill>
                <a:srgbClr val="000000"/>
              </a:solidFill>
              <a:uFill>
                <a:solidFill>
                  <a:srgbClr val="ffffff"/>
                </a:solidFill>
              </a:uFill>
              <a:latin typeface="Arial"/>
            </a:endParaRPr>
          </a:p>
          <a:p>
            <a:pPr algn="just">
              <a:lnSpc>
                <a:spcPct val="100000"/>
              </a:lnSpc>
            </a:pPr>
            <a:r>
              <a:rPr b="0" lang="en-US" sz="2000" spc="-1" strike="noStrike">
                <a:solidFill>
                  <a:srgbClr val="000000"/>
                </a:solidFill>
                <a:uFill>
                  <a:solidFill>
                    <a:srgbClr val="ffffff"/>
                  </a:solidFill>
                </a:uFill>
                <a:latin typeface="Arial"/>
                <a:cs typeface="Arial"/>
              </a:rPr>
              <a:t>- Whites are inherently at higher risk for MS than Africans or Asians</a:t>
            </a:r>
            <a:endParaRPr b="0" lang="en-US" sz="2000" spc="-1" strike="noStrike">
              <a:solidFill>
                <a:srgbClr val="000000"/>
              </a:solidFill>
              <a:uFill>
                <a:solidFill>
                  <a:srgbClr val="ffffff"/>
                </a:solidFill>
              </a:uFill>
              <a:latin typeface="Arial"/>
            </a:endParaRPr>
          </a:p>
          <a:p>
            <a:pPr algn="just">
              <a:lnSpc>
                <a:spcPct val="100000"/>
              </a:lnSpc>
            </a:pPr>
            <a:r>
              <a:rPr b="0" lang="en-US" sz="2000" spc="-1" strike="noStrike">
                <a:solidFill>
                  <a:srgbClr val="000000"/>
                </a:solidFill>
                <a:uFill>
                  <a:solidFill>
                    <a:srgbClr val="ffffff"/>
                  </a:solidFill>
                </a:uFill>
                <a:latin typeface="Arial"/>
                <a:cs typeface="Arial"/>
              </a:rPr>
              <a:t>- there is familial aggregation</a:t>
            </a:r>
            <a:endParaRPr b="0" lang="en-US" sz="20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503640" y="1043640"/>
            <a:ext cx="9070200" cy="5904000"/>
          </a:xfrm>
          <a:prstGeom prst="rect">
            <a:avLst/>
          </a:prstGeom>
          <a:noFill/>
          <a:ln>
            <a:noFill/>
          </a:ln>
        </p:spPr>
        <p:style>
          <a:lnRef idx="0"/>
          <a:fillRef idx="0"/>
          <a:effectRef idx="0"/>
          <a:fontRef idx="minor"/>
        </p:style>
        <p:txBody>
          <a:bodyPr lIns="0" rIns="0" tIns="0" bIns="0"/>
          <a:p>
            <a:pPr marL="216000" indent="-215280" algn="just">
              <a:lnSpc>
                <a:spcPct val="100000"/>
              </a:lnSpc>
              <a:buClr>
                <a:srgbClr val="000000"/>
              </a:buClr>
              <a:buSzPct val="45000"/>
              <a:buFont typeface="Wingdings" charset="2"/>
              <a:buChar char=""/>
            </a:pPr>
            <a:r>
              <a:rPr b="0" lang="en-US" sz="2900" spc="-1" strike="noStrike">
                <a:solidFill>
                  <a:srgbClr val="000000"/>
                </a:solidFill>
                <a:uFill>
                  <a:solidFill>
                    <a:srgbClr val="ffffff"/>
                  </a:solidFill>
                </a:uFill>
                <a:latin typeface="Arial"/>
                <a:cs typeface="Arial"/>
              </a:rPr>
              <a:t>  </a:t>
            </a:r>
            <a:r>
              <a:rPr b="0" lang="en-US" sz="2900" spc="-1" strike="noStrike">
                <a:solidFill>
                  <a:srgbClr val="000000"/>
                </a:solidFill>
                <a:uFill>
                  <a:solidFill>
                    <a:srgbClr val="ffffff"/>
                  </a:solidFill>
                </a:uFill>
                <a:latin typeface="Arial"/>
                <a:cs typeface="Arial"/>
              </a:rPr>
              <a:t>Lesions of MS occur at different times and in different CNS locations (i.e., disseminated in time and space = multi-phasic disease).</a:t>
            </a:r>
            <a:endParaRPr b="0" lang="en-US" sz="29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inflammation, demyelination, gliosis (scarring), and neuronal loss</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New MS lesions begin with perivenular cuffing by inflammatory mononuclear cells, predominantly T cells and macrophages, which also infiltrate the surrounding white matter. At sites of inflammation, the blood-brain barrier (BBB) is disrupted, but unlike vasculitis, the vessel wall is preserved.</a:t>
            </a:r>
            <a:endParaRPr b="0" lang="en-US" sz="32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503640" y="1475640"/>
            <a:ext cx="9070200" cy="438300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relative sparing of axons is typical of MS</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But partial or total axonal destruction can also occur, especially within highly inflamatory lesions.</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Thus, MS is not solely a disease of myelin (white matter)</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neuronal pathology (gray matter) is increasingly recognized as a major contributor to irreversible neurologic disability</a:t>
            </a:r>
            <a:endParaRPr b="0" lang="en-US" sz="32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504000" y="301320"/>
            <a:ext cx="9070200" cy="1260720"/>
          </a:xfrm>
          <a:prstGeom prst="rect">
            <a:avLst/>
          </a:prstGeom>
          <a:noFill/>
          <a:ln>
            <a:noFill/>
          </a:ln>
        </p:spPr>
        <p:style>
          <a:lnRef idx="0"/>
          <a:fillRef idx="0"/>
          <a:effectRef idx="0"/>
          <a:fontRef idx="minor"/>
        </p:style>
        <p:txBody>
          <a:bodyPr lIns="0" rIns="0" tIns="0" bIns="0" anchor="ctr"/>
          <a:p>
            <a:pPr algn="just">
              <a:lnSpc>
                <a:spcPct val="100000"/>
              </a:lnSpc>
            </a:pPr>
            <a:r>
              <a:rPr b="0" i="1" lang="en-US" sz="3400" spc="-1" strike="noStrike">
                <a:solidFill>
                  <a:srgbClr val="0000ff"/>
                </a:solidFill>
                <a:uFill>
                  <a:solidFill>
                    <a:srgbClr val="ffffff"/>
                  </a:solidFill>
                </a:uFill>
                <a:latin typeface="Libration san"/>
                <a:cs typeface="Tahoma"/>
              </a:rPr>
              <a:t>Clinical </a:t>
            </a:r>
            <a:r>
              <a:rPr b="0" i="1" lang="en-US" sz="3400" spc="-1" strike="noStrike">
                <a:solidFill>
                  <a:srgbClr val="0000ff"/>
                </a:solidFill>
                <a:uFill>
                  <a:solidFill>
                    <a:srgbClr val="ffffff"/>
                  </a:solidFill>
                </a:uFill>
                <a:latin typeface="Arial"/>
                <a:cs typeface="Tahoma"/>
              </a:rPr>
              <a:t>features</a:t>
            </a:r>
            <a:r>
              <a:rPr b="0" i="1" lang="en-US" sz="3400" spc="-1" strike="noStrike">
                <a:solidFill>
                  <a:srgbClr val="0000ff"/>
                </a:solidFill>
                <a:uFill>
                  <a:solidFill>
                    <a:srgbClr val="ffffff"/>
                  </a:solidFill>
                </a:uFill>
                <a:latin typeface="Libration san"/>
                <a:cs typeface="Tahoma"/>
              </a:rPr>
              <a:t>:</a:t>
            </a:r>
            <a:endParaRPr b="0" lang="en-US" sz="3400" spc="-1" strike="noStrike">
              <a:solidFill>
                <a:srgbClr val="000000"/>
              </a:solidFill>
              <a:uFill>
                <a:solidFill>
                  <a:srgbClr val="ffffff"/>
                </a:solidFill>
              </a:uFill>
              <a:latin typeface="Arial"/>
            </a:endParaRPr>
          </a:p>
        </p:txBody>
      </p:sp>
      <p:sp>
        <p:nvSpPr>
          <p:cNvPr id="86" name="CustomShape 2"/>
          <p:cNvSpPr/>
          <p:nvPr/>
        </p:nvSpPr>
        <p:spPr>
          <a:xfrm>
            <a:off x="504000" y="1769040"/>
            <a:ext cx="9070200" cy="438300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Onset is either abrupt or insidious</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Symptoms may be severe or seem so trivial that a patient may not seek medical attention for months or years.</a:t>
            </a:r>
            <a:endParaRPr b="0" lang="en-US" sz="32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3200" spc="-1" strike="noStrike">
                <a:solidFill>
                  <a:srgbClr val="000000"/>
                </a:solidFill>
                <a:uFill>
                  <a:solidFill>
                    <a:srgbClr val="ffffff"/>
                  </a:solidFill>
                </a:uFill>
                <a:latin typeface="Arial"/>
                <a:cs typeface="Tahoma"/>
              </a:rPr>
              <a:t>Examination often reveals evidence of neurologic dysfunction, often in asymptomatic locations. For example, a patient may present with symptoms in one leg but signs in both.</a:t>
            </a:r>
            <a:endParaRPr b="0" lang="en-US" sz="32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504000" y="1043640"/>
            <a:ext cx="9070200" cy="5543280"/>
          </a:xfrm>
          <a:prstGeom prst="rect">
            <a:avLst/>
          </a:prstGeom>
          <a:noFill/>
          <a:ln>
            <a:noFill/>
          </a:ln>
        </p:spPr>
        <p:style>
          <a:lnRef idx="0"/>
          <a:fillRef idx="0"/>
          <a:effectRef idx="0"/>
          <a:fontRef idx="minor"/>
        </p:style>
        <p:txBody>
          <a:bodyPr lIns="0" rIns="0" tIns="0" bIns="0"/>
          <a:p>
            <a:pPr marL="432000" indent="-32256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Arial"/>
                <a:cs typeface="Tahoma"/>
              </a:rPr>
              <a:t>Weakness of the limbs (upper motor neurone lesion) may manifest as loss of strength, speed, or dexterity, as fatigue, or a disturbance of gait.</a:t>
            </a:r>
            <a:endParaRPr b="0" lang="en-US" sz="25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Arial"/>
                <a:cs typeface="Tahoma"/>
              </a:rPr>
              <a:t>Exercise-induced weakness is a characteristic</a:t>
            </a:r>
            <a:endParaRPr b="0" lang="en-US" sz="25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Arial"/>
                <a:cs typeface="Tahoma"/>
              </a:rPr>
              <a:t>Spasticity is commonly associated with spontaneous and movement-induced muscle spasms (may be painful).</a:t>
            </a:r>
            <a:endParaRPr b="0" lang="en-US" sz="25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Arial"/>
                <a:cs typeface="Tahoma"/>
              </a:rPr>
              <a:t>Optic neuritis (ON) presents as diminished visual acuity, dimness, or decreased color perception (desaturation) in the central field of vision.</a:t>
            </a:r>
            <a:endParaRPr b="0" lang="en-US" sz="25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Arial"/>
                <a:cs typeface="Tahoma"/>
              </a:rPr>
              <a:t>Visual blurring in MS may result from ON or diplopia</a:t>
            </a:r>
            <a:endParaRPr b="0" lang="en-US" sz="2500" spc="-1" strike="noStrike">
              <a:solidFill>
                <a:srgbClr val="000000"/>
              </a:solidFill>
              <a:uFill>
                <a:solidFill>
                  <a:srgbClr val="ffffff"/>
                </a:solidFill>
              </a:uFill>
              <a:latin typeface="Arial"/>
            </a:endParaRPr>
          </a:p>
          <a:p>
            <a:pPr marL="432000" indent="-322560" algn="just">
              <a:lnSpc>
                <a:spcPct val="100000"/>
              </a:lnSpc>
              <a:buClr>
                <a:srgbClr val="000000"/>
              </a:buClr>
              <a:buSzPct val="45000"/>
              <a:buFont typeface="Wingdings" charset="2"/>
              <a:buChar char=""/>
            </a:pPr>
            <a:r>
              <a:rPr b="0" lang="en-US" sz="2500" spc="-1" strike="noStrike">
                <a:solidFill>
                  <a:srgbClr val="000000"/>
                </a:solidFill>
                <a:uFill>
                  <a:solidFill>
                    <a:srgbClr val="ffffff"/>
                  </a:solidFill>
                </a:uFill>
                <a:latin typeface="Arial"/>
                <a:cs typeface="Tahoma"/>
              </a:rPr>
              <a:t>Diplopia may result from internuclear ophthalmoplegia (INO) or from palsy of the sixth cranial nerve (rarely the third or fourth).</a:t>
            </a:r>
            <a:endParaRPr b="0" lang="en-US" sz="25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504000" y="755640"/>
            <a:ext cx="9071280" cy="5832000"/>
          </a:xfrm>
          <a:prstGeom prst="rect">
            <a:avLst/>
          </a:prstGeom>
          <a:noFill/>
          <a:ln>
            <a:noFill/>
          </a:ln>
        </p:spPr>
        <p:style>
          <a:lnRef idx="0"/>
          <a:fillRef idx="0"/>
          <a:effectRef idx="0"/>
          <a:fontRef idx="minor"/>
        </p:style>
      </p:sp>
      <p:pic>
        <p:nvPicPr>
          <p:cNvPr id="89" name="Picture 3" descr=""/>
          <p:cNvPicPr/>
          <p:nvPr/>
        </p:nvPicPr>
        <p:blipFill>
          <a:blip r:embed="rId1"/>
          <a:stretch/>
        </p:blipFill>
        <p:spPr>
          <a:xfrm>
            <a:off x="2592000" y="1259640"/>
            <a:ext cx="4968000" cy="525600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413</TotalTime>
  <Application>LibreOffice/5.3.7.2.0$Linux_X86_64 LibreOffice_project/30$Build-2</Application>
  <Words>2010</Words>
  <Paragraphs>160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2016-11-25T11:20:11Z</dcterms:created>
  <dc:creator>User</dc:creator>
  <dc:description/>
  <dc:language>ar-AE</dc:language>
  <cp:lastModifiedBy/>
  <dcterms:modified xsi:type="dcterms:W3CDTF">2016-12-24T14:25:33Z</dcterms:modified>
  <cp:revision>162</cp:revision>
  <dc:subject/>
  <dc:title>Demyelinating Disorders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مخصص</vt:lpwstr>
  </property>
  <property fmtid="{D5CDD505-2E9C-101B-9397-08002B2CF9AE}" pid="9" name="ScaleCrop">
    <vt:bool>0</vt:bool>
  </property>
  <property fmtid="{D5CDD505-2E9C-101B-9397-08002B2CF9AE}" pid="10" name="ShareDoc">
    <vt:bool>0</vt:bool>
  </property>
  <property fmtid="{D5CDD505-2E9C-101B-9397-08002B2CF9AE}" pid="11" name="Slides">
    <vt:i4>26</vt:i4>
  </property>
</Properties>
</file>