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32" r:id="rId6"/>
  </p:sldMasterIdLst>
  <p:notesMasterIdLst>
    <p:notesMasterId r:id="rId14"/>
  </p:notesMasterIdLst>
  <p:sldIdLst>
    <p:sldId id="257" r:id="rId7"/>
    <p:sldId id="261" r:id="rId8"/>
    <p:sldId id="265" r:id="rId9"/>
    <p:sldId id="267" r:id="rId10"/>
    <p:sldId id="269" r:id="rId11"/>
    <p:sldId id="271" r:id="rId12"/>
    <p:sldId id="273" r:id="rId13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311ADEB-CC20-40DC-83CA-B2F1699202F9}" type="datetimeFigureOut">
              <a:rPr lang="ar-IQ" smtClean="0"/>
              <a:t>29/06/1439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FCB6ADF-7FAA-4B24-AD44-7464030BFC09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07335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722423C-84AC-4A16-9090-3ED62CFB6019}" type="slidenum">
              <a:rPr lang="ar-SA" altLang="ar-IQ">
                <a:solidFill>
                  <a:srgbClr val="000000"/>
                </a:solidFill>
              </a:rPr>
              <a:pPr eaLnBrk="1" hangingPunct="1"/>
              <a:t>1</a:t>
            </a:fld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228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83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IQ" altLang="ar-IQ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F05F639-D6A4-4F7D-B999-533D0DA4711E}" type="slidenum">
              <a:rPr lang="ar-SA" altLang="ar-IQ">
                <a:solidFill>
                  <a:srgbClr val="000000"/>
                </a:solidFill>
              </a:rPr>
              <a:pPr eaLnBrk="1" hangingPunct="1"/>
              <a:t>2</a:t>
            </a:fld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229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93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IQ" altLang="ar-IQ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8EAFCDE-1776-4DA1-8327-9EE46C4C26FE}" type="slidenum">
              <a:rPr lang="ar-IQ" altLang="ar-IQ">
                <a:solidFill>
                  <a:srgbClr val="000000"/>
                </a:solidFill>
              </a:rPr>
              <a:pPr eaLnBrk="1" hangingPunct="1"/>
              <a:t>3</a:t>
            </a:fld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235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ar-IQ" altLang="ar-IQ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D504B3-EF77-4B8C-9944-3D12E11155F6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348591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52550F-6E7A-4E2F-8CC1-764C45EEB650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2538181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43AD4AD-52C3-47A0-BA28-54D47AB7B7FB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2133204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43BB1-6FDA-4383-A2C2-3FCA87E62121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1667792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12EEC2-3A29-4518-9050-3F73C13FF02B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3946042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75A8275-9080-4681-8EB0-86F948A89EAB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10965459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BC76931-CF42-4B32-9A3D-769BD5E7ED3F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2444974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8440B84-48C1-4D5A-B6AB-84BCBEFD5F52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2567363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FAE82C6-50F7-457D-AB79-5B8D779E820C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4114660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DE959E0-CBB2-46E4-B28D-3983D8BA09EE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325157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F15D5E3-DDBD-4230-853A-F3B76C1D50A8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2447445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3B2D1F2-545F-4DB8-8DE4-657B95930341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148290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IQ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F912571-8F3A-4937-B8CD-5F93AE8F6C8E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4202004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7D00A53-4317-4F5A-BB94-E5D3A4C87A94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11914415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4FA175-C232-4762-BB6D-B03F1F988BF9}" type="slidenum">
              <a:rPr lang="ar-IQ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2045908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A3BCC-DA24-4ED6-875E-EE85000EFDAF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5723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817FB-9AF7-4198-96E2-3333FDE69695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705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4F264-2CB7-451D-AD98-8F14593D1F1E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909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7AF6B-CE38-4A91-AE6E-77C21678A171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60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6235A-8C67-491E-9AAE-E1B707E2547C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26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D52BA-90DC-4B9E-BA05-30E0E540EAE2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729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0A67-E0CF-429B-B9E6-9C8C2DCC3D32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950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86161A-B717-4B1C-9E27-E4F47DCC6289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30489100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A2CCA-56F6-4861-A898-1583E4C3E210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909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IQ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D16C8-3197-47DD-B0CE-8D34F0E7C8B9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7676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659A1-F4A0-4725-A3D7-3ED11B936C3A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973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7CA24-9B7C-4399-873C-0D5B949625AC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8568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A3BCC-DA24-4ED6-875E-EE85000EFDAF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4402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817FB-9AF7-4198-96E2-3333FDE69695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668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4F264-2CB7-451D-AD98-8F14593D1F1E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0753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7AF6B-CE38-4A91-AE6E-77C21678A171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2488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6235A-8C67-491E-9AAE-E1B707E2547C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6403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D52BA-90DC-4B9E-BA05-30E0E540EAE2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253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B8347-29A5-4940-B265-57B9CED9F0AA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14962250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0A67-E0CF-429B-B9E6-9C8C2DCC3D32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646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A2CCA-56F6-4861-A898-1583E4C3E210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4600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IQ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D16C8-3197-47DD-B0CE-8D34F0E7C8B9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9861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659A1-F4A0-4725-A3D7-3ED11B936C3A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9865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7CA24-9B7C-4399-873C-0D5B949625AC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1959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A3BCC-DA24-4ED6-875E-EE85000EFDAF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5226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817FB-9AF7-4198-96E2-3333FDE69695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507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4F264-2CB7-451D-AD98-8F14593D1F1E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4634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7AF6B-CE38-4A91-AE6E-77C21678A171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4832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6235A-8C67-491E-9AAE-E1B707E2547C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70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A2E242-3FD4-409B-87B2-CCC7A5A422CD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254213983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D52BA-90DC-4B9E-BA05-30E0E540EAE2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57475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0A67-E0CF-429B-B9E6-9C8C2DCC3D32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174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A2CCA-56F6-4861-A898-1583E4C3E210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378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IQ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D16C8-3197-47DD-B0CE-8D34F0E7C8B9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1294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659A1-F4A0-4725-A3D7-3ED11B936C3A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2794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7CA24-9B7C-4399-873C-0D5B949625AC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407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A3BCC-DA24-4ED6-875E-EE85000EFDAF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412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817FB-9AF7-4198-96E2-3333FDE69695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86546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4F264-2CB7-451D-AD98-8F14593D1F1E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17049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7AF6B-CE38-4A91-AE6E-77C21678A171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4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CE9857-DB8D-4FFE-A988-6E40A51CB8B8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229553011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6235A-8C67-491E-9AAE-E1B707E2547C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6348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D52BA-90DC-4B9E-BA05-30E0E540EAE2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84416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0A67-E0CF-429B-B9E6-9C8C2DCC3D32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6067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A2CCA-56F6-4861-A898-1583E4C3E210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3889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IQ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D16C8-3197-47DD-B0CE-8D34F0E7C8B9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05069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659A1-F4A0-4725-A3D7-3ED11B936C3A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4631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87CA24-9B7C-4399-873C-0D5B949625AC}" type="slidenum">
              <a:rPr lang="ar-SA" altLang="ar-IQ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39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67518C0-D240-4C17-B3B7-FBC4B1633950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3232325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35085A-FF4E-4046-8B3F-F17F7DCF99FB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320638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IQ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1D0AB0-337C-4703-A5C1-CD0587EF69AE}" type="slidenum">
              <a:rPr lang="ar-SA" altLang="ar-IQ"/>
              <a:pPr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12883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text styles</a:t>
            </a:r>
          </a:p>
          <a:p>
            <a:pPr lvl="1"/>
            <a:r>
              <a:rPr lang="en-US" altLang="ar-IQ" smtClean="0"/>
              <a:t>Second level</a:t>
            </a:r>
          </a:p>
          <a:p>
            <a:pPr lvl="2"/>
            <a:r>
              <a:rPr lang="en-US" altLang="ar-IQ" smtClean="0"/>
              <a:t>Third level</a:t>
            </a:r>
          </a:p>
          <a:p>
            <a:pPr lvl="3"/>
            <a:r>
              <a:rPr lang="en-US" altLang="ar-IQ" smtClean="0"/>
              <a:t>Fourth level</a:t>
            </a:r>
          </a:p>
          <a:p>
            <a:pPr lvl="4"/>
            <a:r>
              <a:rPr lang="en-US" altLang="ar-IQ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solidFill>
                  <a:srgbClr val="000000"/>
                </a:solidFill>
                <a:latin typeface="Times New Roman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solidFill>
                  <a:srgbClr val="000000"/>
                </a:solidFill>
                <a:latin typeface="Times New Roman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>
                <a:solidFill>
                  <a:srgbClr val="000000"/>
                </a:solidFill>
                <a:latin typeface="Times New Roman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D3A8CC-09A0-431A-84BC-A4B9E765BDD6}" type="slidenum">
              <a:rPr lang="ar-SA" altLang="ar-IQ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20431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text styles</a:t>
            </a:r>
          </a:p>
          <a:p>
            <a:pPr lvl="1"/>
            <a:r>
              <a:rPr lang="en-US" altLang="ar-IQ" smtClean="0"/>
              <a:t>Second level</a:t>
            </a:r>
          </a:p>
          <a:p>
            <a:pPr lvl="2"/>
            <a:r>
              <a:rPr lang="en-US" altLang="ar-IQ" smtClean="0"/>
              <a:t>Third level</a:t>
            </a:r>
          </a:p>
          <a:p>
            <a:pPr lvl="3"/>
            <a:r>
              <a:rPr lang="en-US" altLang="ar-IQ" smtClean="0"/>
              <a:t>Fourth level</a:t>
            </a:r>
          </a:p>
          <a:p>
            <a:pPr lvl="4"/>
            <a:r>
              <a:rPr lang="en-US" altLang="ar-IQ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>
              <a:defRPr sz="1400">
                <a:solidFill>
                  <a:srgbClr val="000000"/>
                </a:solidFill>
                <a:latin typeface="Times New Roman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>
              <a:defRPr sz="1400">
                <a:solidFill>
                  <a:srgbClr val="000000"/>
                </a:solidFill>
                <a:latin typeface="Times New Roman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>
              <a:defRPr sz="1400">
                <a:solidFill>
                  <a:srgbClr val="000000"/>
                </a:solidFill>
                <a:latin typeface="Times New Roman"/>
                <a:cs typeface="Arial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E9AAD1-3555-4E15-9C4E-19F8E4A7B71A}" type="slidenum">
              <a:rPr lang="ar-IQ" altLang="ar-IQ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ar-IQ"/>
          </a:p>
        </p:txBody>
      </p:sp>
    </p:spTree>
    <p:extLst>
      <p:ext uri="{BB962C8B-B14F-4D97-AF65-F5344CB8AC3E}">
        <p14:creationId xmlns:p14="http://schemas.microsoft.com/office/powerpoint/2010/main" val="428398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text styles</a:t>
            </a:r>
          </a:p>
          <a:p>
            <a:pPr lvl="1"/>
            <a:r>
              <a:rPr lang="en-US" altLang="ar-IQ" smtClean="0"/>
              <a:t>Second level</a:t>
            </a:r>
          </a:p>
          <a:p>
            <a:pPr lvl="2"/>
            <a:r>
              <a:rPr lang="en-US" altLang="ar-IQ" smtClean="0"/>
              <a:t>Third level</a:t>
            </a:r>
          </a:p>
          <a:p>
            <a:pPr lvl="3"/>
            <a:r>
              <a:rPr lang="en-US" altLang="ar-IQ" smtClean="0"/>
              <a:t>Fourth level</a:t>
            </a:r>
          </a:p>
          <a:p>
            <a:pPr lvl="4"/>
            <a:r>
              <a:rPr lang="en-US" altLang="ar-IQ" smtClean="0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1E68A8-4FAC-49D7-A950-15D5C7213C29}" type="slidenum">
              <a:rPr lang="ar-SA" altLang="ar-IQ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47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text styles</a:t>
            </a:r>
          </a:p>
          <a:p>
            <a:pPr lvl="1"/>
            <a:r>
              <a:rPr lang="en-US" altLang="ar-IQ" smtClean="0"/>
              <a:t>Second level</a:t>
            </a:r>
          </a:p>
          <a:p>
            <a:pPr lvl="2"/>
            <a:r>
              <a:rPr lang="en-US" altLang="ar-IQ" smtClean="0"/>
              <a:t>Third level</a:t>
            </a:r>
          </a:p>
          <a:p>
            <a:pPr lvl="3"/>
            <a:r>
              <a:rPr lang="en-US" altLang="ar-IQ" smtClean="0"/>
              <a:t>Fourth level</a:t>
            </a:r>
          </a:p>
          <a:p>
            <a:pPr lvl="4"/>
            <a:r>
              <a:rPr lang="en-US" altLang="ar-IQ" smtClean="0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1E68A8-4FAC-49D7-A950-15D5C7213C29}" type="slidenum">
              <a:rPr lang="ar-SA" altLang="ar-IQ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59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text styles</a:t>
            </a:r>
          </a:p>
          <a:p>
            <a:pPr lvl="1"/>
            <a:r>
              <a:rPr lang="en-US" altLang="ar-IQ" smtClean="0"/>
              <a:t>Second level</a:t>
            </a:r>
          </a:p>
          <a:p>
            <a:pPr lvl="2"/>
            <a:r>
              <a:rPr lang="en-US" altLang="ar-IQ" smtClean="0"/>
              <a:t>Third level</a:t>
            </a:r>
          </a:p>
          <a:p>
            <a:pPr lvl="3"/>
            <a:r>
              <a:rPr lang="en-US" altLang="ar-IQ" smtClean="0"/>
              <a:t>Fourth level</a:t>
            </a:r>
          </a:p>
          <a:p>
            <a:pPr lvl="4"/>
            <a:r>
              <a:rPr lang="en-US" altLang="ar-IQ" smtClean="0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1E68A8-4FAC-49D7-A950-15D5C7213C29}" type="slidenum">
              <a:rPr lang="ar-SA" altLang="ar-IQ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93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IQ" smtClean="0"/>
              <a:t>Click to edit Master text styles</a:t>
            </a:r>
          </a:p>
          <a:p>
            <a:pPr lvl="1"/>
            <a:r>
              <a:rPr lang="en-US" altLang="ar-IQ" smtClean="0"/>
              <a:t>Second level</a:t>
            </a:r>
          </a:p>
          <a:p>
            <a:pPr lvl="2"/>
            <a:r>
              <a:rPr lang="en-US" altLang="ar-IQ" smtClean="0"/>
              <a:t>Third level</a:t>
            </a:r>
          </a:p>
          <a:p>
            <a:pPr lvl="3"/>
            <a:r>
              <a:rPr lang="en-US" altLang="ar-IQ" smtClean="0"/>
              <a:t>Fourth level</a:t>
            </a:r>
          </a:p>
          <a:p>
            <a:pPr lvl="4"/>
            <a:r>
              <a:rPr lang="en-US" altLang="ar-IQ" smtClean="0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ar-IQ">
              <a:solidFill>
                <a:srgbClr val="000000"/>
              </a:solidFill>
            </a:endParaRP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1E68A8-4FAC-49D7-A950-15D5C7213C29}" type="slidenum">
              <a:rPr lang="ar-SA" altLang="ar-IQ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ar-IQ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4"/>
          <p:cNvSpPr txBox="1">
            <a:spLocks noChangeArrowheads="1"/>
          </p:cNvSpPr>
          <p:nvPr/>
        </p:nvSpPr>
        <p:spPr bwMode="auto">
          <a:xfrm>
            <a:off x="0" y="5867400"/>
            <a:ext cx="91440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ar-IQ" sz="2400" b="1">
                <a:solidFill>
                  <a:srgbClr val="FFFFFF"/>
                </a:solidFill>
                <a:latin typeface="Times New Roman" pitchFamily="18" charset="0"/>
              </a:rPr>
              <a:t>There is marked enlargement of airspaces, with thinning and destruction of alveolar septa. </a:t>
            </a:r>
          </a:p>
        </p:txBody>
      </p:sp>
      <p:sp>
        <p:nvSpPr>
          <p:cNvPr id="174083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ar-IQ" sz="2800" b="1">
                <a:solidFill>
                  <a:srgbClr val="000000"/>
                </a:solidFill>
                <a:latin typeface="Times New Roman" pitchFamily="18" charset="0"/>
              </a:rPr>
              <a:t>Pulmonary emphysema </a:t>
            </a:r>
          </a:p>
        </p:txBody>
      </p:sp>
      <p:pic>
        <p:nvPicPr>
          <p:cNvPr id="174084" name="Picture 6"/>
          <p:cNvPicPr>
            <a:picLocks noChangeAspect="1" noChangeArrowheads="1"/>
          </p:cNvPicPr>
          <p:nvPr/>
        </p:nvPicPr>
        <p:blipFill>
          <a:blip r:embed="rId3">
            <a:lum bright="-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144000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848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4"/>
          <p:cNvSpPr txBox="1">
            <a:spLocks noChangeArrowheads="1"/>
          </p:cNvSpPr>
          <p:nvPr/>
        </p:nvSpPr>
        <p:spPr bwMode="auto">
          <a:xfrm>
            <a:off x="0" y="5600700"/>
            <a:ext cx="91440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ar-IQ" sz="2000" b="1">
                <a:solidFill>
                  <a:srgbClr val="FFFFFF"/>
                </a:solidFill>
                <a:latin typeface="Times New Roman" pitchFamily="18" charset="0"/>
              </a:rPr>
              <a:t>The lumen of the bronchus is above. Note the marked thickening of the mucous gland layer (approximately twice normal) and squamous metaplasia of lung epithelium.</a:t>
            </a:r>
          </a:p>
        </p:txBody>
      </p:sp>
      <p:sp>
        <p:nvSpPr>
          <p:cNvPr id="177155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ar-IQ" sz="3200" b="1">
                <a:solidFill>
                  <a:srgbClr val="000000"/>
                </a:solidFill>
                <a:latin typeface="Times New Roman" pitchFamily="18" charset="0"/>
              </a:rPr>
              <a:t>Chronic bronchitis </a:t>
            </a:r>
          </a:p>
        </p:txBody>
      </p:sp>
      <p:pic>
        <p:nvPicPr>
          <p:cNvPr id="177156" name="Picture 6"/>
          <p:cNvPicPr>
            <a:picLocks noChangeAspect="1" noChangeArrowheads="1"/>
          </p:cNvPicPr>
          <p:nvPr/>
        </p:nvPicPr>
        <p:blipFill>
          <a:blip r:embed="rId3">
            <a:lum brigh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200"/>
            <a:ext cx="91440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84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ext Box 4"/>
          <p:cNvSpPr txBox="1">
            <a:spLocks noChangeArrowheads="1"/>
          </p:cNvSpPr>
          <p:nvPr/>
        </p:nvSpPr>
        <p:spPr bwMode="auto">
          <a:xfrm>
            <a:off x="0" y="5715000"/>
            <a:ext cx="91440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ar-IQ" sz="2800" b="1">
                <a:solidFill>
                  <a:srgbClr val="FFFFFF"/>
                </a:solidFill>
                <a:latin typeface="Times New Roman" pitchFamily="18" charset="0"/>
              </a:rPr>
              <a:t>High power: characteristic sarcoid noncaseating granulomas in lung with many giant cells. </a:t>
            </a:r>
          </a:p>
        </p:txBody>
      </p:sp>
      <p:sp>
        <p:nvSpPr>
          <p:cNvPr id="18534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ar-IQ" sz="3200" b="1">
                <a:solidFill>
                  <a:srgbClr val="000000"/>
                </a:solidFill>
                <a:latin typeface="Times New Roman" pitchFamily="18" charset="0"/>
              </a:rPr>
              <a:t>Sarcoidosis</a:t>
            </a:r>
            <a:r>
              <a:rPr lang="en-US" altLang="ar-IQ" sz="2400" b="1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85348" name="Picture 6"/>
          <p:cNvPicPr>
            <a:picLocks noChangeAspect="1" noChangeArrowheads="1"/>
          </p:cNvPicPr>
          <p:nvPr/>
        </p:nvPicPr>
        <p:blipFill>
          <a:blip r:embed="rId3">
            <a:lum brigh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200"/>
            <a:ext cx="9144000" cy="51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8929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4" descr="anthracosis40x03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1491" name="Text Box 5"/>
          <p:cNvSpPr txBox="1">
            <a:spLocks noChangeArrowheads="1"/>
          </p:cNvSpPr>
          <p:nvPr/>
        </p:nvSpPr>
        <p:spPr bwMode="auto">
          <a:xfrm>
            <a:off x="1935163" y="6019800"/>
            <a:ext cx="52736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ar-IQ" sz="4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Pulmonary anthracosis</a:t>
            </a:r>
          </a:p>
        </p:txBody>
      </p:sp>
    </p:spTree>
    <p:extLst>
      <p:ext uri="{BB962C8B-B14F-4D97-AF65-F5344CB8AC3E}">
        <p14:creationId xmlns:p14="http://schemas.microsoft.com/office/powerpoint/2010/main" val="4192706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2" descr="LUNG085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63" name="Text Box 3"/>
          <p:cNvSpPr txBox="1">
            <a:spLocks noChangeArrowheads="1"/>
          </p:cNvSpPr>
          <p:nvPr/>
        </p:nvSpPr>
        <p:spPr bwMode="auto">
          <a:xfrm>
            <a:off x="438150" y="5943600"/>
            <a:ext cx="8396288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ar-IQ" sz="3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Complicated coal worker pneumoconiosis</a:t>
            </a:r>
          </a:p>
        </p:txBody>
      </p:sp>
    </p:spTree>
    <p:extLst>
      <p:ext uri="{BB962C8B-B14F-4D97-AF65-F5344CB8AC3E}">
        <p14:creationId xmlns:p14="http://schemas.microsoft.com/office/powerpoint/2010/main" val="252912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8" name="Picture 4" descr="asb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8659" name="Text Box 5"/>
          <p:cNvSpPr txBox="1">
            <a:spLocks noChangeArrowheads="1"/>
          </p:cNvSpPr>
          <p:nvPr/>
        </p:nvSpPr>
        <p:spPr bwMode="auto">
          <a:xfrm>
            <a:off x="2841625" y="6019800"/>
            <a:ext cx="353695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ar-IQ" sz="4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Asbestose body</a:t>
            </a:r>
          </a:p>
        </p:txBody>
      </p:sp>
    </p:spTree>
    <p:extLst>
      <p:ext uri="{BB962C8B-B14F-4D97-AF65-F5344CB8AC3E}">
        <p14:creationId xmlns:p14="http://schemas.microsoft.com/office/powerpoint/2010/main" val="1740181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4" descr="NEO097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2755" name="Rectangle 5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ar-IQ" sz="3600" b="1">
                <a:solidFill>
                  <a:srgbClr val="000000"/>
                </a:solidFill>
              </a:rPr>
              <a:t>Squamous cell carcinoma</a:t>
            </a:r>
          </a:p>
        </p:txBody>
      </p:sp>
    </p:spTree>
    <p:extLst>
      <p:ext uri="{BB962C8B-B14F-4D97-AF65-F5344CB8AC3E}">
        <p14:creationId xmlns:p14="http://schemas.microsoft.com/office/powerpoint/2010/main" val="3237324899"/>
      </p:ext>
    </p:extLst>
  </p:cSld>
  <p:clrMapOvr>
    <a:masterClrMapping/>
  </p:clrMapOvr>
</p:sld>
</file>

<file path=ppt/theme/theme1.xml><?xml version="1.0" encoding="utf-8"?>
<a:theme xmlns:a="http://schemas.openxmlformats.org/drawingml/2006/main" name="3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77</Words>
  <Application>Microsoft Office PowerPoint</Application>
  <PresentationFormat>On-screen Show (4:3)</PresentationFormat>
  <Paragraphs>13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32_Default Design</vt:lpstr>
      <vt:lpstr>1_Default Design</vt:lpstr>
      <vt:lpstr>2_Default Design</vt:lpstr>
      <vt:lpstr>3_Default Design</vt:lpstr>
      <vt:lpstr>4_Default Design</vt:lpstr>
      <vt:lpstr>5_Default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DR.Ahmed Saker 2o1O</dc:creator>
  <cp:lastModifiedBy>DR.Ahmed Saker 2o1O</cp:lastModifiedBy>
  <cp:revision>2</cp:revision>
  <dcterms:created xsi:type="dcterms:W3CDTF">2018-03-09T03:02:20Z</dcterms:created>
  <dcterms:modified xsi:type="dcterms:W3CDTF">2018-03-16T05:05:45Z</dcterms:modified>
</cp:coreProperties>
</file>