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7" r:id="rId3"/>
    <p:sldId id="280" r:id="rId4"/>
    <p:sldId id="258" r:id="rId5"/>
    <p:sldId id="276" r:id="rId6"/>
    <p:sldId id="278" r:id="rId7"/>
    <p:sldId id="259" r:id="rId8"/>
    <p:sldId id="271" r:id="rId9"/>
    <p:sldId id="261" r:id="rId10"/>
    <p:sldId id="279" r:id="rId11"/>
    <p:sldId id="260" r:id="rId12"/>
    <p:sldId id="262" r:id="rId13"/>
    <p:sldId id="263" r:id="rId14"/>
    <p:sldId id="264" r:id="rId15"/>
    <p:sldId id="265" r:id="rId16"/>
    <p:sldId id="266" r:id="rId17"/>
    <p:sldId id="267" r:id="rId18"/>
    <p:sldId id="268" r:id="rId19"/>
    <p:sldId id="269" r:id="rId20"/>
    <p:sldId id="270" r:id="rId21"/>
    <p:sldId id="272" r:id="rId22"/>
    <p:sldId id="273"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3/9/2019</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60810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3/9/2019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3061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3/9/2019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9736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3/9/2019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8176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3/9/2019</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7627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3/9/2019</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6545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3/9/2019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8697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3/9/2019</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extLst>
      <p:ext uri="{BB962C8B-B14F-4D97-AF65-F5344CB8AC3E}">
        <p14:creationId xmlns:p14="http://schemas.microsoft.com/office/powerpoint/2010/main" val="25201991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047999"/>
            <a:ext cx="6934200" cy="2362201"/>
          </a:xfrm>
        </p:spPr>
        <p:txBody>
          <a:bodyPr>
            <a:normAutofit fontScale="90000"/>
          </a:bodyPr>
          <a:lstStyle/>
          <a:p>
            <a:pPr algn="ctr"/>
            <a:r>
              <a:rPr lang="en-US" sz="4900" b="1" dirty="0" smtClean="0">
                <a:solidFill>
                  <a:srgbClr val="C00000"/>
                </a:solidFill>
                <a:latin typeface="Maiandra GD"/>
                <a:ea typeface="Calibri"/>
                <a:cs typeface="Arial"/>
              </a:rPr>
              <a:t>Selective COX-2 Drugs &amp;</a:t>
            </a:r>
            <a:br>
              <a:rPr lang="en-US" sz="4900" b="1" dirty="0" smtClean="0">
                <a:solidFill>
                  <a:srgbClr val="C00000"/>
                </a:solidFill>
                <a:latin typeface="Maiandra GD"/>
                <a:ea typeface="Calibri"/>
                <a:cs typeface="Arial"/>
              </a:rPr>
            </a:br>
            <a:r>
              <a:rPr lang="en-US" sz="4900" b="1" dirty="0">
                <a:solidFill>
                  <a:srgbClr val="C00000"/>
                </a:solidFill>
              </a:rPr>
              <a:t>Drugs Used in Gout</a:t>
            </a:r>
            <a:r>
              <a:rPr lang="en-US" sz="4900" dirty="0">
                <a:solidFill>
                  <a:srgbClr val="C00000"/>
                </a:solidFill>
              </a:rPr>
              <a:t/>
            </a:r>
            <a:br>
              <a:rPr lang="en-US" sz="4900" dirty="0">
                <a:solidFill>
                  <a:srgbClr val="C00000"/>
                </a:solidFill>
              </a:rPr>
            </a:br>
            <a:r>
              <a:rPr lang="en-US" dirty="0" smtClean="0"/>
              <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1376408"/>
            <a:ext cx="6324600" cy="4948191"/>
          </a:xfrm>
          <a:prstGeom prst="rect">
            <a:avLst/>
          </a:prstGeom>
        </p:spPr>
      </p:pic>
      <p:pic>
        <p:nvPicPr>
          <p:cNvPr id="5" name="Picture 4"/>
          <p:cNvPicPr>
            <a:picLocks noChangeAspect="1"/>
          </p:cNvPicPr>
          <p:nvPr/>
        </p:nvPicPr>
        <p:blipFill>
          <a:blip r:embed="rId3"/>
          <a:stretch>
            <a:fillRect/>
          </a:stretch>
        </p:blipFill>
        <p:spPr>
          <a:xfrm>
            <a:off x="2286000" y="847208"/>
            <a:ext cx="3733800" cy="529200"/>
          </a:xfrm>
          <a:prstGeom prst="rect">
            <a:avLst/>
          </a:prstGeom>
        </p:spPr>
      </p:pic>
    </p:spTree>
    <p:extLst>
      <p:ext uri="{BB962C8B-B14F-4D97-AF65-F5344CB8AC3E}">
        <p14:creationId xmlns:p14="http://schemas.microsoft.com/office/powerpoint/2010/main" val="144657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990600"/>
            <a:ext cx="8534400" cy="5334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077200" cy="5333999"/>
          </a:xfrm>
        </p:spPr>
        <p:txBody>
          <a:bodyPr>
            <a:normAutofit fontScale="92500" lnSpcReduction="10000"/>
          </a:bodyPr>
          <a:lstStyle/>
          <a:p>
            <a:r>
              <a:rPr lang="en-US" sz="3500" b="1" u="sng" dirty="0" smtClean="0">
                <a:solidFill>
                  <a:srgbClr val="C00000"/>
                </a:solidFill>
              </a:rPr>
              <a:t>Drugs used</a:t>
            </a:r>
            <a:endParaRPr lang="en-US" sz="3500" dirty="0" smtClean="0">
              <a:solidFill>
                <a:srgbClr val="C00000"/>
              </a:solidFill>
            </a:endParaRPr>
          </a:p>
          <a:p>
            <a:pPr lvl="0"/>
            <a:r>
              <a:rPr lang="en-US" dirty="0" smtClean="0">
                <a:solidFill>
                  <a:schemeClr val="tx1"/>
                </a:solidFill>
              </a:rPr>
              <a:t>Most therapeutic strategies for gout involve lowering the uric acid level below the saturation point (&lt;6 mg/</a:t>
            </a:r>
            <a:r>
              <a:rPr lang="en-US" dirty="0" err="1" smtClean="0">
                <a:solidFill>
                  <a:schemeClr val="tx1"/>
                </a:solidFill>
              </a:rPr>
              <a:t>dL</a:t>
            </a:r>
            <a:r>
              <a:rPr lang="en-US" dirty="0" smtClean="0">
                <a:solidFill>
                  <a:schemeClr val="tx1"/>
                </a:solidFill>
              </a:rPr>
              <a:t>), thus preventing the deposition of </a:t>
            </a:r>
            <a:r>
              <a:rPr lang="en-US" dirty="0" err="1" smtClean="0">
                <a:solidFill>
                  <a:schemeClr val="tx1"/>
                </a:solidFill>
              </a:rPr>
              <a:t>urate</a:t>
            </a:r>
            <a:r>
              <a:rPr lang="en-US" dirty="0" smtClean="0">
                <a:solidFill>
                  <a:schemeClr val="tx1"/>
                </a:solidFill>
              </a:rPr>
              <a:t> crystals. This can be achieved by:</a:t>
            </a:r>
          </a:p>
          <a:p>
            <a:r>
              <a:rPr lang="en-US" dirty="0" smtClean="0">
                <a:solidFill>
                  <a:schemeClr val="tx1"/>
                </a:solidFill>
              </a:rPr>
              <a:t>1) Interfering with uric acid synthesis with </a:t>
            </a:r>
            <a:r>
              <a:rPr lang="en-US" b="1" dirty="0" err="1" smtClean="0">
                <a:solidFill>
                  <a:schemeClr val="tx1"/>
                </a:solidFill>
              </a:rPr>
              <a:t>xanthine</a:t>
            </a:r>
            <a:r>
              <a:rPr lang="en-US" b="1" dirty="0" smtClean="0">
                <a:solidFill>
                  <a:schemeClr val="tx1"/>
                </a:solidFill>
              </a:rPr>
              <a:t> </a:t>
            </a:r>
            <a:r>
              <a:rPr lang="en-US" b="1" dirty="0" err="1" smtClean="0">
                <a:solidFill>
                  <a:schemeClr val="tx1"/>
                </a:solidFill>
              </a:rPr>
              <a:t>oxidase</a:t>
            </a:r>
            <a:r>
              <a:rPr lang="en-US" b="1" dirty="0" smtClean="0">
                <a:solidFill>
                  <a:schemeClr val="tx1"/>
                </a:solidFill>
              </a:rPr>
              <a:t> inhibitors (</a:t>
            </a:r>
            <a:r>
              <a:rPr lang="en-US" b="1" dirty="0" err="1" smtClean="0">
                <a:solidFill>
                  <a:schemeClr val="tx1"/>
                </a:solidFill>
              </a:rPr>
              <a:t>allopurinol</a:t>
            </a:r>
            <a:r>
              <a:rPr lang="en-US" b="1" dirty="0" smtClean="0">
                <a:solidFill>
                  <a:schemeClr val="tx1"/>
                </a:solidFill>
              </a:rPr>
              <a:t>, </a:t>
            </a:r>
            <a:r>
              <a:rPr lang="en-US" b="1" dirty="0" err="1" smtClean="0">
                <a:solidFill>
                  <a:schemeClr val="tx1"/>
                </a:solidFill>
              </a:rPr>
              <a:t>febuxostat</a:t>
            </a:r>
            <a:r>
              <a:rPr lang="en-US" b="1" dirty="0" smtClean="0">
                <a:solidFill>
                  <a:schemeClr val="tx1"/>
                </a:solidFill>
              </a:rPr>
              <a:t>)</a:t>
            </a:r>
            <a:endParaRPr lang="en-US" dirty="0" smtClean="0">
              <a:solidFill>
                <a:schemeClr val="tx1"/>
              </a:solidFill>
            </a:endParaRPr>
          </a:p>
          <a:p>
            <a:r>
              <a:rPr lang="en-US" dirty="0" smtClean="0">
                <a:solidFill>
                  <a:schemeClr val="tx1"/>
                </a:solidFill>
              </a:rPr>
              <a:t>2) Increasing uric acid excretion with </a:t>
            </a:r>
            <a:r>
              <a:rPr lang="en-US" dirty="0" err="1" smtClean="0">
                <a:solidFill>
                  <a:schemeClr val="tx1"/>
                </a:solidFill>
              </a:rPr>
              <a:t>uricosuric</a:t>
            </a:r>
            <a:r>
              <a:rPr lang="en-US" dirty="0" smtClean="0">
                <a:solidFill>
                  <a:schemeClr val="tx1"/>
                </a:solidFill>
              </a:rPr>
              <a:t> agents: </a:t>
            </a:r>
            <a:r>
              <a:rPr lang="en-US" b="1" dirty="0" err="1" smtClean="0">
                <a:solidFill>
                  <a:schemeClr val="tx1"/>
                </a:solidFill>
              </a:rPr>
              <a:t>probenecid</a:t>
            </a:r>
            <a:r>
              <a:rPr lang="en-US" b="1" dirty="0" smtClean="0">
                <a:solidFill>
                  <a:schemeClr val="tx1"/>
                </a:solidFill>
              </a:rPr>
              <a:t> </a:t>
            </a:r>
            <a:r>
              <a:rPr lang="en-US" dirty="0" smtClean="0">
                <a:solidFill>
                  <a:schemeClr val="tx1"/>
                </a:solidFill>
              </a:rPr>
              <a:t>or</a:t>
            </a:r>
            <a:r>
              <a:rPr lang="en-US" b="1" dirty="0" smtClean="0">
                <a:solidFill>
                  <a:schemeClr val="tx1"/>
                </a:solidFill>
              </a:rPr>
              <a:t> </a:t>
            </a:r>
            <a:r>
              <a:rPr lang="en-US" b="1" dirty="0" err="1" smtClean="0">
                <a:solidFill>
                  <a:schemeClr val="tx1"/>
                </a:solidFill>
              </a:rPr>
              <a:t>sulfinpyrazone</a:t>
            </a:r>
            <a:endParaRPr lang="en-US" dirty="0" smtClean="0">
              <a:solidFill>
                <a:schemeClr val="tx1"/>
              </a:solidFill>
            </a:endParaRPr>
          </a:p>
          <a:p>
            <a:r>
              <a:rPr lang="en-US" dirty="0" smtClean="0">
                <a:solidFill>
                  <a:schemeClr val="tx1"/>
                </a:solidFill>
              </a:rPr>
              <a:t>3) Inhibiting leukocyte entry into the affected joint with </a:t>
            </a:r>
            <a:r>
              <a:rPr lang="en-US" b="1" dirty="0" err="1" smtClean="0">
                <a:solidFill>
                  <a:schemeClr val="tx1"/>
                </a:solidFill>
              </a:rPr>
              <a:t>colchicine</a:t>
            </a:r>
            <a:endParaRPr lang="en-US" dirty="0" smtClean="0">
              <a:solidFill>
                <a:schemeClr val="tx1"/>
              </a:solidFill>
            </a:endParaRPr>
          </a:p>
          <a:p>
            <a:r>
              <a:rPr lang="en-US" dirty="0" smtClean="0">
                <a:solidFill>
                  <a:schemeClr val="tx1"/>
                </a:solidFill>
              </a:rPr>
              <a:t>4) By general anti-inflammatory and analgesic effects (</a:t>
            </a:r>
            <a:r>
              <a:rPr lang="en-US" b="1" dirty="0" smtClean="0">
                <a:solidFill>
                  <a:schemeClr val="tx1"/>
                </a:solidFill>
              </a:rPr>
              <a:t>NSAIDs</a:t>
            </a:r>
            <a:r>
              <a:rPr lang="en-US" dirty="0" smtClean="0">
                <a:solidFill>
                  <a:schemeClr val="tx1"/>
                </a:solidFill>
              </a:rPr>
              <a:t> and occasionally </a:t>
            </a:r>
            <a:r>
              <a:rPr lang="en-US" dirty="0" err="1" smtClean="0">
                <a:solidFill>
                  <a:schemeClr val="tx1"/>
                </a:solidFill>
              </a:rPr>
              <a:t>glucocorticoids</a:t>
            </a:r>
            <a:r>
              <a:rPr lang="en-US" dirty="0" smtClean="0">
                <a:solidFill>
                  <a:schemeClr val="tx1"/>
                </a:solidFill>
              </a:rPr>
              <a: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24"/>
          <p:cNvPicPr/>
          <p:nvPr/>
        </p:nvPicPr>
        <p:blipFill>
          <a:blip r:embed="rId2" cstate="print"/>
          <a:srcRect/>
          <a:stretch>
            <a:fillRect/>
          </a:stretch>
        </p:blipFill>
        <p:spPr bwMode="auto">
          <a:xfrm>
            <a:off x="381000" y="685800"/>
            <a:ext cx="8382000" cy="5791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382000" cy="5791199"/>
          </a:xfrm>
        </p:spPr>
        <p:txBody>
          <a:bodyPr>
            <a:noAutofit/>
          </a:bodyPr>
          <a:lstStyle/>
          <a:p>
            <a:pPr>
              <a:spcBef>
                <a:spcPts val="0"/>
              </a:spcBef>
            </a:pPr>
            <a:r>
              <a:rPr lang="en-US" sz="2400" b="1" u="sng" dirty="0" smtClean="0">
                <a:solidFill>
                  <a:srgbClr val="C00000"/>
                </a:solidFill>
              </a:rPr>
              <a:t>Treatment of acute gout</a:t>
            </a:r>
            <a:endParaRPr lang="en-US" sz="2400" dirty="0" smtClean="0">
              <a:solidFill>
                <a:srgbClr val="C00000"/>
              </a:solidFill>
            </a:endParaRPr>
          </a:p>
          <a:p>
            <a:pPr lvl="0">
              <a:spcBef>
                <a:spcPts val="0"/>
              </a:spcBef>
            </a:pPr>
            <a:r>
              <a:rPr lang="en-US" sz="2000" dirty="0" smtClean="0">
                <a:solidFill>
                  <a:schemeClr val="tx1"/>
                </a:solidFill>
              </a:rPr>
              <a:t>Acute gouty attacks can result from a number of conditions, including excessive alcohol consumption, a diet rich in </a:t>
            </a:r>
            <a:r>
              <a:rPr lang="en-US" sz="2000" dirty="0" err="1" smtClean="0">
                <a:solidFill>
                  <a:schemeClr val="tx1"/>
                </a:solidFill>
              </a:rPr>
              <a:t>purines</a:t>
            </a:r>
            <a:r>
              <a:rPr lang="en-US" sz="2000" dirty="0" smtClean="0">
                <a:solidFill>
                  <a:schemeClr val="tx1"/>
                </a:solidFill>
              </a:rPr>
              <a:t>, or kidney disease.</a:t>
            </a:r>
          </a:p>
          <a:p>
            <a:pPr lvl="0"/>
            <a:r>
              <a:rPr lang="en-US" sz="2000" dirty="0" smtClean="0">
                <a:solidFill>
                  <a:schemeClr val="tx1"/>
                </a:solidFill>
              </a:rPr>
              <a:t>NSAIDs, corticosteroids, and colchicine are effective agents for the management of acute gouty arthritis. Indomethacin is considered the classic NSAID of </a:t>
            </a:r>
            <a:r>
              <a:rPr lang="en-US" sz="2000" dirty="0">
                <a:solidFill>
                  <a:schemeClr val="tx1"/>
                </a:solidFill>
              </a:rPr>
              <a:t>choice, although all NSAIDs are likely to </a:t>
            </a:r>
            <a:r>
              <a:rPr lang="en-US" sz="2000" dirty="0" smtClean="0">
                <a:solidFill>
                  <a:schemeClr val="tx1"/>
                </a:solidFill>
              </a:rPr>
              <a:t>be effective </a:t>
            </a:r>
            <a:r>
              <a:rPr lang="en-US" sz="2000" dirty="0">
                <a:solidFill>
                  <a:schemeClr val="tx1"/>
                </a:solidFill>
              </a:rPr>
              <a:t>in decreasing pain and inflammation.[Note: low dose of aspirin is contraindicated, because it competes with uric acid for the organic acid secretion mechanism in the proximal tubule of the kidney.]</a:t>
            </a:r>
          </a:p>
          <a:p>
            <a:pPr lvl="0">
              <a:spcBef>
                <a:spcPts val="0"/>
              </a:spcBef>
            </a:pPr>
            <a:r>
              <a:rPr lang="en-US" sz="2000" dirty="0" smtClean="0">
                <a:solidFill>
                  <a:schemeClr val="tx1"/>
                </a:solidFill>
              </a:rPr>
              <a:t>Intra-articular administration of glucocorticoids (when only one or two joints are affected) is also appropriate in the acute attack. </a:t>
            </a:r>
          </a:p>
          <a:p>
            <a:pPr lvl="0">
              <a:spcBef>
                <a:spcPts val="0"/>
              </a:spcBef>
            </a:pPr>
            <a:r>
              <a:rPr lang="en-US" sz="2000" u="sng" dirty="0" smtClean="0">
                <a:solidFill>
                  <a:schemeClr val="tx1"/>
                </a:solidFill>
              </a:rPr>
              <a:t>Patients are candidates for prophylactic therapy</a:t>
            </a:r>
            <a:r>
              <a:rPr lang="en-US" sz="2000" dirty="0" smtClean="0">
                <a:solidFill>
                  <a:schemeClr val="tx1"/>
                </a:solidFill>
              </a:rPr>
              <a:t> (</a:t>
            </a:r>
            <a:r>
              <a:rPr lang="en-US" sz="2000" dirty="0" err="1" smtClean="0">
                <a:solidFill>
                  <a:schemeClr val="tx1"/>
                </a:solidFill>
              </a:rPr>
              <a:t>e.g</a:t>
            </a:r>
            <a:r>
              <a:rPr lang="en-US" sz="2000" dirty="0" smtClean="0">
                <a:solidFill>
                  <a:schemeClr val="tx1"/>
                </a:solidFill>
              </a:rPr>
              <a:t> with </a:t>
            </a:r>
            <a:r>
              <a:rPr lang="en-US" sz="2000" dirty="0" err="1" smtClean="0">
                <a:solidFill>
                  <a:schemeClr val="tx1"/>
                </a:solidFill>
              </a:rPr>
              <a:t>allopurinol</a:t>
            </a:r>
            <a:r>
              <a:rPr lang="en-US" sz="2000" dirty="0" smtClean="0">
                <a:solidFill>
                  <a:schemeClr val="tx1"/>
                </a:solidFill>
              </a:rPr>
              <a:t>) if they have had more than two attacks per year, the first attack is severe or complicated with kidney stones or </a:t>
            </a:r>
            <a:r>
              <a:rPr lang="en-US" sz="2000" dirty="0" err="1" smtClean="0">
                <a:solidFill>
                  <a:schemeClr val="tx1"/>
                </a:solidFill>
              </a:rPr>
              <a:t>tophi</a:t>
            </a:r>
            <a:r>
              <a:rPr lang="en-US" sz="2000" dirty="0" smtClean="0">
                <a:solidFill>
                  <a:schemeClr val="tx1"/>
                </a:solidFill>
              </a:rPr>
              <a:t> and serum </a:t>
            </a:r>
            <a:r>
              <a:rPr lang="en-US" sz="2000" dirty="0" err="1" smtClean="0">
                <a:solidFill>
                  <a:schemeClr val="tx1"/>
                </a:solidFill>
              </a:rPr>
              <a:t>urate</a:t>
            </a:r>
            <a:r>
              <a:rPr lang="en-US" sz="2000" dirty="0" smtClean="0">
                <a:solidFill>
                  <a:schemeClr val="tx1"/>
                </a:solidFill>
              </a:rPr>
              <a:t> is greater than 10 mg/</a:t>
            </a:r>
            <a:r>
              <a:rPr lang="en-US" sz="2000" dirty="0" err="1" smtClean="0">
                <a:solidFill>
                  <a:schemeClr val="tx1"/>
                </a:solidFill>
              </a:rPr>
              <a:t>dL</a:t>
            </a:r>
            <a:r>
              <a:rPr lang="en-US" sz="2000" dirty="0" smtClean="0">
                <a:solidFill>
                  <a:schemeClr val="tx1"/>
                </a:solidFill>
              </a:rPr>
              <a:t> or urinary </a:t>
            </a:r>
            <a:r>
              <a:rPr lang="en-US" sz="2000" dirty="0" err="1" smtClean="0">
                <a:solidFill>
                  <a:schemeClr val="tx1"/>
                </a:solidFill>
              </a:rPr>
              <a:t>urate</a:t>
            </a:r>
            <a:r>
              <a:rPr lang="en-US" sz="2000" dirty="0" smtClean="0">
                <a:solidFill>
                  <a:schemeClr val="tx1"/>
                </a:solidFill>
              </a:rPr>
              <a:t> excretion exceeds 800 mg per 24 hours.</a:t>
            </a:r>
          </a:p>
          <a:p>
            <a:pPr>
              <a:spcBef>
                <a:spcPts val="0"/>
              </a:spcBef>
            </a:pPr>
            <a:endParaRPr lang="en-US" sz="20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63000" cy="5943600"/>
          </a:xfrm>
        </p:spPr>
        <p:txBody>
          <a:bodyPr>
            <a:noAutofit/>
          </a:bodyPr>
          <a:lstStyle/>
          <a:p>
            <a:pPr>
              <a:spcBef>
                <a:spcPts val="0"/>
              </a:spcBef>
            </a:pPr>
            <a:r>
              <a:rPr lang="en-US" sz="2400" b="1" u="sng" dirty="0" err="1" smtClean="0">
                <a:solidFill>
                  <a:srgbClr val="C00000"/>
                </a:solidFill>
              </a:rPr>
              <a:t>Treatiment</a:t>
            </a:r>
            <a:r>
              <a:rPr lang="en-US" sz="2400" b="1" u="sng" dirty="0" smtClean="0">
                <a:solidFill>
                  <a:srgbClr val="C00000"/>
                </a:solidFill>
              </a:rPr>
              <a:t> of chronic gout</a:t>
            </a:r>
            <a:endParaRPr lang="en-US" sz="2400" dirty="0" smtClean="0">
              <a:solidFill>
                <a:srgbClr val="C00000"/>
              </a:solidFill>
            </a:endParaRPr>
          </a:p>
          <a:p>
            <a:pPr lvl="0">
              <a:spcBef>
                <a:spcPts val="0"/>
              </a:spcBef>
            </a:pPr>
            <a:r>
              <a:rPr lang="en-US" sz="1800" dirty="0" smtClean="0"/>
              <a:t>Chronic gout can be caused by:</a:t>
            </a:r>
          </a:p>
          <a:p>
            <a:pPr>
              <a:spcBef>
                <a:spcPts val="0"/>
              </a:spcBef>
            </a:pPr>
            <a:r>
              <a:rPr lang="en-US" sz="1800" dirty="0" smtClean="0"/>
              <a:t> 1) A genetic defect, such as one resulting in an increase in the rate of </a:t>
            </a:r>
            <a:r>
              <a:rPr lang="en-US" sz="1800" dirty="0" err="1" smtClean="0"/>
              <a:t>purine</a:t>
            </a:r>
            <a:r>
              <a:rPr lang="en-US" sz="1800" dirty="0" smtClean="0"/>
              <a:t> synthesis</a:t>
            </a:r>
          </a:p>
          <a:p>
            <a:pPr>
              <a:spcBef>
                <a:spcPts val="0"/>
              </a:spcBef>
            </a:pPr>
            <a:r>
              <a:rPr lang="en-US" sz="1800" dirty="0" smtClean="0"/>
              <a:t> 2) Renal insufficiency</a:t>
            </a:r>
          </a:p>
          <a:p>
            <a:pPr>
              <a:spcBef>
                <a:spcPts val="0"/>
              </a:spcBef>
            </a:pPr>
            <a:r>
              <a:rPr lang="en-US" sz="1800" dirty="0" smtClean="0"/>
              <a:t> 3) Excessive production of uric acid e.g. with cancer chemotherapy</a:t>
            </a:r>
          </a:p>
          <a:p>
            <a:pPr lvl="0">
              <a:spcBef>
                <a:spcPts val="0"/>
              </a:spcBef>
            </a:pPr>
            <a:r>
              <a:rPr lang="en-US" sz="1800" dirty="0" err="1" smtClean="0"/>
              <a:t>Urate</a:t>
            </a:r>
            <a:r>
              <a:rPr lang="en-US" sz="1800" dirty="0" smtClean="0"/>
              <a:t>-lowering therapy for chronic gout aims to reduce the frequency of attacks and complications of gout. Treatment strategies for chronic gout include the use of </a:t>
            </a:r>
            <a:r>
              <a:rPr lang="en-US" sz="1800" dirty="0" err="1" smtClean="0"/>
              <a:t>xanthine</a:t>
            </a:r>
            <a:r>
              <a:rPr lang="en-US" sz="1800" dirty="0" smtClean="0"/>
              <a:t> </a:t>
            </a:r>
            <a:r>
              <a:rPr lang="en-US" sz="1800" dirty="0" err="1" smtClean="0"/>
              <a:t>oxidase</a:t>
            </a:r>
            <a:r>
              <a:rPr lang="en-US" sz="1800" dirty="0" smtClean="0"/>
              <a:t> inhibitors to reduce the synthesis of uric acid or use of </a:t>
            </a:r>
            <a:r>
              <a:rPr lang="en-US" sz="1800" dirty="0" err="1" smtClean="0"/>
              <a:t>uricosuric</a:t>
            </a:r>
            <a:r>
              <a:rPr lang="en-US" sz="1800" dirty="0" smtClean="0"/>
              <a:t> drugs to increase its excretion. </a:t>
            </a:r>
          </a:p>
          <a:p>
            <a:pPr lvl="0">
              <a:spcBef>
                <a:spcPts val="0"/>
              </a:spcBef>
            </a:pPr>
            <a:r>
              <a:rPr lang="en-US" sz="1800" dirty="0" smtClean="0"/>
              <a:t>Xanthine oxidase inhibitors are first-line </a:t>
            </a:r>
            <a:r>
              <a:rPr lang="en-US" sz="1800" dirty="0" err="1" smtClean="0"/>
              <a:t>urate</a:t>
            </a:r>
            <a:r>
              <a:rPr lang="en-US" sz="1800" dirty="0" smtClean="0"/>
              <a:t>-lowering agents especially in patients with excessive uric acid synthesis, with previous histories of uric acid stones, or with renal insufficiency while </a:t>
            </a:r>
            <a:r>
              <a:rPr lang="en-US" sz="1800" dirty="0" err="1" smtClean="0"/>
              <a:t>uricosuric</a:t>
            </a:r>
            <a:r>
              <a:rPr lang="en-US" sz="1800" dirty="0" smtClean="0"/>
              <a:t> agents can be used for patients with gout associated with reduced urinary excretion of uric acid.</a:t>
            </a:r>
          </a:p>
          <a:p>
            <a:pPr lvl="0">
              <a:spcBef>
                <a:spcPts val="0"/>
              </a:spcBef>
            </a:pPr>
            <a:r>
              <a:rPr lang="en-US" sz="1800" b="1" u="sng" dirty="0" smtClean="0">
                <a:solidFill>
                  <a:schemeClr val="tx1"/>
                </a:solidFill>
              </a:rPr>
              <a:t>[Note: </a:t>
            </a:r>
            <a:r>
              <a:rPr lang="en-US" sz="1800" dirty="0" smtClean="0"/>
              <a:t>Initiation of </a:t>
            </a:r>
            <a:r>
              <a:rPr lang="en-US" sz="1800" dirty="0" err="1" smtClean="0"/>
              <a:t>urate</a:t>
            </a:r>
            <a:r>
              <a:rPr lang="en-US" sz="1800" dirty="0" smtClean="0"/>
              <a:t>-lowering therapy can precipitate an acute gout attack due to rapid changes in serum </a:t>
            </a:r>
            <a:r>
              <a:rPr lang="en-US" sz="1800" dirty="0" err="1" smtClean="0"/>
              <a:t>urate</a:t>
            </a:r>
            <a:r>
              <a:rPr lang="en-US" sz="1800" dirty="0" smtClean="0"/>
              <a:t> concentrations. Medications for the prevention of an acute gout</a:t>
            </a:r>
            <a:r>
              <a:rPr lang="en-US" sz="1800" b="1" cap="all" dirty="0" smtClean="0"/>
              <a:t> </a:t>
            </a:r>
            <a:r>
              <a:rPr lang="en-US" sz="1800" dirty="0" smtClean="0"/>
              <a:t>attack (low-dose colchicine or NSAIDs) should be initiated</a:t>
            </a:r>
            <a:r>
              <a:rPr lang="en-US" sz="1800" b="1" cap="all" dirty="0" smtClean="0"/>
              <a:t> </a:t>
            </a:r>
            <a:r>
              <a:rPr lang="en-US" sz="1800" dirty="0" smtClean="0"/>
              <a:t>with </a:t>
            </a:r>
            <a:r>
              <a:rPr lang="en-US" sz="1800" dirty="0" err="1" smtClean="0"/>
              <a:t>urate</a:t>
            </a:r>
            <a:r>
              <a:rPr lang="en-US" sz="1800" dirty="0" smtClean="0"/>
              <a:t>-lowering therapy and continued for at least 6 months until </a:t>
            </a:r>
            <a:r>
              <a:rPr lang="en-US" sz="1800" dirty="0"/>
              <a:t>steady-state </a:t>
            </a:r>
            <a:r>
              <a:rPr lang="en-US" sz="1800" dirty="0" smtClean="0"/>
              <a:t>serum uric </a:t>
            </a:r>
            <a:r>
              <a:rPr lang="en-US" sz="1800" dirty="0"/>
              <a:t>acid is normalized or decreased to less than 6 </a:t>
            </a:r>
            <a:r>
              <a:rPr lang="en-US" sz="1800" dirty="0" smtClean="0"/>
              <a:t>mg/</a:t>
            </a:r>
            <a:r>
              <a:rPr lang="en-US" sz="1800" dirty="0" err="1" smtClean="0"/>
              <a:t>dL</a:t>
            </a:r>
            <a:r>
              <a:rPr lang="en-US" sz="1800" dirty="0" smtClean="0"/>
              <a:t>.</a:t>
            </a:r>
            <a:endParaRPr lang="en-US" sz="1800" dirty="0"/>
          </a:p>
          <a:p>
            <a:pPr lvl="0">
              <a:spcBef>
                <a:spcPts val="0"/>
              </a:spcBef>
            </a:pPr>
            <a:endParaRPr lang="en-US" sz="18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333999"/>
          </a:xfrm>
        </p:spPr>
        <p:txBody>
          <a:bodyPr>
            <a:normAutofit fontScale="92500" lnSpcReduction="10000"/>
          </a:bodyPr>
          <a:lstStyle/>
          <a:p>
            <a:r>
              <a:rPr lang="en-US" sz="3600" b="1" u="sng" dirty="0" err="1" smtClean="0">
                <a:solidFill>
                  <a:srgbClr val="C00000"/>
                </a:solidFill>
              </a:rPr>
              <a:t>Colchicine</a:t>
            </a:r>
            <a:endParaRPr lang="en-US" sz="3600" dirty="0" smtClean="0">
              <a:solidFill>
                <a:srgbClr val="C00000"/>
              </a:solidFill>
            </a:endParaRPr>
          </a:p>
          <a:p>
            <a:pPr lvl="0"/>
            <a:r>
              <a:rPr lang="en-US" dirty="0" smtClean="0"/>
              <a:t>Colchicine, a plant alkaloid, has been used for the treatment of acute gouty attacks as well as chronic gout.</a:t>
            </a:r>
            <a:r>
              <a:rPr lang="en-US" b="1" cap="all" dirty="0" smtClean="0"/>
              <a:t> </a:t>
            </a:r>
            <a:r>
              <a:rPr lang="en-US" dirty="0" smtClean="0"/>
              <a:t>Colchicine has a suppressive and prophylactic effect that reduces the frequency of acute attacks and relieves pain.</a:t>
            </a:r>
          </a:p>
          <a:p>
            <a:pPr marL="0" indent="0">
              <a:buNone/>
            </a:pPr>
            <a:r>
              <a:rPr lang="en-US" b="1" dirty="0" smtClean="0"/>
              <a:t> </a:t>
            </a:r>
            <a:endParaRPr lang="en-US" dirty="0" smtClean="0"/>
          </a:p>
          <a:p>
            <a:r>
              <a:rPr lang="en-US" b="1" u="sng" dirty="0" smtClean="0">
                <a:solidFill>
                  <a:srgbClr val="C00000"/>
                </a:solidFill>
              </a:rPr>
              <a:t>Mechanism of action:</a:t>
            </a:r>
            <a:r>
              <a:rPr lang="en-US" b="1" dirty="0" smtClean="0">
                <a:solidFill>
                  <a:srgbClr val="C00000"/>
                </a:solidFill>
              </a:rPr>
              <a:t> </a:t>
            </a:r>
            <a:endParaRPr lang="en-US" dirty="0" smtClean="0">
              <a:solidFill>
                <a:srgbClr val="C00000"/>
              </a:solidFill>
            </a:endParaRPr>
          </a:p>
          <a:p>
            <a:r>
              <a:rPr lang="en-US" dirty="0" smtClean="0"/>
              <a:t>Colchicine binds to tubulin and  </a:t>
            </a:r>
            <a:r>
              <a:rPr lang="en-US" dirty="0"/>
              <a:t>prevents tubulin </a:t>
            </a:r>
            <a:r>
              <a:rPr lang="en-US" dirty="0" smtClean="0"/>
              <a:t>polymerization and </a:t>
            </a:r>
            <a:r>
              <a:rPr lang="en-US" dirty="0"/>
              <a:t>microtubule formation. This disrupts cellular functions</a:t>
            </a:r>
            <a:r>
              <a:rPr lang="en-US" dirty="0" smtClean="0"/>
              <a:t>,</a:t>
            </a:r>
            <a:r>
              <a:rPr lang="en-US" dirty="0"/>
              <a:t> such as the mobility of neutrophils, thus decreasing their migration into the inflamed joint</a:t>
            </a:r>
          </a:p>
          <a:p>
            <a:pPr lvl="0"/>
            <a:r>
              <a:rPr lang="en-US" dirty="0" smtClean="0"/>
              <a:t>Furthermore, colchicine blocks cell division by binding to mitotic spindles. It also inhibits the synthesis and release of the leukotriene B4 and IL-1β.</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553200"/>
          </a:xfrm>
        </p:spPr>
        <p:txBody>
          <a:bodyPr>
            <a:noAutofit/>
          </a:bodyPr>
          <a:lstStyle/>
          <a:p>
            <a:r>
              <a:rPr lang="en-US" sz="2000" b="1" u="sng" dirty="0" smtClean="0">
                <a:solidFill>
                  <a:srgbClr val="C00000"/>
                </a:solidFill>
              </a:rPr>
              <a:t>Therapeutic uses:</a:t>
            </a:r>
            <a:r>
              <a:rPr lang="en-US" sz="2000" b="1" dirty="0" smtClean="0">
                <a:solidFill>
                  <a:srgbClr val="C00000"/>
                </a:solidFill>
              </a:rPr>
              <a:t> </a:t>
            </a:r>
            <a:endParaRPr lang="en-US" sz="2000" dirty="0" smtClean="0">
              <a:solidFill>
                <a:srgbClr val="C00000"/>
              </a:solidFill>
            </a:endParaRPr>
          </a:p>
          <a:p>
            <a:r>
              <a:rPr lang="en-US" sz="2000" dirty="0"/>
              <a:t>The anti-inflammatory activity of colchicine is specific for gout, usually alleviating the pain of acute gout within </a:t>
            </a:r>
            <a:r>
              <a:rPr lang="en-US" sz="2000" dirty="0" smtClean="0"/>
              <a:t>12 hours</a:t>
            </a:r>
            <a:r>
              <a:rPr lang="en-US" sz="2000" dirty="0"/>
              <a:t>. [Note: Colchicine must be administered within 36 hours of onset of attack to be effective.] NSAIDs </a:t>
            </a:r>
            <a:r>
              <a:rPr lang="en-US" sz="2000" dirty="0" smtClean="0"/>
              <a:t>have largely </a:t>
            </a:r>
            <a:r>
              <a:rPr lang="en-US" sz="2000" dirty="0"/>
              <a:t>replaced colchicine in the treatment of acute gouty attacks for safety reasons. Colchicine is also used as </a:t>
            </a:r>
            <a:r>
              <a:rPr lang="en-US" sz="2000" dirty="0" smtClean="0"/>
              <a:t>a prophylactic </a:t>
            </a:r>
            <a:r>
              <a:rPr lang="en-US" sz="2000" dirty="0"/>
              <a:t>agent to prevent acute attacks of gout in patients initiating </a:t>
            </a:r>
            <a:r>
              <a:rPr lang="en-US" sz="2000" dirty="0" err="1"/>
              <a:t>urate</a:t>
            </a:r>
            <a:r>
              <a:rPr lang="en-US" sz="2000" dirty="0"/>
              <a:t>-lowering therapy.</a:t>
            </a:r>
          </a:p>
          <a:p>
            <a:r>
              <a:rPr lang="en-US" sz="2000" b="1" u="sng" dirty="0" smtClean="0">
                <a:solidFill>
                  <a:srgbClr val="C00000"/>
                </a:solidFill>
              </a:rPr>
              <a:t>Pharmacokinetics:</a:t>
            </a:r>
            <a:r>
              <a:rPr lang="en-US" sz="2000" b="1" dirty="0" smtClean="0">
                <a:solidFill>
                  <a:srgbClr val="C00000"/>
                </a:solidFill>
              </a:rPr>
              <a:t> </a:t>
            </a:r>
            <a:endParaRPr lang="en-US" sz="2000" dirty="0" smtClean="0">
              <a:solidFill>
                <a:srgbClr val="C00000"/>
              </a:solidFill>
            </a:endParaRPr>
          </a:p>
          <a:p>
            <a:pPr lvl="0"/>
            <a:r>
              <a:rPr lang="en-US" sz="2000" dirty="0" err="1" smtClean="0"/>
              <a:t>Colchicine</a:t>
            </a:r>
            <a:r>
              <a:rPr lang="en-US" sz="2000" dirty="0" smtClean="0"/>
              <a:t> is administered orally, followed by rapid absorption from the GI tract.  It is recycled in the bile and is excreted unchanged in the feces or urine.</a:t>
            </a:r>
          </a:p>
          <a:p>
            <a:r>
              <a:rPr lang="en-US" sz="2000" b="1" u="sng" dirty="0" smtClean="0">
                <a:solidFill>
                  <a:srgbClr val="C00000"/>
                </a:solidFill>
              </a:rPr>
              <a:t>Adverse effects:</a:t>
            </a:r>
            <a:r>
              <a:rPr lang="en-US" sz="2000" b="1" dirty="0" smtClean="0">
                <a:solidFill>
                  <a:srgbClr val="C00000"/>
                </a:solidFill>
              </a:rPr>
              <a:t> </a:t>
            </a:r>
            <a:endParaRPr lang="en-US" sz="2000" dirty="0" smtClean="0">
              <a:solidFill>
                <a:srgbClr val="C00000"/>
              </a:solidFill>
            </a:endParaRPr>
          </a:p>
          <a:p>
            <a:pPr lvl="0"/>
            <a:r>
              <a:rPr lang="en-US" sz="2000" dirty="0" smtClean="0"/>
              <a:t>It may cause nausea, vomiting, abdominal pain, and severe diarrhea. </a:t>
            </a:r>
          </a:p>
          <a:p>
            <a:r>
              <a:rPr lang="en-US" sz="2000" dirty="0"/>
              <a:t>Hepatic necrosis, acute renal failure, disseminated </a:t>
            </a:r>
            <a:r>
              <a:rPr lang="en-US" sz="2000" dirty="0" smtClean="0"/>
              <a:t>intravascular coagulation</a:t>
            </a:r>
            <a:r>
              <a:rPr lang="en-US" sz="2000" dirty="0"/>
              <a:t>, and seizures have also been observed.</a:t>
            </a:r>
          </a:p>
          <a:p>
            <a:pPr lvl="0"/>
            <a:r>
              <a:rPr lang="en-US" sz="2000" dirty="0" smtClean="0"/>
              <a:t>Chronic administration may lead to myopathy, neutropenia, aplastic anemia, and alopecia. </a:t>
            </a:r>
          </a:p>
          <a:p>
            <a:pPr lvl="0"/>
            <a:r>
              <a:rPr lang="en-US" sz="2000" dirty="0" smtClean="0"/>
              <a:t>The drug should not be used in pregnancy, and it should be used with caution in patients with hepatic, renal, or cardiovascular disease.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333999"/>
          </a:xfrm>
        </p:spPr>
        <p:txBody>
          <a:bodyPr>
            <a:normAutofit fontScale="77500" lnSpcReduction="20000"/>
          </a:bodyPr>
          <a:lstStyle/>
          <a:p>
            <a:r>
              <a:rPr lang="en-US" sz="3800" b="1" u="sng" dirty="0" err="1" smtClean="0">
                <a:solidFill>
                  <a:srgbClr val="C00000"/>
                </a:solidFill>
              </a:rPr>
              <a:t>Allopurinol</a:t>
            </a:r>
            <a:endParaRPr lang="en-US" sz="3800" dirty="0" smtClean="0">
              <a:solidFill>
                <a:srgbClr val="C00000"/>
              </a:solidFill>
            </a:endParaRPr>
          </a:p>
          <a:p>
            <a:r>
              <a:rPr lang="en-US" dirty="0" smtClean="0"/>
              <a:t>Allopurinol is a purine analog. It is the </a:t>
            </a:r>
            <a:r>
              <a:rPr lang="en-US" dirty="0"/>
              <a:t>preferred and standard-of-care therapy for gout during </a:t>
            </a:r>
            <a:r>
              <a:rPr lang="en-US" dirty="0" smtClean="0"/>
              <a:t>the period </a:t>
            </a:r>
            <a:r>
              <a:rPr lang="en-US" dirty="0"/>
              <a:t>between acute episodes. It reduces the production of uric acid by competitively inhibiting the last two steps in uric acid biosynthesis that are catalyzed by xanthine oxidase.</a:t>
            </a:r>
          </a:p>
          <a:p>
            <a:pPr lvl="0"/>
            <a:endParaRPr lang="en-US" dirty="0"/>
          </a:p>
          <a:p>
            <a:pPr lvl="0"/>
            <a:r>
              <a:rPr lang="en-US" dirty="0" smtClean="0"/>
              <a:t>[</a:t>
            </a:r>
            <a:r>
              <a:rPr lang="en-US" u="sng" dirty="0" smtClean="0">
                <a:solidFill>
                  <a:schemeClr val="tx1"/>
                </a:solidFill>
              </a:rPr>
              <a:t>Note: </a:t>
            </a:r>
            <a:r>
              <a:rPr lang="en-US" dirty="0" smtClean="0"/>
              <a:t>Uric acid is less water soluble than its precursors. When xanthine oxidase is inhibited, the circulating purine derivatives are xanthine and hypoxanthine which are more soluble and, therefore, are less likely to precipitate.]</a:t>
            </a:r>
            <a:r>
              <a:rPr lang="en-US" b="1" cap="all" dirty="0" smtClean="0"/>
              <a:t> </a:t>
            </a:r>
          </a:p>
          <a:p>
            <a:pPr marL="0" lvl="0" indent="0">
              <a:buNone/>
            </a:pPr>
            <a:endParaRPr lang="en-US" dirty="0" smtClean="0"/>
          </a:p>
          <a:p>
            <a:r>
              <a:rPr lang="en-US" dirty="0" smtClean="0"/>
              <a:t>In contrast to </a:t>
            </a:r>
            <a:r>
              <a:rPr lang="en-US" dirty="0" err="1" smtClean="0"/>
              <a:t>uricosuric</a:t>
            </a:r>
            <a:r>
              <a:rPr lang="en-US" dirty="0" smtClean="0"/>
              <a:t> drugs, allopurinol causes a decrease in uric acid excretion and a corresponding increase in the excretion of hypoxanthine. Allopurinol also increases reutilization of hypoxanthine and xanthine for nucleotide and nucleic acid synthesis. The resultant increase in nucleotide concentration leads to increased feedback inhibition of de novo purine synthesis.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001000" cy="5333999"/>
          </a:xfrm>
        </p:spPr>
        <p:txBody>
          <a:bodyPr>
            <a:normAutofit fontScale="77500" lnSpcReduction="20000"/>
          </a:bodyPr>
          <a:lstStyle/>
          <a:p>
            <a:r>
              <a:rPr lang="en-US" sz="3400" b="1" u="sng" dirty="0" smtClean="0">
                <a:solidFill>
                  <a:srgbClr val="C00000"/>
                </a:solidFill>
              </a:rPr>
              <a:t>Therapeutic uses:</a:t>
            </a:r>
            <a:r>
              <a:rPr lang="en-US" sz="3400" b="1" dirty="0" smtClean="0">
                <a:solidFill>
                  <a:srgbClr val="C00000"/>
                </a:solidFill>
              </a:rPr>
              <a:t> </a:t>
            </a:r>
            <a:endParaRPr lang="en-US" sz="3400" dirty="0" smtClean="0">
              <a:solidFill>
                <a:srgbClr val="C00000"/>
              </a:solidFill>
            </a:endParaRPr>
          </a:p>
          <a:p>
            <a:pPr lvl="0"/>
            <a:r>
              <a:rPr lang="en-US" dirty="0" err="1" smtClean="0"/>
              <a:t>Allopurinol</a:t>
            </a:r>
            <a:r>
              <a:rPr lang="en-US" i="1" dirty="0" smtClean="0"/>
              <a:t> </a:t>
            </a:r>
            <a:r>
              <a:rPr lang="en-US" dirty="0" smtClean="0"/>
              <a:t>is effective in the treatment of primary </a:t>
            </a:r>
            <a:r>
              <a:rPr lang="en-US" dirty="0" err="1" smtClean="0"/>
              <a:t>hyperuricemia</a:t>
            </a:r>
            <a:r>
              <a:rPr lang="en-US" dirty="0" smtClean="0"/>
              <a:t> of gout and </a:t>
            </a:r>
            <a:r>
              <a:rPr lang="en-US" dirty="0" err="1" smtClean="0"/>
              <a:t>hyperuricemia</a:t>
            </a:r>
            <a:r>
              <a:rPr lang="en-US" dirty="0" smtClean="0"/>
              <a:t> secondary to other conditions, such as that associated with certain malignancies (those in which large amounts of </a:t>
            </a:r>
            <a:r>
              <a:rPr lang="en-US" dirty="0" err="1" smtClean="0"/>
              <a:t>purines</a:t>
            </a:r>
            <a:r>
              <a:rPr lang="en-US" dirty="0" smtClean="0"/>
              <a:t> are produced, particularly after treatment with chemotherapeutic agents).</a:t>
            </a:r>
          </a:p>
          <a:p>
            <a:pPr lvl="0"/>
            <a:r>
              <a:rPr lang="en-US" u="sng" dirty="0" smtClean="0"/>
              <a:t>Note:</a:t>
            </a:r>
            <a:r>
              <a:rPr lang="en-US" dirty="0" smtClean="0"/>
              <a:t> </a:t>
            </a:r>
            <a:r>
              <a:rPr lang="en-US" dirty="0" err="1" smtClean="0"/>
              <a:t>Allopurinol</a:t>
            </a:r>
            <a:r>
              <a:rPr lang="en-US" dirty="0" smtClean="0"/>
              <a:t> is ineffective in the treatment of an acute attack (because it may exacerbate the inflammation).</a:t>
            </a:r>
          </a:p>
          <a:p>
            <a:endParaRPr lang="en-US" dirty="0" smtClean="0"/>
          </a:p>
          <a:p>
            <a:r>
              <a:rPr lang="en-US" sz="3400" b="1" u="sng" dirty="0" smtClean="0">
                <a:solidFill>
                  <a:srgbClr val="C00000"/>
                </a:solidFill>
              </a:rPr>
              <a:t>Pharmacokinetics:</a:t>
            </a:r>
            <a:r>
              <a:rPr lang="en-US" sz="3400" b="1" dirty="0" smtClean="0">
                <a:solidFill>
                  <a:srgbClr val="C00000"/>
                </a:solidFill>
              </a:rPr>
              <a:t> </a:t>
            </a:r>
            <a:endParaRPr lang="en-US" sz="3400" dirty="0" smtClean="0">
              <a:solidFill>
                <a:srgbClr val="C00000"/>
              </a:solidFill>
            </a:endParaRPr>
          </a:p>
          <a:p>
            <a:pPr lvl="0"/>
            <a:r>
              <a:rPr lang="en-US" dirty="0" err="1" smtClean="0"/>
              <a:t>Allopurinol</a:t>
            </a:r>
            <a:r>
              <a:rPr lang="en-US" dirty="0" smtClean="0"/>
              <a:t> is completely absorbed after oral administration. </a:t>
            </a:r>
          </a:p>
          <a:p>
            <a:pPr lvl="0"/>
            <a:r>
              <a:rPr lang="en-US" dirty="0" smtClean="0"/>
              <a:t>The primary metabolite is the active </a:t>
            </a:r>
            <a:r>
              <a:rPr lang="en-US" dirty="0" err="1" smtClean="0"/>
              <a:t>alloxanthine</a:t>
            </a:r>
            <a:r>
              <a:rPr lang="en-US" dirty="0" smtClean="0"/>
              <a:t> (</a:t>
            </a:r>
            <a:r>
              <a:rPr lang="en-US" dirty="0" err="1" smtClean="0"/>
              <a:t>oxypurinol</a:t>
            </a:r>
            <a:r>
              <a:rPr lang="en-US" dirty="0" smtClean="0"/>
              <a:t>), which is also a </a:t>
            </a:r>
            <a:r>
              <a:rPr lang="en-US" dirty="0" err="1" smtClean="0"/>
              <a:t>xanthine</a:t>
            </a:r>
            <a:r>
              <a:rPr lang="en-US" dirty="0" smtClean="0"/>
              <a:t> </a:t>
            </a:r>
            <a:r>
              <a:rPr lang="en-US" dirty="0" err="1" smtClean="0"/>
              <a:t>oxidase</a:t>
            </a:r>
            <a:r>
              <a:rPr lang="en-US" dirty="0" smtClean="0"/>
              <a:t> inhibitor with a half-life of 15 to 18 hours; the half-life of </a:t>
            </a:r>
            <a:r>
              <a:rPr lang="en-US" dirty="0" err="1" smtClean="0"/>
              <a:t>allopurinol</a:t>
            </a:r>
            <a:r>
              <a:rPr lang="en-US" dirty="0" smtClean="0"/>
              <a:t> is 2 hours. Thus, effective inhibition of </a:t>
            </a:r>
            <a:r>
              <a:rPr lang="en-US" dirty="0" err="1" smtClean="0"/>
              <a:t>xanthine</a:t>
            </a:r>
            <a:r>
              <a:rPr lang="en-US" dirty="0" smtClean="0"/>
              <a:t> </a:t>
            </a:r>
            <a:r>
              <a:rPr lang="en-US" dirty="0" err="1" smtClean="0"/>
              <a:t>oxidase</a:t>
            </a:r>
            <a:r>
              <a:rPr lang="en-US" dirty="0" smtClean="0"/>
              <a:t> can be maintained with once-daily dosage.</a:t>
            </a:r>
          </a:p>
          <a:p>
            <a:pPr lvl="0"/>
            <a:r>
              <a:rPr lang="en-US" dirty="0" smtClean="0"/>
              <a:t>The drug and its active metabolite are excreted in the feces and urine.</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324600"/>
          </a:xfrm>
        </p:spPr>
        <p:txBody>
          <a:bodyPr>
            <a:normAutofit fontScale="85000" lnSpcReduction="20000"/>
          </a:bodyPr>
          <a:lstStyle/>
          <a:p>
            <a:r>
              <a:rPr lang="en-US" sz="3200" dirty="0" smtClean="0"/>
              <a:t>The selective COX-2 inhibitors are a new group of drugs that provide potent </a:t>
            </a:r>
            <a:r>
              <a:rPr lang="en-US" sz="3200" dirty="0" err="1" smtClean="0"/>
              <a:t>antiinflammatory</a:t>
            </a:r>
            <a:r>
              <a:rPr lang="en-US" sz="3200" dirty="0" smtClean="0"/>
              <a:t> activity without causing significant </a:t>
            </a:r>
            <a:r>
              <a:rPr lang="en-US" sz="3200" dirty="0"/>
              <a:t>GI toxicity. </a:t>
            </a:r>
            <a:endParaRPr lang="en-US" sz="3200" dirty="0" smtClean="0"/>
          </a:p>
          <a:p>
            <a:r>
              <a:rPr lang="en-US" sz="3200" b="1" dirty="0" smtClean="0"/>
              <a:t>Celecoxib , </a:t>
            </a:r>
            <a:r>
              <a:rPr lang="en-US" sz="3200" dirty="0" smtClean="0"/>
              <a:t>the first selective </a:t>
            </a:r>
            <a:r>
              <a:rPr lang="en-US" sz="3200" dirty="0"/>
              <a:t>COX-2 inhibitor to be marketed, was soon </a:t>
            </a:r>
            <a:r>
              <a:rPr lang="en-US" sz="3200" dirty="0" smtClean="0"/>
              <a:t>followed by </a:t>
            </a:r>
            <a:r>
              <a:rPr lang="en-US" sz="3200" dirty="0"/>
              <a:t>the release of </a:t>
            </a:r>
            <a:r>
              <a:rPr lang="en-US" sz="3200" dirty="0" err="1"/>
              <a:t>rofecoxib</a:t>
            </a:r>
            <a:r>
              <a:rPr lang="en-US" sz="3200" dirty="0"/>
              <a:t> </a:t>
            </a:r>
            <a:r>
              <a:rPr lang="en-US" sz="3200" dirty="0" smtClean="0"/>
              <a:t>and valdecoxib.The latter two drugs were withdrawn from the market because of the relative increase risk </a:t>
            </a:r>
            <a:r>
              <a:rPr lang="en-US" sz="3200" dirty="0"/>
              <a:t>of confirmed cardiovascular events(e.g., </a:t>
            </a:r>
            <a:r>
              <a:rPr lang="en-US" sz="3200" dirty="0" smtClean="0"/>
              <a:t>heart attack </a:t>
            </a:r>
            <a:r>
              <a:rPr lang="en-US" sz="3200" dirty="0"/>
              <a:t>and stroke). </a:t>
            </a:r>
            <a:endParaRPr lang="en-US" sz="3200" dirty="0" smtClean="0"/>
          </a:p>
          <a:p>
            <a:r>
              <a:rPr lang="en-US" sz="3200" b="1" dirty="0" err="1" smtClean="0"/>
              <a:t>Etoricoxib</a:t>
            </a:r>
            <a:r>
              <a:rPr lang="en-US" sz="3200" dirty="0" smtClean="0"/>
              <a:t>  , another drug </a:t>
            </a:r>
            <a:r>
              <a:rPr lang="en-US" sz="3200" dirty="0"/>
              <a:t>with claimed stronger analgesic </a:t>
            </a:r>
            <a:r>
              <a:rPr lang="en-US" sz="3200" dirty="0" smtClean="0"/>
              <a:t>efficacy than </a:t>
            </a:r>
            <a:r>
              <a:rPr lang="en-US" sz="3200" dirty="0" err="1" smtClean="0"/>
              <a:t>celecoxib</a:t>
            </a:r>
            <a:r>
              <a:rPr lang="en-US" sz="3200" dirty="0" smtClean="0"/>
              <a:t>,  is currently approved </a:t>
            </a:r>
            <a:r>
              <a:rPr lang="en-US" sz="3200" dirty="0"/>
              <a:t>in more than 80 countries worldwide but not in the US, where the Food and Drug Administration (FDA) has required additional safety and efficacy data for </a:t>
            </a:r>
            <a:r>
              <a:rPr lang="en-US" sz="3200" dirty="0" err="1"/>
              <a:t>etoricoxib</a:t>
            </a:r>
            <a:r>
              <a:rPr lang="en-US" sz="3200" dirty="0"/>
              <a:t> before </a:t>
            </a:r>
            <a:r>
              <a:rPr lang="en-US" sz="3200" dirty="0" smtClean="0"/>
              <a:t>approval</a:t>
            </a:r>
            <a:r>
              <a:rPr lang="en-US" sz="3200" dirty="0"/>
              <a:t>.</a:t>
            </a:r>
          </a:p>
          <a:p>
            <a:endParaRPr lang="en-US" sz="3200" dirty="0"/>
          </a:p>
          <a:p>
            <a:r>
              <a:rPr lang="en-US" sz="3200" dirty="0" smtClean="0"/>
              <a:t>Together</a:t>
            </a:r>
            <a:r>
              <a:rPr lang="en-US" sz="3200" dirty="0"/>
              <a:t>, these agents are known as </a:t>
            </a:r>
            <a:r>
              <a:rPr lang="en-US" sz="3200" i="1" dirty="0" err="1"/>
              <a:t>coxibs</a:t>
            </a:r>
            <a:r>
              <a:rPr lang="en-US" sz="3200" i="1" dirty="0"/>
              <a:t>.</a:t>
            </a:r>
            <a:endParaRPr lang="en-US" sz="3200" b="1" u="sng" dirty="0" smtClean="0">
              <a:solidFill>
                <a:srgbClr val="C00000"/>
              </a:solidFill>
              <a:latin typeface="Maiandra GD"/>
              <a:ea typeface="Calibri"/>
              <a:cs typeface="Aria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763000" cy="5333999"/>
          </a:xfrm>
        </p:spPr>
        <p:txBody>
          <a:bodyPr>
            <a:normAutofit fontScale="85000" lnSpcReduction="10000"/>
          </a:bodyPr>
          <a:lstStyle/>
          <a:p>
            <a:r>
              <a:rPr lang="en-US" sz="3300" b="1" u="sng" dirty="0" smtClean="0">
                <a:solidFill>
                  <a:srgbClr val="C00000"/>
                </a:solidFill>
              </a:rPr>
              <a:t>Adverse effects:</a:t>
            </a:r>
            <a:r>
              <a:rPr lang="en-US" sz="3300" b="1" dirty="0" smtClean="0">
                <a:solidFill>
                  <a:srgbClr val="C00000"/>
                </a:solidFill>
              </a:rPr>
              <a:t> </a:t>
            </a:r>
            <a:endParaRPr lang="en-US" sz="3300" dirty="0" smtClean="0">
              <a:solidFill>
                <a:srgbClr val="C00000"/>
              </a:solidFill>
            </a:endParaRPr>
          </a:p>
          <a:p>
            <a:pPr lvl="0"/>
            <a:r>
              <a:rPr lang="en-US" dirty="0" err="1" smtClean="0"/>
              <a:t>Allopurinol</a:t>
            </a:r>
            <a:r>
              <a:rPr lang="en-US" dirty="0" smtClean="0"/>
              <a:t> is well tolerated by most patients.</a:t>
            </a:r>
          </a:p>
          <a:p>
            <a:pPr lvl="0"/>
            <a:r>
              <a:rPr lang="en-US" dirty="0" smtClean="0"/>
              <a:t>Hypersensitivity reactions, especially skin rashes are the most common adverse reactions.</a:t>
            </a:r>
          </a:p>
          <a:p>
            <a:pPr lvl="0"/>
            <a:r>
              <a:rPr lang="en-US" dirty="0" smtClean="0"/>
              <a:t>Acute attacks of gout may occur more frequently during the first several months of therapy; therefore, </a:t>
            </a:r>
            <a:r>
              <a:rPr lang="en-US" dirty="0" err="1" smtClean="0"/>
              <a:t>colchicine</a:t>
            </a:r>
            <a:r>
              <a:rPr lang="en-US" dirty="0" smtClean="0"/>
              <a:t> or NSAIDs should be administered concurrently.</a:t>
            </a:r>
          </a:p>
          <a:p>
            <a:pPr lvl="0"/>
            <a:r>
              <a:rPr lang="en-US" dirty="0" smtClean="0"/>
              <a:t>GI side effects, such as nausea and diarrhea, are common.</a:t>
            </a:r>
          </a:p>
          <a:p>
            <a:pPr lvl="0"/>
            <a:r>
              <a:rPr lang="en-US" dirty="0" smtClean="0"/>
              <a:t>Allopurinol interferes with the metabolism of the anticancer agent 6-mercaptopurine and the immunosuppressant azathioprine (which are metabolized by xanthine oxidase) requiring a reduction in dosage of these drugs by about 75%.</a:t>
            </a:r>
          </a:p>
          <a:p>
            <a:pPr lvl="0"/>
            <a:r>
              <a:rPr lang="en-US" dirty="0" smtClean="0"/>
              <a:t>It is contraindicated in pregnancy because of suspected congenital malformations.</a:t>
            </a:r>
          </a:p>
          <a:p>
            <a:pPr>
              <a:buNone/>
            </a:pPr>
            <a:r>
              <a:rPr lang="en-US" dirty="0" smtClean="0"/>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172200"/>
          </a:xfrm>
        </p:spPr>
        <p:txBody>
          <a:bodyPr>
            <a:normAutofit fontScale="70000" lnSpcReduction="20000"/>
          </a:bodyPr>
          <a:lstStyle/>
          <a:p>
            <a:r>
              <a:rPr lang="en-US" sz="3500" b="1" u="sng" dirty="0" err="1" smtClean="0">
                <a:solidFill>
                  <a:srgbClr val="C00000"/>
                </a:solidFill>
              </a:rPr>
              <a:t>Febuxostat</a:t>
            </a:r>
            <a:endParaRPr lang="en-US" sz="3500" dirty="0" smtClean="0">
              <a:solidFill>
                <a:srgbClr val="C00000"/>
              </a:solidFill>
            </a:endParaRPr>
          </a:p>
          <a:p>
            <a:pPr lvl="0"/>
            <a:r>
              <a:rPr lang="en-US" dirty="0" err="1" smtClean="0"/>
              <a:t>Febuxostat</a:t>
            </a:r>
            <a:r>
              <a:rPr lang="en-US" dirty="0" smtClean="0"/>
              <a:t> is the first </a:t>
            </a:r>
            <a:r>
              <a:rPr lang="en-US" dirty="0" err="1" smtClean="0"/>
              <a:t>nonpurine</a:t>
            </a:r>
            <a:r>
              <a:rPr lang="en-US" dirty="0" smtClean="0"/>
              <a:t> inhibitor of </a:t>
            </a:r>
            <a:r>
              <a:rPr lang="en-US" dirty="0" err="1" smtClean="0"/>
              <a:t>xanthine</a:t>
            </a:r>
            <a:r>
              <a:rPr lang="en-US" dirty="0" smtClean="0"/>
              <a:t> </a:t>
            </a:r>
            <a:r>
              <a:rPr lang="en-US" dirty="0" err="1" smtClean="0"/>
              <a:t>oxidase</a:t>
            </a:r>
            <a:r>
              <a:rPr lang="en-US" dirty="0" smtClean="0"/>
              <a:t>.</a:t>
            </a:r>
          </a:p>
          <a:p>
            <a:pPr lvl="0"/>
            <a:r>
              <a:rPr lang="en-US" b="1" u="sng" dirty="0" smtClean="0">
                <a:solidFill>
                  <a:srgbClr val="C00000"/>
                </a:solidFill>
              </a:rPr>
              <a:t>Pharmacokinetics:</a:t>
            </a:r>
            <a:endParaRPr lang="en-US" dirty="0" smtClean="0">
              <a:solidFill>
                <a:srgbClr val="C00000"/>
              </a:solidFill>
            </a:endParaRPr>
          </a:p>
          <a:p>
            <a:pPr lvl="0"/>
            <a:r>
              <a:rPr lang="en-US" dirty="0" smtClean="0"/>
              <a:t>80% absorbed following oral administration, maximum concentration is reached in 1 hour.</a:t>
            </a:r>
          </a:p>
          <a:p>
            <a:pPr lvl="0"/>
            <a:r>
              <a:rPr lang="en-US" dirty="0" err="1" smtClean="0"/>
              <a:t>Febuxostat</a:t>
            </a:r>
            <a:r>
              <a:rPr lang="en-US" dirty="0" smtClean="0"/>
              <a:t> is extensively metabolized in the liver, the drug and its metabolite eliminated in urine.</a:t>
            </a:r>
          </a:p>
          <a:p>
            <a:pPr lvl="0"/>
            <a:r>
              <a:rPr lang="en-US" dirty="0" smtClean="0"/>
              <a:t>It is more potent than </a:t>
            </a:r>
            <a:r>
              <a:rPr lang="en-US" dirty="0" err="1" smtClean="0"/>
              <a:t>allopurinol</a:t>
            </a:r>
            <a:r>
              <a:rPr lang="en-US" dirty="0" smtClean="0"/>
              <a:t> and more selectively inhibit </a:t>
            </a:r>
            <a:r>
              <a:rPr lang="en-US" dirty="0" err="1" smtClean="0"/>
              <a:t>xanthine</a:t>
            </a:r>
            <a:r>
              <a:rPr lang="en-US" dirty="0" smtClean="0"/>
              <a:t> </a:t>
            </a:r>
            <a:r>
              <a:rPr lang="en-US" dirty="0" err="1" smtClean="0"/>
              <a:t>oxidase</a:t>
            </a:r>
            <a:r>
              <a:rPr lang="en-US" dirty="0" smtClean="0"/>
              <a:t>.</a:t>
            </a:r>
          </a:p>
          <a:p>
            <a:r>
              <a:rPr lang="en-US" b="1" u="sng" dirty="0" smtClean="0">
                <a:solidFill>
                  <a:srgbClr val="C00000"/>
                </a:solidFill>
              </a:rPr>
              <a:t>Adverse Effects:</a:t>
            </a:r>
          </a:p>
          <a:p>
            <a:r>
              <a:rPr lang="en-US" dirty="0" smtClean="0">
                <a:solidFill>
                  <a:schemeClr val="tx1"/>
                </a:solidFill>
              </a:rPr>
              <a:t>Its adverse effect </a:t>
            </a:r>
            <a:r>
              <a:rPr lang="en-US" dirty="0">
                <a:solidFill>
                  <a:schemeClr val="tx1"/>
                </a:solidFill>
              </a:rPr>
              <a:t>profile is similar to that of allopurinol, although the risk for rash and hypersensitivity reactions may </a:t>
            </a:r>
            <a:r>
              <a:rPr lang="en-US" dirty="0" smtClean="0">
                <a:solidFill>
                  <a:schemeClr val="tx1"/>
                </a:solidFill>
              </a:rPr>
              <a:t>be reduced</a:t>
            </a:r>
            <a:r>
              <a:rPr lang="en-US" dirty="0">
                <a:solidFill>
                  <a:schemeClr val="tx1"/>
                </a:solidFill>
              </a:rPr>
              <a:t>. </a:t>
            </a:r>
            <a:r>
              <a:rPr lang="en-US" dirty="0" err="1">
                <a:solidFill>
                  <a:schemeClr val="tx1"/>
                </a:solidFill>
              </a:rPr>
              <a:t>Febuxostat</a:t>
            </a:r>
            <a:r>
              <a:rPr lang="en-US" dirty="0">
                <a:solidFill>
                  <a:schemeClr val="tx1"/>
                </a:solidFill>
              </a:rPr>
              <a:t> does not have the same degree of renal elimination as allopurinol and thus requires </a:t>
            </a:r>
            <a:r>
              <a:rPr lang="en-US" dirty="0" smtClean="0">
                <a:solidFill>
                  <a:schemeClr val="tx1"/>
                </a:solidFill>
              </a:rPr>
              <a:t>less adjustment </a:t>
            </a:r>
            <a:r>
              <a:rPr lang="en-US" dirty="0">
                <a:solidFill>
                  <a:schemeClr val="tx1"/>
                </a:solidFill>
              </a:rPr>
              <a:t>in those with reduced renal function. </a:t>
            </a:r>
            <a:r>
              <a:rPr lang="en-US" dirty="0" err="1">
                <a:solidFill>
                  <a:schemeClr val="tx1"/>
                </a:solidFill>
              </a:rPr>
              <a:t>Febuxostat</a:t>
            </a:r>
            <a:r>
              <a:rPr lang="en-US" dirty="0">
                <a:solidFill>
                  <a:schemeClr val="tx1"/>
                </a:solidFill>
              </a:rPr>
              <a:t> should be used with caution in patients with a history </a:t>
            </a:r>
            <a:r>
              <a:rPr lang="en-US" dirty="0" smtClean="0">
                <a:solidFill>
                  <a:schemeClr val="tx1"/>
                </a:solidFill>
              </a:rPr>
              <a:t>of heart </a:t>
            </a:r>
            <a:r>
              <a:rPr lang="en-US" dirty="0">
                <a:solidFill>
                  <a:schemeClr val="tx1"/>
                </a:solidFill>
              </a:rPr>
              <a:t>disease or stroke, as this agent may be associated with a greater risk of these events as compared </a:t>
            </a:r>
            <a:r>
              <a:rPr lang="en-US" dirty="0" smtClean="0">
                <a:solidFill>
                  <a:schemeClr val="tx1"/>
                </a:solidFill>
              </a:rPr>
              <a:t>to allopurinol</a:t>
            </a:r>
            <a:r>
              <a:rPr lang="en-US" dirty="0">
                <a:solidFill>
                  <a:schemeClr val="tx1"/>
                </a:solidFill>
              </a:rPr>
              <a:t>.</a:t>
            </a:r>
          </a:p>
          <a:p>
            <a:r>
              <a:rPr lang="en-US" dirty="0" smtClean="0"/>
              <a:t>It has </a:t>
            </a:r>
            <a:r>
              <a:rPr lang="en-US" dirty="0"/>
              <a:t>the same drug interactions of allopurinol with 6-mercaptopurine &amp; azathioprine.</a:t>
            </a:r>
          </a:p>
          <a:p>
            <a:r>
              <a:rPr lang="en-US" dirty="0" smtClean="0"/>
              <a:t> </a:t>
            </a:r>
            <a:r>
              <a:rPr lang="en-US" dirty="0"/>
              <a:t>As with allopurinol, prophylactic </a:t>
            </a:r>
            <a:r>
              <a:rPr lang="en-US" dirty="0" smtClean="0"/>
              <a:t>treatment with </a:t>
            </a:r>
            <a:r>
              <a:rPr lang="en-US" dirty="0"/>
              <a:t>colchicine or NSAIDs should be started at the </a:t>
            </a:r>
            <a:r>
              <a:rPr lang="en-US" dirty="0" smtClean="0"/>
              <a:t>beginning of </a:t>
            </a:r>
            <a:r>
              <a:rPr lang="en-US" dirty="0"/>
              <a:t>therapy to avoid gout flares. </a:t>
            </a:r>
          </a:p>
          <a:p>
            <a:endParaRPr lang="en-US" dirty="0"/>
          </a:p>
          <a:p>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8991600" cy="6096000"/>
          </a:xfrm>
        </p:spPr>
        <p:txBody>
          <a:bodyPr>
            <a:normAutofit fontScale="77500" lnSpcReduction="20000"/>
          </a:bodyPr>
          <a:lstStyle/>
          <a:p>
            <a:r>
              <a:rPr lang="en-US" sz="3600" b="1" u="sng" dirty="0" err="1" smtClean="0">
                <a:solidFill>
                  <a:srgbClr val="C00000"/>
                </a:solidFill>
              </a:rPr>
              <a:t>Uricosuric</a:t>
            </a:r>
            <a:r>
              <a:rPr lang="en-US" sz="3600" b="1" u="sng" dirty="0" smtClean="0">
                <a:solidFill>
                  <a:srgbClr val="C00000"/>
                </a:solidFill>
              </a:rPr>
              <a:t> agents: </a:t>
            </a:r>
            <a:r>
              <a:rPr lang="en-US" sz="3600" b="1" u="sng" dirty="0" err="1" smtClean="0">
                <a:solidFill>
                  <a:srgbClr val="C00000"/>
                </a:solidFill>
              </a:rPr>
              <a:t>Probenecid</a:t>
            </a:r>
            <a:r>
              <a:rPr lang="en-US" sz="3600" b="1" u="sng" dirty="0" smtClean="0">
                <a:solidFill>
                  <a:srgbClr val="C00000"/>
                </a:solidFill>
              </a:rPr>
              <a:t> and </a:t>
            </a:r>
            <a:r>
              <a:rPr lang="en-US" sz="3600" b="1" u="sng" dirty="0" err="1" smtClean="0">
                <a:solidFill>
                  <a:srgbClr val="C00000"/>
                </a:solidFill>
              </a:rPr>
              <a:t>sulfinpyrazone</a:t>
            </a:r>
            <a:endParaRPr lang="en-US" sz="2600" b="1" dirty="0" smtClean="0">
              <a:solidFill>
                <a:srgbClr val="C00000"/>
              </a:solidFill>
            </a:endParaRPr>
          </a:p>
          <a:p>
            <a:pPr lvl="0"/>
            <a:r>
              <a:rPr lang="en-US" sz="3100" dirty="0" smtClean="0"/>
              <a:t>The </a:t>
            </a:r>
            <a:r>
              <a:rPr lang="en-US" sz="3100" dirty="0" err="1" smtClean="0"/>
              <a:t>uricosuric</a:t>
            </a:r>
            <a:r>
              <a:rPr lang="en-US" sz="3100" dirty="0" smtClean="0"/>
              <a:t> drugs are weak organic acids that promote renal clearance of uric acid by inhibiting the </a:t>
            </a:r>
            <a:r>
              <a:rPr lang="en-US" sz="3100" dirty="0" err="1" smtClean="0"/>
              <a:t>urate</a:t>
            </a:r>
            <a:r>
              <a:rPr lang="en-US" sz="3100" dirty="0" smtClean="0"/>
              <a:t>-anion exchanger in the proximal tubule that mediates </a:t>
            </a:r>
            <a:r>
              <a:rPr lang="en-US" sz="3100" dirty="0" err="1" smtClean="0"/>
              <a:t>urate</a:t>
            </a:r>
            <a:r>
              <a:rPr lang="en-US" sz="3100" dirty="0" smtClean="0"/>
              <a:t> </a:t>
            </a:r>
            <a:r>
              <a:rPr lang="en-US" sz="3100" dirty="0" err="1" smtClean="0"/>
              <a:t>reabsorption</a:t>
            </a:r>
            <a:r>
              <a:rPr lang="en-US" sz="3100" dirty="0" smtClean="0"/>
              <a:t>.</a:t>
            </a:r>
          </a:p>
          <a:p>
            <a:pPr lvl="0"/>
            <a:r>
              <a:rPr lang="en-US" sz="3100" b="1" dirty="0" err="1" smtClean="0">
                <a:solidFill>
                  <a:schemeClr val="tx1"/>
                </a:solidFill>
              </a:rPr>
              <a:t>Probenecid</a:t>
            </a:r>
            <a:r>
              <a:rPr lang="en-US" sz="3100" dirty="0" smtClean="0">
                <a:solidFill>
                  <a:schemeClr val="tx1"/>
                </a:solidFill>
              </a:rPr>
              <a:t> and </a:t>
            </a:r>
            <a:r>
              <a:rPr lang="en-US" sz="3100" b="1" dirty="0" err="1" smtClean="0">
                <a:solidFill>
                  <a:schemeClr val="tx1"/>
                </a:solidFill>
              </a:rPr>
              <a:t>sulfinpyrazone</a:t>
            </a:r>
            <a:r>
              <a:rPr lang="en-US" sz="3100" dirty="0" smtClean="0">
                <a:solidFill>
                  <a:schemeClr val="tx1"/>
                </a:solidFill>
              </a:rPr>
              <a:t> </a:t>
            </a:r>
            <a:r>
              <a:rPr lang="en-US" sz="3100" dirty="0" smtClean="0"/>
              <a:t>, a derivative of </a:t>
            </a:r>
            <a:r>
              <a:rPr lang="en-US" sz="3100" dirty="0" err="1" smtClean="0"/>
              <a:t>phenylbutazone</a:t>
            </a:r>
            <a:r>
              <a:rPr lang="en-US" sz="3100" dirty="0" smtClean="0"/>
              <a:t>, are the two most commonly used </a:t>
            </a:r>
            <a:r>
              <a:rPr lang="en-US" sz="3100" dirty="0" err="1" smtClean="0"/>
              <a:t>uricosuric</a:t>
            </a:r>
            <a:r>
              <a:rPr lang="en-US" sz="3100" dirty="0" smtClean="0"/>
              <a:t> agents.</a:t>
            </a:r>
          </a:p>
          <a:p>
            <a:r>
              <a:rPr lang="en-US" sz="3100" b="1" dirty="0" err="1">
                <a:solidFill>
                  <a:schemeClr val="tx1"/>
                </a:solidFill>
              </a:rPr>
              <a:t>Lesinurad</a:t>
            </a:r>
            <a:r>
              <a:rPr lang="en-US" sz="3100" dirty="0"/>
              <a:t> </a:t>
            </a:r>
            <a:r>
              <a:rPr lang="en-US" sz="3100" dirty="0" smtClean="0"/>
              <a:t>is </a:t>
            </a:r>
            <a:r>
              <a:rPr lang="en-US" sz="3100" dirty="0"/>
              <a:t>a promising </a:t>
            </a:r>
            <a:r>
              <a:rPr lang="en-US" sz="3100" dirty="0" smtClean="0"/>
              <a:t>new </a:t>
            </a:r>
            <a:r>
              <a:rPr lang="en-US" sz="3100" dirty="0" err="1" smtClean="0"/>
              <a:t>uricosuric</a:t>
            </a:r>
            <a:r>
              <a:rPr lang="en-US" sz="3100" dirty="0" smtClean="0"/>
              <a:t> </a:t>
            </a:r>
            <a:r>
              <a:rPr lang="en-US" sz="3100" dirty="0"/>
              <a:t>agent </a:t>
            </a:r>
            <a:r>
              <a:rPr lang="en-US" sz="3100" dirty="0" smtClean="0"/>
              <a:t>which  inhibits the </a:t>
            </a:r>
            <a:r>
              <a:rPr lang="en-US" sz="3100" dirty="0"/>
              <a:t>function of transporter proteins involved in uric </a:t>
            </a:r>
            <a:r>
              <a:rPr lang="en-US" sz="3100" dirty="0" smtClean="0"/>
              <a:t>acid reabsorption </a:t>
            </a:r>
            <a:r>
              <a:rPr lang="en-US" sz="3100" dirty="0"/>
              <a:t>in the kidney.</a:t>
            </a:r>
            <a:r>
              <a:rPr lang="en-US" sz="3100" b="1" dirty="0"/>
              <a:t> </a:t>
            </a:r>
            <a:endParaRPr lang="en-US" sz="3100" dirty="0"/>
          </a:p>
          <a:p>
            <a:r>
              <a:rPr lang="en-US" sz="3100" b="1" u="sng" dirty="0" smtClean="0">
                <a:solidFill>
                  <a:schemeClr val="tx1"/>
                </a:solidFill>
              </a:rPr>
              <a:t>Pharmacodynamics:</a:t>
            </a:r>
            <a:endParaRPr lang="en-US" sz="3100" dirty="0" smtClean="0">
              <a:solidFill>
                <a:schemeClr val="tx1"/>
              </a:solidFill>
            </a:endParaRPr>
          </a:p>
          <a:p>
            <a:pPr marL="344488" lvl="2" indent="-344488"/>
            <a:r>
              <a:rPr lang="en-US" sz="3100" dirty="0" err="1" smtClean="0"/>
              <a:t>Uricosuric</a:t>
            </a:r>
            <a:r>
              <a:rPr lang="en-US" sz="3100" dirty="0" smtClean="0"/>
              <a:t> drugs (</a:t>
            </a:r>
            <a:r>
              <a:rPr lang="en-US" sz="3100" dirty="0" err="1" smtClean="0"/>
              <a:t>probenecid</a:t>
            </a:r>
            <a:r>
              <a:rPr lang="en-US" sz="3100" dirty="0" smtClean="0"/>
              <a:t>, </a:t>
            </a:r>
            <a:r>
              <a:rPr lang="en-US" sz="3100" dirty="0" err="1" smtClean="0"/>
              <a:t>sulfinpyrazone</a:t>
            </a:r>
            <a:r>
              <a:rPr lang="en-US" sz="3100" dirty="0" smtClean="0"/>
              <a:t>, and large doses of aspirin) prevent the </a:t>
            </a:r>
            <a:r>
              <a:rPr lang="en-US" sz="3100" dirty="0" err="1" smtClean="0"/>
              <a:t>reabsoption</a:t>
            </a:r>
            <a:r>
              <a:rPr lang="en-US" sz="3100" dirty="0" smtClean="0"/>
              <a:t> of uric acid from proximal tubules leading to reduction in the total </a:t>
            </a:r>
            <a:r>
              <a:rPr lang="en-US" sz="3100" dirty="0" err="1" smtClean="0"/>
              <a:t>urate</a:t>
            </a:r>
            <a:r>
              <a:rPr lang="en-US" sz="3100" dirty="0" smtClean="0"/>
              <a:t> pool.</a:t>
            </a:r>
          </a:p>
          <a:p>
            <a:pPr marL="344488" lvl="2" indent="-344488"/>
            <a:r>
              <a:rPr lang="en-US" sz="3100" dirty="0" smtClean="0"/>
              <a:t>Reduction in the total pool of </a:t>
            </a:r>
            <a:r>
              <a:rPr lang="en-US" sz="3100" dirty="0" err="1" smtClean="0"/>
              <a:t>urate</a:t>
            </a:r>
            <a:r>
              <a:rPr lang="en-US" sz="3100" dirty="0" smtClean="0"/>
              <a:t> associated with decreased </a:t>
            </a:r>
            <a:r>
              <a:rPr lang="en-US" sz="3100" dirty="0" err="1" smtClean="0"/>
              <a:t>tophaceous</a:t>
            </a:r>
            <a:r>
              <a:rPr lang="en-US" sz="3100" dirty="0" smtClean="0"/>
              <a:t> deposits of </a:t>
            </a:r>
            <a:r>
              <a:rPr lang="en-US" sz="3100" dirty="0" err="1" smtClean="0"/>
              <a:t>urate</a:t>
            </a:r>
            <a:r>
              <a:rPr lang="en-US" sz="3100" dirty="0" smtClean="0"/>
              <a:t> and relief of arthritis.</a:t>
            </a:r>
          </a:p>
          <a:p>
            <a:pPr marL="344488" lvl="2" indent="-344488"/>
            <a:r>
              <a:rPr lang="en-US" sz="3100" dirty="0" smtClean="0"/>
              <a:t> </a:t>
            </a:r>
            <a:r>
              <a:rPr lang="en-US" sz="3100" dirty="0" err="1" smtClean="0"/>
              <a:t>Uricosuric</a:t>
            </a:r>
            <a:r>
              <a:rPr lang="en-US" sz="3100" dirty="0" smtClean="0"/>
              <a:t> therapy should be initiated in gouty </a:t>
            </a:r>
            <a:r>
              <a:rPr lang="en-US" sz="3100" dirty="0" err="1" smtClean="0"/>
              <a:t>underexcretion</a:t>
            </a:r>
            <a:r>
              <a:rPr lang="en-US" sz="3100" dirty="0" smtClean="0"/>
              <a:t> of uric acid when </a:t>
            </a:r>
            <a:r>
              <a:rPr lang="en-US" sz="3100" dirty="0" err="1" smtClean="0"/>
              <a:t>allopurinol</a:t>
            </a:r>
            <a:r>
              <a:rPr lang="en-US" sz="3100" dirty="0" smtClean="0"/>
              <a:t> is contraindicated or when </a:t>
            </a:r>
            <a:r>
              <a:rPr lang="en-US" sz="3100" dirty="0" err="1" smtClean="0"/>
              <a:t>tophi</a:t>
            </a:r>
            <a:r>
              <a:rPr lang="en-US" sz="3100" dirty="0" smtClean="0"/>
              <a:t> are present. </a:t>
            </a:r>
          </a:p>
          <a:p>
            <a:endParaRPr lang="en-US" sz="3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686800" cy="5333999"/>
          </a:xfrm>
        </p:spPr>
        <p:txBody>
          <a:bodyPr>
            <a:noAutofit/>
          </a:bodyPr>
          <a:lstStyle/>
          <a:p>
            <a:r>
              <a:rPr lang="en-US" sz="2400" b="1" u="sng" dirty="0" smtClean="0">
                <a:solidFill>
                  <a:srgbClr val="C00000"/>
                </a:solidFill>
              </a:rPr>
              <a:t>Pharmacokinetics:</a:t>
            </a:r>
            <a:endParaRPr lang="en-US" sz="2400" dirty="0" smtClean="0">
              <a:solidFill>
                <a:srgbClr val="C00000"/>
              </a:solidFill>
            </a:endParaRPr>
          </a:p>
          <a:p>
            <a:pPr marL="225425" lvl="2" indent="-225425"/>
            <a:r>
              <a:rPr lang="en-US" sz="2000" dirty="0" err="1" smtClean="0"/>
              <a:t>Probenecid</a:t>
            </a:r>
            <a:r>
              <a:rPr lang="en-US" sz="2000" dirty="0" smtClean="0"/>
              <a:t> is completely reabsorbed by the renal tubules and metabolized by the liver (half-life 5-8 hours).</a:t>
            </a:r>
          </a:p>
          <a:p>
            <a:pPr marL="225425" lvl="2" indent="-225425"/>
            <a:r>
              <a:rPr lang="en-US" sz="2000" dirty="0" err="1" smtClean="0"/>
              <a:t>Sulfinpyrazone</a:t>
            </a:r>
            <a:r>
              <a:rPr lang="en-US" sz="2000" dirty="0" smtClean="0"/>
              <a:t> or its </a:t>
            </a:r>
            <a:r>
              <a:rPr lang="en-US" sz="2000" dirty="0" err="1" smtClean="0"/>
              <a:t>hydroxylated</a:t>
            </a:r>
            <a:r>
              <a:rPr lang="en-US" sz="2000" dirty="0" smtClean="0"/>
              <a:t> derivative is rapidly excreted by the kidney.</a:t>
            </a:r>
          </a:p>
          <a:p>
            <a:r>
              <a:rPr lang="en-US" sz="2000" b="1" dirty="0" smtClean="0"/>
              <a:t> </a:t>
            </a:r>
            <a:r>
              <a:rPr lang="en-US" sz="2400" b="1" u="sng" dirty="0" smtClean="0">
                <a:solidFill>
                  <a:srgbClr val="C00000"/>
                </a:solidFill>
              </a:rPr>
              <a:t>Adverse effects:</a:t>
            </a:r>
            <a:endParaRPr lang="en-US" sz="2000" dirty="0" smtClean="0">
              <a:solidFill>
                <a:srgbClr val="C00000"/>
              </a:solidFill>
            </a:endParaRPr>
          </a:p>
          <a:p>
            <a:pPr lvl="0"/>
            <a:r>
              <a:rPr lang="en-US" sz="2000" dirty="0" smtClean="0"/>
              <a:t>These drugs have few adverse effects; however; </a:t>
            </a:r>
            <a:r>
              <a:rPr lang="en-US" sz="2000" dirty="0" err="1" smtClean="0"/>
              <a:t>sulfinpyrazone</a:t>
            </a:r>
            <a:r>
              <a:rPr lang="en-US" sz="2000" dirty="0" smtClean="0"/>
              <a:t> inhibits prostaglandin synthesis and shares some of the risks associated with NSAIDs, including the potential for causing GI, renal, or hematologic adverse effects. </a:t>
            </a:r>
            <a:r>
              <a:rPr lang="en-US" sz="2000" dirty="0" err="1" smtClean="0"/>
              <a:t>Probenecid</a:t>
            </a:r>
            <a:r>
              <a:rPr lang="en-US" sz="2000" dirty="0" smtClean="0"/>
              <a:t> may cause </a:t>
            </a:r>
            <a:r>
              <a:rPr lang="en-US" sz="2000" dirty="0" err="1" smtClean="0"/>
              <a:t>nephrotic</a:t>
            </a:r>
            <a:r>
              <a:rPr lang="en-US" sz="2000" dirty="0" smtClean="0"/>
              <a:t> syndrome. </a:t>
            </a:r>
          </a:p>
          <a:p>
            <a:pPr lvl="0"/>
            <a:r>
              <a:rPr lang="en-US" sz="2000" dirty="0" err="1" smtClean="0"/>
              <a:t>Probenecid</a:t>
            </a:r>
            <a:r>
              <a:rPr lang="en-US" sz="2000" dirty="0" smtClean="0"/>
              <a:t> blocks the tubular secretion of penicillin and is sometimes used to increase levels of the antibiotic in severe infections. It also inhibits excretion of naproxen, </a:t>
            </a:r>
            <a:r>
              <a:rPr lang="en-US" sz="2000" dirty="0" err="1" smtClean="0"/>
              <a:t>ketoprofen</a:t>
            </a:r>
            <a:r>
              <a:rPr lang="en-US" sz="2000" dirty="0" smtClean="0"/>
              <a:t>, and </a:t>
            </a:r>
            <a:r>
              <a:rPr lang="en-US" sz="2000" dirty="0" err="1" smtClean="0"/>
              <a:t>indomethacin</a:t>
            </a:r>
            <a:r>
              <a:rPr lang="en-US" sz="2000" dirty="0" smtClean="0"/>
              <a:t>.</a:t>
            </a:r>
          </a:p>
          <a:p>
            <a:pPr marL="344488" lvl="2" indent="-344488"/>
            <a:r>
              <a:rPr lang="en-US" sz="2000" dirty="0" smtClean="0"/>
              <a:t>Both drugs increase the formation of renal stones, therefore a large volume of fluid should be taken </a:t>
            </a:r>
            <a:r>
              <a:rPr lang="en-US" sz="2000" dirty="0"/>
              <a:t>and at least early in treatment, the </a:t>
            </a:r>
            <a:r>
              <a:rPr lang="en-US" sz="2000" dirty="0" smtClean="0"/>
              <a:t>urine pH </a:t>
            </a:r>
            <a:r>
              <a:rPr lang="en-US" sz="2000" dirty="0"/>
              <a:t>should be </a:t>
            </a:r>
            <a:r>
              <a:rPr lang="en-US" sz="2000" dirty="0" smtClean="0"/>
              <a:t>kept above </a:t>
            </a:r>
            <a:r>
              <a:rPr lang="en-US" sz="2000" dirty="0"/>
              <a:t>6.0 by the administration of alkali.</a:t>
            </a:r>
          </a:p>
          <a:p>
            <a:pPr marL="344488" lvl="2" indent="-344488"/>
            <a:endParaRPr lang="en-US" sz="2000" dirty="0"/>
          </a:p>
          <a:p>
            <a:pPr marL="0" lvl="2" indent="0">
              <a:buNone/>
            </a:pPr>
            <a:r>
              <a:rPr lang="en-US" sz="2000" dirty="0" smtClean="0"/>
              <a:t> </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333999"/>
          </a:xfrm>
        </p:spPr>
        <p:txBody>
          <a:bodyPr>
            <a:normAutofit fontScale="70000" lnSpcReduction="20000"/>
          </a:bodyPr>
          <a:lstStyle/>
          <a:p>
            <a:r>
              <a:rPr lang="en-US" sz="3300" b="1" u="sng" dirty="0" smtClean="0">
                <a:solidFill>
                  <a:srgbClr val="C00000"/>
                </a:solidFill>
              </a:rPr>
              <a:t>Catabolic Enzyme Preparations</a:t>
            </a:r>
            <a:endParaRPr lang="en-US" sz="3300" dirty="0" smtClean="0">
              <a:solidFill>
                <a:srgbClr val="C00000"/>
              </a:solidFill>
            </a:endParaRPr>
          </a:p>
          <a:p>
            <a:pPr lvl="0"/>
            <a:r>
              <a:rPr lang="en-US" dirty="0" smtClean="0"/>
              <a:t>In animals uric acid is converted by the enzyme </a:t>
            </a:r>
            <a:r>
              <a:rPr lang="en-US" b="1" dirty="0" err="1" smtClean="0"/>
              <a:t>uricase</a:t>
            </a:r>
            <a:r>
              <a:rPr lang="en-US" dirty="0" smtClean="0"/>
              <a:t> to </a:t>
            </a:r>
            <a:r>
              <a:rPr lang="en-US" dirty="0" err="1" smtClean="0"/>
              <a:t>allantoin</a:t>
            </a:r>
            <a:r>
              <a:rPr lang="en-US" dirty="0" smtClean="0"/>
              <a:t>, a very soluble excretion product, which is freely eliminated by the urine so animals have very low serum </a:t>
            </a:r>
            <a:r>
              <a:rPr lang="en-US" dirty="0" err="1" smtClean="0"/>
              <a:t>urate</a:t>
            </a:r>
            <a:r>
              <a:rPr lang="en-US" dirty="0" smtClean="0"/>
              <a:t> levels.</a:t>
            </a:r>
            <a:r>
              <a:rPr lang="en-US" b="1" dirty="0" smtClean="0"/>
              <a:t> </a:t>
            </a:r>
            <a:r>
              <a:rPr lang="en-US" b="1" dirty="0" err="1" smtClean="0">
                <a:solidFill>
                  <a:schemeClr val="tx1"/>
                </a:solidFill>
              </a:rPr>
              <a:t>Pegloticase</a:t>
            </a:r>
            <a:r>
              <a:rPr lang="en-US" dirty="0" smtClean="0"/>
              <a:t> is a</a:t>
            </a:r>
            <a:r>
              <a:rPr lang="en-US" b="1" dirty="0" smtClean="0"/>
              <a:t> recombinant </a:t>
            </a:r>
            <a:r>
              <a:rPr lang="en-US" b="1" dirty="0" err="1" smtClean="0"/>
              <a:t>uricase</a:t>
            </a:r>
            <a:r>
              <a:rPr lang="en-US" dirty="0" smtClean="0"/>
              <a:t> recently approved for the patients with refractory chronic gout</a:t>
            </a:r>
            <a:r>
              <a:rPr lang="en-US" b="1" dirty="0" smtClean="0"/>
              <a:t> </a:t>
            </a:r>
            <a:r>
              <a:rPr lang="en-US" dirty="0" smtClean="0"/>
              <a:t>as</a:t>
            </a:r>
            <a:r>
              <a:rPr lang="en-US" b="1" dirty="0" smtClean="0"/>
              <a:t> </a:t>
            </a:r>
            <a:r>
              <a:rPr lang="en-US" dirty="0" smtClean="0"/>
              <a:t>an intravenous infusion formulation</a:t>
            </a:r>
            <a:r>
              <a:rPr lang="en-US" dirty="0"/>
              <a:t>. </a:t>
            </a:r>
            <a:r>
              <a:rPr lang="en-US" dirty="0" err="1"/>
              <a:t>Pegloticase</a:t>
            </a:r>
            <a:r>
              <a:rPr lang="en-US" dirty="0"/>
              <a:t> has been </a:t>
            </a:r>
            <a:r>
              <a:rPr lang="en-US" dirty="0" smtClean="0"/>
              <a:t>shown to </a:t>
            </a:r>
            <a:r>
              <a:rPr lang="en-US" dirty="0"/>
              <a:t>maintain low </a:t>
            </a:r>
            <a:r>
              <a:rPr lang="en-US" dirty="0" err="1"/>
              <a:t>urate</a:t>
            </a:r>
            <a:r>
              <a:rPr lang="en-US" dirty="0"/>
              <a:t> </a:t>
            </a:r>
            <a:r>
              <a:rPr lang="en-US" dirty="0" smtClean="0"/>
              <a:t>levels for </a:t>
            </a:r>
            <a:r>
              <a:rPr lang="en-US" dirty="0"/>
              <a:t>up to 21 days after a single dose at doses of 4–12 mg, allowing for IV dosing every 2 weeks.</a:t>
            </a:r>
          </a:p>
          <a:p>
            <a:endParaRPr lang="en-US" dirty="0"/>
          </a:p>
          <a:p>
            <a:pPr lvl="0"/>
            <a:r>
              <a:rPr lang="en-US" dirty="0" err="1" smtClean="0"/>
              <a:t>Pegloticase</a:t>
            </a:r>
            <a:r>
              <a:rPr lang="en-US" dirty="0" smtClean="0"/>
              <a:t> must be administered in the clinic with supportive measures available nearby, as there is the risk of life-threatening allergic reactions</a:t>
            </a:r>
            <a:r>
              <a:rPr lang="en-US" dirty="0"/>
              <a:t>. Nephrolithiasis</a:t>
            </a:r>
            <a:r>
              <a:rPr lang="en-US" dirty="0" smtClean="0"/>
              <a:t>,</a:t>
            </a:r>
            <a:r>
              <a:rPr lang="en-US" dirty="0"/>
              <a:t> arthralgia, muscle spasm, headache, anemia, and </a:t>
            </a:r>
            <a:r>
              <a:rPr lang="en-US" dirty="0" smtClean="0"/>
              <a:t>nausea may </a:t>
            </a:r>
            <a:r>
              <a:rPr lang="en-US" dirty="0"/>
              <a:t>occur.</a:t>
            </a:r>
          </a:p>
          <a:p>
            <a:pPr lvl="0"/>
            <a:endParaRPr lang="en-US" dirty="0" smtClean="0"/>
          </a:p>
          <a:p>
            <a:pPr lvl="0"/>
            <a:r>
              <a:rPr lang="en-US" dirty="0" smtClean="0"/>
              <a:t>A similar recombinant </a:t>
            </a:r>
            <a:r>
              <a:rPr lang="en-US" dirty="0" err="1" smtClean="0"/>
              <a:t>uricase</a:t>
            </a:r>
            <a:r>
              <a:rPr lang="en-US" dirty="0" smtClean="0"/>
              <a:t> enzyme, </a:t>
            </a:r>
            <a:r>
              <a:rPr lang="en-US" b="1" dirty="0" err="1" smtClean="0">
                <a:solidFill>
                  <a:schemeClr val="tx1"/>
                </a:solidFill>
              </a:rPr>
              <a:t>rasburicase</a:t>
            </a:r>
            <a:r>
              <a:rPr lang="en-US" b="1" dirty="0" smtClean="0">
                <a:solidFill>
                  <a:schemeClr val="tx1"/>
                </a:solidFill>
              </a:rPr>
              <a:t>,</a:t>
            </a:r>
            <a:r>
              <a:rPr lang="en-US" b="1" dirty="0" smtClean="0"/>
              <a:t> </a:t>
            </a:r>
            <a:r>
              <a:rPr lang="en-US" dirty="0" smtClean="0"/>
              <a:t>is indicated only for the initial management of plasma uric acid levels in pediatric and adult patients with leukemia, lymphoma, and solid tumor malignancies who are receiving anticancer therapy. Its administration by the intravenous route carries the same risks of allergic reactions as </a:t>
            </a:r>
            <a:r>
              <a:rPr lang="en-US" dirty="0" err="1" smtClean="0"/>
              <a:t>pegloticase</a:t>
            </a:r>
            <a:r>
              <a:rPr lang="en-US" dirty="0" smtClean="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305800" cy="6019800"/>
          </a:xfrm>
        </p:spPr>
        <p:txBody>
          <a:bodyPr>
            <a:normAutofit fontScale="77500" lnSpcReduction="20000"/>
          </a:bodyPr>
          <a:lstStyle/>
          <a:p>
            <a:pPr marL="0" marR="0" indent="-90170" algn="just">
              <a:lnSpc>
                <a:spcPct val="115000"/>
              </a:lnSpc>
              <a:spcBef>
                <a:spcPts val="0"/>
              </a:spcBef>
              <a:spcAft>
                <a:spcPts val="0"/>
              </a:spcAft>
            </a:pPr>
            <a:r>
              <a:rPr lang="en-US" b="1" u="sng" dirty="0">
                <a:solidFill>
                  <a:srgbClr val="C00000"/>
                </a:solidFill>
                <a:ea typeface="Calibri"/>
                <a:cs typeface="Arial"/>
              </a:rPr>
              <a:t>Celecoxib</a:t>
            </a:r>
            <a:endParaRPr lang="en-US" dirty="0">
              <a:solidFill>
                <a:srgbClr val="C00000"/>
              </a:solidFill>
              <a:ea typeface="Calibri"/>
              <a:cs typeface="Arial"/>
            </a:endParaRPr>
          </a:p>
          <a:p>
            <a:pPr lvl="0" algn="just">
              <a:lnSpc>
                <a:spcPct val="115000"/>
              </a:lnSpc>
              <a:spcBef>
                <a:spcPts val="0"/>
              </a:spcBef>
              <a:buFont typeface="Symbol"/>
              <a:buChar char=""/>
            </a:pPr>
            <a:r>
              <a:rPr lang="en-US" dirty="0">
                <a:ea typeface="Calibri"/>
                <a:cs typeface="Arial"/>
              </a:rPr>
              <a:t>Celecoxib is more selective for inhibition of COX-2 than of COX-1 (about 10–20 times )</a:t>
            </a:r>
          </a:p>
          <a:p>
            <a:pPr lvl="0" algn="just">
              <a:lnSpc>
                <a:spcPct val="115000"/>
              </a:lnSpc>
              <a:spcBef>
                <a:spcPts val="0"/>
              </a:spcBef>
              <a:buFont typeface="Symbol"/>
              <a:buChar char=""/>
            </a:pPr>
            <a:r>
              <a:rPr lang="en-US" dirty="0">
                <a:ea typeface="Calibri"/>
                <a:cs typeface="Arial"/>
              </a:rPr>
              <a:t>It is approved for treatment of RA, osteoarthritis, and acute mild to moderate pain.</a:t>
            </a:r>
          </a:p>
          <a:p>
            <a:pPr lvl="0" algn="just">
              <a:lnSpc>
                <a:spcPct val="115000"/>
              </a:lnSpc>
              <a:spcBef>
                <a:spcPts val="0"/>
              </a:spcBef>
              <a:buFont typeface="Symbol"/>
              <a:buChar char=""/>
            </a:pPr>
            <a:r>
              <a:rPr lang="en-US" dirty="0">
                <a:ea typeface="Calibri"/>
                <a:cs typeface="Arial"/>
              </a:rPr>
              <a:t>Celecoxib has similar efficacy to NSAIDs in the treatment of pain </a:t>
            </a:r>
            <a:endParaRPr lang="en-US" dirty="0" smtClean="0">
              <a:ea typeface="Calibri"/>
              <a:cs typeface="Arial"/>
            </a:endParaRPr>
          </a:p>
          <a:p>
            <a:pPr algn="just">
              <a:lnSpc>
                <a:spcPct val="115000"/>
              </a:lnSpc>
              <a:buFont typeface="Symbol"/>
              <a:buChar char=""/>
            </a:pPr>
            <a:r>
              <a:rPr lang="en-US" dirty="0" smtClean="0">
                <a:ea typeface="Calibri"/>
                <a:cs typeface="Arial"/>
              </a:rPr>
              <a:t>Recent </a:t>
            </a:r>
            <a:r>
              <a:rPr lang="en-US" dirty="0">
                <a:ea typeface="Calibri"/>
                <a:cs typeface="Arial"/>
              </a:rPr>
              <a:t>studies show </a:t>
            </a:r>
            <a:r>
              <a:rPr lang="en-US" dirty="0" smtClean="0">
                <a:ea typeface="Calibri"/>
                <a:cs typeface="Arial"/>
              </a:rPr>
              <a:t>that NSAIDs  including </a:t>
            </a:r>
            <a:r>
              <a:rPr lang="en-US" dirty="0" err="1" smtClean="0">
                <a:ea typeface="Calibri"/>
                <a:cs typeface="Arial"/>
              </a:rPr>
              <a:t>celecoxib</a:t>
            </a:r>
            <a:r>
              <a:rPr lang="en-US" dirty="0" smtClean="0">
                <a:ea typeface="Calibri"/>
                <a:cs typeface="Arial"/>
              </a:rPr>
              <a:t> can </a:t>
            </a:r>
            <a:r>
              <a:rPr lang="en-US" dirty="0">
                <a:ea typeface="Calibri"/>
                <a:cs typeface="Arial"/>
              </a:rPr>
              <a:t>delay or slow the progress of Alzheimer disease. In addition, </a:t>
            </a:r>
            <a:r>
              <a:rPr lang="en-US" dirty="0" err="1">
                <a:ea typeface="Calibri"/>
                <a:cs typeface="Arial"/>
              </a:rPr>
              <a:t>celecoxib</a:t>
            </a:r>
            <a:r>
              <a:rPr lang="en-US" dirty="0">
                <a:ea typeface="Calibri"/>
                <a:cs typeface="Arial"/>
              </a:rPr>
              <a:t> </a:t>
            </a:r>
            <a:r>
              <a:rPr lang="en-US" dirty="0" smtClean="0">
                <a:ea typeface="Calibri"/>
                <a:cs typeface="Arial"/>
              </a:rPr>
              <a:t>is found to be more effective than </a:t>
            </a:r>
            <a:r>
              <a:rPr lang="en-US" dirty="0">
                <a:ea typeface="Calibri"/>
                <a:cs typeface="Arial"/>
              </a:rPr>
              <a:t>nonselective COX inhibitors in protecting against </a:t>
            </a:r>
            <a:r>
              <a:rPr lang="en-US" dirty="0" smtClean="0">
                <a:ea typeface="Calibri"/>
                <a:cs typeface="Arial"/>
              </a:rPr>
              <a:t>colon carcinogenesis</a:t>
            </a:r>
            <a:r>
              <a:rPr lang="en-US" dirty="0">
                <a:ea typeface="Calibri"/>
                <a:cs typeface="Arial"/>
              </a:rPr>
              <a:t>.</a:t>
            </a:r>
          </a:p>
          <a:p>
            <a:pPr lvl="0" algn="just">
              <a:lnSpc>
                <a:spcPct val="115000"/>
              </a:lnSpc>
              <a:spcBef>
                <a:spcPts val="0"/>
              </a:spcBef>
              <a:buFont typeface="Symbol"/>
              <a:buChar char=""/>
            </a:pPr>
            <a:r>
              <a:rPr lang="en-US" b="1" u="sng" dirty="0" smtClean="0">
                <a:ea typeface="Calibri"/>
                <a:cs typeface="Arial"/>
              </a:rPr>
              <a:t>Pharmacokinetics</a:t>
            </a:r>
            <a:r>
              <a:rPr lang="en-US" b="1" u="sng" dirty="0">
                <a:ea typeface="Calibri"/>
                <a:cs typeface="Arial"/>
              </a:rPr>
              <a:t>:</a:t>
            </a:r>
            <a:r>
              <a:rPr lang="en-US" dirty="0">
                <a:ea typeface="Calibri"/>
                <a:cs typeface="Arial"/>
              </a:rPr>
              <a:t> Celecoxib is readily absorbed, reaching a peak concentration in about 3 hours. It is extensively metabolized in the liver by cytochrome P450 (CYP2C9) and is excreted in the feces and urine. The half-life is about 11 hours, and the drug may be dosed once or</a:t>
            </a:r>
            <a:r>
              <a:rPr lang="en-US" b="1" cap="all" dirty="0">
                <a:solidFill>
                  <a:srgbClr val="231F20"/>
                </a:solidFill>
                <a:latin typeface="Arial"/>
                <a:ea typeface="Calibri"/>
                <a:cs typeface="Arial"/>
              </a:rPr>
              <a:t>  </a:t>
            </a:r>
            <a:r>
              <a:rPr lang="en-US" dirty="0">
                <a:ea typeface="Calibri"/>
                <a:cs typeface="Arial"/>
              </a:rPr>
              <a:t>twice daily.</a:t>
            </a:r>
          </a:p>
          <a:p>
            <a:pPr marL="0" marR="0" algn="just">
              <a:lnSpc>
                <a:spcPct val="115000"/>
              </a:lnSpc>
              <a:spcBef>
                <a:spcPts val="0"/>
              </a:spcBef>
              <a:spcAft>
                <a:spcPts val="0"/>
              </a:spcAft>
              <a:buNone/>
            </a:pPr>
            <a:r>
              <a:rPr lang="en-US" dirty="0">
                <a:ea typeface="Calibri"/>
                <a:cs typeface="Arial"/>
              </a:rPr>
              <a:t> </a:t>
            </a:r>
          </a:p>
          <a:p>
            <a:endParaRPr lang="en-US" dirty="0"/>
          </a:p>
        </p:txBody>
      </p:sp>
    </p:spTree>
    <p:extLst>
      <p:ext uri="{BB962C8B-B14F-4D97-AF65-F5344CB8AC3E}">
        <p14:creationId xmlns:p14="http://schemas.microsoft.com/office/powerpoint/2010/main" val="424294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5334000"/>
          </a:xfrm>
        </p:spPr>
        <p:txBody>
          <a:bodyPr>
            <a:normAutofit fontScale="85000" lnSpcReduction="20000"/>
          </a:bodyPr>
          <a:lstStyle/>
          <a:p>
            <a:pPr lvl="0"/>
            <a:r>
              <a:rPr lang="en-US" b="1" u="sng" dirty="0" smtClean="0">
                <a:solidFill>
                  <a:srgbClr val="C00000"/>
                </a:solidFill>
              </a:rPr>
              <a:t>Adverse effects: </a:t>
            </a:r>
            <a:endParaRPr lang="en-US" dirty="0" smtClean="0">
              <a:solidFill>
                <a:srgbClr val="C00000"/>
              </a:solidFill>
            </a:endParaRPr>
          </a:p>
          <a:p>
            <a:pPr lvl="0"/>
            <a:r>
              <a:rPr lang="en-US" dirty="0" smtClean="0"/>
              <a:t>Headache, dyspepsia, diarrhea, and abdominal pain are the most common adverse effects.</a:t>
            </a:r>
          </a:p>
          <a:p>
            <a:pPr lvl="0"/>
            <a:r>
              <a:rPr lang="en-US" dirty="0" smtClean="0"/>
              <a:t>Celecoxib is associated with less GI bleeding and dyspepsia than other NSAIDs. </a:t>
            </a:r>
            <a:r>
              <a:rPr lang="en-US" dirty="0"/>
              <a:t>However, this benefit is lost when aspirin is added </a:t>
            </a:r>
            <a:r>
              <a:rPr lang="en-US" dirty="0" smtClean="0"/>
              <a:t>to </a:t>
            </a:r>
            <a:r>
              <a:rPr lang="en-US" dirty="0" err="1" smtClean="0"/>
              <a:t>celecoxib</a:t>
            </a:r>
            <a:r>
              <a:rPr lang="en-US" dirty="0" smtClean="0"/>
              <a:t> </a:t>
            </a:r>
            <a:r>
              <a:rPr lang="en-US" dirty="0"/>
              <a:t>therapy. Patients who are at high risk of ulcers and require aspirin for cardiovascular prevention </a:t>
            </a:r>
            <a:r>
              <a:rPr lang="en-US" dirty="0" err="1" smtClean="0"/>
              <a:t>should</a:t>
            </a:r>
            <a:r>
              <a:rPr lang="en-US" dirty="0" err="1"/>
              <a:t>avoid</a:t>
            </a:r>
            <a:r>
              <a:rPr lang="en-US" dirty="0"/>
              <a:t> the use of </a:t>
            </a:r>
            <a:r>
              <a:rPr lang="en-US" dirty="0" err="1"/>
              <a:t>celecoxib</a:t>
            </a:r>
            <a:r>
              <a:rPr lang="en-US" dirty="0" smtClean="0"/>
              <a:t>.</a:t>
            </a:r>
            <a:endParaRPr lang="en-US" dirty="0"/>
          </a:p>
          <a:p>
            <a:pPr lvl="0"/>
            <a:r>
              <a:rPr lang="en-US" dirty="0" smtClean="0"/>
              <a:t>It is contraindicated in patients who are allergic to sulfonamides ( because it is a sulfa-NSAID ). </a:t>
            </a:r>
          </a:p>
          <a:p>
            <a:pPr lvl="0"/>
            <a:r>
              <a:rPr lang="en-US" dirty="0" smtClean="0"/>
              <a:t>As with other NSAIDs, kidney toxicity and cardiovascular events. may occur</a:t>
            </a:r>
          </a:p>
          <a:p>
            <a:pPr lvl="0"/>
            <a:r>
              <a:rPr lang="en-US" dirty="0" smtClean="0"/>
              <a:t>Celecoxib should be avoided in patients with chronic renal insufficiency, severe heart disease, volume depletion, and/or hepatic failure</a:t>
            </a:r>
          </a:p>
          <a:p>
            <a:pPr lvl="0"/>
            <a:r>
              <a:rPr lang="en-US" dirty="0" smtClean="0"/>
              <a:t>Inhibitors of CYP2C9, such as fluconazole, </a:t>
            </a:r>
            <a:r>
              <a:rPr lang="en-US" dirty="0" err="1" smtClean="0"/>
              <a:t>fluvastatin</a:t>
            </a:r>
            <a:r>
              <a:rPr lang="en-US" dirty="0" smtClean="0"/>
              <a:t>, and </a:t>
            </a:r>
            <a:r>
              <a:rPr lang="en-US" dirty="0" err="1" smtClean="0"/>
              <a:t>zafirlukast</a:t>
            </a:r>
            <a:r>
              <a:rPr lang="en-US" dirty="0" smtClean="0"/>
              <a:t>, may increase serum levels of </a:t>
            </a:r>
            <a:r>
              <a:rPr lang="en-US" dirty="0" err="1" smtClean="0"/>
              <a:t>celecoxib</a:t>
            </a:r>
            <a:r>
              <a:rPr lang="en-US" dirty="0" smtClean="0"/>
              <a: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8839200" cy="6248400"/>
          </a:xfrm>
        </p:spPr>
        <p:txBody>
          <a:bodyPr>
            <a:normAutofit fontScale="77500" lnSpcReduction="20000"/>
          </a:bodyPr>
          <a:lstStyle/>
          <a:p>
            <a:pPr marL="0" indent="0" algn="ctr">
              <a:buNone/>
            </a:pPr>
            <a:r>
              <a:rPr lang="en-US" sz="3300" b="1" dirty="0">
                <a:solidFill>
                  <a:srgbClr val="C00000"/>
                </a:solidFill>
              </a:rPr>
              <a:t>CHOICE OF NSAID</a:t>
            </a:r>
            <a:endParaRPr lang="en-US" sz="3300" dirty="0" smtClean="0">
              <a:solidFill>
                <a:srgbClr val="C00000"/>
              </a:solidFill>
            </a:endParaRPr>
          </a:p>
          <a:p>
            <a:r>
              <a:rPr lang="en-US" dirty="0" smtClean="0"/>
              <a:t>All </a:t>
            </a:r>
            <a:r>
              <a:rPr lang="en-US" dirty="0"/>
              <a:t>NSAIDs, including aspirin, are about equally </a:t>
            </a:r>
            <a:r>
              <a:rPr lang="en-US" dirty="0" smtClean="0"/>
              <a:t>efficacious with </a:t>
            </a:r>
            <a:r>
              <a:rPr lang="en-US" dirty="0"/>
              <a:t>a few exceptions—</a:t>
            </a:r>
            <a:r>
              <a:rPr lang="en-US" dirty="0" err="1"/>
              <a:t>tolmetin</a:t>
            </a:r>
            <a:r>
              <a:rPr lang="en-US" dirty="0"/>
              <a:t> seems not to be effective </a:t>
            </a:r>
            <a:r>
              <a:rPr lang="en-US" dirty="0" smtClean="0"/>
              <a:t>for gout</a:t>
            </a:r>
            <a:r>
              <a:rPr lang="en-US" dirty="0"/>
              <a:t>, and aspirin is less effective than other NSAIDs (</a:t>
            </a:r>
            <a:r>
              <a:rPr lang="en-US" dirty="0" err="1"/>
              <a:t>eg</a:t>
            </a:r>
            <a:r>
              <a:rPr lang="en-US" dirty="0"/>
              <a:t>, indomethacin) for </a:t>
            </a:r>
            <a:r>
              <a:rPr lang="en-US" dirty="0" err="1"/>
              <a:t>ankylosing</a:t>
            </a:r>
            <a:r>
              <a:rPr lang="en-US" dirty="0"/>
              <a:t> spondylitis.</a:t>
            </a:r>
          </a:p>
          <a:p>
            <a:endParaRPr lang="en-US" dirty="0"/>
          </a:p>
          <a:p>
            <a:r>
              <a:rPr lang="en-US" dirty="0" smtClean="0"/>
              <a:t>For </a:t>
            </a:r>
            <a:r>
              <a:rPr lang="en-US" dirty="0"/>
              <a:t>patients with renal insufficiency, </a:t>
            </a:r>
            <a:r>
              <a:rPr lang="en-US" b="1" dirty="0" err="1"/>
              <a:t>nonacetylated</a:t>
            </a:r>
            <a:r>
              <a:rPr lang="en-US" b="1" dirty="0"/>
              <a:t> </a:t>
            </a:r>
            <a:r>
              <a:rPr lang="en-US" b="1" dirty="0" smtClean="0"/>
              <a:t>salicylates</a:t>
            </a:r>
            <a:r>
              <a:rPr lang="en-US" dirty="0" smtClean="0"/>
              <a:t> (salicylate, sodium salicylate, and </a:t>
            </a:r>
            <a:r>
              <a:rPr lang="en-US" dirty="0" err="1" smtClean="0"/>
              <a:t>salicyl</a:t>
            </a:r>
            <a:r>
              <a:rPr lang="en-US" dirty="0" smtClean="0"/>
              <a:t> salicylate which are </a:t>
            </a:r>
            <a:r>
              <a:rPr lang="en-US" dirty="0"/>
              <a:t>effective anti-inflammatory drugs, but they do not inhibit platelet aggregation.) may be best. </a:t>
            </a:r>
          </a:p>
          <a:p>
            <a:pPr marL="0" indent="0">
              <a:buNone/>
            </a:pPr>
            <a:endParaRPr lang="en-US" dirty="0"/>
          </a:p>
          <a:p>
            <a:r>
              <a:rPr lang="en-US" dirty="0" err="1" smtClean="0"/>
              <a:t>Diclofenac</a:t>
            </a:r>
            <a:r>
              <a:rPr lang="en-US" dirty="0" smtClean="0"/>
              <a:t> and </a:t>
            </a:r>
            <a:r>
              <a:rPr lang="en-US" dirty="0" err="1" smtClean="0"/>
              <a:t>sulindac</a:t>
            </a:r>
            <a:r>
              <a:rPr lang="en-US" dirty="0" smtClean="0"/>
              <a:t> are associated with more liver function test abnormalities than other NSAIDs. The relatively expensive, selective COX-2 inhibitor </a:t>
            </a:r>
            <a:r>
              <a:rPr lang="en-US" dirty="0" err="1" smtClean="0"/>
              <a:t>celecoxib</a:t>
            </a:r>
            <a:r>
              <a:rPr lang="en-US" dirty="0" smtClean="0"/>
              <a:t> is probably safest for patients at high risk for GI bleeding but may have a higher risk of cardiovascular toxicity. </a:t>
            </a:r>
          </a:p>
          <a:p>
            <a:pPr marL="0" indent="0">
              <a:buNone/>
            </a:pPr>
            <a:endParaRPr lang="en-US" dirty="0" smtClean="0"/>
          </a:p>
          <a:p>
            <a:pPr marL="285750" indent="-285750"/>
            <a:r>
              <a:rPr lang="en-US" dirty="0" smtClean="0"/>
              <a:t>The </a:t>
            </a:r>
            <a:r>
              <a:rPr lang="en-US" dirty="0"/>
              <a:t>choice of an NSAID thus requires a balance of efficacy</a:t>
            </a:r>
            <a:r>
              <a:rPr lang="en-US" dirty="0" smtClean="0"/>
              <a:t>,</a:t>
            </a:r>
            <a:r>
              <a:rPr lang="en-US" dirty="0"/>
              <a:t> cost-effectiveness, safety, and numerous personal factors (</a:t>
            </a:r>
            <a:r>
              <a:rPr lang="en-US" dirty="0" err="1"/>
              <a:t>eg</a:t>
            </a:r>
            <a:r>
              <a:rPr lang="en-US" dirty="0" smtClean="0"/>
              <a:t>,</a:t>
            </a:r>
            <a:r>
              <a:rPr lang="en-US" dirty="0"/>
              <a:t> other drugs also being used, concurrent illness, compliance), so that there is no best NSAID for all patients. There may, however, be one or two best NSAIDs for a specific person.</a:t>
            </a:r>
          </a:p>
          <a:p>
            <a:pPr marL="285750" indent="-285750"/>
            <a:endParaRPr lang="en-US" dirty="0"/>
          </a:p>
          <a:p>
            <a:pPr marL="285750" indent="-285750"/>
            <a:endParaRPr lang="en-US" dirty="0"/>
          </a:p>
          <a:p>
            <a:endParaRPr lang="en-US" dirty="0"/>
          </a:p>
        </p:txBody>
      </p:sp>
    </p:spTree>
    <p:extLst>
      <p:ext uri="{BB962C8B-B14F-4D97-AF65-F5344CB8AC3E}">
        <p14:creationId xmlns:p14="http://schemas.microsoft.com/office/powerpoint/2010/main" val="421093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0" cy="6857999"/>
          </a:xfrm>
          <a:prstGeom prst="rect">
            <a:avLst/>
          </a:prstGeom>
        </p:spPr>
      </p:pic>
    </p:spTree>
    <p:extLst>
      <p:ext uri="{BB962C8B-B14F-4D97-AF65-F5344CB8AC3E}">
        <p14:creationId xmlns:p14="http://schemas.microsoft.com/office/powerpoint/2010/main" val="271153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763000" cy="5867400"/>
          </a:xfrm>
        </p:spPr>
        <p:txBody>
          <a:bodyPr>
            <a:normAutofit fontScale="85000" lnSpcReduction="10000"/>
          </a:bodyPr>
          <a:lstStyle/>
          <a:p>
            <a:pPr algn="ctr">
              <a:buNone/>
            </a:pPr>
            <a:r>
              <a:rPr lang="en-US" sz="3800" b="1" u="sng" dirty="0" smtClean="0">
                <a:solidFill>
                  <a:srgbClr val="C00000"/>
                </a:solidFill>
              </a:rPr>
              <a:t>Drugs Used in Gout</a:t>
            </a:r>
            <a:endParaRPr lang="en-US" sz="3800" dirty="0" smtClean="0">
              <a:solidFill>
                <a:srgbClr val="C00000"/>
              </a:solidFill>
            </a:endParaRPr>
          </a:p>
          <a:p>
            <a:pPr lvl="0"/>
            <a:r>
              <a:rPr lang="en-US" dirty="0" smtClean="0"/>
              <a:t>Gout is a metabolic disorder characterized by high levels of uric acid in the blood (</a:t>
            </a:r>
            <a:r>
              <a:rPr lang="en-US" dirty="0" err="1" smtClean="0"/>
              <a:t>hyperuricemia</a:t>
            </a:r>
            <a:r>
              <a:rPr lang="en-US" dirty="0" smtClean="0"/>
              <a:t>) causing recurrent episodes of acute arthritis due to deposition of monosodium </a:t>
            </a:r>
            <a:r>
              <a:rPr lang="en-US" dirty="0" err="1" smtClean="0"/>
              <a:t>urate</a:t>
            </a:r>
            <a:r>
              <a:rPr lang="en-US" dirty="0" smtClean="0"/>
              <a:t> in joints and cartilage (monosodium </a:t>
            </a:r>
            <a:r>
              <a:rPr lang="en-US" dirty="0" err="1" smtClean="0"/>
              <a:t>urate</a:t>
            </a:r>
            <a:r>
              <a:rPr lang="en-US" dirty="0" smtClean="0"/>
              <a:t> is the end product of </a:t>
            </a:r>
            <a:r>
              <a:rPr lang="en-US" dirty="0" err="1" smtClean="0"/>
              <a:t>purine</a:t>
            </a:r>
            <a:r>
              <a:rPr lang="en-US" dirty="0" smtClean="0"/>
              <a:t> metabolism in humans &amp; it is poorly soluble substance). Uric acid renal calculi, </a:t>
            </a:r>
            <a:r>
              <a:rPr lang="en-US" dirty="0" err="1" smtClean="0"/>
              <a:t>tophi</a:t>
            </a:r>
            <a:r>
              <a:rPr lang="en-US" dirty="0" smtClean="0"/>
              <a:t> (uric acid masses in joints) and interstitial nephritis may also occur.</a:t>
            </a:r>
          </a:p>
          <a:p>
            <a:pPr lvl="0"/>
            <a:r>
              <a:rPr lang="en-US" dirty="0" err="1" smtClean="0"/>
              <a:t>Hyperuricemia</a:t>
            </a:r>
            <a:r>
              <a:rPr lang="en-US" dirty="0" smtClean="0"/>
              <a:t> does not always lead gout, but gout is always preceded by </a:t>
            </a:r>
            <a:r>
              <a:rPr lang="en-US" dirty="0" err="1" smtClean="0"/>
              <a:t>hyperuricemia</a:t>
            </a:r>
            <a:r>
              <a:rPr lang="en-US" dirty="0" smtClean="0"/>
              <a:t>.</a:t>
            </a:r>
          </a:p>
          <a:p>
            <a:pPr marL="0" lvl="0" indent="0">
              <a:buNone/>
            </a:pPr>
            <a:endParaRPr lang="en-US" dirty="0" smtClean="0"/>
          </a:p>
          <a:p>
            <a:r>
              <a:rPr lang="en-US" dirty="0"/>
              <a:t>The prevalence of gout varies between populations </a:t>
            </a:r>
            <a:r>
              <a:rPr lang="en-US" dirty="0" smtClean="0"/>
              <a:t>but is </a:t>
            </a:r>
            <a:r>
              <a:rPr lang="en-US" dirty="0"/>
              <a:t>approximately 1–2%, with a greater than 5 : 1 </a:t>
            </a:r>
            <a:r>
              <a:rPr lang="en-US" dirty="0" smtClean="0"/>
              <a:t>male predominance. </a:t>
            </a:r>
            <a:r>
              <a:rPr lang="en-US" dirty="0"/>
              <a:t>It is the most common </a:t>
            </a:r>
            <a:r>
              <a:rPr lang="en-US" dirty="0" smtClean="0"/>
              <a:t>inflammatory arthritis </a:t>
            </a:r>
            <a:r>
              <a:rPr lang="en-US" dirty="0"/>
              <a:t>in men and in older women. The risk of </a:t>
            </a:r>
            <a:r>
              <a:rPr lang="en-US" dirty="0" smtClean="0"/>
              <a:t>developing gout </a:t>
            </a:r>
            <a:r>
              <a:rPr lang="en-US" dirty="0"/>
              <a:t>increases with age and with serum uric </a:t>
            </a:r>
            <a:r>
              <a:rPr lang="en-US" dirty="0" smtClean="0"/>
              <a:t>acid levels</a:t>
            </a:r>
            <a:endParaRPr lang="en-US" dirty="0"/>
          </a:p>
          <a:p>
            <a:endParaRPr lang="en-US" dirty="0"/>
          </a:p>
          <a:p>
            <a:endParaRPr lang="en-US" dirty="0"/>
          </a:p>
          <a:p>
            <a:endParaRPr lang="en-US" dirty="0"/>
          </a:p>
          <a:p>
            <a:pPr lvl="0"/>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914400"/>
            <a:ext cx="8686800" cy="56816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172200"/>
          </a:xfrm>
        </p:spPr>
        <p:txBody>
          <a:bodyPr>
            <a:normAutofit fontScale="70000" lnSpcReduction="20000"/>
          </a:bodyPr>
          <a:lstStyle/>
          <a:p>
            <a:r>
              <a:rPr lang="en-US" sz="3400" b="1" u="sng" dirty="0" smtClean="0">
                <a:solidFill>
                  <a:srgbClr val="C00000"/>
                </a:solidFill>
              </a:rPr>
              <a:t>Pathophysiology:  </a:t>
            </a:r>
          </a:p>
          <a:p>
            <a:r>
              <a:rPr lang="en-US" dirty="0"/>
              <a:t>About one-third of the body uric acid pool is </a:t>
            </a:r>
            <a:r>
              <a:rPr lang="en-US" dirty="0" smtClean="0"/>
              <a:t>derived from </a:t>
            </a:r>
            <a:r>
              <a:rPr lang="en-US" dirty="0"/>
              <a:t>dietary sources and two-thirds from </a:t>
            </a:r>
            <a:r>
              <a:rPr lang="en-US" dirty="0" smtClean="0"/>
              <a:t>endogenous purine </a:t>
            </a:r>
            <a:r>
              <a:rPr lang="en-US" dirty="0" err="1"/>
              <a:t>metabolism.The</a:t>
            </a:r>
            <a:r>
              <a:rPr lang="en-US" dirty="0"/>
              <a:t> concentration of </a:t>
            </a:r>
            <a:r>
              <a:rPr lang="en-US" dirty="0" smtClean="0"/>
              <a:t>uric acid </a:t>
            </a:r>
            <a:r>
              <a:rPr lang="en-US" dirty="0"/>
              <a:t>in body fluids depends on the balance </a:t>
            </a:r>
            <a:r>
              <a:rPr lang="en-US" dirty="0" smtClean="0"/>
              <a:t>between endogenous </a:t>
            </a:r>
            <a:r>
              <a:rPr lang="en-US" dirty="0"/>
              <a:t>synthesis, and elimination by the </a:t>
            </a:r>
            <a:r>
              <a:rPr lang="en-US" dirty="0" smtClean="0"/>
              <a:t>kidneys (</a:t>
            </a:r>
            <a:r>
              <a:rPr lang="en-US" dirty="0"/>
              <a:t>two-thirds) and gut (one-third). Purine nucleotide </a:t>
            </a:r>
            <a:r>
              <a:rPr lang="en-US" dirty="0" smtClean="0"/>
              <a:t>synthesis and </a:t>
            </a:r>
            <a:r>
              <a:rPr lang="en-US" dirty="0"/>
              <a:t>degradation are regulated by a network </a:t>
            </a:r>
            <a:r>
              <a:rPr lang="en-US" dirty="0" smtClean="0"/>
              <a:t>of enzyme </a:t>
            </a:r>
            <a:r>
              <a:rPr lang="en-US" dirty="0"/>
              <a:t>pathways. </a:t>
            </a:r>
            <a:r>
              <a:rPr lang="en-US" b="1" dirty="0"/>
              <a:t>Xanthine oxidase </a:t>
            </a:r>
            <a:r>
              <a:rPr lang="en-US" dirty="0" err="1"/>
              <a:t>catalyses</a:t>
            </a:r>
            <a:r>
              <a:rPr lang="en-US" dirty="0"/>
              <a:t> the </a:t>
            </a:r>
            <a:r>
              <a:rPr lang="en-US" dirty="0" smtClean="0"/>
              <a:t>end conversion </a:t>
            </a:r>
            <a:r>
              <a:rPr lang="en-US" dirty="0"/>
              <a:t>of hypoxanthine to xanthine and then </a:t>
            </a:r>
            <a:r>
              <a:rPr lang="en-US" dirty="0" smtClean="0"/>
              <a:t>xanthine to </a:t>
            </a:r>
            <a:r>
              <a:rPr lang="en-US" dirty="0"/>
              <a:t>uric acid.</a:t>
            </a:r>
          </a:p>
          <a:p>
            <a:endParaRPr lang="en-US" dirty="0"/>
          </a:p>
          <a:p>
            <a:r>
              <a:rPr lang="en-US" dirty="0" smtClean="0"/>
              <a:t>The </a:t>
            </a:r>
            <a:r>
              <a:rPr lang="en-US" dirty="0"/>
              <a:t>causes of </a:t>
            </a:r>
            <a:r>
              <a:rPr lang="en-US" dirty="0" err="1" smtClean="0"/>
              <a:t>hyperuricemia</a:t>
            </a:r>
            <a:r>
              <a:rPr lang="en-US" dirty="0" smtClean="0"/>
              <a:t> </a:t>
            </a:r>
            <a:r>
              <a:rPr lang="en-US" dirty="0"/>
              <a:t>are shown in </a:t>
            </a:r>
            <a:r>
              <a:rPr lang="en-US" dirty="0" smtClean="0"/>
              <a:t>the box. In </a:t>
            </a:r>
            <a:r>
              <a:rPr lang="en-US" dirty="0"/>
              <a:t>over 90% of patients, the main abnormality is </a:t>
            </a:r>
            <a:r>
              <a:rPr lang="en-US" dirty="0" smtClean="0"/>
              <a:t>reduced uric </a:t>
            </a:r>
            <a:r>
              <a:rPr lang="en-US" dirty="0"/>
              <a:t>acid excretion by the renal tubules, which </a:t>
            </a:r>
            <a:r>
              <a:rPr lang="en-US" dirty="0" smtClean="0"/>
              <a:t>impairs the </a:t>
            </a:r>
            <a:r>
              <a:rPr lang="en-US" dirty="0"/>
              <a:t>body’s ability to respond to a purine load. In </a:t>
            </a:r>
            <a:r>
              <a:rPr lang="en-US" dirty="0" smtClean="0"/>
              <a:t>many cases</a:t>
            </a:r>
            <a:r>
              <a:rPr lang="en-US" dirty="0"/>
              <a:t>, </a:t>
            </a:r>
            <a:r>
              <a:rPr lang="en-US" dirty="0" smtClean="0"/>
              <a:t>it </a:t>
            </a:r>
            <a:r>
              <a:rPr lang="en-US" dirty="0"/>
              <a:t>is genetically </a:t>
            </a:r>
            <a:r>
              <a:rPr lang="en-US" dirty="0" smtClean="0"/>
              <a:t>determined.</a:t>
            </a:r>
            <a:endParaRPr lang="en-US" dirty="0">
              <a:solidFill>
                <a:srgbClr val="C00000"/>
              </a:solidFill>
            </a:endParaRPr>
          </a:p>
          <a:p>
            <a:endParaRPr lang="en-US" dirty="0"/>
          </a:p>
          <a:p>
            <a:pPr lvl="0"/>
            <a:r>
              <a:rPr lang="en-US" dirty="0" smtClean="0"/>
              <a:t>The deposition of </a:t>
            </a:r>
            <a:r>
              <a:rPr lang="en-US" dirty="0" err="1" smtClean="0"/>
              <a:t>urate</a:t>
            </a:r>
            <a:r>
              <a:rPr lang="en-US" dirty="0" smtClean="0"/>
              <a:t> crystals initiates an inflammatory process, </a:t>
            </a:r>
            <a:r>
              <a:rPr lang="en-US" dirty="0" err="1" smtClean="0"/>
              <a:t>urate</a:t>
            </a:r>
            <a:r>
              <a:rPr lang="en-US" dirty="0" smtClean="0"/>
              <a:t> crystals are initially </a:t>
            </a:r>
            <a:r>
              <a:rPr lang="en-US" dirty="0" err="1" smtClean="0"/>
              <a:t>phagocytosed</a:t>
            </a:r>
            <a:r>
              <a:rPr lang="en-US" dirty="0" smtClean="0"/>
              <a:t> by </a:t>
            </a:r>
            <a:r>
              <a:rPr lang="en-US" dirty="0" err="1" smtClean="0"/>
              <a:t>synoviocytes</a:t>
            </a:r>
            <a:r>
              <a:rPr lang="en-US" dirty="0" smtClean="0"/>
              <a:t> which react by releasing eicosanoids, </a:t>
            </a:r>
            <a:r>
              <a:rPr lang="en-US" dirty="0" err="1" smtClean="0"/>
              <a:t>lysosomal</a:t>
            </a:r>
            <a:r>
              <a:rPr lang="en-US" dirty="0" smtClean="0"/>
              <a:t> enzymes, and IL-1.</a:t>
            </a:r>
          </a:p>
          <a:p>
            <a:pPr lvl="0"/>
            <a:r>
              <a:rPr lang="en-US" dirty="0" smtClean="0"/>
              <a:t> The above mediators attract leukocytes to the site that lead to augmentation of the inflammatory process in the joint.</a:t>
            </a:r>
          </a:p>
          <a:p>
            <a:pPr lvl="0"/>
            <a:r>
              <a:rPr lang="en-US" dirty="0" smtClean="0"/>
              <a:t>Later on, phagocytes appear which ingest the </a:t>
            </a:r>
            <a:r>
              <a:rPr lang="en-US" dirty="0" err="1" smtClean="0"/>
              <a:t>urate</a:t>
            </a:r>
            <a:r>
              <a:rPr lang="en-US" dirty="0" smtClean="0"/>
              <a:t> crystals and release more inflammatory mediators. This process generates oxygen metabolites, which damage tissues causing rupture of </a:t>
            </a:r>
            <a:r>
              <a:rPr lang="en-US" dirty="0" err="1" smtClean="0"/>
              <a:t>lysosome</a:t>
            </a:r>
            <a:r>
              <a:rPr lang="en-US" dirty="0" smtClean="0"/>
              <a:t>, followed by death of phagocyte and release of hydrolytic enzymes that evoke the inflammatory response.</a:t>
            </a:r>
          </a:p>
          <a:p>
            <a:endParaRPr lang="en-US" dirty="0"/>
          </a:p>
        </p:txBody>
      </p:sp>
    </p:spTree>
  </p:cSld>
  <p:clrMapOvr>
    <a:masterClrMapping/>
  </p:clrMapOvr>
</p:sld>
</file>

<file path=ppt/theme/theme1.xml><?xml version="1.0" encoding="utf-8"?>
<a:theme xmlns:a="http://schemas.openxmlformats.org/drawingml/2006/main" name="Custom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Maiandra GD"/>
        <a:ea typeface=""/>
        <a:cs typeface=""/>
      </a:majorFont>
      <a:minorFont>
        <a:latin typeface="Maiandra GD"/>
        <a:ea typeface=""/>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tf10073846</Template>
  <TotalTime>442</TotalTime>
  <Words>2514</Words>
  <Application>Microsoft Office PowerPoint</Application>
  <PresentationFormat>On-screen Show (4:3)</PresentationFormat>
  <Paragraphs>135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Maiandra GD</vt:lpstr>
      <vt:lpstr>Symbol</vt:lpstr>
      <vt:lpstr>Custom Theme</vt:lpstr>
      <vt:lpstr>Selective COX-2 Drugs &amp; Drugs Used in Gout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Selective COX-2 Drugs</dc:title>
  <dc:creator>Ali</dc:creator>
  <cp:lastModifiedBy>Ali</cp:lastModifiedBy>
  <cp:revision>42</cp:revision>
  <dcterms:created xsi:type="dcterms:W3CDTF">2017-03-08T15:15:06Z</dcterms:created>
  <dcterms:modified xsi:type="dcterms:W3CDTF">2019-03-09T17:51:16Z</dcterms:modified>
</cp:coreProperties>
</file>