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9" r:id="rId5"/>
    <p:sldId id="260" r:id="rId6"/>
    <p:sldId id="259" r:id="rId7"/>
    <p:sldId id="261" r:id="rId8"/>
    <p:sldId id="262" r:id="rId9"/>
    <p:sldId id="263" r:id="rId10"/>
    <p:sldId id="264" r:id="rId11"/>
    <p:sldId id="265" r:id="rId12"/>
    <p:sldId id="280" r:id="rId13"/>
    <p:sldId id="266" r:id="rId14"/>
    <p:sldId id="267" r:id="rId15"/>
    <p:sldId id="268" r:id="rId16"/>
    <p:sldId id="282" r:id="rId17"/>
    <p:sldId id="283" r:id="rId18"/>
    <p:sldId id="269" r:id="rId19"/>
    <p:sldId id="270" r:id="rId20"/>
    <p:sldId id="281" r:id="rId21"/>
    <p:sldId id="271"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0"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4415" y="913790"/>
            <a:ext cx="7772400" cy="859205"/>
          </a:xfrm>
        </p:spPr>
        <p:txBody>
          <a:bodyPr>
            <a:normAutofit/>
          </a:bodyPr>
          <a:lstStyle>
            <a:lvl1pPr algn="l">
              <a:defRPr sz="3600">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1670" y="1677315"/>
            <a:ext cx="6400800" cy="835455"/>
          </a:xfrm>
        </p:spPr>
        <p:txBody>
          <a:bodyPr>
            <a:normAutofit/>
          </a:bodyPr>
          <a:lstStyle>
            <a:lvl1pPr marL="0" indent="0" algn="l">
              <a:buNone/>
              <a:defRPr sz="28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46A38-0851-49BE-9E62-C2EE1D164147}"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tx2">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2">
                    <a:lumMod val="7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chemeClr val="tx2">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solidFill>
                  <a:schemeClr val="tx2">
                    <a:lumMod val="7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46A38-0851-49BE-9E62-C2EE1D164147}"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46A38-0851-49BE-9E62-C2EE1D164147}"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7900" y="274638"/>
            <a:ext cx="7482545" cy="1143000"/>
          </a:xfrm>
        </p:spPr>
        <p:txBody>
          <a:bodyPr>
            <a:normAutofit/>
          </a:bodyPr>
          <a:lstStyle>
            <a:lvl1pPr algn="l">
              <a:defRPr sz="3600">
                <a:solidFill>
                  <a:schemeClr val="tx2">
                    <a:lumMod val="60000"/>
                    <a:lumOff val="4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17900"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7900"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35525"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5525"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D46A38-0851-49BE-9E62-C2EE1D164147}"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46A38-0851-49BE-9E62-C2EE1D164147}"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46A38-0851-49BE-9E62-C2EE1D164147}"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46A38-0851-49BE-9E62-C2EE1D164147}"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72390-5334-4CFE-997A-BC374699A96F}" type="slidenum">
              <a:rPr lang="en-US" smtClean="0"/>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46A38-0851-49BE-9E62-C2EE1D164147}" type="datetimeFigureOut">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72390-5334-4CFE-997A-BC374699A96F}" type="slidenum">
              <a:rPr lang="en-US" smtClean="0"/>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415" y="913790"/>
            <a:ext cx="7772400" cy="4572610"/>
          </a:xfrm>
        </p:spPr>
        <p:txBody>
          <a:bodyPr>
            <a:normAutofit/>
          </a:bodyPr>
          <a:lstStyle/>
          <a:p>
            <a:pPr algn="ctr"/>
            <a:r>
              <a:rPr lang="en-US" sz="4400" b="1" dirty="0" smtClean="0"/>
              <a:t>Inhibitors of Bacterial Cell Wall Synthesis</a:t>
            </a:r>
            <a:r>
              <a:rPr lang="en-US" sz="4400" dirty="0" smtClean="0"/>
              <a:t/>
            </a:r>
            <a:br>
              <a:rPr lang="en-US" sz="4400" dirty="0" smtClean="0"/>
            </a:b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63050" cy="6477000"/>
          </a:xfrm>
        </p:spPr>
        <p:txBody>
          <a:bodyPr>
            <a:normAutofit fontScale="62500" lnSpcReduction="20000"/>
          </a:bodyPr>
          <a:lstStyle/>
          <a:p>
            <a:r>
              <a:rPr lang="en-US" sz="3800" b="1" u="sng" dirty="0" smtClean="0"/>
              <a:t>Sites of Drug Action</a:t>
            </a:r>
            <a:endParaRPr lang="en-US" sz="3800" dirty="0" smtClean="0"/>
          </a:p>
          <a:p>
            <a:r>
              <a:rPr lang="en-US" sz="3800" b="1" u="sng" dirty="0" smtClean="0"/>
              <a:t>β-</a:t>
            </a:r>
            <a:r>
              <a:rPr lang="en-US" sz="3800" b="1" u="sng" dirty="0" err="1" smtClean="0"/>
              <a:t>Lactam</a:t>
            </a:r>
            <a:r>
              <a:rPr lang="en-US" sz="3800" b="1" u="sng" dirty="0" smtClean="0"/>
              <a:t> Drugs</a:t>
            </a:r>
            <a:endParaRPr lang="en-US" sz="3800" dirty="0" smtClean="0"/>
          </a:p>
          <a:p>
            <a:pPr lvl="0"/>
            <a:r>
              <a:rPr lang="en-US" sz="3800" dirty="0" smtClean="0"/>
              <a:t>The β-lactam antibiotics bind to the </a:t>
            </a:r>
            <a:r>
              <a:rPr lang="en-US" sz="3800" b="1" dirty="0" smtClean="0"/>
              <a:t>PBPs </a:t>
            </a:r>
            <a:r>
              <a:rPr lang="en-US" sz="3800" dirty="0" smtClean="0"/>
              <a:t>which are responsible for the assembly, maintenance, and regulation of the peptidoglycan portion of the bacterial cell wall. </a:t>
            </a:r>
          </a:p>
          <a:p>
            <a:r>
              <a:rPr lang="en-US" sz="3800" dirty="0" smtClean="0"/>
              <a:t>The β-lactam antibiotics are structural </a:t>
            </a:r>
            <a:r>
              <a:rPr lang="en-US" sz="3800" dirty="0"/>
              <a:t>analogs of the </a:t>
            </a:r>
            <a:r>
              <a:rPr lang="en-US" sz="3800" dirty="0" smtClean="0"/>
              <a:t>natural D-Ala-D-Ala </a:t>
            </a:r>
            <a:r>
              <a:rPr lang="en-US" sz="3800" dirty="0"/>
              <a:t>substrate and form a covalent bond with PBPs and thereby inhibit the catalytic activity of these enzymes. Inhibition of some PBPs prevents </a:t>
            </a:r>
            <a:r>
              <a:rPr lang="en-US" sz="3800" b="1" dirty="0"/>
              <a:t>elongation </a:t>
            </a:r>
            <a:r>
              <a:rPr lang="en-US" sz="3800" dirty="0"/>
              <a:t>or </a:t>
            </a:r>
            <a:r>
              <a:rPr lang="en-US" sz="3800" b="1" dirty="0"/>
              <a:t>cross- linking of peptidoglycan </a:t>
            </a:r>
            <a:r>
              <a:rPr lang="en-US" sz="3800" dirty="0"/>
              <a:t>,whereas inhibition of other PBPs leads to the bacterium’s </a:t>
            </a:r>
            <a:r>
              <a:rPr lang="en-US" sz="3800" b="1" dirty="0"/>
              <a:t>autolysis </a:t>
            </a:r>
            <a:r>
              <a:rPr lang="en-US" sz="3800" dirty="0"/>
              <a:t>(by inducing the production of degradative enzymes called as </a:t>
            </a:r>
            <a:r>
              <a:rPr lang="en-US" sz="3800" b="1" dirty="0"/>
              <a:t>autolysins</a:t>
            </a:r>
            <a:r>
              <a:rPr lang="en-US" sz="3800" dirty="0"/>
              <a:t> that participate in the normal remodeling of the bacterial cell wall) or to its change to a </a:t>
            </a:r>
            <a:r>
              <a:rPr lang="en-US" sz="3800" b="1" dirty="0" err="1"/>
              <a:t>spheroplast</a:t>
            </a:r>
            <a:r>
              <a:rPr lang="en-US" sz="3800" b="1" dirty="0"/>
              <a:t> </a:t>
            </a:r>
            <a:r>
              <a:rPr lang="en-US" sz="3800" dirty="0"/>
              <a:t>or a </a:t>
            </a:r>
            <a:r>
              <a:rPr lang="en-US" sz="3800" b="1" dirty="0"/>
              <a:t>filamentous form.</a:t>
            </a:r>
            <a:endParaRPr lang="en-US" sz="3800" dirty="0"/>
          </a:p>
          <a:p>
            <a:pPr lvl="0"/>
            <a:r>
              <a:rPr lang="en-US" sz="3800" dirty="0" smtClean="0"/>
              <a:t>Each </a:t>
            </a:r>
            <a:r>
              <a:rPr lang="en-US" sz="3800" dirty="0" smtClean="0"/>
              <a:t>bacterial species has a unique set of PBPs to which particular  β-lactam antibiotics bind with varying affinities. This partly accounts for the variation in the sensitivity of different organisms to β-</a:t>
            </a:r>
            <a:r>
              <a:rPr lang="en-US" sz="3800" dirty="0" err="1" smtClean="0"/>
              <a:t>lactam</a:t>
            </a:r>
            <a:r>
              <a:rPr lang="en-US" sz="3800" dirty="0" smtClean="0"/>
              <a:t> antibiotics.</a:t>
            </a:r>
          </a:p>
          <a:p>
            <a:pPr>
              <a:buNone/>
            </a:pPr>
            <a:r>
              <a:rPr lang="en-US" sz="3800" dirty="0" smtClean="0"/>
              <a:t> </a:t>
            </a:r>
          </a:p>
          <a:p>
            <a:pPr>
              <a:buNone/>
            </a:pPr>
            <a:r>
              <a:rPr lang="en-US" sz="3000"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8600" y="304800"/>
            <a:ext cx="8686800" cy="5486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4724400"/>
          </a:xfrm>
        </p:spPr>
        <p:txBody>
          <a:bodyPr/>
          <a:lstStyle/>
          <a:p>
            <a:r>
              <a:rPr lang="en-US" u="sng" dirty="0"/>
              <a:t>Other Drugs</a:t>
            </a:r>
            <a:endParaRPr lang="en-US" dirty="0"/>
          </a:p>
          <a:p>
            <a:pPr lvl="0"/>
            <a:r>
              <a:rPr lang="en-US" b="1" dirty="0"/>
              <a:t>Bacitracin </a:t>
            </a:r>
            <a:r>
              <a:rPr lang="en-US" dirty="0"/>
              <a:t>and </a:t>
            </a:r>
            <a:r>
              <a:rPr lang="en-US" b="1" dirty="0" err="1"/>
              <a:t>fosfomycin</a:t>
            </a:r>
            <a:r>
              <a:rPr lang="en-US" b="1" dirty="0"/>
              <a:t> </a:t>
            </a:r>
            <a:r>
              <a:rPr lang="en-US" dirty="0"/>
              <a:t>inhibit cell wall peptidoglycan synthesis by blocking specific steps in the formation of the disaccharide precursors. </a:t>
            </a:r>
            <a:r>
              <a:rPr lang="en-US" b="1" dirty="0" err="1"/>
              <a:t>Vancomycin</a:t>
            </a:r>
            <a:r>
              <a:rPr lang="en-US" b="1" dirty="0"/>
              <a:t> </a:t>
            </a:r>
            <a:r>
              <a:rPr lang="en-US" dirty="0"/>
              <a:t>binds tightly to the </a:t>
            </a:r>
            <a:r>
              <a:rPr lang="en-US" b="1" dirty="0"/>
              <a:t>D-</a:t>
            </a:r>
            <a:r>
              <a:rPr lang="en-US" b="1" dirty="0" err="1"/>
              <a:t>alanyl</a:t>
            </a:r>
            <a:r>
              <a:rPr lang="en-US" b="1" dirty="0"/>
              <a:t>- D-alanine </a:t>
            </a:r>
            <a:r>
              <a:rPr lang="en-US" dirty="0"/>
              <a:t>portion of the peptidoglycan precursor and prevents bonding of the penultimate d-alanine to the </a:t>
            </a:r>
            <a:r>
              <a:rPr lang="en-US" dirty="0" err="1"/>
              <a:t>pentaglycine</a:t>
            </a:r>
            <a:r>
              <a:rPr lang="en-US" dirty="0"/>
              <a:t> peptide during cross-linking of peptidoglycan strands.</a:t>
            </a:r>
          </a:p>
          <a:p>
            <a:endParaRPr lang="en-US" dirty="0"/>
          </a:p>
        </p:txBody>
      </p:sp>
    </p:spTree>
    <p:extLst>
      <p:ext uri="{BB962C8B-B14F-4D97-AF65-F5344CB8AC3E}">
        <p14:creationId xmlns:p14="http://schemas.microsoft.com/office/powerpoint/2010/main" val="304151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63000" cy="5638800"/>
          </a:xfrm>
        </p:spPr>
        <p:txBody>
          <a:bodyPr>
            <a:normAutofit fontScale="92500" lnSpcReduction="20000"/>
          </a:bodyPr>
          <a:lstStyle/>
          <a:p>
            <a:r>
              <a:rPr lang="en-US" b="1" u="sng" dirty="0" smtClean="0"/>
              <a:t>β-</a:t>
            </a:r>
            <a:r>
              <a:rPr lang="en-US" b="1" u="sng" dirty="0" err="1" smtClean="0"/>
              <a:t>lactam</a:t>
            </a:r>
            <a:r>
              <a:rPr lang="en-US" b="1" u="sng" dirty="0" smtClean="0"/>
              <a:t> Antibiotics</a:t>
            </a:r>
            <a:endParaRPr lang="en-US" dirty="0" smtClean="0"/>
          </a:p>
          <a:p>
            <a:pPr lvl="0"/>
            <a:r>
              <a:rPr lang="en-US" dirty="0" smtClean="0"/>
              <a:t>The β-</a:t>
            </a:r>
            <a:r>
              <a:rPr lang="en-US" dirty="0" err="1" smtClean="0"/>
              <a:t>lactam</a:t>
            </a:r>
            <a:r>
              <a:rPr lang="en-US" dirty="0" smtClean="0"/>
              <a:t> antibiotics include </a:t>
            </a:r>
            <a:r>
              <a:rPr lang="en-US" dirty="0" err="1" smtClean="0"/>
              <a:t>penicillins</a:t>
            </a:r>
            <a:r>
              <a:rPr lang="en-US" dirty="0" smtClean="0"/>
              <a:t>, </a:t>
            </a:r>
            <a:r>
              <a:rPr lang="en-US" dirty="0" err="1" smtClean="0"/>
              <a:t>cephalosporins</a:t>
            </a:r>
            <a:r>
              <a:rPr lang="en-US" dirty="0" smtClean="0"/>
              <a:t>, </a:t>
            </a:r>
            <a:r>
              <a:rPr lang="en-US" dirty="0" err="1" smtClean="0"/>
              <a:t>carbapenems</a:t>
            </a:r>
            <a:r>
              <a:rPr lang="en-US" dirty="0" smtClean="0"/>
              <a:t>, and a </a:t>
            </a:r>
            <a:r>
              <a:rPr lang="en-US" dirty="0" err="1" smtClean="0"/>
              <a:t>monobactam</a:t>
            </a:r>
            <a:r>
              <a:rPr lang="en-US" dirty="0" smtClean="0"/>
              <a:t> antibiotic.</a:t>
            </a:r>
          </a:p>
          <a:p>
            <a:r>
              <a:rPr lang="en-US" sz="3000" b="1" u="sng" dirty="0" err="1" smtClean="0"/>
              <a:t>Penicillins</a:t>
            </a:r>
            <a:endParaRPr lang="en-US" sz="3000" dirty="0" smtClean="0"/>
          </a:p>
          <a:p>
            <a:pPr lvl="0"/>
            <a:r>
              <a:rPr lang="en-US" dirty="0" smtClean="0"/>
              <a:t>The </a:t>
            </a:r>
            <a:r>
              <a:rPr lang="en-US" dirty="0" err="1" smtClean="0"/>
              <a:t>penicillins</a:t>
            </a:r>
            <a:r>
              <a:rPr lang="en-US" dirty="0" smtClean="0"/>
              <a:t> are among the most widely effective and the least toxic drugs. The antibacterial effect of a penicillin is the result of both inhibition of cell wall synthesis and destruction of the existing cell wall by autolysins.</a:t>
            </a:r>
          </a:p>
          <a:p>
            <a:pPr lvl="0"/>
            <a:r>
              <a:rPr lang="en-US" dirty="0" err="1" smtClean="0"/>
              <a:t>Penicillins</a:t>
            </a:r>
            <a:r>
              <a:rPr lang="en-US" dirty="0" smtClean="0"/>
              <a:t>  can  be  grouped  according  to  their  antimicrobial activity. Narrow-spectrum </a:t>
            </a:r>
            <a:r>
              <a:rPr lang="en-US" dirty="0" err="1" smtClean="0"/>
              <a:t>penicillins</a:t>
            </a:r>
            <a:r>
              <a:rPr lang="en-US" dirty="0" smtClean="0"/>
              <a:t> include </a:t>
            </a:r>
            <a:r>
              <a:rPr lang="en-US" b="1" dirty="0" smtClean="0"/>
              <a:t>penicillin G (benzyl penicillin) </a:t>
            </a:r>
            <a:r>
              <a:rPr lang="en-US" dirty="0" smtClean="0"/>
              <a:t>and </a:t>
            </a:r>
            <a:r>
              <a:rPr lang="en-US" b="1" dirty="0" smtClean="0"/>
              <a:t>penicillin V. </a:t>
            </a:r>
            <a:r>
              <a:rPr lang="en-US" dirty="0" err="1" smtClean="0"/>
              <a:t>Penicillinase</a:t>
            </a:r>
            <a:r>
              <a:rPr lang="en-US" dirty="0" smtClean="0"/>
              <a:t>-resistant  </a:t>
            </a:r>
            <a:r>
              <a:rPr lang="en-US" dirty="0" err="1" smtClean="0"/>
              <a:t>penicillins</a:t>
            </a:r>
            <a:r>
              <a:rPr lang="en-US" dirty="0" smtClean="0"/>
              <a:t> include </a:t>
            </a:r>
            <a:r>
              <a:rPr lang="en-US" b="1" dirty="0" err="1" smtClean="0"/>
              <a:t>dicloxacillin</a:t>
            </a:r>
            <a:r>
              <a:rPr lang="en-US" b="1" dirty="0" smtClean="0"/>
              <a:t> </a:t>
            </a:r>
            <a:r>
              <a:rPr lang="en-US" dirty="0" smtClean="0"/>
              <a:t>and </a:t>
            </a:r>
            <a:r>
              <a:rPr lang="en-US" b="1" dirty="0" err="1" smtClean="0"/>
              <a:t>nafcillin</a:t>
            </a:r>
            <a:r>
              <a:rPr lang="en-US" b="1" dirty="0" smtClean="0"/>
              <a:t>. </a:t>
            </a:r>
            <a:r>
              <a:rPr lang="en-US" dirty="0" smtClean="0"/>
              <a:t>Extended-spectrum </a:t>
            </a:r>
            <a:r>
              <a:rPr lang="en-US" dirty="0" err="1" smtClean="0"/>
              <a:t>penicillins</a:t>
            </a:r>
            <a:r>
              <a:rPr lang="en-US" dirty="0" smtClean="0"/>
              <a:t> include</a:t>
            </a:r>
            <a:r>
              <a:rPr lang="en-US" b="1" dirty="0" smtClean="0"/>
              <a:t> </a:t>
            </a:r>
            <a:r>
              <a:rPr lang="en-US" dirty="0" smtClean="0"/>
              <a:t>the</a:t>
            </a:r>
            <a:r>
              <a:rPr lang="en-US" b="1" dirty="0" smtClean="0"/>
              <a:t> </a:t>
            </a:r>
            <a:r>
              <a:rPr lang="en-US" b="1" dirty="0" err="1" smtClean="0"/>
              <a:t>aminopenicillins</a:t>
            </a:r>
            <a:r>
              <a:rPr lang="en-US" b="1" dirty="0" smtClean="0"/>
              <a:t> (amoxicillin and ampicillin) </a:t>
            </a:r>
            <a:r>
              <a:rPr lang="en-US" dirty="0" smtClean="0"/>
              <a:t>and the </a:t>
            </a:r>
            <a:r>
              <a:rPr lang="en-US" b="1" dirty="0" err="1" smtClean="0"/>
              <a:t>antipseudomonal</a:t>
            </a:r>
            <a:r>
              <a:rPr lang="en-US" b="1" dirty="0" smtClean="0"/>
              <a:t> </a:t>
            </a:r>
            <a:r>
              <a:rPr lang="en-US" b="1" dirty="0" err="1" smtClean="0"/>
              <a:t>penicillins</a:t>
            </a:r>
            <a:r>
              <a:rPr lang="en-US" b="1" dirty="0" smtClean="0"/>
              <a:t> (piperacillin, </a:t>
            </a:r>
            <a:r>
              <a:rPr lang="en-US" b="1" dirty="0" err="1" smtClean="0"/>
              <a:t>ticarcillin</a:t>
            </a:r>
            <a:r>
              <a:rPr lang="en-US" b="1" dirty="0" smtClean="0"/>
              <a:t>).</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21363"/>
          </a:xfrm>
        </p:spPr>
        <p:txBody>
          <a:bodyPr>
            <a:normAutofit fontScale="85000" lnSpcReduction="10000"/>
          </a:bodyPr>
          <a:lstStyle/>
          <a:p>
            <a:r>
              <a:rPr lang="en-US" b="1" u="sng" dirty="0" smtClean="0"/>
              <a:t>Chemistry</a:t>
            </a:r>
            <a:endParaRPr lang="en-US" dirty="0" smtClean="0"/>
          </a:p>
          <a:p>
            <a:pPr lvl="0"/>
            <a:r>
              <a:rPr lang="en-US" dirty="0" smtClean="0"/>
              <a:t>The </a:t>
            </a:r>
            <a:r>
              <a:rPr lang="en-US" dirty="0" err="1" smtClean="0"/>
              <a:t>penicillins</a:t>
            </a:r>
            <a:r>
              <a:rPr lang="en-US" dirty="0" smtClean="0"/>
              <a:t> consist of a β-</a:t>
            </a:r>
            <a:r>
              <a:rPr lang="en-US" dirty="0" err="1" smtClean="0"/>
              <a:t>lactam</a:t>
            </a:r>
            <a:r>
              <a:rPr lang="en-US" dirty="0" smtClean="0"/>
              <a:t> ring fused to a </a:t>
            </a:r>
            <a:r>
              <a:rPr lang="en-US" dirty="0" err="1" smtClean="0"/>
              <a:t>thiazolidine</a:t>
            </a:r>
            <a:r>
              <a:rPr lang="en-US" dirty="0" smtClean="0"/>
              <a:t> ring to which a unique chemical structure (R group) is attached for each antibiotic. The </a:t>
            </a:r>
            <a:r>
              <a:rPr lang="en-US" b="1" dirty="0" smtClean="0"/>
              <a:t>natural </a:t>
            </a:r>
            <a:r>
              <a:rPr lang="en-US" b="1" dirty="0" err="1" smtClean="0"/>
              <a:t>penicillins</a:t>
            </a:r>
            <a:r>
              <a:rPr lang="en-US" b="1" dirty="0" smtClean="0"/>
              <a:t> </a:t>
            </a:r>
            <a:r>
              <a:rPr lang="en-US" dirty="0" smtClean="0"/>
              <a:t>isolated from strains of </a:t>
            </a:r>
            <a:r>
              <a:rPr lang="en-US" i="1" dirty="0" err="1" smtClean="0"/>
              <a:t>Penicillium</a:t>
            </a:r>
            <a:r>
              <a:rPr lang="en-US" i="1" dirty="0" smtClean="0"/>
              <a:t> </a:t>
            </a:r>
            <a:r>
              <a:rPr lang="en-US" dirty="0" smtClean="0"/>
              <a:t>were originally assigned letter designations because their chemical structures could not be identified at that time. Penicillin G and penicillin V are the only natural </a:t>
            </a:r>
            <a:r>
              <a:rPr lang="en-US" dirty="0" err="1" smtClean="0"/>
              <a:t>penicillins</a:t>
            </a:r>
            <a:r>
              <a:rPr lang="en-US" dirty="0" smtClean="0"/>
              <a:t> still used today, and they are classified as narrow-spectrum drugs. </a:t>
            </a:r>
          </a:p>
          <a:p>
            <a:pPr lvl="0"/>
            <a:r>
              <a:rPr lang="en-US" b="1" dirty="0" err="1" smtClean="0"/>
              <a:t>Semisynthetic</a:t>
            </a:r>
            <a:r>
              <a:rPr lang="en-US" b="1" dirty="0" smtClean="0"/>
              <a:t> </a:t>
            </a:r>
            <a:r>
              <a:rPr lang="en-US" b="1" dirty="0" err="1" smtClean="0"/>
              <a:t>penicillins</a:t>
            </a:r>
            <a:r>
              <a:rPr lang="en-US" b="1" dirty="0" smtClean="0"/>
              <a:t> </a:t>
            </a:r>
            <a:r>
              <a:rPr lang="en-US" dirty="0" smtClean="0"/>
              <a:t>are produced by substituting a different R group for the R group of natural penicillin. The nature of this side chain affects the antimicrobial spectrum, stability to stomach acid, cross- hypersensitivity, and susceptibility to  bacterial  </a:t>
            </a:r>
            <a:r>
              <a:rPr lang="en-US" dirty="0" err="1" smtClean="0"/>
              <a:t>degradative</a:t>
            </a:r>
            <a:r>
              <a:rPr lang="en-US" dirty="0" smtClean="0"/>
              <a:t>  enzymes (β- </a:t>
            </a:r>
            <a:r>
              <a:rPr lang="en-US" dirty="0" err="1" smtClean="0"/>
              <a:t>lactamases</a:t>
            </a:r>
            <a:r>
              <a:rPr lang="en-US" dirty="0" smtClean="0"/>
              <a:t>).</a:t>
            </a:r>
          </a:p>
          <a:p>
            <a:pPr lvl="0"/>
            <a:r>
              <a:rPr lang="en-US" dirty="0" smtClean="0"/>
              <a:t>The </a:t>
            </a:r>
            <a:r>
              <a:rPr lang="en-US" dirty="0" err="1" smtClean="0"/>
              <a:t>penicillinase</a:t>
            </a:r>
            <a:r>
              <a:rPr lang="en-US" dirty="0" smtClean="0"/>
              <a:t>-resistant  </a:t>
            </a:r>
            <a:r>
              <a:rPr lang="en-US" dirty="0" err="1" smtClean="0"/>
              <a:t>penicillins</a:t>
            </a:r>
            <a:r>
              <a:rPr lang="en-US" dirty="0" smtClean="0"/>
              <a:t>  have  a  large,  bulky  R group that protects them from hydrolysis by staphylococcal </a:t>
            </a:r>
            <a:r>
              <a:rPr lang="en-US" dirty="0" err="1" smtClean="0"/>
              <a:t>penicillinase</a:t>
            </a:r>
            <a:r>
              <a:rPr lang="en-US" dirty="0" smtClean="0"/>
              <a:t>, a specific type of bacterial β-</a:t>
            </a:r>
            <a:r>
              <a:rPr lang="en-US" dirty="0" err="1" smtClean="0"/>
              <a:t>lactamase</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126163"/>
          </a:xfrm>
        </p:spPr>
        <p:txBody>
          <a:bodyPr>
            <a:normAutofit fontScale="77500" lnSpcReduction="20000"/>
          </a:bodyPr>
          <a:lstStyle/>
          <a:p>
            <a:r>
              <a:rPr lang="en-US" sz="3800" b="1" u="sng" dirty="0" smtClean="0"/>
              <a:t>Spectrum and Indications:</a:t>
            </a:r>
            <a:endParaRPr lang="en-US" sz="3800" dirty="0" smtClean="0"/>
          </a:p>
          <a:p>
            <a:pPr lvl="0"/>
            <a:r>
              <a:rPr lang="en-US" sz="3600" dirty="0" smtClean="0"/>
              <a:t>The antibacterial spectrum of the various </a:t>
            </a:r>
            <a:r>
              <a:rPr lang="en-US" sz="3600" dirty="0" err="1" smtClean="0"/>
              <a:t>penicillins</a:t>
            </a:r>
            <a:r>
              <a:rPr lang="en-US" sz="3600" dirty="0" smtClean="0"/>
              <a:t> is determined, in part, by their ability to cross the bacterial </a:t>
            </a:r>
            <a:r>
              <a:rPr lang="en-US" sz="3600" dirty="0" err="1" smtClean="0"/>
              <a:t>peptidoglycan</a:t>
            </a:r>
            <a:r>
              <a:rPr lang="en-US" sz="3600" dirty="0" smtClean="0"/>
              <a:t> cell wall to reach the PBPs in the </a:t>
            </a:r>
            <a:r>
              <a:rPr lang="en-US" sz="3600" dirty="0" err="1" smtClean="0"/>
              <a:t>periplasmic</a:t>
            </a:r>
            <a:r>
              <a:rPr lang="en-US" sz="3600" dirty="0" smtClean="0"/>
              <a:t> space. Factors that determine the susceptibility of PBPs to these antibiotics include the size, charge, and </a:t>
            </a:r>
            <a:r>
              <a:rPr lang="en-US" sz="3600" dirty="0" err="1" smtClean="0"/>
              <a:t>hydrophobicity</a:t>
            </a:r>
            <a:r>
              <a:rPr lang="en-US" sz="3600" dirty="0" smtClean="0"/>
              <a:t> of the particular β-</a:t>
            </a:r>
            <a:r>
              <a:rPr lang="en-US" sz="3600" dirty="0" err="1" smtClean="0"/>
              <a:t>lactam</a:t>
            </a:r>
            <a:r>
              <a:rPr lang="en-US" sz="3600" dirty="0" smtClean="0"/>
              <a:t> antibiotic. In general, gram-positive microorganisms have cell walls that are easily traversed by </a:t>
            </a:r>
            <a:r>
              <a:rPr lang="en-US" sz="3600" dirty="0" err="1" smtClean="0"/>
              <a:t>penicillins</a:t>
            </a:r>
            <a:r>
              <a:rPr lang="en-US" sz="3600" dirty="0" smtClean="0"/>
              <a:t>, and therefore, in the absence of resistance, they are susceptible to these drugs. </a:t>
            </a:r>
          </a:p>
          <a:p>
            <a:pPr lvl="0"/>
            <a:r>
              <a:rPr lang="en-US" sz="3600" dirty="0" smtClean="0"/>
              <a:t>Gram-negative microorganisms have an outer </a:t>
            </a:r>
            <a:r>
              <a:rPr lang="en-US" sz="3600" dirty="0" err="1" smtClean="0"/>
              <a:t>lipopolysaccharide</a:t>
            </a:r>
            <a:r>
              <a:rPr lang="en-US" sz="3600" dirty="0" smtClean="0"/>
              <a:t> membrane surrounding the cell wall that presents a barrier to the water-soluble </a:t>
            </a:r>
            <a:r>
              <a:rPr lang="en-US" sz="3600" dirty="0" err="1" smtClean="0"/>
              <a:t>penicillins</a:t>
            </a:r>
            <a:r>
              <a:rPr lang="en-US" sz="3600" dirty="0" smtClean="0"/>
              <a:t>. However, gram-negative bacteria have </a:t>
            </a:r>
            <a:r>
              <a:rPr lang="en-US" sz="3600" dirty="0" err="1" smtClean="0"/>
              <a:t>porins</a:t>
            </a:r>
            <a:r>
              <a:rPr lang="en-US" sz="3600" dirty="0" smtClean="0"/>
              <a:t> that permit </a:t>
            </a:r>
            <a:r>
              <a:rPr lang="en-US" sz="3600" dirty="0" err="1" smtClean="0"/>
              <a:t>transmembrane</a:t>
            </a:r>
            <a:r>
              <a:rPr lang="en-US" sz="3600" dirty="0" smtClean="0"/>
              <a:t> entry. </a:t>
            </a:r>
          </a:p>
          <a:p>
            <a:endParaRPr lang="en-US" sz="3400" dirty="0"/>
          </a:p>
          <a:p>
            <a:endParaRPr lang="en-US" sz="3400" dirty="0"/>
          </a:p>
          <a:p>
            <a:pPr lvl="0"/>
            <a:endParaRPr lang="en-US" sz="34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5897563"/>
          </a:xfrm>
        </p:spPr>
        <p:txBody>
          <a:bodyPr>
            <a:normAutofit fontScale="92500" lnSpcReduction="20000"/>
          </a:bodyPr>
          <a:lstStyle/>
          <a:p>
            <a:r>
              <a:rPr lang="en-US" b="1" u="sng" dirty="0"/>
              <a:t>The narrow-spectrum </a:t>
            </a:r>
            <a:r>
              <a:rPr lang="en-US" b="1" u="sng" dirty="0" err="1"/>
              <a:t>penicillins</a:t>
            </a:r>
            <a:r>
              <a:rPr lang="en-US" b="1" u="sng" dirty="0"/>
              <a:t>: </a:t>
            </a:r>
            <a:r>
              <a:rPr lang="en-US" b="1" dirty="0" err="1"/>
              <a:t>penicillins</a:t>
            </a:r>
            <a:r>
              <a:rPr lang="en-US" b="1" dirty="0"/>
              <a:t> G </a:t>
            </a:r>
            <a:r>
              <a:rPr lang="en-US" dirty="0"/>
              <a:t>has activity against a variety of gram-positive organisms, </a:t>
            </a:r>
            <a:r>
              <a:rPr lang="en-US" dirty="0" smtClean="0"/>
              <a:t>gram-negative organisms</a:t>
            </a:r>
            <a:r>
              <a:rPr lang="en-US" dirty="0"/>
              <a:t>, and </a:t>
            </a:r>
            <a:r>
              <a:rPr lang="en-US" dirty="0" smtClean="0"/>
              <a:t>spirochetes. </a:t>
            </a:r>
            <a:r>
              <a:rPr lang="en-US" dirty="0"/>
              <a:t>The potency of penicillin G is five to ten times greater than that </a:t>
            </a:r>
            <a:r>
              <a:rPr lang="en-US" dirty="0" smtClean="0"/>
              <a:t>of penicillin </a:t>
            </a:r>
            <a:r>
              <a:rPr lang="en-US" dirty="0"/>
              <a:t>V against both Neisseria spp. and certain anaerobes. Most streptococci are very sensitive to penicillin G</a:t>
            </a:r>
            <a:r>
              <a:rPr lang="en-US" dirty="0" smtClean="0"/>
              <a:t>,</a:t>
            </a:r>
            <a:r>
              <a:rPr lang="en-US" dirty="0"/>
              <a:t> but penicillin-resistant </a:t>
            </a:r>
            <a:r>
              <a:rPr lang="en-US" dirty="0" err="1"/>
              <a:t>viridans</a:t>
            </a:r>
            <a:r>
              <a:rPr lang="en-US" dirty="0"/>
              <a:t> streptococci and Streptococcus </a:t>
            </a:r>
            <a:r>
              <a:rPr lang="en-US" dirty="0" err="1"/>
              <a:t>pneumoniae</a:t>
            </a:r>
            <a:r>
              <a:rPr lang="en-US" dirty="0"/>
              <a:t> isolates are emerging. The vast </a:t>
            </a:r>
            <a:r>
              <a:rPr lang="en-US" dirty="0" smtClean="0"/>
              <a:t>majority of </a:t>
            </a:r>
            <a:r>
              <a:rPr lang="en-US" dirty="0"/>
              <a:t>Staphylococcus </a:t>
            </a:r>
            <a:r>
              <a:rPr lang="en-US" dirty="0" err="1"/>
              <a:t>aureus</a:t>
            </a:r>
            <a:r>
              <a:rPr lang="en-US" dirty="0"/>
              <a:t> (greater than 90%) are now </a:t>
            </a:r>
            <a:r>
              <a:rPr lang="en-US" dirty="0" err="1"/>
              <a:t>penicillinase</a:t>
            </a:r>
            <a:r>
              <a:rPr lang="en-US" dirty="0"/>
              <a:t> producing and therefore resistant to penicillin </a:t>
            </a:r>
            <a:r>
              <a:rPr lang="en-US" dirty="0" smtClean="0"/>
              <a:t>G.</a:t>
            </a:r>
            <a:r>
              <a:rPr lang="en-US" dirty="0"/>
              <a:t> </a:t>
            </a:r>
            <a:r>
              <a:rPr lang="en-US" dirty="0" smtClean="0"/>
              <a:t>Penicillin </a:t>
            </a:r>
            <a:r>
              <a:rPr lang="en-US" dirty="0"/>
              <a:t>G</a:t>
            </a:r>
            <a:r>
              <a:rPr lang="en-US" dirty="0" smtClean="0"/>
              <a:t> </a:t>
            </a:r>
            <a:r>
              <a:rPr lang="en-US" dirty="0"/>
              <a:t>remains the drug of choice </a:t>
            </a:r>
            <a:r>
              <a:rPr lang="en-US" dirty="0" smtClean="0"/>
              <a:t>for the </a:t>
            </a:r>
            <a:r>
              <a:rPr lang="en-US" dirty="0"/>
              <a:t>treatment of gas gangrene (Clostridium </a:t>
            </a:r>
            <a:r>
              <a:rPr lang="en-US" dirty="0" err="1"/>
              <a:t>perfringens</a:t>
            </a:r>
            <a:r>
              <a:rPr lang="en-US" dirty="0"/>
              <a:t>) and syphilis (</a:t>
            </a:r>
            <a:r>
              <a:rPr lang="en-US" dirty="0" err="1"/>
              <a:t>Treponema</a:t>
            </a:r>
            <a:r>
              <a:rPr lang="en-US" dirty="0"/>
              <a:t> </a:t>
            </a:r>
            <a:r>
              <a:rPr lang="en-US" dirty="0" err="1" smtClean="0"/>
              <a:t>pallidum</a:t>
            </a:r>
            <a:r>
              <a:rPr lang="en-US" dirty="0" smtClean="0"/>
              <a:t>).</a:t>
            </a:r>
            <a:endParaRPr lang="en-US" dirty="0"/>
          </a:p>
          <a:p>
            <a:r>
              <a:rPr lang="en-US" b="1" dirty="0" smtClean="0"/>
              <a:t>Penicillin </a:t>
            </a:r>
            <a:r>
              <a:rPr lang="en-US" b="1" dirty="0"/>
              <a:t>V</a:t>
            </a:r>
            <a:r>
              <a:rPr lang="en-US" dirty="0"/>
              <a:t>, the oral form of penicillin, is indicated only in minor infections because of its relatively poor bioavailability, the need for dosing four times a day, and its narrow antibacterial spectrum. Amoxicillin (see below) is often used instead</a:t>
            </a:r>
          </a:p>
        </p:txBody>
      </p:sp>
    </p:spTree>
    <p:extLst>
      <p:ext uri="{BB962C8B-B14F-4D97-AF65-F5344CB8AC3E}">
        <p14:creationId xmlns:p14="http://schemas.microsoft.com/office/powerpoint/2010/main" val="107333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 y="762000"/>
            <a:ext cx="8896350" cy="5029200"/>
          </a:xfrm>
          <a:prstGeom prst="rect">
            <a:avLst/>
          </a:prstGeom>
        </p:spPr>
      </p:pic>
      <p:pic>
        <p:nvPicPr>
          <p:cNvPr id="5" name="Picture 4"/>
          <p:cNvPicPr>
            <a:picLocks noChangeAspect="1"/>
          </p:cNvPicPr>
          <p:nvPr/>
        </p:nvPicPr>
        <p:blipFill>
          <a:blip r:embed="rId3"/>
          <a:stretch>
            <a:fillRect/>
          </a:stretch>
        </p:blipFill>
        <p:spPr>
          <a:xfrm>
            <a:off x="1259341" y="5791200"/>
            <a:ext cx="6625318" cy="342900"/>
          </a:xfrm>
          <a:prstGeom prst="rect">
            <a:avLst/>
          </a:prstGeom>
        </p:spPr>
      </p:pic>
    </p:spTree>
    <p:extLst>
      <p:ext uri="{BB962C8B-B14F-4D97-AF65-F5344CB8AC3E}">
        <p14:creationId xmlns:p14="http://schemas.microsoft.com/office/powerpoint/2010/main" val="136418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5821363"/>
          </a:xfrm>
        </p:spPr>
        <p:txBody>
          <a:bodyPr>
            <a:normAutofit fontScale="85000" lnSpcReduction="20000"/>
          </a:bodyPr>
          <a:lstStyle/>
          <a:p>
            <a:pPr lvl="0"/>
            <a:r>
              <a:rPr lang="en-US" dirty="0" smtClean="0"/>
              <a:t>The </a:t>
            </a:r>
            <a:r>
              <a:rPr lang="en-US" b="1" dirty="0" smtClean="0"/>
              <a:t>penicillinase-resistant </a:t>
            </a:r>
            <a:r>
              <a:rPr lang="en-US" b="1" dirty="0" err="1" smtClean="0"/>
              <a:t>penicillins</a:t>
            </a:r>
            <a:r>
              <a:rPr lang="en-US" b="1" dirty="0" smtClean="0"/>
              <a:t> </a:t>
            </a:r>
            <a:r>
              <a:rPr lang="en-US" dirty="0" smtClean="0"/>
              <a:t>(e.g.,</a:t>
            </a:r>
            <a:r>
              <a:rPr lang="en-US" b="1" dirty="0" smtClean="0"/>
              <a:t> </a:t>
            </a:r>
            <a:r>
              <a:rPr lang="en-US" dirty="0" err="1" smtClean="0"/>
              <a:t>flucloxacillin</a:t>
            </a:r>
            <a:r>
              <a:rPr lang="en-US" dirty="0" smtClean="0"/>
              <a:t>, </a:t>
            </a:r>
            <a:r>
              <a:rPr lang="en-US" dirty="0" err="1" smtClean="0"/>
              <a:t>dicloxacillin,oxacillin</a:t>
            </a:r>
            <a:r>
              <a:rPr lang="en-US" dirty="0" smtClean="0"/>
              <a:t> and </a:t>
            </a:r>
            <a:r>
              <a:rPr lang="en-US" dirty="0" err="1" smtClean="0"/>
              <a:t>nafcillin</a:t>
            </a:r>
            <a:r>
              <a:rPr lang="en-US" dirty="0" smtClean="0"/>
              <a:t>) were developed to treat penicillin-resistant strains of </a:t>
            </a:r>
            <a:r>
              <a:rPr lang="en-US" b="1" dirty="0" smtClean="0"/>
              <a:t>staphylococci</a:t>
            </a:r>
            <a:r>
              <a:rPr lang="en-US" dirty="0" smtClean="0"/>
              <a:t>. These </a:t>
            </a:r>
            <a:r>
              <a:rPr lang="en-US" dirty="0" err="1" smtClean="0"/>
              <a:t>penicillins</a:t>
            </a:r>
            <a:r>
              <a:rPr lang="en-US" dirty="0" smtClean="0"/>
              <a:t> are not active against most other species of </a:t>
            </a:r>
            <a:r>
              <a:rPr lang="en-US" dirty="0" err="1" smtClean="0"/>
              <a:t>penicillinase</a:t>
            </a:r>
            <a:r>
              <a:rPr lang="en-US" dirty="0" smtClean="0"/>
              <a:t>-producing bacteria. </a:t>
            </a:r>
            <a:r>
              <a:rPr lang="en-US" dirty="0" err="1" smtClean="0"/>
              <a:t>Nafcillin</a:t>
            </a:r>
            <a:r>
              <a:rPr lang="en-US" dirty="0" smtClean="0"/>
              <a:t> is usually preferred when </a:t>
            </a:r>
            <a:r>
              <a:rPr lang="en-US" dirty="0" err="1" smtClean="0"/>
              <a:t>parenteral</a:t>
            </a:r>
            <a:r>
              <a:rPr lang="en-US" dirty="0" smtClean="0"/>
              <a:t> administration is required, whereas </a:t>
            </a:r>
            <a:r>
              <a:rPr lang="en-US" dirty="0" err="1" smtClean="0"/>
              <a:t>dicloxacillin</a:t>
            </a:r>
            <a:r>
              <a:rPr lang="en-US" dirty="0" smtClean="0"/>
              <a:t> can be given orally for less severe infections. </a:t>
            </a:r>
            <a:r>
              <a:rPr lang="en-US" dirty="0" err="1" smtClean="0"/>
              <a:t>Flucloxacillin</a:t>
            </a:r>
            <a:r>
              <a:rPr lang="en-US" dirty="0" smtClean="0"/>
              <a:t> can be administered by both routes of administration.</a:t>
            </a:r>
          </a:p>
          <a:p>
            <a:r>
              <a:rPr lang="en-US" dirty="0" smtClean="0"/>
              <a:t>The </a:t>
            </a:r>
            <a:r>
              <a:rPr lang="en-US" dirty="0" err="1" smtClean="0"/>
              <a:t>penicillinase</a:t>
            </a:r>
            <a:r>
              <a:rPr lang="en-US" dirty="0" smtClean="0"/>
              <a:t>-resistant drugs are used to treat serious staphylococcal infections, such as acute </a:t>
            </a:r>
            <a:r>
              <a:rPr lang="en-US" dirty="0" err="1" smtClean="0"/>
              <a:t>endocarditis</a:t>
            </a:r>
            <a:r>
              <a:rPr lang="en-US" dirty="0" smtClean="0"/>
              <a:t> and </a:t>
            </a:r>
            <a:r>
              <a:rPr lang="en-US" dirty="0" err="1" smtClean="0"/>
              <a:t>osteomyelitis</a:t>
            </a:r>
            <a:r>
              <a:rPr lang="en-US" dirty="0" smtClean="0"/>
              <a:t>, as well as skin and soft tissue infections. Staphylococci that are resistant to these </a:t>
            </a:r>
            <a:r>
              <a:rPr lang="en-US" dirty="0" err="1" smtClean="0"/>
              <a:t>penicillins</a:t>
            </a:r>
            <a:r>
              <a:rPr lang="en-US" dirty="0" smtClean="0"/>
              <a:t> are often designated </a:t>
            </a:r>
            <a:r>
              <a:rPr lang="en-US" b="1" dirty="0" err="1" smtClean="0"/>
              <a:t>methicillin</a:t>
            </a:r>
            <a:r>
              <a:rPr lang="en-US" b="1" dirty="0" smtClean="0"/>
              <a:t>-resistant </a:t>
            </a:r>
            <a:r>
              <a:rPr lang="en-US" b="1" i="1" dirty="0" smtClean="0"/>
              <a:t>Staphylococcus </a:t>
            </a:r>
            <a:r>
              <a:rPr lang="en-US" b="1" i="1" dirty="0" err="1" smtClean="0"/>
              <a:t>aureus</a:t>
            </a:r>
            <a:r>
              <a:rPr lang="en-US" b="1" i="1" dirty="0" smtClean="0"/>
              <a:t> </a:t>
            </a:r>
            <a:r>
              <a:rPr lang="en-US" b="1" dirty="0" smtClean="0"/>
              <a:t>(MRSA) </a:t>
            </a:r>
            <a:r>
              <a:rPr lang="en-US" dirty="0" smtClean="0"/>
              <a:t>because </a:t>
            </a:r>
            <a:r>
              <a:rPr lang="en-US" dirty="0" err="1" smtClean="0"/>
              <a:t>methicillin</a:t>
            </a:r>
            <a:r>
              <a:rPr lang="en-US" dirty="0" smtClean="0"/>
              <a:t> was the original drug in this class. </a:t>
            </a:r>
            <a:r>
              <a:rPr lang="en-US" dirty="0" err="1" smtClean="0"/>
              <a:t>Methicillin</a:t>
            </a:r>
            <a:r>
              <a:rPr lang="en-US" dirty="0" smtClean="0"/>
              <a:t> is seldom used today because of its tendency to cause interstitial nephritis. Bacteria that are resistant to </a:t>
            </a:r>
            <a:r>
              <a:rPr lang="en-US" dirty="0" err="1" smtClean="0"/>
              <a:t>methicillin</a:t>
            </a:r>
            <a:r>
              <a:rPr lang="en-US" dirty="0" smtClean="0"/>
              <a:t> are also cross-resistant to </a:t>
            </a:r>
            <a:r>
              <a:rPr lang="en-US" dirty="0" err="1" smtClean="0"/>
              <a:t>nafcillin</a:t>
            </a:r>
            <a:r>
              <a:rPr lang="en-US" dirty="0" smtClean="0"/>
              <a:t> and all other </a:t>
            </a:r>
            <a:r>
              <a:rPr lang="en-US" dirty="0" err="1" smtClean="0"/>
              <a:t>penicillinase</a:t>
            </a:r>
            <a:r>
              <a:rPr lang="en-US" dirty="0" smtClean="0"/>
              <a:t>-resistant </a:t>
            </a:r>
            <a:r>
              <a:rPr lang="en-US" dirty="0" err="1" smtClean="0"/>
              <a:t>penicillins</a:t>
            </a:r>
            <a:r>
              <a:rPr lang="en-US" dirty="0" smtClean="0"/>
              <a:t>. Most strains of MRSA are also resistant to </a:t>
            </a:r>
            <a:r>
              <a:rPr lang="en-US" dirty="0" err="1" smtClean="0"/>
              <a:t>cephalosporins</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5562600"/>
          </a:xfrm>
        </p:spPr>
        <p:txBody>
          <a:bodyPr>
            <a:normAutofit fontScale="85000" lnSpcReduction="20000"/>
          </a:bodyPr>
          <a:lstStyle/>
          <a:p>
            <a:pPr lvl="0"/>
            <a:r>
              <a:rPr lang="en-US" dirty="0" smtClean="0"/>
              <a:t>The </a:t>
            </a:r>
            <a:r>
              <a:rPr lang="en-US" b="1" dirty="0" smtClean="0"/>
              <a:t>extended-spectrum </a:t>
            </a:r>
            <a:r>
              <a:rPr lang="en-US" b="1" dirty="0" err="1" smtClean="0"/>
              <a:t>penicillins</a:t>
            </a:r>
            <a:r>
              <a:rPr lang="en-US" b="1" dirty="0" smtClean="0"/>
              <a:t> </a:t>
            </a:r>
            <a:r>
              <a:rPr lang="en-US" dirty="0" smtClean="0"/>
              <a:t>can be subdivided into the </a:t>
            </a:r>
            <a:r>
              <a:rPr lang="en-US" b="1" dirty="0" err="1" smtClean="0"/>
              <a:t>aminopenicillins</a:t>
            </a:r>
            <a:r>
              <a:rPr lang="en-US" b="1" dirty="0" smtClean="0"/>
              <a:t> </a:t>
            </a:r>
            <a:r>
              <a:rPr lang="en-US" dirty="0" smtClean="0"/>
              <a:t>(amoxicillin and ampicillin) and the </a:t>
            </a:r>
            <a:r>
              <a:rPr lang="en-US" b="1" dirty="0" err="1" smtClean="0"/>
              <a:t>antipseudomonal</a:t>
            </a:r>
            <a:r>
              <a:rPr lang="en-US" b="1" dirty="0" smtClean="0"/>
              <a:t> </a:t>
            </a:r>
            <a:r>
              <a:rPr lang="en-US" b="1" dirty="0" err="1" smtClean="0"/>
              <a:t>penicillins</a:t>
            </a:r>
            <a:r>
              <a:rPr lang="en-US" b="1" dirty="0" smtClean="0"/>
              <a:t> </a:t>
            </a:r>
            <a:r>
              <a:rPr lang="en-US" dirty="0" smtClean="0"/>
              <a:t>(piperacillin and </a:t>
            </a:r>
            <a:r>
              <a:rPr lang="en-US" dirty="0" err="1" smtClean="0"/>
              <a:t>ticarcillin</a:t>
            </a:r>
            <a:r>
              <a:rPr lang="en-US" dirty="0" smtClean="0"/>
              <a:t>).</a:t>
            </a:r>
          </a:p>
          <a:p>
            <a:r>
              <a:rPr lang="en-US" dirty="0"/>
              <a:t>These drugs have greater activity than penicillin against </a:t>
            </a:r>
            <a:r>
              <a:rPr lang="en-US" dirty="0" smtClean="0"/>
              <a:t>Gram negative bacteria </a:t>
            </a:r>
            <a:r>
              <a:rPr lang="en-US" dirty="0" smtClean="0"/>
              <a:t>to include </a:t>
            </a:r>
            <a:r>
              <a:rPr lang="en-US" u="sng" dirty="0" err="1" smtClean="0"/>
              <a:t>Haemophilus</a:t>
            </a:r>
            <a:r>
              <a:rPr lang="en-US" u="sng" dirty="0" smtClean="0"/>
              <a:t> </a:t>
            </a:r>
            <a:r>
              <a:rPr lang="it-IT" u="sng" dirty="0" smtClean="0"/>
              <a:t>influenzae</a:t>
            </a:r>
            <a:r>
              <a:rPr lang="it-IT" dirty="0"/>
              <a:t>, </a:t>
            </a:r>
            <a:r>
              <a:rPr lang="it-IT" u="sng" dirty="0"/>
              <a:t>Escherichia coli</a:t>
            </a:r>
            <a:r>
              <a:rPr lang="it-IT" dirty="0"/>
              <a:t>, and </a:t>
            </a:r>
            <a:r>
              <a:rPr lang="it-IT" u="sng" dirty="0"/>
              <a:t>Proteus mirabilis </a:t>
            </a:r>
            <a:r>
              <a:rPr lang="en-US" dirty="0"/>
              <a:t>because of their enhanced ability to penetrate the Gram-negative outer membrane.</a:t>
            </a:r>
          </a:p>
          <a:p>
            <a:r>
              <a:rPr lang="en-US" dirty="0" smtClean="0"/>
              <a:t>The </a:t>
            </a:r>
            <a:r>
              <a:rPr lang="en-US" dirty="0" err="1" smtClean="0"/>
              <a:t>aminopenicillins</a:t>
            </a:r>
            <a:r>
              <a:rPr lang="en-US" dirty="0" smtClean="0"/>
              <a:t> are active against many streptococci, some strains of enterococci, and a number of gram- negative bacilli. Amoxicillin </a:t>
            </a:r>
            <a:r>
              <a:rPr lang="en-US" dirty="0"/>
              <a:t>is better </a:t>
            </a:r>
            <a:r>
              <a:rPr lang="en-US" dirty="0" smtClean="0"/>
              <a:t>absorbed orally</a:t>
            </a:r>
            <a:r>
              <a:rPr lang="en-US" dirty="0"/>
              <a:t>. Amoxicillin, 250–500 mg three times daily, is equivalent </a:t>
            </a:r>
            <a:r>
              <a:rPr lang="en-US" dirty="0" smtClean="0"/>
              <a:t>to the </a:t>
            </a:r>
            <a:r>
              <a:rPr lang="en-US" dirty="0"/>
              <a:t>same amount of ampicillin given four times daily. Amoxicillin and ampicillin are often combined with a β-lactamase </a:t>
            </a:r>
            <a:r>
              <a:rPr lang="en-US" dirty="0" smtClean="0"/>
              <a:t>inhibitor: amoxicillin </a:t>
            </a:r>
            <a:r>
              <a:rPr lang="en-US" dirty="0"/>
              <a:t>and </a:t>
            </a:r>
            <a:r>
              <a:rPr lang="en-US" b="1" dirty="0" err="1"/>
              <a:t>clavulanate</a:t>
            </a:r>
            <a:r>
              <a:rPr lang="en-US" b="1" dirty="0"/>
              <a:t> </a:t>
            </a:r>
            <a:r>
              <a:rPr lang="en-US" dirty="0"/>
              <a:t>(Augmentin) or ampicillin and </a:t>
            </a:r>
            <a:r>
              <a:rPr lang="en-US" b="1" dirty="0" err="1" smtClean="0"/>
              <a:t>sulbactam</a:t>
            </a:r>
            <a:r>
              <a:rPr lang="en-US" b="1" dirty="0" smtClean="0"/>
              <a:t>. </a:t>
            </a:r>
            <a:r>
              <a:rPr lang="en-US" dirty="0" smtClean="0"/>
              <a:t>The addition </a:t>
            </a:r>
            <a:r>
              <a:rPr lang="en-US" dirty="0"/>
              <a:t>of a β-lactamase inhibitor extends the activity of </a:t>
            </a:r>
            <a:r>
              <a:rPr lang="en-US" dirty="0" smtClean="0"/>
              <a:t>these </a:t>
            </a:r>
            <a:r>
              <a:rPr lang="en-US" dirty="0" err="1" smtClean="0"/>
              <a:t>penicillins</a:t>
            </a:r>
            <a:r>
              <a:rPr lang="en-US" dirty="0" smtClean="0"/>
              <a:t> </a:t>
            </a:r>
            <a:r>
              <a:rPr lang="en-US" dirty="0"/>
              <a:t>to include β-lactamase-producing strains of </a:t>
            </a:r>
            <a:r>
              <a:rPr lang="en-US" i="1" dirty="0"/>
              <a:t>S </a:t>
            </a:r>
            <a:r>
              <a:rPr lang="en-US" i="1" dirty="0" err="1"/>
              <a:t>aureus</a:t>
            </a:r>
            <a:r>
              <a:rPr lang="en-US" i="1" dirty="0"/>
              <a:t> </a:t>
            </a:r>
            <a:r>
              <a:rPr lang="en-US" dirty="0" smtClean="0"/>
              <a:t>as well </a:t>
            </a:r>
            <a:r>
              <a:rPr lang="en-US" dirty="0"/>
              <a:t>as some β-lactamase-producing Gram-negative bacteria</a:t>
            </a:r>
          </a:p>
          <a:p>
            <a:endParaRPr lang="en-US" dirty="0"/>
          </a:p>
          <a:p>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126163"/>
          </a:xfrm>
        </p:spPr>
        <p:txBody>
          <a:bodyPr>
            <a:normAutofit fontScale="92500" lnSpcReduction="20000"/>
          </a:bodyPr>
          <a:lstStyle/>
          <a:p>
            <a:r>
              <a:rPr lang="en-US" dirty="0" smtClean="0"/>
              <a:t>Some antimicrobial  drugs  selectively  interfere  with  synthesis  of  the bacterial cell wall—a structure that mammalian cells do not possess. The cell wall is composed of a polymer called </a:t>
            </a:r>
            <a:r>
              <a:rPr lang="en-US" b="1" dirty="0" smtClean="0"/>
              <a:t>peptidoglycan </a:t>
            </a:r>
            <a:r>
              <a:rPr lang="en-US" dirty="0" smtClean="0"/>
              <a:t>that consists of glycan units joined to each other by peptide cross-links</a:t>
            </a:r>
            <a:r>
              <a:rPr lang="en-US" dirty="0" smtClean="0"/>
              <a:t>.</a:t>
            </a:r>
            <a:r>
              <a:rPr lang="en-US" dirty="0"/>
              <a:t> To be maximally effective, inhibitors of cell wall synthesis </a:t>
            </a:r>
            <a:r>
              <a:rPr lang="en-US" dirty="0" smtClean="0"/>
              <a:t>require actively </a:t>
            </a:r>
            <a:r>
              <a:rPr lang="en-US" dirty="0"/>
              <a:t>proliferating microorganisms. </a:t>
            </a:r>
          </a:p>
          <a:p>
            <a:pPr lvl="0"/>
            <a:r>
              <a:rPr lang="en-US" dirty="0" smtClean="0"/>
              <a:t>The </a:t>
            </a:r>
            <a:r>
              <a:rPr lang="en-US" dirty="0" smtClean="0"/>
              <a:t>most important members of this group of drugs are the </a:t>
            </a:r>
            <a:r>
              <a:rPr lang="en-US" b="1" dirty="0" smtClean="0"/>
              <a:t>β-lactam antibiotics </a:t>
            </a:r>
            <a:r>
              <a:rPr lang="en-US" dirty="0" smtClean="0"/>
              <a:t>(named after the β-lactam ring that is essential to their activity, they include </a:t>
            </a:r>
            <a:r>
              <a:rPr lang="en-US" b="1" dirty="0" smtClean="0"/>
              <a:t>penicillin derivatives</a:t>
            </a:r>
            <a:r>
              <a:rPr lang="en-US" dirty="0" smtClean="0"/>
              <a:t>, </a:t>
            </a:r>
            <a:r>
              <a:rPr lang="en-US" b="1" dirty="0" err="1" smtClean="0"/>
              <a:t>cephalosporins</a:t>
            </a:r>
            <a:r>
              <a:rPr lang="en-US" dirty="0" smtClean="0"/>
              <a:t>, </a:t>
            </a:r>
            <a:r>
              <a:rPr lang="en-US" b="1" dirty="0" err="1" smtClean="0"/>
              <a:t>monobactams</a:t>
            </a:r>
            <a:r>
              <a:rPr lang="en-US" dirty="0" smtClean="0"/>
              <a:t>, and </a:t>
            </a:r>
            <a:r>
              <a:rPr lang="en-US" b="1" dirty="0" err="1" smtClean="0"/>
              <a:t>carbapenems</a:t>
            </a:r>
            <a:r>
              <a:rPr lang="en-US" dirty="0" smtClean="0"/>
              <a:t>), </a:t>
            </a:r>
            <a:r>
              <a:rPr lang="en-US" b="1" dirty="0" err="1" smtClean="0"/>
              <a:t>vancomycin</a:t>
            </a:r>
            <a:r>
              <a:rPr lang="en-US" dirty="0" smtClean="0"/>
              <a:t>, and </a:t>
            </a:r>
            <a:r>
              <a:rPr lang="en-US" b="1" dirty="0" err="1" smtClean="0"/>
              <a:t>daptomycin</a:t>
            </a:r>
            <a:r>
              <a:rPr lang="en-US" dirty="0" smtClean="0"/>
              <a:t>.</a:t>
            </a:r>
          </a:p>
          <a:p>
            <a:pPr lvl="0"/>
            <a:r>
              <a:rPr lang="en-US" dirty="0" smtClean="0"/>
              <a:t>The </a:t>
            </a:r>
            <a:r>
              <a:rPr lang="en-US" dirty="0" err="1" smtClean="0"/>
              <a:t>penicillins</a:t>
            </a:r>
            <a:r>
              <a:rPr lang="en-US" dirty="0" smtClean="0"/>
              <a:t> were the first antibiotics to be discovered and isolated, and their development introduced the modern era of antimicrobial chemotherapy in the 1940s. Despite the growing problem of microbial resistance to these drugs, they have remained one of the most widely used groups of antibiotics for over 70 years.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5562600"/>
          </a:xfrm>
        </p:spPr>
        <p:txBody>
          <a:bodyPr>
            <a:normAutofit fontScale="85000" lnSpcReduction="20000"/>
          </a:bodyPr>
          <a:lstStyle/>
          <a:p>
            <a:r>
              <a:rPr lang="en-US" dirty="0"/>
              <a:t>Amoxicillin can be used alone to treat respiratory tract infections caused by sensitive bacteria, including </a:t>
            </a:r>
            <a:r>
              <a:rPr lang="en-US" b="1" dirty="0"/>
              <a:t>otitis media, sinusitis, bronchitis, </a:t>
            </a:r>
            <a:r>
              <a:rPr lang="en-US" dirty="0"/>
              <a:t>and community-acquired </a:t>
            </a:r>
            <a:r>
              <a:rPr lang="en-US" b="1" dirty="0"/>
              <a:t>pneumonia. </a:t>
            </a:r>
            <a:r>
              <a:rPr lang="en-US" dirty="0"/>
              <a:t>Many strains of </a:t>
            </a:r>
            <a:r>
              <a:rPr lang="en-US" i="1" dirty="0" err="1"/>
              <a:t>Haemophilus</a:t>
            </a:r>
            <a:r>
              <a:rPr lang="en-US" i="1" dirty="0"/>
              <a:t> </a:t>
            </a:r>
            <a:r>
              <a:rPr lang="en-US" i="1" dirty="0" err="1"/>
              <a:t>influenzae</a:t>
            </a:r>
            <a:r>
              <a:rPr lang="en-US" i="1" dirty="0"/>
              <a:t> </a:t>
            </a:r>
            <a:r>
              <a:rPr lang="en-US" dirty="0"/>
              <a:t>and </a:t>
            </a:r>
            <a:r>
              <a:rPr lang="en-US" i="1" dirty="0"/>
              <a:t>Moraxella </a:t>
            </a:r>
            <a:r>
              <a:rPr lang="en-US" i="1" dirty="0" err="1"/>
              <a:t>catarrhalis</a:t>
            </a:r>
            <a:r>
              <a:rPr lang="en-US" i="1" dirty="0"/>
              <a:t>, </a:t>
            </a:r>
            <a:r>
              <a:rPr lang="en-US" dirty="0"/>
              <a:t>however, produce </a:t>
            </a:r>
            <a:r>
              <a:rPr lang="en-US" dirty="0" err="1"/>
              <a:t>penicillinase</a:t>
            </a:r>
            <a:r>
              <a:rPr lang="en-US" dirty="0"/>
              <a:t>, and infections caused by these organisms should be treated with amoxicillin-</a:t>
            </a:r>
            <a:r>
              <a:rPr lang="en-US" dirty="0" err="1"/>
              <a:t>clavulanate</a:t>
            </a:r>
            <a:r>
              <a:rPr lang="en-US" dirty="0"/>
              <a:t>. Amoxicillin and ampicillin are the most active of the oral </a:t>
            </a:r>
            <a:r>
              <a:rPr lang="el-GR" dirty="0"/>
              <a:t>β</a:t>
            </a:r>
            <a:r>
              <a:rPr lang="en-US" dirty="0"/>
              <a:t>-lactam antibiotics against pneumococci and are the preferred </a:t>
            </a:r>
            <a:r>
              <a:rPr lang="el-GR" dirty="0"/>
              <a:t>β</a:t>
            </a:r>
            <a:r>
              <a:rPr lang="en-US" dirty="0"/>
              <a:t>-lactam antibiotics for treating infections suspected to be caused by these strains.</a:t>
            </a:r>
          </a:p>
          <a:p>
            <a:endParaRPr lang="en-US" dirty="0"/>
          </a:p>
          <a:p>
            <a:r>
              <a:rPr lang="en-US" dirty="0"/>
              <a:t>Amoxicillin-</a:t>
            </a:r>
            <a:r>
              <a:rPr lang="en-US" dirty="0" err="1"/>
              <a:t>clavulanate</a:t>
            </a:r>
            <a:r>
              <a:rPr lang="en-US" dirty="0"/>
              <a:t> is also indicated for treating </a:t>
            </a:r>
            <a:r>
              <a:rPr lang="en-US" b="1" dirty="0"/>
              <a:t>bite wound infections </a:t>
            </a:r>
            <a:r>
              <a:rPr lang="en-US" dirty="0"/>
              <a:t>because it is active against the common pathogens causing bite wounds, including </a:t>
            </a:r>
            <a:r>
              <a:rPr lang="en-US" b="1" i="1" dirty="0" err="1"/>
              <a:t>Pasteurella</a:t>
            </a:r>
            <a:r>
              <a:rPr lang="en-US" b="1" i="1" dirty="0"/>
              <a:t> </a:t>
            </a:r>
            <a:r>
              <a:rPr lang="en-US" b="1" i="1" dirty="0" err="1"/>
              <a:t>multocida</a:t>
            </a:r>
            <a:r>
              <a:rPr lang="en-US" b="1" i="1" dirty="0"/>
              <a:t> </a:t>
            </a:r>
            <a:r>
              <a:rPr lang="en-US" dirty="0"/>
              <a:t>and </a:t>
            </a:r>
            <a:r>
              <a:rPr lang="en-US" i="1" dirty="0"/>
              <a:t>S. </a:t>
            </a:r>
            <a:r>
              <a:rPr lang="en-US" i="1" dirty="0" err="1"/>
              <a:t>aureus</a:t>
            </a:r>
            <a:r>
              <a:rPr lang="en-US" dirty="0"/>
              <a:t>. Amoxicillin alone is used for prophylaxis of bacterial endocarditis in persons with heart valve defects.</a:t>
            </a:r>
          </a:p>
          <a:p>
            <a:endParaRPr lang="en-US" dirty="0"/>
          </a:p>
        </p:txBody>
      </p:sp>
    </p:spTree>
    <p:extLst>
      <p:ext uri="{BB962C8B-B14F-4D97-AF65-F5344CB8AC3E}">
        <p14:creationId xmlns:p14="http://schemas.microsoft.com/office/powerpoint/2010/main" val="141506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1"/>
            <a:ext cx="8534400" cy="5715000"/>
          </a:xfrm>
        </p:spPr>
        <p:txBody>
          <a:bodyPr>
            <a:normAutofit fontScale="77500" lnSpcReduction="20000"/>
          </a:bodyPr>
          <a:lstStyle/>
          <a:p>
            <a:pPr lvl="0"/>
            <a:r>
              <a:rPr lang="en-US" dirty="0" err="1" smtClean="0"/>
              <a:t>Ampicillin</a:t>
            </a:r>
            <a:r>
              <a:rPr lang="en-US" dirty="0" smtClean="0"/>
              <a:t> is active against </a:t>
            </a:r>
            <a:r>
              <a:rPr lang="en-US" u="sng" dirty="0" err="1" smtClean="0"/>
              <a:t>Listeria</a:t>
            </a:r>
            <a:r>
              <a:rPr lang="en-US" u="sng" dirty="0" smtClean="0"/>
              <a:t> </a:t>
            </a:r>
            <a:r>
              <a:rPr lang="en-US" u="sng" dirty="0" err="1" smtClean="0"/>
              <a:t>monocytogenes</a:t>
            </a:r>
            <a:r>
              <a:rPr lang="en-US" u="sng" dirty="0" smtClean="0"/>
              <a:t> </a:t>
            </a:r>
            <a:r>
              <a:rPr lang="en-US" dirty="0" smtClean="0"/>
              <a:t>and is used to treat meningitis and other infections caused by this organism (</a:t>
            </a:r>
            <a:r>
              <a:rPr lang="en-US" dirty="0" err="1" smtClean="0"/>
              <a:t>listeriosis</a:t>
            </a:r>
            <a:r>
              <a:rPr lang="en-US" dirty="0" smtClean="0"/>
              <a:t>). It is also used in combination with </a:t>
            </a:r>
            <a:r>
              <a:rPr lang="en-US" b="1" dirty="0" err="1" smtClean="0"/>
              <a:t>sulbactam</a:t>
            </a:r>
            <a:r>
              <a:rPr lang="en-US" b="1" dirty="0" smtClean="0"/>
              <a:t> </a:t>
            </a:r>
            <a:r>
              <a:rPr lang="en-US" dirty="0" smtClean="0"/>
              <a:t>(a β-</a:t>
            </a:r>
            <a:r>
              <a:rPr lang="en-US" dirty="0" err="1" smtClean="0"/>
              <a:t>lactamase</a:t>
            </a:r>
            <a:r>
              <a:rPr lang="en-US" dirty="0" smtClean="0"/>
              <a:t> inhibitor) to treat infections caused by </a:t>
            </a:r>
            <a:r>
              <a:rPr lang="en-US" dirty="0" err="1" smtClean="0"/>
              <a:t>penicillinase</a:t>
            </a:r>
            <a:r>
              <a:rPr lang="en-US" dirty="0" smtClean="0"/>
              <a:t>-producing strains of bacteria, including bite wounds and diabetic foot ulcers. </a:t>
            </a:r>
            <a:r>
              <a:rPr lang="en-US" dirty="0" err="1" smtClean="0"/>
              <a:t>Ampicillin</a:t>
            </a:r>
            <a:r>
              <a:rPr lang="en-US" dirty="0" smtClean="0"/>
              <a:t> (but not amoxicillin) is effective for shigellosis. Ampicillin can be combined with an </a:t>
            </a:r>
            <a:r>
              <a:rPr lang="en-US" b="1" dirty="0" smtClean="0"/>
              <a:t>aminoglycoside </a:t>
            </a:r>
            <a:r>
              <a:rPr lang="en-US" dirty="0" smtClean="0"/>
              <a:t>(e.g., gentamicin) for the treatment of serious </a:t>
            </a:r>
            <a:r>
              <a:rPr lang="en-US" dirty="0" err="1" smtClean="0"/>
              <a:t>enterococcal</a:t>
            </a:r>
            <a:r>
              <a:rPr lang="en-US" dirty="0" smtClean="0"/>
              <a:t> infections, such as </a:t>
            </a:r>
            <a:r>
              <a:rPr lang="en-US" dirty="0" err="1" smtClean="0"/>
              <a:t>enterococcal</a:t>
            </a:r>
            <a:r>
              <a:rPr lang="en-US" dirty="0" smtClean="0"/>
              <a:t>  endocarditis.</a:t>
            </a:r>
          </a:p>
          <a:p>
            <a:pPr marL="0" lvl="0" indent="0">
              <a:buNone/>
            </a:pPr>
            <a:endParaRPr lang="en-US" dirty="0" smtClean="0"/>
          </a:p>
          <a:p>
            <a:pPr lvl="0"/>
            <a:r>
              <a:rPr lang="en-US" dirty="0" smtClean="0"/>
              <a:t>The </a:t>
            </a:r>
            <a:r>
              <a:rPr lang="en-US" b="1" dirty="0" err="1" smtClean="0"/>
              <a:t>antipseudomonal</a:t>
            </a:r>
            <a:r>
              <a:rPr lang="en-US" b="1" dirty="0" smtClean="0"/>
              <a:t> </a:t>
            </a:r>
            <a:r>
              <a:rPr lang="en-US" b="1" dirty="0" err="1" smtClean="0"/>
              <a:t>penicillins</a:t>
            </a:r>
            <a:r>
              <a:rPr lang="en-US" b="1" dirty="0" smtClean="0"/>
              <a:t> </a:t>
            </a:r>
            <a:r>
              <a:rPr lang="en-US" dirty="0" smtClean="0"/>
              <a:t>(</a:t>
            </a:r>
            <a:r>
              <a:rPr lang="en-US" b="1" dirty="0" smtClean="0"/>
              <a:t>piperacillin</a:t>
            </a:r>
            <a:r>
              <a:rPr lang="en-US" dirty="0" smtClean="0"/>
              <a:t> and</a:t>
            </a:r>
            <a:r>
              <a:rPr lang="en-US" b="1" dirty="0" smtClean="0"/>
              <a:t> </a:t>
            </a:r>
            <a:r>
              <a:rPr lang="en-US" b="1" dirty="0" err="1" smtClean="0"/>
              <a:t>ticarcillin</a:t>
            </a:r>
            <a:r>
              <a:rPr lang="en-US" dirty="0" smtClean="0"/>
              <a:t>) are active against a broad spectrum of gram-positive and gram- negative aerobic and anaerobic bacteria, including some strains of </a:t>
            </a:r>
            <a:r>
              <a:rPr lang="en-US" u="sng" dirty="0" smtClean="0"/>
              <a:t>Pseudomonas </a:t>
            </a:r>
            <a:r>
              <a:rPr lang="en-US" u="sng" dirty="0" err="1" smtClean="0"/>
              <a:t>aeruginosa</a:t>
            </a:r>
            <a:r>
              <a:rPr lang="en-US" i="1" dirty="0" smtClean="0"/>
              <a:t>. </a:t>
            </a:r>
            <a:r>
              <a:rPr lang="en-US" dirty="0" smtClean="0"/>
              <a:t>Piperacillin combined with a β-lactamase inhibitor, </a:t>
            </a:r>
            <a:r>
              <a:rPr lang="en-US" b="1" dirty="0" err="1" smtClean="0"/>
              <a:t>tazobactam</a:t>
            </a:r>
            <a:r>
              <a:rPr lang="en-US" b="1" dirty="0" smtClean="0"/>
              <a:t>, </a:t>
            </a:r>
            <a:r>
              <a:rPr lang="en-US" dirty="0" smtClean="0"/>
              <a:t>is effective for the treatment of patients with intra-abdominal, skin and soft tissue, lower respiratory tract, complicated urinary tract, and gynecologic infections as well as febrile neutropenia. In some cases, piperacillin or </a:t>
            </a:r>
            <a:r>
              <a:rPr lang="en-US" dirty="0" err="1" smtClean="0"/>
              <a:t>ticarcillin</a:t>
            </a:r>
            <a:r>
              <a:rPr lang="en-US" dirty="0" smtClean="0"/>
              <a:t> is given in combination with an aminoglycoside antibiotic.</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019800"/>
          </a:xfrm>
        </p:spPr>
        <p:txBody>
          <a:bodyPr>
            <a:normAutofit fontScale="85000" lnSpcReduction="20000"/>
          </a:bodyPr>
          <a:lstStyle/>
          <a:p>
            <a:r>
              <a:rPr lang="en-US" sz="3100" b="1" u="sng" dirty="0" smtClean="0"/>
              <a:t>Pharmacokinetics</a:t>
            </a:r>
            <a:endParaRPr lang="en-US" sz="3100" dirty="0" smtClean="0"/>
          </a:p>
          <a:p>
            <a:r>
              <a:rPr lang="en-US" dirty="0" smtClean="0"/>
              <a:t>The route of administration of </a:t>
            </a:r>
            <a:r>
              <a:rPr lang="en-US" dirty="0" err="1" smtClean="0"/>
              <a:t>penicillins</a:t>
            </a:r>
            <a:r>
              <a:rPr lang="en-US" dirty="0" smtClean="0"/>
              <a:t> depends on the stability of the drugs in gastric acid and by the severity of the infection. Acid-stable </a:t>
            </a:r>
            <a:r>
              <a:rPr lang="en-US" dirty="0" err="1" smtClean="0"/>
              <a:t>penicillins</a:t>
            </a:r>
            <a:r>
              <a:rPr lang="en-US" dirty="0" smtClean="0"/>
              <a:t>, which include amoxicillin, </a:t>
            </a:r>
            <a:r>
              <a:rPr lang="en-US" dirty="0" err="1" smtClean="0"/>
              <a:t>dicloxacillin</a:t>
            </a:r>
            <a:r>
              <a:rPr lang="en-US" dirty="0" smtClean="0"/>
              <a:t>, and penicillin V, are effective when given orally. In contrast, acid-labile </a:t>
            </a:r>
            <a:r>
              <a:rPr lang="en-US" dirty="0" err="1" smtClean="0"/>
              <a:t>penicillins</a:t>
            </a:r>
            <a:r>
              <a:rPr lang="en-US" dirty="0" smtClean="0"/>
              <a:t>, which include Penicillin G </a:t>
            </a:r>
            <a:r>
              <a:rPr lang="en-US" dirty="0" smtClean="0"/>
              <a:t>,</a:t>
            </a:r>
            <a:r>
              <a:rPr lang="en-US" dirty="0"/>
              <a:t> </a:t>
            </a:r>
            <a:r>
              <a:rPr lang="en-US" dirty="0" smtClean="0"/>
              <a:t>the </a:t>
            </a:r>
            <a:r>
              <a:rPr lang="en-US" dirty="0"/>
              <a:t>combination of </a:t>
            </a:r>
            <a:r>
              <a:rPr lang="en-US" i="1" dirty="0"/>
              <a:t>ampicillin </a:t>
            </a:r>
            <a:r>
              <a:rPr lang="en-US" dirty="0"/>
              <a:t>with </a:t>
            </a:r>
            <a:r>
              <a:rPr lang="en-US" i="1" dirty="0" err="1"/>
              <a:t>sulbactam</a:t>
            </a:r>
            <a:r>
              <a:rPr lang="en-US" dirty="0"/>
              <a:t>, </a:t>
            </a:r>
            <a:r>
              <a:rPr lang="en-US" i="1" dirty="0"/>
              <a:t>piperacillin </a:t>
            </a:r>
            <a:r>
              <a:rPr lang="en-US" dirty="0"/>
              <a:t>with </a:t>
            </a:r>
            <a:r>
              <a:rPr lang="en-US" i="1" dirty="0" err="1"/>
              <a:t>tazobactam</a:t>
            </a:r>
            <a:r>
              <a:rPr lang="en-US" dirty="0"/>
              <a:t>, and the </a:t>
            </a:r>
            <a:r>
              <a:rPr lang="en-US" dirty="0" err="1"/>
              <a:t>antistaphylococcal</a:t>
            </a:r>
            <a:r>
              <a:rPr lang="en-US" dirty="0"/>
              <a:t> </a:t>
            </a:r>
            <a:r>
              <a:rPr lang="en-US" dirty="0" err="1" smtClean="0"/>
              <a:t>penicillins</a:t>
            </a:r>
            <a:r>
              <a:rPr lang="en-US" dirty="0" smtClean="0"/>
              <a:t> </a:t>
            </a:r>
            <a:r>
              <a:rPr lang="en-US" i="1" dirty="0" err="1" smtClean="0"/>
              <a:t>nafcillin</a:t>
            </a:r>
            <a:r>
              <a:rPr lang="en-US" i="1" dirty="0" smtClean="0"/>
              <a:t> </a:t>
            </a:r>
            <a:r>
              <a:rPr lang="en-US" dirty="0"/>
              <a:t>and </a:t>
            </a:r>
            <a:r>
              <a:rPr lang="en-US" i="1" dirty="0" err="1"/>
              <a:t>oxacillin</a:t>
            </a:r>
            <a:r>
              <a:rPr lang="en-US" i="1" dirty="0"/>
              <a:t> </a:t>
            </a:r>
            <a:r>
              <a:rPr lang="en-US" dirty="0"/>
              <a:t>must be administered intravenously (IV) or intramuscularly (IM). </a:t>
            </a:r>
            <a:endParaRPr lang="en-US" dirty="0"/>
          </a:p>
          <a:p>
            <a:r>
              <a:rPr lang="en-US" dirty="0" smtClean="0"/>
              <a:t>Penicillin </a:t>
            </a:r>
            <a:r>
              <a:rPr lang="en-US" dirty="0" smtClean="0"/>
              <a:t>G is available in two long-acting forms (Depot forms) for intramuscular administration, </a:t>
            </a:r>
            <a:r>
              <a:rPr lang="en-US" b="1" dirty="0" smtClean="0"/>
              <a:t>procaine penicillin G </a:t>
            </a:r>
            <a:r>
              <a:rPr lang="en-US" dirty="0" smtClean="0"/>
              <a:t>and </a:t>
            </a:r>
            <a:r>
              <a:rPr lang="en-US" b="1" dirty="0" err="1" smtClean="0"/>
              <a:t>benzathine</a:t>
            </a:r>
            <a:r>
              <a:rPr lang="en-US" b="1" dirty="0" smtClean="0"/>
              <a:t> penicillin G. </a:t>
            </a:r>
            <a:r>
              <a:rPr lang="en-US" dirty="0" smtClean="0"/>
              <a:t>A </a:t>
            </a:r>
            <a:r>
              <a:rPr lang="en-US" dirty="0"/>
              <a:t>single intramuscular injection of </a:t>
            </a:r>
            <a:r>
              <a:rPr lang="en-US" dirty="0" err="1"/>
              <a:t>benzathine</a:t>
            </a:r>
            <a:r>
              <a:rPr lang="en-US" dirty="0"/>
              <a:t> penicillin, 1.2 million units, is effective treatment for </a:t>
            </a:r>
            <a:r>
              <a:rPr lang="el-GR" dirty="0" smtClean="0"/>
              <a:t>β</a:t>
            </a:r>
            <a:r>
              <a:rPr lang="en-US" dirty="0" smtClean="0"/>
              <a:t>-hemolytic </a:t>
            </a:r>
            <a:r>
              <a:rPr lang="en-US" dirty="0"/>
              <a:t>streptococcal pharyngitis. Given intramuscularly once every 3–4 weeks, it prevents </a:t>
            </a:r>
            <a:r>
              <a:rPr lang="en-US" dirty="0" smtClean="0"/>
              <a:t>reinfection with the bacteria in</a:t>
            </a:r>
            <a:r>
              <a:rPr lang="en-US" dirty="0"/>
              <a:t> </a:t>
            </a:r>
            <a:r>
              <a:rPr lang="en-US" b="1" dirty="0"/>
              <a:t>rheumatic fever</a:t>
            </a:r>
            <a:r>
              <a:rPr lang="en-US" dirty="0"/>
              <a:t> and </a:t>
            </a:r>
            <a:r>
              <a:rPr lang="en-US" b="1" dirty="0"/>
              <a:t>rheumatic heart </a:t>
            </a:r>
            <a:r>
              <a:rPr lang="en-US" b="1" dirty="0" smtClean="0"/>
              <a:t>disease</a:t>
            </a:r>
            <a:r>
              <a:rPr lang="en-US" dirty="0" smtClean="0"/>
              <a:t>. </a:t>
            </a:r>
            <a:r>
              <a:rPr lang="en-US" dirty="0" err="1"/>
              <a:t>Benzathine</a:t>
            </a:r>
            <a:r>
              <a:rPr lang="en-US" dirty="0"/>
              <a:t> penicillin G, 2.4 million units intramuscularly once a week for 1–3 weeks, is effective in the treatment of syphilis</a:t>
            </a:r>
            <a:r>
              <a:rPr lang="en-US" dirty="0" smtClean="0"/>
              <a:t>.</a:t>
            </a:r>
            <a:r>
              <a:rPr lang="en-US" dirty="0"/>
              <a:t> Procaine penicillin G produces higher plasma concentrations of penicillin for about 24 hours.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5973763"/>
          </a:xfrm>
        </p:spPr>
        <p:txBody>
          <a:bodyPr>
            <a:normAutofit fontScale="92500" lnSpcReduction="10000"/>
          </a:bodyPr>
          <a:lstStyle/>
          <a:p>
            <a:pPr>
              <a:spcBef>
                <a:spcPts val="0"/>
              </a:spcBef>
            </a:pPr>
            <a:r>
              <a:rPr lang="en-US" sz="2400" dirty="0"/>
              <a:t>Most of the </a:t>
            </a:r>
            <a:r>
              <a:rPr lang="en-US" sz="2400" dirty="0" err="1"/>
              <a:t>penicillins</a:t>
            </a:r>
            <a:r>
              <a:rPr lang="en-US" sz="2400" dirty="0"/>
              <a:t> are incompletely absorbed after oral administration, and they reach the intestine in sufficient amounts to affect the composition of the intestinal flora. Food decreases the absorption of all the </a:t>
            </a:r>
            <a:r>
              <a:rPr lang="en-US" sz="2400" dirty="0" err="1"/>
              <a:t>penicillinase</a:t>
            </a:r>
            <a:r>
              <a:rPr lang="en-US" sz="2400" dirty="0"/>
              <a:t>-resistant </a:t>
            </a:r>
            <a:r>
              <a:rPr lang="en-US" sz="2400" dirty="0" err="1"/>
              <a:t>penicillins</a:t>
            </a:r>
            <a:r>
              <a:rPr lang="en-US" sz="2400" dirty="0"/>
              <a:t> because as gastric emptying time increases, the drugs are destroyed by stomach acid. Therefore, they should be taken on an empty stomach.</a:t>
            </a:r>
          </a:p>
          <a:p>
            <a:pPr lvl="0">
              <a:spcBef>
                <a:spcPts val="0"/>
              </a:spcBef>
            </a:pPr>
            <a:r>
              <a:rPr lang="en-US" sz="2400" dirty="0" smtClean="0"/>
              <a:t>The </a:t>
            </a:r>
            <a:r>
              <a:rPr lang="en-US" sz="2400" dirty="0" err="1" smtClean="0"/>
              <a:t>penicillins</a:t>
            </a:r>
            <a:r>
              <a:rPr lang="en-US" sz="2400" dirty="0" smtClean="0"/>
              <a:t> are widely distributed to organs and tissues except the central nervous system. Because </a:t>
            </a:r>
            <a:r>
              <a:rPr lang="en-US" sz="2400" dirty="0" err="1" smtClean="0"/>
              <a:t>penicillins</a:t>
            </a:r>
            <a:r>
              <a:rPr lang="en-US" sz="2400" dirty="0" smtClean="0"/>
              <a:t> readily penetrate the cerebrospinal fluid when the </a:t>
            </a:r>
            <a:r>
              <a:rPr lang="en-US" sz="2400" dirty="0" err="1" smtClean="0"/>
              <a:t>meninges</a:t>
            </a:r>
            <a:r>
              <a:rPr lang="en-US" sz="2400" dirty="0" smtClean="0"/>
              <a:t> are inflamed, they can be administered intravenously for the treatment of meningitis.</a:t>
            </a:r>
          </a:p>
          <a:p>
            <a:pPr lvl="0">
              <a:spcBef>
                <a:spcPts val="0"/>
              </a:spcBef>
            </a:pPr>
            <a:r>
              <a:rPr lang="en-US" sz="2400" dirty="0" smtClean="0"/>
              <a:t>Most penicillin antibiotics are eliminated primarily by active renal tubular secretion and have short half-lives of about 0.5 to 1.3 hours. </a:t>
            </a:r>
            <a:r>
              <a:rPr lang="en-US" sz="2400" dirty="0" err="1" smtClean="0"/>
              <a:t>Nafcillin</a:t>
            </a:r>
            <a:r>
              <a:rPr lang="en-US" sz="2400" dirty="0" smtClean="0"/>
              <a:t> is primarily cleared by </a:t>
            </a:r>
            <a:r>
              <a:rPr lang="en-US" sz="2400" dirty="0" err="1" smtClean="0"/>
              <a:t>biliary</a:t>
            </a:r>
            <a:r>
              <a:rPr lang="en-US" sz="2400" dirty="0" smtClean="0"/>
              <a:t> excretion. </a:t>
            </a:r>
            <a:r>
              <a:rPr lang="en-US" sz="2400" dirty="0" err="1" smtClean="0"/>
              <a:t>Oxacillin</a:t>
            </a:r>
            <a:r>
              <a:rPr lang="en-US" sz="2400" dirty="0" smtClean="0"/>
              <a:t>, </a:t>
            </a:r>
            <a:r>
              <a:rPr lang="en-US" sz="2400" dirty="0" err="1" smtClean="0"/>
              <a:t>dicloxacillin</a:t>
            </a:r>
            <a:r>
              <a:rPr lang="en-US" sz="2400" dirty="0" smtClean="0"/>
              <a:t>, and </a:t>
            </a:r>
            <a:r>
              <a:rPr lang="en-US" sz="2400" dirty="0" err="1" smtClean="0"/>
              <a:t>cloxacillin</a:t>
            </a:r>
            <a:r>
              <a:rPr lang="en-US" sz="2400" dirty="0" smtClean="0"/>
              <a:t> are eliminated by both the kidney and </a:t>
            </a:r>
            <a:r>
              <a:rPr lang="en-US" sz="2400" dirty="0" err="1" smtClean="0"/>
              <a:t>biliary</a:t>
            </a:r>
            <a:r>
              <a:rPr lang="en-US" sz="2400" dirty="0" smtClean="0"/>
              <a:t> excretion. The renal tubular secretion of </a:t>
            </a:r>
            <a:r>
              <a:rPr lang="en-US" sz="2400" dirty="0" err="1" smtClean="0"/>
              <a:t>penicillins</a:t>
            </a:r>
            <a:r>
              <a:rPr lang="en-US" sz="2400" dirty="0" smtClean="0"/>
              <a:t> is inhibited by </a:t>
            </a:r>
            <a:r>
              <a:rPr lang="en-US" sz="2400" b="1" dirty="0" err="1" smtClean="0"/>
              <a:t>probenecid</a:t>
            </a:r>
            <a:r>
              <a:rPr lang="en-US" sz="2400" b="1" dirty="0" smtClean="0"/>
              <a:t>, </a:t>
            </a:r>
            <a:r>
              <a:rPr lang="en-US" sz="2400" dirty="0" smtClean="0"/>
              <a:t>a drug that competes with </a:t>
            </a:r>
            <a:r>
              <a:rPr lang="en-US" sz="2400" dirty="0" err="1" smtClean="0"/>
              <a:t>penicillins</a:t>
            </a:r>
            <a:r>
              <a:rPr lang="en-US" sz="2400" dirty="0" smtClean="0"/>
              <a:t> for the organic acid transporter located in the proximal tubule. </a:t>
            </a:r>
            <a:r>
              <a:rPr lang="en-US" sz="2400" dirty="0" err="1" smtClean="0"/>
              <a:t>Probenecid</a:t>
            </a:r>
            <a:r>
              <a:rPr lang="en-US" sz="2400" dirty="0" smtClean="0"/>
              <a:t> has been used to  slow the excretion and prolong the half-life of penicillin G.</a:t>
            </a:r>
          </a:p>
          <a:p>
            <a:pPr>
              <a:spcBef>
                <a:spcPts val="0"/>
              </a:spcBef>
            </a:pP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21363"/>
          </a:xfrm>
        </p:spPr>
        <p:txBody>
          <a:bodyPr>
            <a:normAutofit fontScale="70000" lnSpcReduction="20000"/>
          </a:bodyPr>
          <a:lstStyle/>
          <a:p>
            <a:r>
              <a:rPr lang="en-US" sz="3400" b="1" u="sng" dirty="0" smtClean="0"/>
              <a:t>Bacterial Resistance</a:t>
            </a:r>
            <a:endParaRPr lang="en-US" sz="3400" dirty="0" smtClean="0"/>
          </a:p>
          <a:p>
            <a:pPr lvl="0"/>
            <a:r>
              <a:rPr lang="en-US" dirty="0" smtClean="0"/>
              <a:t>There are three primary mechanisms by which bacteria exert resistance to </a:t>
            </a:r>
            <a:r>
              <a:rPr lang="en-US" dirty="0" err="1" smtClean="0"/>
              <a:t>penicillins</a:t>
            </a:r>
            <a:r>
              <a:rPr lang="en-US" dirty="0" smtClean="0"/>
              <a:t> and other β-</a:t>
            </a:r>
            <a:r>
              <a:rPr lang="en-US" dirty="0" err="1" smtClean="0"/>
              <a:t>lactam</a:t>
            </a:r>
            <a:r>
              <a:rPr lang="en-US" dirty="0" smtClean="0"/>
              <a:t> antibiotics: inactivation of the drugs by β- </a:t>
            </a:r>
            <a:r>
              <a:rPr lang="en-US" dirty="0" err="1" smtClean="0"/>
              <a:t>lactamase</a:t>
            </a:r>
            <a:r>
              <a:rPr lang="en-US" dirty="0" smtClean="0"/>
              <a:t> enzymes, reduced affinity of PBP for the antibiotics, and decreased entry of the drugs into bacteria through outer membrane </a:t>
            </a:r>
            <a:r>
              <a:rPr lang="en-US" dirty="0" err="1" smtClean="0"/>
              <a:t>porins</a:t>
            </a:r>
            <a:r>
              <a:rPr lang="en-US" dirty="0" smtClean="0"/>
              <a:t>. In some bacteria, resistance can be caused by a combination of these effects.</a:t>
            </a:r>
          </a:p>
          <a:p>
            <a:pPr lvl="0"/>
            <a:r>
              <a:rPr lang="en-US" dirty="0" smtClean="0"/>
              <a:t>The production of β-</a:t>
            </a:r>
            <a:r>
              <a:rPr lang="en-US" dirty="0" err="1" smtClean="0"/>
              <a:t>lactamases</a:t>
            </a:r>
            <a:r>
              <a:rPr lang="en-US" dirty="0" smtClean="0"/>
              <a:t> is the predominant cause of bacterial resistance to </a:t>
            </a:r>
            <a:r>
              <a:rPr lang="en-US" dirty="0" err="1" smtClean="0"/>
              <a:t>penicillins</a:t>
            </a:r>
            <a:r>
              <a:rPr lang="en-US" dirty="0" smtClean="0"/>
              <a:t> and other β-</a:t>
            </a:r>
            <a:r>
              <a:rPr lang="en-US" dirty="0" err="1" smtClean="0"/>
              <a:t>lactam</a:t>
            </a:r>
            <a:r>
              <a:rPr lang="en-US" dirty="0" smtClean="0"/>
              <a:t> antibiotics.  These enzymes cleave  the  amide  bond  in  the β-</a:t>
            </a:r>
            <a:r>
              <a:rPr lang="en-US" dirty="0" err="1" smtClean="0"/>
              <a:t>lactam</a:t>
            </a:r>
            <a:r>
              <a:rPr lang="en-US" dirty="0" smtClean="0"/>
              <a:t> ring and thereby inactivate the antibiotic. β-</a:t>
            </a:r>
            <a:r>
              <a:rPr lang="en-US" dirty="0" err="1" smtClean="0"/>
              <a:t>Lactamases</a:t>
            </a:r>
            <a:r>
              <a:rPr lang="en-US" dirty="0" smtClean="0"/>
              <a:t> are expressed by both chromosomal and plasmid genes.  Some β-</a:t>
            </a:r>
            <a:r>
              <a:rPr lang="en-US" dirty="0" err="1" smtClean="0"/>
              <a:t>lactamases</a:t>
            </a:r>
            <a:r>
              <a:rPr lang="en-US" dirty="0" smtClean="0"/>
              <a:t> are constitutive, whereas others can be induced by β-</a:t>
            </a:r>
            <a:r>
              <a:rPr lang="en-US" dirty="0" err="1" smtClean="0"/>
              <a:t>lactam</a:t>
            </a:r>
            <a:r>
              <a:rPr lang="en-US" dirty="0" smtClean="0"/>
              <a:t> antibiotics. In gram-positive bacteria, β-</a:t>
            </a:r>
            <a:r>
              <a:rPr lang="en-US" dirty="0" err="1" smtClean="0"/>
              <a:t>lactamases</a:t>
            </a:r>
            <a:r>
              <a:rPr lang="en-US" dirty="0" smtClean="0"/>
              <a:t> are secreted as </a:t>
            </a:r>
            <a:r>
              <a:rPr lang="en-US" dirty="0" err="1" smtClean="0"/>
              <a:t>exoenzymes</a:t>
            </a:r>
            <a:r>
              <a:rPr lang="en-US" dirty="0" smtClean="0"/>
              <a:t> and act </a:t>
            </a:r>
            <a:r>
              <a:rPr lang="en-US" dirty="0" err="1" smtClean="0"/>
              <a:t>extracellularly</a:t>
            </a:r>
            <a:r>
              <a:rPr lang="en-US" dirty="0" smtClean="0"/>
              <a:t>. In gram-negative bacteria β-</a:t>
            </a:r>
            <a:r>
              <a:rPr lang="en-US" dirty="0" err="1" smtClean="0"/>
              <a:t>Lactamases</a:t>
            </a:r>
            <a:r>
              <a:rPr lang="en-US" dirty="0" smtClean="0"/>
              <a:t> remain in the </a:t>
            </a:r>
            <a:r>
              <a:rPr lang="en-US" dirty="0" err="1" smtClean="0"/>
              <a:t>periplasmic</a:t>
            </a:r>
            <a:r>
              <a:rPr lang="en-US" dirty="0" smtClean="0"/>
              <a:t> space where they attack the antibiotic before it can bind to PBP.</a:t>
            </a:r>
          </a:p>
          <a:p>
            <a:r>
              <a:rPr lang="en-US" dirty="0" smtClean="0"/>
              <a:t>The staphylococci were the first major group of bacterial pathogens to acquire β-</a:t>
            </a:r>
            <a:r>
              <a:rPr lang="en-US" dirty="0" err="1" smtClean="0"/>
              <a:t>lactamases</a:t>
            </a:r>
            <a:r>
              <a:rPr lang="en-US" dirty="0" smtClean="0"/>
              <a:t> that rendered them resistant to penicillin G. Later, many gonococci and other gram-negative bacteria acquired β-</a:t>
            </a:r>
            <a:r>
              <a:rPr lang="en-US" dirty="0" err="1" smtClean="0"/>
              <a:t>lactamases</a:t>
            </a:r>
            <a:r>
              <a:rPr lang="en-US" dirty="0" smtClean="0"/>
              <a:t>. Resistance of </a:t>
            </a:r>
            <a:r>
              <a:rPr lang="en-US" i="1" dirty="0" smtClean="0"/>
              <a:t>H. </a:t>
            </a:r>
            <a:r>
              <a:rPr lang="en-US" i="1" dirty="0" err="1" smtClean="0"/>
              <a:t>influenzae</a:t>
            </a:r>
            <a:r>
              <a:rPr lang="en-US" i="1" dirty="0" smtClean="0"/>
              <a:t> </a:t>
            </a:r>
            <a:r>
              <a:rPr lang="en-US" dirty="0" smtClean="0"/>
              <a:t>to amoxicillin and other </a:t>
            </a:r>
            <a:r>
              <a:rPr lang="en-US" dirty="0" err="1" smtClean="0"/>
              <a:t>penicillins</a:t>
            </a:r>
            <a:r>
              <a:rPr lang="en-US" dirty="0" smtClean="0"/>
              <a:t> is primarily caused by these enzymes. Many strains of </a:t>
            </a:r>
            <a:r>
              <a:rPr lang="en-US" dirty="0" err="1" smtClean="0"/>
              <a:t>Enterobacteriaceae</a:t>
            </a:r>
            <a:r>
              <a:rPr lang="en-US" dirty="0" smtClean="0"/>
              <a:t>, including </a:t>
            </a:r>
            <a:r>
              <a:rPr lang="en-US" i="1" dirty="0" smtClean="0"/>
              <a:t>Escherichia coli </a:t>
            </a:r>
            <a:r>
              <a:rPr lang="en-US" dirty="0" smtClean="0"/>
              <a:t>and </a:t>
            </a:r>
            <a:r>
              <a:rPr lang="en-US" i="1" dirty="0" err="1" smtClean="0"/>
              <a:t>Klebsiella</a:t>
            </a:r>
            <a:r>
              <a:rPr lang="en-US" i="1" dirty="0" smtClean="0"/>
              <a:t> </a:t>
            </a:r>
            <a:r>
              <a:rPr lang="en-US" i="1" dirty="0" err="1" smtClean="0"/>
              <a:t>pneumoniae</a:t>
            </a:r>
            <a:r>
              <a:rPr lang="en-US" dirty="0" smtClean="0"/>
              <a:t>, have acquired plasmid-mediated β-</a:t>
            </a:r>
            <a:r>
              <a:rPr lang="en-US" dirty="0" err="1" smtClean="0"/>
              <a:t>lactamases</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1"/>
            <a:ext cx="8839200" cy="5638800"/>
          </a:xfrm>
        </p:spPr>
        <p:txBody>
          <a:bodyPr>
            <a:normAutofit fontScale="85000" lnSpcReduction="20000"/>
          </a:bodyPr>
          <a:lstStyle/>
          <a:p>
            <a:r>
              <a:rPr lang="en-US" dirty="0" smtClean="0"/>
              <a:t>Resistance </a:t>
            </a:r>
            <a:r>
              <a:rPr lang="en-US" dirty="0" smtClean="0"/>
              <a:t>caused by decreased affinity of PBPs for β-lactam drugs is also a growing problem. Gram-positive bacteria are innately resistant to aztreonam (a </a:t>
            </a:r>
            <a:r>
              <a:rPr lang="en-US" dirty="0" err="1" smtClean="0"/>
              <a:t>monobactam</a:t>
            </a:r>
            <a:r>
              <a:rPr lang="en-US" dirty="0" smtClean="0"/>
              <a:t>), because their PBPs do not bind to this drug. Resistance of other bacteria to </a:t>
            </a:r>
            <a:r>
              <a:rPr lang="en-US" dirty="0" err="1" smtClean="0"/>
              <a:t>penicillins</a:t>
            </a:r>
            <a:r>
              <a:rPr lang="en-US" dirty="0" smtClean="0"/>
              <a:t> can be acquired when the structure of PBPs is altered in a manner that reduces the affinity of PBPs for the drugs. </a:t>
            </a:r>
            <a:r>
              <a:rPr lang="en-US" dirty="0"/>
              <a:t>Modified PBPs have a </a:t>
            </a:r>
            <a:r>
              <a:rPr lang="en-US" dirty="0" smtClean="0"/>
              <a:t>lower affinity </a:t>
            </a:r>
            <a:r>
              <a:rPr lang="en-US" dirty="0"/>
              <a:t>for β-lactam antibiotics, requiring clinically unattainable concentrations of the drug to effect inhibition </a:t>
            </a:r>
            <a:r>
              <a:rPr lang="en-US" dirty="0" smtClean="0"/>
              <a:t>of bacterial </a:t>
            </a:r>
            <a:r>
              <a:rPr lang="en-US" dirty="0"/>
              <a:t>growth. This explains MRSA resistance to most commercially available β-lactams.</a:t>
            </a:r>
          </a:p>
          <a:p>
            <a:r>
              <a:rPr lang="en-US" dirty="0"/>
              <a:t>Reduced penetration of drug into the cell is a greater concern </a:t>
            </a:r>
            <a:r>
              <a:rPr lang="en-US" dirty="0" smtClean="0"/>
              <a:t>in Gram-negative </a:t>
            </a:r>
            <a:r>
              <a:rPr lang="en-US" dirty="0"/>
              <a:t>organisms, which have a complex cell wall that includes aqueous channels </a:t>
            </a:r>
            <a:r>
              <a:rPr lang="en-US" dirty="0" smtClean="0"/>
              <a:t>(</a:t>
            </a:r>
            <a:r>
              <a:rPr lang="en-US" dirty="0" err="1" smtClean="0"/>
              <a:t>porins</a:t>
            </a:r>
            <a:r>
              <a:rPr lang="en-US" dirty="0" smtClean="0"/>
              <a:t>).Many </a:t>
            </a:r>
            <a:r>
              <a:rPr lang="en-US" dirty="0"/>
              <a:t>gram-negative bacteria are innately resistant to </a:t>
            </a:r>
            <a:r>
              <a:rPr lang="en-US" dirty="0" err="1"/>
              <a:t>penicillins</a:t>
            </a:r>
            <a:r>
              <a:rPr lang="en-US" dirty="0"/>
              <a:t> because </a:t>
            </a:r>
            <a:r>
              <a:rPr lang="en-US" dirty="0" err="1"/>
              <a:t>porins</a:t>
            </a:r>
            <a:r>
              <a:rPr lang="en-US" dirty="0"/>
              <a:t> in their outer membrane are impermeable to these drugs. This is also an important mechanism of acquired resistance to </a:t>
            </a:r>
            <a:r>
              <a:rPr lang="en-US" dirty="0" err="1"/>
              <a:t>penicillins</a:t>
            </a:r>
            <a:r>
              <a:rPr lang="en-US" dirty="0"/>
              <a:t>, as in the case of</a:t>
            </a:r>
            <a:r>
              <a:rPr lang="en-US" i="1" dirty="0"/>
              <a:t> P. </a:t>
            </a:r>
            <a:r>
              <a:rPr lang="en-US" i="1" dirty="0" err="1"/>
              <a:t>aeruginosa</a:t>
            </a:r>
            <a:r>
              <a:rPr lang="en-US" i="1" dirty="0"/>
              <a:t> </a:t>
            </a:r>
            <a:r>
              <a:rPr lang="en-US" dirty="0"/>
              <a:t>resistance to </a:t>
            </a:r>
            <a:r>
              <a:rPr lang="en-US" dirty="0" err="1"/>
              <a:t>imipenem</a:t>
            </a:r>
            <a:r>
              <a:rPr lang="en-US" dirty="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5791199"/>
          </a:xfrm>
        </p:spPr>
        <p:txBody>
          <a:bodyPr>
            <a:normAutofit fontScale="77500" lnSpcReduction="20000"/>
          </a:bodyPr>
          <a:lstStyle/>
          <a:p>
            <a:r>
              <a:rPr lang="en-US" sz="3400" b="1" u="sng" dirty="0" smtClean="0"/>
              <a:t>Adverse Effects</a:t>
            </a:r>
            <a:endParaRPr lang="en-US" sz="3400" b="1" dirty="0" smtClean="0"/>
          </a:p>
          <a:p>
            <a:pPr lvl="0"/>
            <a:r>
              <a:rPr lang="en-US" dirty="0" err="1" smtClean="0"/>
              <a:t>Penicillins</a:t>
            </a:r>
            <a:r>
              <a:rPr lang="en-US" dirty="0" smtClean="0"/>
              <a:t> are a common cause of </a:t>
            </a:r>
            <a:r>
              <a:rPr lang="en-US" b="1" dirty="0" smtClean="0"/>
              <a:t>drug-induced hypersensitivity reactions. </a:t>
            </a:r>
            <a:r>
              <a:rPr lang="en-US" dirty="0" smtClean="0"/>
              <a:t>Approximately  </a:t>
            </a:r>
            <a:r>
              <a:rPr lang="en-US" dirty="0" smtClean="0"/>
              <a:t>10%  </a:t>
            </a:r>
            <a:r>
              <a:rPr lang="en-US" dirty="0" smtClean="0"/>
              <a:t>percent  of  patients  have some kind of reaction, ranging from rashes to angioedema (marked swelling of the lips, tongue, and </a:t>
            </a:r>
            <a:r>
              <a:rPr lang="en-US" dirty="0" err="1" smtClean="0"/>
              <a:t>periorbital</a:t>
            </a:r>
            <a:r>
              <a:rPr lang="en-US" dirty="0" smtClean="0"/>
              <a:t> area) and anaphylaxis. Cross-allergic  reactions  occur  among  the  β -</a:t>
            </a:r>
            <a:r>
              <a:rPr lang="en-US" dirty="0" err="1" smtClean="0"/>
              <a:t>lactam</a:t>
            </a:r>
            <a:r>
              <a:rPr lang="en-US" dirty="0" smtClean="0"/>
              <a:t>  antibiotics. However, it has been determined that true penicillin allergy occurs in only 7% to 23% of patients who give a history of penicillin allergy. Hypersensitivity reactions occur when penicillin is degraded to </a:t>
            </a:r>
            <a:r>
              <a:rPr lang="en-US" dirty="0" err="1" smtClean="0"/>
              <a:t>penicilloic</a:t>
            </a:r>
            <a:r>
              <a:rPr lang="en-US" dirty="0" smtClean="0"/>
              <a:t> acid and other compounds that combine with body proteins to form antigens that elicit antibody formation.</a:t>
            </a:r>
          </a:p>
          <a:p>
            <a:pPr lvl="0"/>
            <a:r>
              <a:rPr lang="en-US" dirty="0" smtClean="0"/>
              <a:t>An immediate hypersensitivity reaction, which is a type of reaction mediated by immunoglobulin E, can lead to </a:t>
            </a:r>
            <a:r>
              <a:rPr lang="en-US" b="1" dirty="0" err="1" smtClean="0"/>
              <a:t>urticaria</a:t>
            </a:r>
            <a:r>
              <a:rPr lang="en-US" b="1" dirty="0" smtClean="0"/>
              <a:t> </a:t>
            </a:r>
            <a:r>
              <a:rPr lang="en-US" dirty="0" smtClean="0"/>
              <a:t>(hives) or anaphylactic shock. Other types of hypersensitivity reactions can lead to serum sickness, interstitial nephritis, hepatitis, and various skin rashes. </a:t>
            </a:r>
            <a:r>
              <a:rPr lang="en-US" dirty="0" smtClean="0"/>
              <a:t>Ampicillin </a:t>
            </a:r>
            <a:r>
              <a:rPr lang="en-US" dirty="0" smtClean="0"/>
              <a:t>is particularly likely to cause a </a:t>
            </a:r>
            <a:r>
              <a:rPr lang="en-US" dirty="0" err="1" smtClean="0"/>
              <a:t>maculopapular</a:t>
            </a:r>
            <a:r>
              <a:rPr lang="en-US" dirty="0" smtClean="0"/>
              <a:t> skin rash in patients with certain viral infections, such as mononucleosis. This reaction is mediated by sensitized lymphocytes, and its frequency in ampicillin-treated patients with mononucleosis is over 90%.</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553200"/>
          </a:xfrm>
        </p:spPr>
        <p:txBody>
          <a:bodyPr>
            <a:normAutofit fontScale="47500" lnSpcReduction="20000"/>
          </a:bodyPr>
          <a:lstStyle/>
          <a:p>
            <a:pPr lvl="0"/>
            <a:r>
              <a:rPr lang="en-US" sz="4200" dirty="0" smtClean="0"/>
              <a:t>Penicillin allergy</a:t>
            </a:r>
            <a:r>
              <a:rPr lang="en-US" sz="4200" b="1" dirty="0" smtClean="0"/>
              <a:t> </a:t>
            </a:r>
            <a:r>
              <a:rPr lang="en-US" sz="4200" dirty="0" smtClean="0"/>
              <a:t>can be confirmed by the use of commercial preparations of penicillin antigens. These preparations contain the major or minor antigenic determinants of penicillin that are formed in the body during penicillin degradation. These preparations are injected </a:t>
            </a:r>
            <a:r>
              <a:rPr lang="en-US" sz="4200" dirty="0" err="1" smtClean="0"/>
              <a:t>intradermally</a:t>
            </a:r>
            <a:r>
              <a:rPr lang="en-US" sz="4200" dirty="0" smtClean="0"/>
              <a:t> and cause </a:t>
            </a:r>
            <a:r>
              <a:rPr lang="en-US" sz="4200" dirty="0" err="1" smtClean="0"/>
              <a:t>erythema</a:t>
            </a:r>
            <a:r>
              <a:rPr lang="en-US" sz="4200" dirty="0" smtClean="0"/>
              <a:t> at the injection site in allergic persons. The preparations should be administered by personnel who are prepared to provide treatment for anaphylactic shock in the event that the patient develops a severe hypersensitivity reaction after the injection.</a:t>
            </a:r>
          </a:p>
          <a:p>
            <a:pPr lvl="0"/>
            <a:r>
              <a:rPr lang="en-US" sz="4200" dirty="0" smtClean="0"/>
              <a:t>Except for hypersensitivity reactions, the </a:t>
            </a:r>
            <a:r>
              <a:rPr lang="en-US" sz="4200" dirty="0" err="1" smtClean="0"/>
              <a:t>penicillins</a:t>
            </a:r>
            <a:r>
              <a:rPr lang="en-US" sz="4200" dirty="0" smtClean="0"/>
              <a:t> are remarkably nontoxic to the human body and produce very few other adverse effects. </a:t>
            </a:r>
          </a:p>
          <a:p>
            <a:pPr lvl="0"/>
            <a:r>
              <a:rPr lang="en-US" sz="4200" dirty="0" smtClean="0"/>
              <a:t>High concentrations of </a:t>
            </a:r>
            <a:r>
              <a:rPr lang="en-US" sz="4200" dirty="0" err="1" smtClean="0"/>
              <a:t>penicillins</a:t>
            </a:r>
            <a:r>
              <a:rPr lang="en-US" sz="4200" dirty="0" smtClean="0"/>
              <a:t> can be irritating to the central nervous system and elicit seizures in patients who have received very large doses of these drugs due to the ability of </a:t>
            </a:r>
            <a:r>
              <a:rPr lang="en-US" sz="4200" dirty="0" err="1" smtClean="0"/>
              <a:t>penicillins</a:t>
            </a:r>
            <a:r>
              <a:rPr lang="en-US" sz="4200" dirty="0" smtClean="0"/>
              <a:t> to cause </a:t>
            </a:r>
            <a:r>
              <a:rPr lang="en-US" sz="4200" dirty="0" err="1" smtClean="0"/>
              <a:t>GABAergic</a:t>
            </a:r>
            <a:r>
              <a:rPr lang="en-US" sz="4200" dirty="0" smtClean="0"/>
              <a:t> inhibition.</a:t>
            </a:r>
          </a:p>
          <a:p>
            <a:pPr lvl="0"/>
            <a:r>
              <a:rPr lang="en-US" sz="4200" dirty="0" smtClean="0"/>
              <a:t>As with other antibiotics, </a:t>
            </a:r>
            <a:r>
              <a:rPr lang="en-US" sz="4200" dirty="0" err="1" smtClean="0"/>
              <a:t>penicillins</a:t>
            </a:r>
            <a:r>
              <a:rPr lang="en-US" sz="4200" dirty="0" smtClean="0"/>
              <a:t> can disturb the normal flora of the gut and produce diarrhea and </a:t>
            </a:r>
            <a:r>
              <a:rPr lang="en-US" sz="4200" dirty="0" err="1" smtClean="0"/>
              <a:t>superinfections</a:t>
            </a:r>
            <a:r>
              <a:rPr lang="en-US" sz="4200" dirty="0" smtClean="0"/>
              <a:t> with penicillin-resistant organisms, such as staphylococci and </a:t>
            </a:r>
            <a:r>
              <a:rPr lang="en-US" sz="4200" i="1" dirty="0" smtClean="0"/>
              <a:t>Clostridium </a:t>
            </a:r>
            <a:r>
              <a:rPr lang="en-US" sz="4200" i="1" dirty="0" err="1" smtClean="0"/>
              <a:t>difficile</a:t>
            </a:r>
            <a:r>
              <a:rPr lang="en-US" sz="4200" i="1" dirty="0" smtClean="0"/>
              <a:t>. </a:t>
            </a:r>
            <a:r>
              <a:rPr lang="en-US" sz="4200" b="1" dirty="0" err="1" smtClean="0"/>
              <a:t>Pseudomembranous</a:t>
            </a:r>
            <a:r>
              <a:rPr lang="en-US" sz="4200" b="1" dirty="0" smtClean="0"/>
              <a:t> colitis</a:t>
            </a:r>
            <a:r>
              <a:rPr lang="en-US" sz="4200" dirty="0" smtClean="0"/>
              <a:t> can occur in association with</a:t>
            </a:r>
            <a:r>
              <a:rPr lang="en-US" sz="4200" i="1" dirty="0" smtClean="0"/>
              <a:t> C. </a:t>
            </a:r>
            <a:r>
              <a:rPr lang="en-US" sz="4200" i="1" dirty="0" err="1" smtClean="0"/>
              <a:t>difficile</a:t>
            </a:r>
            <a:r>
              <a:rPr lang="en-US" sz="4200" i="1" dirty="0" smtClean="0"/>
              <a:t> </a:t>
            </a:r>
            <a:r>
              <a:rPr lang="en-US" sz="4200" dirty="0" err="1" smtClean="0"/>
              <a:t>superinfections</a:t>
            </a:r>
            <a:r>
              <a:rPr lang="en-US" sz="4200" dirty="0" smtClean="0"/>
              <a:t>.</a:t>
            </a:r>
          </a:p>
          <a:p>
            <a:pPr lvl="0"/>
            <a:r>
              <a:rPr lang="en-US" sz="4200" dirty="0" smtClean="0"/>
              <a:t>Decreased coagulation may be observed with high doses of piperacillin, </a:t>
            </a:r>
            <a:r>
              <a:rPr lang="en-US" sz="4200" dirty="0" err="1" smtClean="0"/>
              <a:t>ticarcillin</a:t>
            </a:r>
            <a:r>
              <a:rPr lang="en-US" sz="4200" dirty="0" smtClean="0"/>
              <a:t>, and </a:t>
            </a:r>
            <a:r>
              <a:rPr lang="en-US" sz="4200" dirty="0" err="1" smtClean="0"/>
              <a:t>nafcillin</a:t>
            </a:r>
            <a:endParaRPr lang="en-US" sz="42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b="1" u="sng" dirty="0" smtClean="0"/>
              <a:t>β-</a:t>
            </a:r>
            <a:r>
              <a:rPr lang="en-US" b="1" u="sng" dirty="0" err="1" smtClean="0"/>
              <a:t>Lactamase</a:t>
            </a:r>
            <a:r>
              <a:rPr lang="en-US" b="1" u="sng" dirty="0" smtClean="0"/>
              <a:t> Inhibitors</a:t>
            </a:r>
            <a:endParaRPr lang="en-US" dirty="0" smtClean="0"/>
          </a:p>
          <a:p>
            <a:pPr lvl="0"/>
            <a:r>
              <a:rPr lang="en-US" b="1" dirty="0" err="1" smtClean="0"/>
              <a:t>Clavulanate</a:t>
            </a:r>
            <a:r>
              <a:rPr lang="en-US" b="1" dirty="0" smtClean="0"/>
              <a:t>, </a:t>
            </a:r>
            <a:r>
              <a:rPr lang="en-US" b="1" dirty="0" err="1" smtClean="0"/>
              <a:t>sulbactam</a:t>
            </a:r>
            <a:r>
              <a:rPr lang="en-US" b="1" dirty="0" smtClean="0"/>
              <a:t>, </a:t>
            </a:r>
            <a:r>
              <a:rPr lang="en-US" dirty="0" smtClean="0"/>
              <a:t>and </a:t>
            </a:r>
            <a:r>
              <a:rPr lang="en-US" b="1" dirty="0" err="1" smtClean="0"/>
              <a:t>tazobactam</a:t>
            </a:r>
            <a:r>
              <a:rPr lang="en-US" b="1" dirty="0" smtClean="0"/>
              <a:t> </a:t>
            </a:r>
            <a:r>
              <a:rPr lang="en-US" dirty="0" smtClean="0"/>
              <a:t>are β-</a:t>
            </a:r>
            <a:r>
              <a:rPr lang="en-US" dirty="0" err="1" smtClean="0"/>
              <a:t>lactam</a:t>
            </a:r>
            <a:r>
              <a:rPr lang="en-US" dirty="0" smtClean="0"/>
              <a:t> drugs that inhibit molecular class A β-</a:t>
            </a:r>
            <a:r>
              <a:rPr lang="en-US" dirty="0" err="1" smtClean="0"/>
              <a:t>lactamases</a:t>
            </a:r>
            <a:r>
              <a:rPr lang="en-US" dirty="0" smtClean="0"/>
              <a:t>. These drugs have no antimicrobial activity by themselves but serve as surrogate substrates (so-called </a:t>
            </a:r>
            <a:r>
              <a:rPr lang="en-US" b="1" dirty="0" smtClean="0"/>
              <a:t>“suicide inhibitors”</a:t>
            </a:r>
            <a:r>
              <a:rPr lang="en-US" dirty="0" smtClean="0"/>
              <a:t>) for β-</a:t>
            </a:r>
            <a:r>
              <a:rPr lang="en-US" dirty="0" err="1" smtClean="0"/>
              <a:t>lactamases</a:t>
            </a:r>
            <a:r>
              <a:rPr lang="en-US" dirty="0" smtClean="0"/>
              <a:t> when given with a penicillin antibiotic. The continued use of β-</a:t>
            </a:r>
            <a:r>
              <a:rPr lang="en-US" dirty="0" err="1" smtClean="0"/>
              <a:t>lactam</a:t>
            </a:r>
            <a:r>
              <a:rPr lang="en-US" dirty="0" smtClean="0"/>
              <a:t> drugs will require the development of broad-spectrum β-</a:t>
            </a:r>
            <a:r>
              <a:rPr lang="en-US" dirty="0" err="1" smtClean="0"/>
              <a:t>lactamase</a:t>
            </a:r>
            <a:r>
              <a:rPr lang="en-US" dirty="0" smtClean="0"/>
              <a:t> inhibitors to protect these antibiotics from the increasing threat of microbial inactivation.</a:t>
            </a:r>
          </a:p>
          <a:p>
            <a:pPr lvl="0"/>
            <a:r>
              <a:rPr lang="en-US" dirty="0" smtClean="0"/>
              <a:t>The currently available penicillin–β-lactamase inhibitor combinations include </a:t>
            </a:r>
            <a:r>
              <a:rPr lang="en-US" b="1" dirty="0" smtClean="0"/>
              <a:t>amoxicillin plus </a:t>
            </a:r>
            <a:r>
              <a:rPr lang="en-US" b="1" dirty="0" err="1" smtClean="0"/>
              <a:t>clavulanate</a:t>
            </a:r>
            <a:r>
              <a:rPr lang="en-US" b="1" dirty="0" smtClean="0"/>
              <a:t> (Augmentin)</a:t>
            </a:r>
            <a:r>
              <a:rPr lang="en-US" dirty="0" smtClean="0"/>
              <a:t>, which is given orally, and three preparations that are administered</a:t>
            </a:r>
            <a:r>
              <a:rPr lang="en-US" b="1" dirty="0" smtClean="0"/>
              <a:t> </a:t>
            </a:r>
            <a:r>
              <a:rPr lang="en-US" dirty="0" err="1" smtClean="0"/>
              <a:t>parenterally</a:t>
            </a:r>
            <a:r>
              <a:rPr lang="en-US" dirty="0" smtClean="0"/>
              <a:t>: </a:t>
            </a:r>
            <a:r>
              <a:rPr lang="en-US" b="1" dirty="0" smtClean="0"/>
              <a:t>ampicillin plus </a:t>
            </a:r>
            <a:r>
              <a:rPr lang="en-US" b="1" dirty="0" err="1" smtClean="0"/>
              <a:t>sulbactam</a:t>
            </a:r>
            <a:r>
              <a:rPr lang="en-US" b="1" dirty="0" smtClean="0"/>
              <a:t>, piperacillin plus </a:t>
            </a:r>
            <a:r>
              <a:rPr lang="en-US" b="1" dirty="0" err="1" smtClean="0"/>
              <a:t>tazobactam</a:t>
            </a:r>
            <a:r>
              <a:rPr lang="en-US" b="1" dirty="0" smtClean="0"/>
              <a:t>, </a:t>
            </a:r>
            <a:r>
              <a:rPr lang="en-US" dirty="0" smtClean="0"/>
              <a:t>and </a:t>
            </a:r>
            <a:r>
              <a:rPr lang="en-US" b="1" dirty="0" err="1" smtClean="0"/>
              <a:t>ticarcillin</a:t>
            </a:r>
            <a:r>
              <a:rPr lang="en-US" b="1" dirty="0" smtClean="0"/>
              <a:t> plus </a:t>
            </a:r>
            <a:r>
              <a:rPr lang="en-US" b="1" dirty="0" err="1" smtClean="0"/>
              <a:t>clavulanate</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211763"/>
          </a:xfrm>
        </p:spPr>
        <p:txBody>
          <a:bodyPr/>
          <a:lstStyle/>
          <a:p>
            <a:r>
              <a:rPr lang="en-US" b="1" u="sng" dirty="0" smtClean="0"/>
              <a:t>Cell Envelope</a:t>
            </a:r>
            <a:endParaRPr lang="en-US" dirty="0" smtClean="0"/>
          </a:p>
          <a:p>
            <a:pPr lvl="0"/>
            <a:r>
              <a:rPr lang="en-US" dirty="0" smtClean="0"/>
              <a:t>Two components of the cell envelope that are found in both gram-positive and gram-negative bacteria </a:t>
            </a:r>
            <a:r>
              <a:rPr lang="en-US" dirty="0" smtClean="0"/>
              <a:t>: the </a:t>
            </a:r>
            <a:r>
              <a:rPr lang="en-US" b="1" dirty="0" smtClean="0"/>
              <a:t>cytoplasmic membrane </a:t>
            </a:r>
            <a:r>
              <a:rPr lang="en-US" dirty="0" smtClean="0"/>
              <a:t>and the </a:t>
            </a:r>
            <a:r>
              <a:rPr lang="en-US" b="1" dirty="0" smtClean="0"/>
              <a:t>cell wall. </a:t>
            </a:r>
            <a:r>
              <a:rPr lang="en-US" dirty="0" smtClean="0"/>
              <a:t>The cell wall is much thicker in gram-positive bacteria than it is in gram-negative bacteria. The envelope of each gram-negative bacterium also has an </a:t>
            </a:r>
            <a:r>
              <a:rPr lang="en-US" b="1" dirty="0" smtClean="0"/>
              <a:t>outer membrane </a:t>
            </a:r>
            <a:r>
              <a:rPr lang="en-US" dirty="0" smtClean="0"/>
              <a:t>that is not found in other types of bacteria.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009" y="457200"/>
            <a:ext cx="9128761" cy="5334000"/>
          </a:xfrm>
          <a:prstGeom prst="rect">
            <a:avLst/>
          </a:prstGeom>
        </p:spPr>
      </p:pic>
    </p:spTree>
    <p:extLst>
      <p:ext uri="{BB962C8B-B14F-4D97-AF65-F5344CB8AC3E}">
        <p14:creationId xmlns:p14="http://schemas.microsoft.com/office/powerpoint/2010/main" val="101490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21363"/>
          </a:xfrm>
        </p:spPr>
        <p:txBody>
          <a:bodyPr>
            <a:normAutofit fontScale="85000" lnSpcReduction="10000"/>
          </a:bodyPr>
          <a:lstStyle/>
          <a:p>
            <a:r>
              <a:rPr lang="en-US" b="1" u="sng" dirty="0" err="1" smtClean="0"/>
              <a:t>Cytoplasmic</a:t>
            </a:r>
            <a:r>
              <a:rPr lang="en-US" b="1" u="sng" dirty="0" smtClean="0"/>
              <a:t> and Outer Membranes</a:t>
            </a:r>
            <a:endParaRPr lang="en-US" dirty="0" smtClean="0"/>
          </a:p>
          <a:p>
            <a:pPr lvl="0"/>
            <a:r>
              <a:rPr lang="en-US" dirty="0" smtClean="0"/>
              <a:t>The </a:t>
            </a:r>
            <a:r>
              <a:rPr lang="en-US" dirty="0" err="1" smtClean="0"/>
              <a:t>cytoplasmic</a:t>
            </a:r>
            <a:r>
              <a:rPr lang="en-US" dirty="0" smtClean="0"/>
              <a:t> membrane contains various types of </a:t>
            </a:r>
            <a:r>
              <a:rPr lang="en-US" b="1" dirty="0" smtClean="0"/>
              <a:t>transport proteins, </a:t>
            </a:r>
            <a:r>
              <a:rPr lang="en-US" dirty="0" smtClean="0"/>
              <a:t>which facilitate the uptake of a wide variety of substrates used by bacteria, and it also contains several enzymes required for the synthesis of the cell wall. These enzymes are collectively known as </a:t>
            </a:r>
            <a:r>
              <a:rPr lang="en-US" b="1" dirty="0" smtClean="0"/>
              <a:t>penicillin-binding proteins (PBPs).</a:t>
            </a:r>
            <a:endParaRPr lang="en-US" dirty="0" smtClean="0"/>
          </a:p>
          <a:p>
            <a:pPr lvl="0"/>
            <a:r>
              <a:rPr lang="en-US" dirty="0" smtClean="0"/>
              <a:t>The outer membrane of gram-negative bacteria contains species forms of a complex </a:t>
            </a:r>
            <a:r>
              <a:rPr lang="en-US" b="1" dirty="0" err="1" smtClean="0"/>
              <a:t>lipopolysaccharide</a:t>
            </a:r>
            <a:r>
              <a:rPr lang="en-US" b="1" dirty="0" smtClean="0"/>
              <a:t> </a:t>
            </a:r>
            <a:r>
              <a:rPr lang="en-US" dirty="0" smtClean="0"/>
              <a:t>and various types of protein channels called </a:t>
            </a:r>
            <a:r>
              <a:rPr lang="en-US" b="1" dirty="0" err="1" smtClean="0"/>
              <a:t>porins</a:t>
            </a:r>
            <a:r>
              <a:rPr lang="en-US" b="1" dirty="0" smtClean="0"/>
              <a:t>. </a:t>
            </a:r>
            <a:r>
              <a:rPr lang="en-US" dirty="0" err="1" smtClean="0"/>
              <a:t>Porins</a:t>
            </a:r>
            <a:r>
              <a:rPr lang="en-US" dirty="0" smtClean="0"/>
              <a:t> allow ions and other small hydrophilic molecules to pass through the outer membrane, and they are responsible for the entry of several types of antibiotics. </a:t>
            </a:r>
          </a:p>
          <a:p>
            <a:pPr lvl="0"/>
            <a:r>
              <a:rPr lang="en-US" dirty="0" smtClean="0"/>
              <a:t>The bacterial </a:t>
            </a:r>
            <a:r>
              <a:rPr lang="en-US" dirty="0" err="1" smtClean="0"/>
              <a:t>cytoplasmic</a:t>
            </a:r>
            <a:r>
              <a:rPr lang="en-US" dirty="0" smtClean="0"/>
              <a:t> membrane is the target of two peptide antibiotics, </a:t>
            </a:r>
            <a:r>
              <a:rPr lang="en-US" b="1" dirty="0" err="1" smtClean="0"/>
              <a:t>daptomycin</a:t>
            </a:r>
            <a:r>
              <a:rPr lang="en-US" b="1" dirty="0" smtClean="0"/>
              <a:t> </a:t>
            </a:r>
            <a:r>
              <a:rPr lang="en-US" dirty="0" smtClean="0"/>
              <a:t>and </a:t>
            </a:r>
            <a:r>
              <a:rPr lang="en-US" b="1" dirty="0" err="1" smtClean="0"/>
              <a:t>polymyxin</a:t>
            </a:r>
            <a:r>
              <a:rPr lang="en-US" b="1" dirty="0" smtClean="0"/>
              <a:t>. </a:t>
            </a:r>
            <a:r>
              <a:rPr lang="en-US" dirty="0" smtClean="0"/>
              <a:t>These drugs act directly on the cell membranes to increase membrane permeability and thereby cause the </a:t>
            </a:r>
            <a:r>
              <a:rPr lang="en-US" dirty="0" err="1" smtClean="0"/>
              <a:t>cytoplasmic</a:t>
            </a:r>
            <a:r>
              <a:rPr lang="en-US" dirty="0" smtClean="0"/>
              <a:t> contents to leak out of the cell.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1"/>
            <a:ext cx="8077199" cy="56340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fontScale="85000" lnSpcReduction="20000"/>
          </a:bodyPr>
          <a:lstStyle/>
          <a:p>
            <a:r>
              <a:rPr lang="en-US" b="1" u="sng" dirty="0" smtClean="0"/>
              <a:t>Cell Wall</a:t>
            </a:r>
            <a:endParaRPr lang="en-US" dirty="0" smtClean="0"/>
          </a:p>
          <a:p>
            <a:pPr lvl="0"/>
            <a:r>
              <a:rPr lang="en-US" dirty="0" smtClean="0"/>
              <a:t>The cell wall consists primarily of </a:t>
            </a:r>
            <a:r>
              <a:rPr lang="en-US" b="1" dirty="0" err="1" smtClean="0"/>
              <a:t>peptidoglycan</a:t>
            </a:r>
            <a:r>
              <a:rPr lang="en-US" b="1" dirty="0" smtClean="0"/>
              <a:t>, </a:t>
            </a:r>
            <a:r>
              <a:rPr lang="en-US" dirty="0" smtClean="0"/>
              <a:t>a polymer constructed from repeating disaccharide units of</a:t>
            </a:r>
            <a:r>
              <a:rPr lang="en-US" b="1" i="1" dirty="0" smtClean="0"/>
              <a:t> N</a:t>
            </a:r>
            <a:r>
              <a:rPr lang="en-US" dirty="0" smtClean="0"/>
              <a:t>-</a:t>
            </a:r>
            <a:r>
              <a:rPr lang="en-US" b="1" dirty="0" err="1" smtClean="0"/>
              <a:t>acetylglucosamine</a:t>
            </a:r>
            <a:r>
              <a:rPr lang="en-US" b="1" dirty="0" smtClean="0"/>
              <a:t> </a:t>
            </a:r>
            <a:r>
              <a:rPr lang="en-US" dirty="0" smtClean="0"/>
              <a:t>and </a:t>
            </a:r>
            <a:r>
              <a:rPr lang="en-US" b="1" i="1" dirty="0" smtClean="0"/>
              <a:t>N</a:t>
            </a:r>
            <a:r>
              <a:rPr lang="en-US" b="1" dirty="0" smtClean="0"/>
              <a:t>-</a:t>
            </a:r>
            <a:r>
              <a:rPr lang="en-US" b="1" dirty="0" err="1" smtClean="0"/>
              <a:t>acetylmuramic</a:t>
            </a:r>
            <a:r>
              <a:rPr lang="en-US" b="1" dirty="0" smtClean="0"/>
              <a:t> acid</a:t>
            </a:r>
            <a:r>
              <a:rPr lang="en-US" dirty="0" smtClean="0"/>
              <a:t>. Each disaccharide is attached to others through </a:t>
            </a:r>
            <a:r>
              <a:rPr lang="en-US" dirty="0" err="1" smtClean="0"/>
              <a:t>glycosidic</a:t>
            </a:r>
            <a:r>
              <a:rPr lang="en-US" dirty="0" smtClean="0"/>
              <a:t> bonds. Each molecule of N-</a:t>
            </a:r>
            <a:r>
              <a:rPr lang="en-US" dirty="0" err="1" smtClean="0"/>
              <a:t>acetylmuramic</a:t>
            </a:r>
            <a:r>
              <a:rPr lang="en-US" dirty="0" smtClean="0"/>
              <a:t> acid has a peptide containing two molecules of d-</a:t>
            </a:r>
            <a:r>
              <a:rPr lang="en-US" dirty="0" err="1" smtClean="0"/>
              <a:t>alanine</a:t>
            </a:r>
            <a:r>
              <a:rPr lang="en-US" dirty="0" smtClean="0"/>
              <a:t> and a </a:t>
            </a:r>
            <a:r>
              <a:rPr lang="en-US" dirty="0" err="1" smtClean="0"/>
              <a:t>pentaglycine</a:t>
            </a:r>
            <a:r>
              <a:rPr lang="en-US" dirty="0" smtClean="0"/>
              <a:t> side chain. The strands of peptidoglycan in the cell wall are cross-linked by </a:t>
            </a:r>
            <a:r>
              <a:rPr lang="en-US" dirty="0"/>
              <a:t>penicillin-binding proteins (PBPs</a:t>
            </a:r>
            <a:r>
              <a:rPr lang="en-US" dirty="0" smtClean="0"/>
              <a:t>)</a:t>
            </a:r>
            <a:r>
              <a:rPr lang="en-US" b="1" dirty="0" smtClean="0"/>
              <a:t> </a:t>
            </a:r>
            <a:r>
              <a:rPr lang="en-US" dirty="0" smtClean="0"/>
              <a:t>in</a:t>
            </a:r>
            <a:r>
              <a:rPr lang="en-US" b="1" dirty="0" smtClean="0"/>
              <a:t> </a:t>
            </a:r>
            <a:r>
              <a:rPr lang="en-US" dirty="0" smtClean="0"/>
              <a:t>a </a:t>
            </a:r>
            <a:r>
              <a:rPr lang="en-US" b="1" dirty="0" err="1" smtClean="0"/>
              <a:t>transpeptidation</a:t>
            </a:r>
            <a:r>
              <a:rPr lang="en-US" b="1" dirty="0" smtClean="0"/>
              <a:t> reaction </a:t>
            </a:r>
            <a:r>
              <a:rPr lang="en-US" dirty="0" smtClean="0"/>
              <a:t>in which the glycine </a:t>
            </a:r>
            <a:r>
              <a:rPr lang="en-US" dirty="0" err="1" smtClean="0"/>
              <a:t>pentapeptide</a:t>
            </a:r>
            <a:r>
              <a:rPr lang="en-US" dirty="0" smtClean="0"/>
              <a:t> of one strand is attached to the penultimate d-alanine molecule of another strand. During this reaction, the terminal d-</a:t>
            </a:r>
            <a:r>
              <a:rPr lang="en-US" dirty="0" err="1" smtClean="0"/>
              <a:t>alanine</a:t>
            </a:r>
            <a:r>
              <a:rPr lang="en-US" dirty="0" smtClean="0"/>
              <a:t> is removed.</a:t>
            </a:r>
          </a:p>
          <a:p>
            <a:pPr lvl="0"/>
            <a:r>
              <a:rPr lang="en-US" dirty="0" smtClean="0"/>
              <a:t>The cell wall maintains the shape of the bacterium and protects it from </a:t>
            </a:r>
            <a:r>
              <a:rPr lang="en-US" b="1" dirty="0" smtClean="0"/>
              <a:t>osmotic </a:t>
            </a:r>
            <a:r>
              <a:rPr lang="en-US" b="1" dirty="0" err="1" smtClean="0"/>
              <a:t>lysis</a:t>
            </a:r>
            <a:r>
              <a:rPr lang="en-US" b="1" dirty="0" smtClean="0"/>
              <a:t> </a:t>
            </a:r>
            <a:r>
              <a:rPr lang="en-US" dirty="0" smtClean="0"/>
              <a:t>if it is placed in a hypotonic medium. Without a cell wall, the bacterium is unprotected. This is why inhibition of cell wall synthesis by antimicrobial drugs is usually bactericidal. The cell wall is synthesized during bacterial replication, and drugs that inhibit cell wall synthesis are more active against rapidly dividing bacteria than they are against bacteria in the resting or stationary phase.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3000" y="0"/>
            <a:ext cx="6629400" cy="4114800"/>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1905000" y="4267199"/>
            <a:ext cx="5334001" cy="25229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304800"/>
            <a:ext cx="8458200" cy="541019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e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Theme7</Template>
  <TotalTime>420</TotalTime>
  <Words>3151</Words>
  <Application>Microsoft Office PowerPoint</Application>
  <PresentationFormat>On-screen Show (4:3)</PresentationFormat>
  <Paragraphs>74</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Theme7</vt:lpstr>
      <vt:lpstr>Inhibitors of Bacterial Cell Wall Synthesis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Inhibitors of Bacterial Cell Wall Synthesis</dc:title>
  <dc:creator>Ali</dc:creator>
  <cp:lastModifiedBy>Ali</cp:lastModifiedBy>
  <cp:revision>41</cp:revision>
  <dcterms:created xsi:type="dcterms:W3CDTF">2017-03-25T16:31:32Z</dcterms:created>
  <dcterms:modified xsi:type="dcterms:W3CDTF">2019-03-26T16:53:12Z</dcterms:modified>
</cp:coreProperties>
</file>