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notesMasterIdLst>
    <p:notesMasterId r:id="rId27"/>
  </p:notesMasterIdLst>
  <p:sldIdLst>
    <p:sldId id="256" r:id="rId2"/>
    <p:sldId id="257" r:id="rId3"/>
    <p:sldId id="258" r:id="rId4"/>
    <p:sldId id="278" r:id="rId5"/>
    <p:sldId id="259" r:id="rId6"/>
    <p:sldId id="260" r:id="rId7"/>
    <p:sldId id="261" r:id="rId8"/>
    <p:sldId id="262" r:id="rId9"/>
    <p:sldId id="280" r:id="rId10"/>
    <p:sldId id="263" r:id="rId11"/>
    <p:sldId id="264" r:id="rId12"/>
    <p:sldId id="279" r:id="rId13"/>
    <p:sldId id="265" r:id="rId14"/>
    <p:sldId id="266" r:id="rId15"/>
    <p:sldId id="267" r:id="rId16"/>
    <p:sldId id="268" r:id="rId17"/>
    <p:sldId id="269" r:id="rId18"/>
    <p:sldId id="270" r:id="rId19"/>
    <p:sldId id="271" r:id="rId20"/>
    <p:sldId id="272" r:id="rId21"/>
    <p:sldId id="276" r:id="rId22"/>
    <p:sldId id="274" r:id="rId23"/>
    <p:sldId id="273" r:id="rId24"/>
    <p:sldId id="275" r:id="rId25"/>
    <p:sldId id="2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D0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94" autoAdjust="0"/>
    <p:restoredTop sz="94660"/>
  </p:normalViewPr>
  <p:slideViewPr>
    <p:cSldViewPr>
      <p:cViewPr varScale="1">
        <p:scale>
          <a:sx n="59" d="100"/>
          <a:sy n="59" d="100"/>
        </p:scale>
        <p:origin x="84" y="2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9FA9BD-02A8-43E8-8FD1-17F0CBA36A66}" type="datetimeFigureOut">
              <a:rPr lang="en-US" smtClean="0"/>
              <a:t>4/13/2019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4E6B25-09E8-467B-9CA0-23D9C906FF24}" type="slidenum">
              <a:rPr lang="en-US" smtClean="0"/>
              <a:t>‹#›</a:t>
            </a:fld>
            <a:endParaRPr lang="en-US"/>
          </a:p>
        </p:txBody>
      </p:sp>
    </p:spTree>
    <p:extLst>
      <p:ext uri="{BB962C8B-B14F-4D97-AF65-F5344CB8AC3E}">
        <p14:creationId xmlns:p14="http://schemas.microsoft.com/office/powerpoint/2010/main" val="465348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4E6B25-09E8-467B-9CA0-23D9C906FF24}" type="slidenum">
              <a:rPr lang="en-US" smtClean="0"/>
              <a:t>8</a:t>
            </a:fld>
            <a:endParaRPr lang="en-US"/>
          </a:p>
        </p:txBody>
      </p:sp>
    </p:spTree>
    <p:extLst>
      <p:ext uri="{BB962C8B-B14F-4D97-AF65-F5344CB8AC3E}">
        <p14:creationId xmlns:p14="http://schemas.microsoft.com/office/powerpoint/2010/main" val="3817799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5C14FD69-4A85-4715-A222-ABB225B63BC6}" type="datetimeFigureOut">
              <a:rPr lang="en-US" smtClean="0"/>
              <a:pPr/>
              <a:t>4/13/2019</a:t>
            </a:fld>
            <a:endParaRPr lang="en-US"/>
          </a:p>
        </p:txBody>
      </p:sp>
      <p:sp>
        <p:nvSpPr>
          <p:cNvPr id="11" name="Slide Number Placeholder 10"/>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2" name="Footer Placeholder 11"/>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371538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4/13/2019</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6367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7" name="Date Placeholder 6"/>
          <p:cNvSpPr>
            <a:spLocks noGrp="1"/>
          </p:cNvSpPr>
          <p:nvPr>
            <p:ph type="dt" sz="half" idx="10"/>
          </p:nvPr>
        </p:nvSpPr>
        <p:spPr/>
        <p:txBody>
          <a:bodyPr/>
          <a:lstStyle/>
          <a:p>
            <a:fld id="{5C14FD69-4A85-4715-A222-ABB225B63BC6}" type="datetimeFigureOut">
              <a:rPr lang="en-US" smtClean="0"/>
              <a:pPr/>
              <a:t>4/13/2019</a:t>
            </a:fld>
            <a:endParaRPr lang="en-US"/>
          </a:p>
        </p:txBody>
      </p:sp>
      <p:sp>
        <p:nvSpPr>
          <p:cNvPr id="8" name="Slide Number Placeholder 7"/>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9" name="Footer Placeholder 8"/>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153486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14FD69-4A85-4715-A222-ABB225B63BC6}" type="datetimeFigureOut">
              <a:rPr lang="en-US" smtClean="0"/>
              <a:pPr/>
              <a:t>4/13/2019</a:t>
            </a:fld>
            <a:endParaRPr lang="en-US"/>
          </a:p>
        </p:txBody>
      </p:sp>
      <p:sp>
        <p:nvSpPr>
          <p:cNvPr id="6" name="Slide Number Placeholder 5"/>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8" name="Footer Placeholder 7"/>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928182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11"/>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10" name="Date Placeholder 9"/>
          <p:cNvSpPr>
            <a:spLocks noGrp="1"/>
          </p:cNvSpPr>
          <p:nvPr>
            <p:ph type="dt" sz="half" idx="10"/>
          </p:nvPr>
        </p:nvSpPr>
        <p:spPr/>
        <p:txBody>
          <a:bodyPr/>
          <a:lstStyle/>
          <a:p>
            <a:fld id="{5C14FD69-4A85-4715-A222-ABB225B63BC6}" type="datetimeFigureOut">
              <a:rPr lang="en-US" smtClean="0"/>
              <a:pPr/>
              <a:t>4/13/2019</a:t>
            </a:fld>
            <a:endParaRPr lang="en-US"/>
          </a:p>
        </p:txBody>
      </p:sp>
      <p:sp>
        <p:nvSpPr>
          <p:cNvPr id="12" name="Slide Number Placeholder 11"/>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3" name="Footer Placeholder 12"/>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86175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4/13/2019</a:t>
            </a:fld>
            <a:endParaRPr lang="en-US"/>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182352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 name="Rectangle 17"/>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9" name="Date Placeholder 8"/>
          <p:cNvSpPr>
            <a:spLocks noGrp="1"/>
          </p:cNvSpPr>
          <p:nvPr>
            <p:ph type="dt" sz="half" idx="10"/>
          </p:nvPr>
        </p:nvSpPr>
        <p:spPr/>
        <p:txBody>
          <a:bodyPr/>
          <a:lstStyle/>
          <a:p>
            <a:fld id="{5C14FD69-4A85-4715-A222-ABB225B63BC6}" type="datetimeFigureOut">
              <a:rPr lang="en-US" smtClean="0"/>
              <a:pPr/>
              <a:t>4/13/2019</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71126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5C14FD69-4A85-4715-A222-ABB225B63BC6}" type="datetimeFigureOut">
              <a:rPr lang="en-US" smtClean="0"/>
              <a:pPr/>
              <a:t>4/13/2019</a:t>
            </a:fld>
            <a:endParaRPr lang="en-US" sz="1000" dirty="0" smtClean="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pPr algn="ctr"/>
            <a:endParaRPr lang="en-US" sz="1000" smtClean="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pPr algn="r"/>
            <a:fld id="{D4C49B74-5DB2-4B03-B1D2-7F6A3C51C318}" type="slidenum">
              <a:rPr lang="en-US" smtClean="0"/>
              <a:pPr algn="r"/>
              <a:t>‹#›</a:t>
            </a:fld>
            <a:endParaRPr lang="en-US" sz="1000" dirty="0" smtClean="0"/>
          </a:p>
        </p:txBody>
      </p:sp>
    </p:spTree>
    <p:extLst>
      <p:ext uri="{BB962C8B-B14F-4D97-AF65-F5344CB8AC3E}">
        <p14:creationId xmlns:p14="http://schemas.microsoft.com/office/powerpoint/2010/main" val="3883474504"/>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0"/>
            <a:ext cx="7772400" cy="2209800"/>
          </a:xfrm>
          <a:solidFill>
            <a:srgbClr val="B3D0EB"/>
          </a:solidFill>
        </p:spPr>
        <p:txBody>
          <a:bodyPr>
            <a:normAutofit/>
          </a:bodyPr>
          <a:lstStyle/>
          <a:p>
            <a:pPr algn="ctr"/>
            <a:r>
              <a:rPr lang="en-US" b="1" dirty="0" smtClean="0"/>
              <a:t>Inhibitors of Bacterial</a:t>
            </a:r>
            <a:r>
              <a:rPr lang="en-US" dirty="0" smtClean="0"/>
              <a:t/>
            </a:r>
            <a:br>
              <a:rPr lang="en-US" dirty="0" smtClean="0"/>
            </a:br>
            <a:r>
              <a:rPr lang="en-US" b="1" dirty="0" smtClean="0"/>
              <a:t>Cell Wall Synthesis (cont.)</a:t>
            </a:r>
            <a:r>
              <a:rPr lang="en-US" dirty="0" smtClean="0"/>
              <a:t/>
            </a:r>
            <a:br>
              <a:rPr lang="en-US" dirty="0" smtClean="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86800" cy="5105400"/>
          </a:xfrm>
        </p:spPr>
        <p:txBody>
          <a:bodyPr>
            <a:normAutofit fontScale="92500" lnSpcReduction="10000"/>
          </a:bodyPr>
          <a:lstStyle/>
          <a:p>
            <a:pPr lvl="0"/>
            <a:r>
              <a:rPr lang="en-US" sz="2400" b="1" dirty="0" err="1" smtClean="0"/>
              <a:t>Cefepime</a:t>
            </a:r>
            <a:r>
              <a:rPr lang="en-US" sz="2400" dirty="0" smtClean="0"/>
              <a:t> has been called a </a:t>
            </a:r>
            <a:r>
              <a:rPr lang="en-US" sz="2400" b="1" dirty="0" smtClean="0"/>
              <a:t>fourth-generation cephalosporin </a:t>
            </a:r>
            <a:r>
              <a:rPr lang="en-US" sz="2400" dirty="0" smtClean="0"/>
              <a:t>because it is active against many gram-negative bacilli, including </a:t>
            </a:r>
            <a:r>
              <a:rPr lang="en-US" sz="2400" i="1" dirty="0" smtClean="0"/>
              <a:t>P. aeruginosa, </a:t>
            </a:r>
            <a:r>
              <a:rPr lang="en-US" sz="2400" i="1" dirty="0" err="1" smtClean="0"/>
              <a:t>Citrobacter</a:t>
            </a:r>
            <a:r>
              <a:rPr lang="en-US" sz="2400" i="1" dirty="0" smtClean="0"/>
              <a:t> </a:t>
            </a:r>
            <a:r>
              <a:rPr lang="en-US" sz="2400" i="1" dirty="0" err="1" smtClean="0"/>
              <a:t>freundii</a:t>
            </a:r>
            <a:r>
              <a:rPr lang="en-US" sz="2400" i="1" dirty="0" smtClean="0"/>
              <a:t> </a:t>
            </a:r>
            <a:r>
              <a:rPr lang="en-US" sz="2400" dirty="0" smtClean="0"/>
              <a:t>and </a:t>
            </a:r>
            <a:r>
              <a:rPr lang="en-US" sz="2400" i="1" dirty="0" smtClean="0"/>
              <a:t>Enterobacter cloacae, </a:t>
            </a:r>
            <a:r>
              <a:rPr lang="en-US" sz="2400" dirty="0" smtClean="0"/>
              <a:t>that are resistant to other </a:t>
            </a:r>
            <a:r>
              <a:rPr lang="en-US" sz="2400" dirty="0" err="1" smtClean="0"/>
              <a:t>cephalosporins</a:t>
            </a:r>
            <a:r>
              <a:rPr lang="en-US" sz="2400" dirty="0" smtClean="0"/>
              <a:t>. </a:t>
            </a:r>
            <a:r>
              <a:rPr lang="en-US" sz="2400" dirty="0"/>
              <a:t>It is highly active against </a:t>
            </a:r>
            <a:r>
              <a:rPr lang="en-US" sz="2400" dirty="0" err="1"/>
              <a:t>Haemophilus</a:t>
            </a:r>
            <a:r>
              <a:rPr lang="en-US" sz="2400" dirty="0"/>
              <a:t> and Neisseria </a:t>
            </a:r>
            <a:r>
              <a:rPr lang="en-US" sz="2400" dirty="0" smtClean="0"/>
              <a:t>sp. This is attributed to its more rapid penetration of bacteria, its ability to target multiple PBPs, and its lower affinity for several β-lactamases. </a:t>
            </a:r>
            <a:r>
              <a:rPr lang="en-US" sz="2400" dirty="0" err="1" smtClean="0"/>
              <a:t>Cefepime</a:t>
            </a:r>
            <a:r>
              <a:rPr lang="en-US" sz="2400" dirty="0" smtClean="0"/>
              <a:t> is resistant to plasmid-encoded β-</a:t>
            </a:r>
            <a:r>
              <a:rPr lang="en-US" sz="2400" dirty="0" err="1" smtClean="0"/>
              <a:t>lactamase</a:t>
            </a:r>
            <a:r>
              <a:rPr lang="en-US" sz="2400" dirty="0" smtClean="0"/>
              <a:t> and relatively resistant to inducible chromosomally encoded β-</a:t>
            </a:r>
            <a:r>
              <a:rPr lang="en-US" sz="2400" dirty="0" err="1" smtClean="0"/>
              <a:t>lactamase</a:t>
            </a:r>
            <a:r>
              <a:rPr lang="en-US" sz="2400" dirty="0" smtClean="0"/>
              <a:t>. It has been used in treating a variety of systemic infections, including intra-abdominal and urinary tract infections and pneumonia.</a:t>
            </a:r>
          </a:p>
          <a:p>
            <a:r>
              <a:rPr lang="en-US" sz="2400" dirty="0"/>
              <a:t>However, a recent analysis of </a:t>
            </a:r>
            <a:r>
              <a:rPr lang="en-US" sz="2400" dirty="0" smtClean="0"/>
              <a:t>clinical trials </a:t>
            </a:r>
            <a:r>
              <a:rPr lang="en-US" sz="2400" dirty="0"/>
              <a:t>found that </a:t>
            </a:r>
            <a:r>
              <a:rPr lang="en-US" sz="2400" dirty="0" err="1"/>
              <a:t>cefepime</a:t>
            </a:r>
            <a:r>
              <a:rPr lang="en-US" sz="2400" dirty="0"/>
              <a:t> is associated with </a:t>
            </a:r>
            <a:r>
              <a:rPr lang="en-US" sz="2400" b="1" dirty="0"/>
              <a:t>higher </a:t>
            </a:r>
            <a:r>
              <a:rPr lang="en-US" sz="2400" b="1" dirty="0" smtClean="0"/>
              <a:t>all-cause mortality </a:t>
            </a:r>
            <a:r>
              <a:rPr lang="en-US" sz="2400" dirty="0"/>
              <a:t>than are other β-lactam antibiotics, possibly </a:t>
            </a:r>
            <a:r>
              <a:rPr lang="en-US" sz="2400" dirty="0" smtClean="0"/>
              <a:t>because of </a:t>
            </a:r>
            <a:r>
              <a:rPr lang="en-US" sz="2400" dirty="0"/>
              <a:t>drug-induced encephalopathy; thus its use should </a:t>
            </a:r>
            <a:r>
              <a:rPr lang="en-US" sz="2400" dirty="0" smtClean="0"/>
              <a:t>be carefully </a:t>
            </a:r>
            <a:r>
              <a:rPr lang="en-US" sz="2400" dirty="0"/>
              <a:t>monitored.</a:t>
            </a:r>
          </a:p>
          <a:p>
            <a:endParaRPr lang="en-US" sz="2400" dirty="0"/>
          </a:p>
          <a:p>
            <a:endParaRPr lang="en-US" sz="2400" dirty="0"/>
          </a:p>
          <a:p>
            <a:endParaRPr lang="en-US" sz="2400" dirty="0"/>
          </a:p>
          <a:p>
            <a:endParaRPr lang="en-US" sz="2400" dirty="0"/>
          </a:p>
          <a:p>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86800" cy="4876800"/>
          </a:xfrm>
        </p:spPr>
        <p:txBody>
          <a:bodyPr>
            <a:normAutofit lnSpcReduction="10000"/>
          </a:bodyPr>
          <a:lstStyle/>
          <a:p>
            <a:pPr lvl="0"/>
            <a:r>
              <a:rPr lang="en-US" sz="2400" b="1" dirty="0" err="1" smtClean="0"/>
              <a:t>Ceftaroline</a:t>
            </a:r>
            <a:r>
              <a:rPr lang="en-US" sz="2400" b="1" dirty="0" smtClean="0"/>
              <a:t> </a:t>
            </a:r>
            <a:r>
              <a:rPr lang="en-US" sz="2400" dirty="0" smtClean="0"/>
              <a:t>is a new </a:t>
            </a:r>
            <a:r>
              <a:rPr lang="en-US" sz="2400" b="1" dirty="0" smtClean="0"/>
              <a:t>advanced-generation cephalosporin </a:t>
            </a:r>
            <a:r>
              <a:rPr lang="en-US" sz="2400" dirty="0" smtClean="0"/>
              <a:t>whose unique antimicrobial activity does not allow it be assigned to one of the traditional cephalosporin classes. It is effective against </a:t>
            </a:r>
            <a:r>
              <a:rPr lang="en-US" sz="2400" b="1" dirty="0" smtClean="0"/>
              <a:t>MRSA </a:t>
            </a:r>
            <a:r>
              <a:rPr lang="en-US" sz="2400" dirty="0" smtClean="0"/>
              <a:t>and </a:t>
            </a:r>
            <a:r>
              <a:rPr lang="en-US" sz="2400" b="1" dirty="0"/>
              <a:t>penicillin-resistant </a:t>
            </a:r>
            <a:r>
              <a:rPr lang="en-US" sz="2400" b="1" i="1" dirty="0"/>
              <a:t>Streptococcus </a:t>
            </a:r>
            <a:r>
              <a:rPr lang="en-US" sz="2400" b="1" i="1" dirty="0" smtClean="0"/>
              <a:t>pneumonia</a:t>
            </a:r>
            <a:r>
              <a:rPr lang="en-US" sz="2400" b="1" dirty="0"/>
              <a:t>. </a:t>
            </a:r>
            <a:r>
              <a:rPr lang="en-US" sz="2400" dirty="0"/>
              <a:t>In addition to its broad gram-positive activity, </a:t>
            </a:r>
            <a:r>
              <a:rPr lang="en-US" sz="2400" dirty="0" smtClean="0"/>
              <a:t>it also </a:t>
            </a:r>
            <a:r>
              <a:rPr lang="en-US" sz="2400" dirty="0"/>
              <a:t>has similar </a:t>
            </a:r>
            <a:r>
              <a:rPr lang="en-US" sz="2400" dirty="0" smtClean="0"/>
              <a:t>gram-negative activity </a:t>
            </a:r>
            <a:r>
              <a:rPr lang="en-US" sz="2400" dirty="0"/>
              <a:t>to the </a:t>
            </a:r>
            <a:r>
              <a:rPr lang="en-US" sz="2400" dirty="0" smtClean="0"/>
              <a:t>third-generation cephalosporin </a:t>
            </a:r>
            <a:r>
              <a:rPr lang="en-US" sz="2400" dirty="0"/>
              <a:t>ceftriaxone</a:t>
            </a:r>
            <a:r>
              <a:rPr lang="en-US" sz="2400" dirty="0" smtClean="0"/>
              <a:t>.</a:t>
            </a:r>
            <a:r>
              <a:rPr lang="en-US" sz="2400" dirty="0"/>
              <a:t> It is administered intravenously and is approved for the treatment of skin and </a:t>
            </a:r>
            <a:r>
              <a:rPr lang="en-US" sz="2400" b="1" dirty="0"/>
              <a:t>soft tissue infections </a:t>
            </a:r>
            <a:r>
              <a:rPr lang="en-US" sz="2400" dirty="0"/>
              <a:t>and </a:t>
            </a:r>
            <a:r>
              <a:rPr lang="en-US" sz="2400" b="1" dirty="0"/>
              <a:t>community acquired pneumonia. </a:t>
            </a:r>
            <a:r>
              <a:rPr lang="en-US" sz="2400" dirty="0"/>
              <a:t>The drug’s activity against MRSA</a:t>
            </a:r>
            <a:r>
              <a:rPr lang="en-US" sz="2400" i="1" dirty="0"/>
              <a:t> and</a:t>
            </a:r>
            <a:r>
              <a:rPr lang="en-US" sz="2400" dirty="0"/>
              <a:t> </a:t>
            </a:r>
            <a:r>
              <a:rPr lang="en-US" sz="2400" i="1" dirty="0"/>
              <a:t>Streptococcus </a:t>
            </a:r>
            <a:r>
              <a:rPr lang="en-US" sz="2400" i="1" dirty="0" err="1"/>
              <a:t>pneumoniae</a:t>
            </a:r>
            <a:r>
              <a:rPr lang="en-US" sz="2400" dirty="0"/>
              <a:t> is a result of its high-affinity binding to PBP-2a, which mediates methicillin resistance in staphylococci, &amp; PBP2x respectively resulting in more efficient inhibition of this enzyme compared with other β-lactam antibiotics.</a:t>
            </a:r>
          </a:p>
          <a:p>
            <a:pPr marL="0" indent="0">
              <a:buNone/>
            </a:pPr>
            <a:endParaRPr lang="en-US" sz="2400" dirty="0"/>
          </a:p>
          <a:p>
            <a:endParaRPr lang="en-US" sz="2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457200"/>
            <a:ext cx="8763000" cy="5943600"/>
          </a:xfrm>
          <a:prstGeom prst="rect">
            <a:avLst/>
          </a:prstGeom>
        </p:spPr>
      </p:pic>
    </p:spTree>
    <p:extLst>
      <p:ext uri="{BB962C8B-B14F-4D97-AF65-F5344CB8AC3E}">
        <p14:creationId xmlns:p14="http://schemas.microsoft.com/office/powerpoint/2010/main" val="2595492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763000" cy="5638800"/>
          </a:xfrm>
        </p:spPr>
        <p:txBody>
          <a:bodyPr/>
          <a:lstStyle/>
          <a:p>
            <a:r>
              <a:rPr lang="en-US" sz="2400" b="1" u="sng" dirty="0" smtClean="0"/>
              <a:t>Pharmacokinetics</a:t>
            </a:r>
            <a:endParaRPr lang="en-US" sz="2400" dirty="0" smtClean="0"/>
          </a:p>
          <a:p>
            <a:pPr lvl="0"/>
            <a:r>
              <a:rPr lang="en-US" sz="2000" dirty="0" smtClean="0"/>
              <a:t>Compared with </a:t>
            </a:r>
            <a:r>
              <a:rPr lang="en-US" sz="2000" dirty="0" err="1" smtClean="0"/>
              <a:t>penicillins</a:t>
            </a:r>
            <a:r>
              <a:rPr lang="en-US" sz="2000" dirty="0" smtClean="0"/>
              <a:t>, the </a:t>
            </a:r>
            <a:r>
              <a:rPr lang="en-US" sz="2000" dirty="0" err="1" smtClean="0"/>
              <a:t>cephalosporins</a:t>
            </a:r>
            <a:r>
              <a:rPr lang="en-US" sz="2000" dirty="0" smtClean="0"/>
              <a:t> are more stable in the body and are less likely to form antigens that evoke hypersensitivity reactions.</a:t>
            </a:r>
          </a:p>
          <a:p>
            <a:pPr lvl="0"/>
            <a:r>
              <a:rPr lang="en-US" sz="2000" dirty="0" smtClean="0"/>
              <a:t>The route of administration depends on the particular cephalosporin being used. Some of the </a:t>
            </a:r>
            <a:r>
              <a:rPr lang="en-US" sz="2000" dirty="0" err="1" smtClean="0"/>
              <a:t>cephalosporins</a:t>
            </a:r>
            <a:r>
              <a:rPr lang="en-US" sz="2000" dirty="0" smtClean="0"/>
              <a:t> are given only orally; others are given only </a:t>
            </a:r>
            <a:r>
              <a:rPr lang="en-US" sz="2000" dirty="0" err="1" smtClean="0"/>
              <a:t>parenterally</a:t>
            </a:r>
            <a:r>
              <a:rPr lang="en-US" sz="2000" dirty="0" smtClean="0"/>
              <a:t>. </a:t>
            </a:r>
            <a:r>
              <a:rPr lang="en-US" sz="2000" b="1" dirty="0" err="1" smtClean="0"/>
              <a:t>Cefuroxime</a:t>
            </a:r>
            <a:r>
              <a:rPr lang="en-US" sz="2000" b="1" dirty="0" smtClean="0"/>
              <a:t> </a:t>
            </a:r>
            <a:r>
              <a:rPr lang="en-US" sz="2000" dirty="0" smtClean="0"/>
              <a:t>is one of the few </a:t>
            </a:r>
            <a:r>
              <a:rPr lang="en-US" sz="2000" dirty="0" err="1" smtClean="0"/>
              <a:t>cephalosporins</a:t>
            </a:r>
            <a:r>
              <a:rPr lang="en-US" sz="2000" dirty="0" smtClean="0"/>
              <a:t> available for use by both routes (as </a:t>
            </a:r>
            <a:r>
              <a:rPr lang="en-US" sz="2000" dirty="0" err="1" smtClean="0"/>
              <a:t>cefuroxime</a:t>
            </a:r>
            <a:r>
              <a:rPr lang="en-US" sz="2000" dirty="0" smtClean="0"/>
              <a:t> </a:t>
            </a:r>
            <a:r>
              <a:rPr lang="en-US" sz="2000" dirty="0" err="1" smtClean="0"/>
              <a:t>axetil</a:t>
            </a:r>
            <a:r>
              <a:rPr lang="en-US" sz="2000" dirty="0" smtClean="0"/>
              <a:t> for oral administration and </a:t>
            </a:r>
            <a:r>
              <a:rPr lang="en-US" sz="2000" dirty="0" err="1" smtClean="0"/>
              <a:t>cefuroxime</a:t>
            </a:r>
            <a:r>
              <a:rPr lang="en-US" sz="2000" dirty="0" smtClean="0"/>
              <a:t> sodium for </a:t>
            </a:r>
            <a:r>
              <a:rPr lang="en-US" sz="2000" dirty="0" err="1" smtClean="0"/>
              <a:t>parenteral</a:t>
            </a:r>
            <a:r>
              <a:rPr lang="en-US" sz="2000" dirty="0" smtClean="0"/>
              <a:t> administration). Some of the </a:t>
            </a:r>
            <a:r>
              <a:rPr lang="en-US" sz="2000" dirty="0" err="1" smtClean="0"/>
              <a:t>parenterally</a:t>
            </a:r>
            <a:r>
              <a:rPr lang="en-US" sz="2000" dirty="0" smtClean="0"/>
              <a:t> administered </a:t>
            </a:r>
            <a:r>
              <a:rPr lang="en-US" sz="2000" dirty="0" err="1" smtClean="0"/>
              <a:t>cephalosporins</a:t>
            </a:r>
            <a:r>
              <a:rPr lang="en-US" sz="2000" dirty="0" smtClean="0"/>
              <a:t> are used only intravenously; others are given either intravenously or intramuscularly.</a:t>
            </a:r>
          </a:p>
          <a:p>
            <a:pPr lvl="0"/>
            <a:r>
              <a:rPr lang="en-US" sz="2000" dirty="0" smtClean="0"/>
              <a:t>The orally administered </a:t>
            </a:r>
            <a:r>
              <a:rPr lang="en-US" sz="2000" dirty="0" err="1" smtClean="0"/>
              <a:t>cephalosporins</a:t>
            </a:r>
            <a:r>
              <a:rPr lang="en-US" sz="2000" dirty="0" smtClean="0"/>
              <a:t> are well absorbed from the gut, and their bioavailability usually is not significantly affected by food. Most </a:t>
            </a:r>
            <a:r>
              <a:rPr lang="en-US" sz="2000" dirty="0" err="1" smtClean="0"/>
              <a:t>cephalosporins</a:t>
            </a:r>
            <a:r>
              <a:rPr lang="en-US" sz="2000" dirty="0" smtClean="0"/>
              <a:t> are excreted primarily by renal tubular secretion, which is inhibited by </a:t>
            </a:r>
            <a:r>
              <a:rPr lang="en-US" sz="2000" dirty="0" err="1" smtClean="0"/>
              <a:t>probenecid</a:t>
            </a:r>
            <a:r>
              <a:rPr lang="en-US" sz="2000" dirty="0" smtClean="0"/>
              <a:t>. </a:t>
            </a:r>
            <a:r>
              <a:rPr lang="en-US" sz="2000" dirty="0" err="1" smtClean="0"/>
              <a:t>Ceftriaxone</a:t>
            </a:r>
            <a:r>
              <a:rPr lang="en-US" sz="2000" dirty="0" smtClean="0"/>
              <a:t> and </a:t>
            </a:r>
            <a:r>
              <a:rPr lang="en-US" sz="2000" dirty="0" err="1" smtClean="0"/>
              <a:t>cefixime</a:t>
            </a:r>
            <a:r>
              <a:rPr lang="en-US" sz="2000" dirty="0" smtClean="0"/>
              <a:t> are excreted primarily in the bile and has a much longer half-life than other </a:t>
            </a:r>
            <a:r>
              <a:rPr lang="en-US" sz="2000" dirty="0" err="1" smtClean="0"/>
              <a:t>cephalosporins</a:t>
            </a:r>
            <a:r>
              <a:rPr lang="en-US" sz="2000" dirty="0" smtClean="0"/>
              <a:t>.</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86800" cy="5562600"/>
          </a:xfrm>
        </p:spPr>
        <p:txBody>
          <a:bodyPr>
            <a:normAutofit/>
          </a:bodyPr>
          <a:lstStyle/>
          <a:p>
            <a:r>
              <a:rPr lang="en-US" sz="2400" b="1" u="sng" dirty="0" smtClean="0"/>
              <a:t>Bacterial Resistance</a:t>
            </a:r>
            <a:endParaRPr lang="en-US" sz="2400" dirty="0" smtClean="0"/>
          </a:p>
          <a:p>
            <a:pPr marL="285750" indent="0">
              <a:buNone/>
            </a:pPr>
            <a:r>
              <a:rPr lang="en-US" sz="2000" dirty="0" smtClean="0"/>
              <a:t>Bacteria acquire resistance to </a:t>
            </a:r>
            <a:r>
              <a:rPr lang="en-US" sz="2000" dirty="0" err="1" smtClean="0"/>
              <a:t>cephalosporins</a:t>
            </a:r>
            <a:r>
              <a:rPr lang="en-US" sz="2000" dirty="0" smtClean="0"/>
              <a:t> through the same three mechanisms by which they acquire resistance to </a:t>
            </a:r>
            <a:r>
              <a:rPr lang="en-US" sz="2000" dirty="0" err="1" smtClean="0"/>
              <a:t>penicillins</a:t>
            </a:r>
            <a:r>
              <a:rPr lang="en-US" sz="2000" dirty="0" smtClean="0"/>
              <a:t> (Inactivation of the drugs by β- </a:t>
            </a:r>
            <a:r>
              <a:rPr lang="en-US" sz="2000" dirty="0" err="1" smtClean="0"/>
              <a:t>lactamase</a:t>
            </a:r>
            <a:r>
              <a:rPr lang="en-US" sz="2000" dirty="0" smtClean="0"/>
              <a:t> enzymes, reduced affinity of PBP for the antibiotics, and decreased entry of the drugs into bacteria through outer membrane </a:t>
            </a:r>
            <a:r>
              <a:rPr lang="en-US" sz="2000" dirty="0" err="1" smtClean="0"/>
              <a:t>porins</a:t>
            </a:r>
            <a:r>
              <a:rPr lang="en-US" sz="2000" dirty="0" smtClean="0"/>
              <a:t>). The </a:t>
            </a:r>
            <a:r>
              <a:rPr lang="en-US" sz="2000" dirty="0" err="1" smtClean="0"/>
              <a:t>cephalosporins</a:t>
            </a:r>
            <a:r>
              <a:rPr lang="en-US" sz="2000" dirty="0" smtClean="0"/>
              <a:t> are more resistant to β-</a:t>
            </a:r>
            <a:r>
              <a:rPr lang="en-US" sz="2000" dirty="0" err="1" smtClean="0"/>
              <a:t>lactamases</a:t>
            </a:r>
            <a:r>
              <a:rPr lang="en-US" sz="2000" dirty="0" smtClean="0"/>
              <a:t> than are the </a:t>
            </a:r>
            <a:r>
              <a:rPr lang="en-US" sz="2000" dirty="0" err="1" smtClean="0"/>
              <a:t>penicillins</a:t>
            </a:r>
            <a:r>
              <a:rPr lang="en-US" sz="2000" dirty="0" smtClean="0"/>
              <a:t>, and resistance to gram-negative β-</a:t>
            </a:r>
            <a:r>
              <a:rPr lang="en-US" sz="2000" dirty="0" err="1" smtClean="0"/>
              <a:t>lactamases</a:t>
            </a:r>
            <a:r>
              <a:rPr lang="en-US" sz="2000" dirty="0" smtClean="0"/>
              <a:t> increases with successive generations of </a:t>
            </a:r>
            <a:r>
              <a:rPr lang="en-US" sz="2000" dirty="0" err="1" smtClean="0"/>
              <a:t>cephalosporins</a:t>
            </a:r>
            <a:r>
              <a:rPr lang="en-US" sz="2000" dirty="0" smtClean="0"/>
              <a:t>. Many </a:t>
            </a:r>
            <a:r>
              <a:rPr lang="en-US" sz="2000" dirty="0" err="1" smtClean="0"/>
              <a:t>cephalosporins</a:t>
            </a:r>
            <a:r>
              <a:rPr lang="en-US" sz="2000" dirty="0"/>
              <a:t>, however, are susceptible to the </a:t>
            </a:r>
            <a:r>
              <a:rPr lang="en-US" sz="2000" b="1" dirty="0"/>
              <a:t>extended-spectrum β- lactamases</a:t>
            </a:r>
            <a:r>
              <a:rPr lang="en-US" sz="2000" dirty="0"/>
              <a:t>, and some </a:t>
            </a:r>
            <a:r>
              <a:rPr lang="en-US" sz="2000" dirty="0" err="1"/>
              <a:t>cephalosporins</a:t>
            </a:r>
            <a:r>
              <a:rPr lang="en-US" sz="2000" dirty="0"/>
              <a:t> induce certain β-lactamase enzymes. Worldwide resistance to </a:t>
            </a:r>
            <a:r>
              <a:rPr lang="en-US" sz="2000" dirty="0" err="1"/>
              <a:t>cephalosporins</a:t>
            </a:r>
            <a:r>
              <a:rPr lang="en-US" sz="2000" dirty="0"/>
              <a:t> is increasing, as evidenced by the alarming development of </a:t>
            </a:r>
            <a:r>
              <a:rPr lang="en-US" sz="2000" dirty="0" err="1"/>
              <a:t>gonococcal</a:t>
            </a:r>
            <a:r>
              <a:rPr lang="en-US" sz="2000" dirty="0"/>
              <a:t> resistance to </a:t>
            </a:r>
            <a:r>
              <a:rPr lang="en-US" sz="2000" dirty="0" err="1"/>
              <a:t>cephalosporins</a:t>
            </a:r>
            <a:r>
              <a:rPr lang="en-US" sz="2000" dirty="0"/>
              <a:t>. There is a growing need for </a:t>
            </a:r>
            <a:r>
              <a:rPr lang="en-US" sz="2000" dirty="0" smtClean="0"/>
              <a:t>additional inhibitors </a:t>
            </a:r>
            <a:r>
              <a:rPr lang="en-US" sz="2000" dirty="0"/>
              <a:t>of extended-spectrum β-lactamase enzymes </a:t>
            </a:r>
            <a:r>
              <a:rPr lang="en-US" sz="2000" dirty="0" smtClean="0"/>
              <a:t>that could </a:t>
            </a:r>
            <a:r>
              <a:rPr lang="en-US" sz="2000" dirty="0"/>
              <a:t>be administered with </a:t>
            </a:r>
            <a:r>
              <a:rPr lang="en-US" sz="2000" dirty="0" err="1"/>
              <a:t>cephalosporins</a:t>
            </a:r>
            <a:r>
              <a:rPr lang="en-US" sz="2000" dirty="0"/>
              <a:t>.</a:t>
            </a:r>
          </a:p>
          <a:p>
            <a:pPr marL="285750" indent="0">
              <a:buNone/>
            </a:pPr>
            <a:endParaRPr lang="en-US" sz="2000" dirty="0"/>
          </a:p>
          <a:p>
            <a:pPr marL="285750" indent="0">
              <a:buNone/>
            </a:pPr>
            <a:endParaRPr lang="en-US" sz="2000" dirty="0"/>
          </a:p>
          <a:p>
            <a:pPr marL="285750" indent="0">
              <a:buNone/>
            </a:pPr>
            <a:endParaRPr lang="en-US" sz="2000" dirty="0"/>
          </a:p>
          <a:p>
            <a:pPr marL="285750" indent="-228600"/>
            <a:endParaRPr lang="en-US" sz="2000" dirty="0"/>
          </a:p>
          <a:p>
            <a:pPr lvl="0"/>
            <a:endParaRPr lang="en-US" sz="2000" dirty="0" smtClean="0"/>
          </a:p>
          <a:p>
            <a:pPr marL="57150" indent="0">
              <a:buNone/>
            </a:pP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5943600"/>
          </a:xfrm>
        </p:spPr>
        <p:txBody>
          <a:bodyPr/>
          <a:lstStyle/>
          <a:p>
            <a:r>
              <a:rPr lang="en-US" sz="2400" b="1" u="sng" dirty="0" smtClean="0"/>
              <a:t>Adverse Effects</a:t>
            </a:r>
            <a:endParaRPr lang="en-US" sz="2400" dirty="0" smtClean="0"/>
          </a:p>
          <a:p>
            <a:pPr lvl="0"/>
            <a:r>
              <a:rPr lang="en-US" sz="2000" dirty="0" smtClean="0"/>
              <a:t>The </a:t>
            </a:r>
            <a:r>
              <a:rPr lang="en-US" sz="2000" dirty="0" err="1" smtClean="0"/>
              <a:t>cephalosporins</a:t>
            </a:r>
            <a:r>
              <a:rPr lang="en-US" sz="2000" dirty="0" smtClean="0"/>
              <a:t> cause little toxicity to the host and have an excellent safety record. Although </a:t>
            </a:r>
            <a:r>
              <a:rPr lang="en-US" sz="2000" dirty="0" err="1" smtClean="0"/>
              <a:t>cephalosporins</a:t>
            </a:r>
            <a:r>
              <a:rPr lang="en-US" sz="2000" dirty="0" smtClean="0"/>
              <a:t> can elicit hypersensitivity reactions, the incidence of this is lower for </a:t>
            </a:r>
            <a:r>
              <a:rPr lang="en-US" sz="2000" dirty="0" err="1" smtClean="0"/>
              <a:t>cephalosporins</a:t>
            </a:r>
            <a:r>
              <a:rPr lang="en-US" sz="2000" dirty="0" smtClean="0"/>
              <a:t> than for </a:t>
            </a:r>
            <a:r>
              <a:rPr lang="en-US" sz="2000" dirty="0" err="1" smtClean="0"/>
              <a:t>penicillins</a:t>
            </a:r>
            <a:r>
              <a:rPr lang="en-US" sz="2000" dirty="0" smtClean="0"/>
              <a:t>. </a:t>
            </a:r>
            <a:r>
              <a:rPr lang="en-US" sz="2000" dirty="0" err="1" smtClean="0"/>
              <a:t>Cephalosporins</a:t>
            </a:r>
            <a:r>
              <a:rPr lang="en-US" sz="2000" dirty="0" smtClean="0"/>
              <a:t> exhibit some </a:t>
            </a:r>
            <a:r>
              <a:rPr lang="en-US" sz="2000" b="1" dirty="0" smtClean="0"/>
              <a:t>cross-sensitivity </a:t>
            </a:r>
            <a:r>
              <a:rPr lang="en-US" sz="2000" dirty="0" smtClean="0"/>
              <a:t>with </a:t>
            </a:r>
            <a:r>
              <a:rPr lang="en-US" sz="2000" dirty="0" err="1" smtClean="0"/>
              <a:t>penicillins</a:t>
            </a:r>
            <a:r>
              <a:rPr lang="en-US" sz="2000" dirty="0" smtClean="0"/>
              <a:t>, and about 5% of persons allergic to penicillin will also be allergic to </a:t>
            </a:r>
            <a:r>
              <a:rPr lang="en-US" sz="2000" dirty="0" err="1" smtClean="0"/>
              <a:t>cephalosporins</a:t>
            </a:r>
            <a:r>
              <a:rPr lang="en-US" sz="2000" dirty="0" smtClean="0"/>
              <a:t>. Persons who have had a mild hypersensitivity reaction to penicillin usually do not cross-react to a cephalosporin. However, a person who has had a severe hypersensitivity reaction to penicillin (e.g., an anaphylactic reaction) has a greater risk of cross-reacting and should usually not be given a cephalosporin. The highest rate of allergic cross-sensitivity is between penicillin and first-generation </a:t>
            </a:r>
            <a:r>
              <a:rPr lang="en-US" sz="2000" dirty="0" err="1" smtClean="0"/>
              <a:t>cephalosporins</a:t>
            </a:r>
            <a:r>
              <a:rPr lang="en-US" sz="2000" dirty="0" smtClean="0"/>
              <a:t>.</a:t>
            </a:r>
          </a:p>
          <a:p>
            <a:pPr lvl="0"/>
            <a:r>
              <a:rPr lang="en-US" sz="2000" dirty="0" smtClean="0"/>
              <a:t>A few </a:t>
            </a:r>
            <a:r>
              <a:rPr lang="en-US" sz="2000" dirty="0" err="1" smtClean="0"/>
              <a:t>cephalosporins</a:t>
            </a:r>
            <a:r>
              <a:rPr lang="en-US" sz="2000" dirty="0" smtClean="0"/>
              <a:t> can cause </a:t>
            </a:r>
            <a:r>
              <a:rPr lang="en-US" sz="2000" b="1" dirty="0" smtClean="0"/>
              <a:t>platelet dysfunction and bleeding, </a:t>
            </a:r>
            <a:r>
              <a:rPr lang="en-US" sz="2000" dirty="0" smtClean="0"/>
              <a:t>including </a:t>
            </a:r>
            <a:r>
              <a:rPr lang="en-US" sz="2000" dirty="0" err="1" smtClean="0"/>
              <a:t>cefotetan</a:t>
            </a:r>
            <a:r>
              <a:rPr lang="en-US" sz="2000" dirty="0" smtClean="0"/>
              <a:t>, </a:t>
            </a:r>
            <a:r>
              <a:rPr lang="en-US" sz="2000" dirty="0" err="1" smtClean="0"/>
              <a:t>cefmetazole</a:t>
            </a:r>
            <a:r>
              <a:rPr lang="en-US" sz="2000" dirty="0" smtClean="0"/>
              <a:t>, </a:t>
            </a:r>
            <a:r>
              <a:rPr lang="en-US" sz="2000" dirty="0" err="1" smtClean="0"/>
              <a:t>cefamandole</a:t>
            </a:r>
            <a:r>
              <a:rPr lang="en-US" sz="2000" dirty="0" smtClean="0"/>
              <a:t>, and </a:t>
            </a:r>
            <a:r>
              <a:rPr lang="en-US" sz="2000" dirty="0" err="1" smtClean="0"/>
              <a:t>cefoperazone</a:t>
            </a:r>
            <a:r>
              <a:rPr lang="en-US" sz="2000" dirty="0" smtClean="0"/>
              <a:t>. These </a:t>
            </a:r>
            <a:r>
              <a:rPr lang="en-US" sz="2000" dirty="0" err="1" smtClean="0"/>
              <a:t>cephalosporins</a:t>
            </a:r>
            <a:r>
              <a:rPr lang="en-US" sz="2000" dirty="0" smtClean="0"/>
              <a:t> can potentiate the effects of anticoagulants and </a:t>
            </a:r>
            <a:r>
              <a:rPr lang="en-US" sz="2000" dirty="0" err="1" smtClean="0"/>
              <a:t>antiplatelet</a:t>
            </a:r>
            <a:r>
              <a:rPr lang="en-US" sz="2000" dirty="0" smtClean="0"/>
              <a:t> drugs and thereby increase the risk of bleeding. These same </a:t>
            </a:r>
            <a:r>
              <a:rPr lang="en-US" sz="2000" dirty="0" err="1" smtClean="0"/>
              <a:t>cephalosporins</a:t>
            </a:r>
            <a:r>
              <a:rPr lang="en-US" sz="2000" dirty="0" smtClean="0"/>
              <a:t> can also produce a </a:t>
            </a:r>
            <a:r>
              <a:rPr lang="en-US" sz="2000" b="1" dirty="0" err="1" smtClean="0"/>
              <a:t>disulfiram</a:t>
            </a:r>
            <a:r>
              <a:rPr lang="en-US" sz="2000" b="1" dirty="0" smtClean="0"/>
              <a:t>-like reaction </a:t>
            </a:r>
            <a:r>
              <a:rPr lang="en-US" sz="2000" dirty="0" smtClean="0"/>
              <a:t>if they are taken with alcohol.</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4876800"/>
          </a:xfrm>
        </p:spPr>
        <p:txBody>
          <a:bodyPr>
            <a:normAutofit lnSpcReduction="10000"/>
          </a:bodyPr>
          <a:lstStyle/>
          <a:p>
            <a:r>
              <a:rPr lang="en-US" b="1" u="sng" dirty="0" err="1" smtClean="0"/>
              <a:t>Monobactam</a:t>
            </a:r>
            <a:endParaRPr lang="en-US" dirty="0" smtClean="0"/>
          </a:p>
          <a:p>
            <a:r>
              <a:rPr lang="en-US" sz="2000" b="1" dirty="0" smtClean="0"/>
              <a:t>Aztreonam </a:t>
            </a:r>
            <a:r>
              <a:rPr lang="en-US" sz="2000" dirty="0" smtClean="0"/>
              <a:t>is a monocyclic β-lactam (</a:t>
            </a:r>
            <a:r>
              <a:rPr lang="en-US" sz="2000" dirty="0" err="1" smtClean="0"/>
              <a:t>monobactam</a:t>
            </a:r>
            <a:r>
              <a:rPr lang="en-US" sz="2000" dirty="0" smtClean="0"/>
              <a:t>) antibiotic (β-lactam ring is not fused to another ring). Its </a:t>
            </a:r>
            <a:r>
              <a:rPr lang="en-US" sz="2000" dirty="0"/>
              <a:t>spectrum of activity is </a:t>
            </a:r>
            <a:r>
              <a:rPr lang="en-US" sz="2000" b="1" dirty="0"/>
              <a:t>limited to </a:t>
            </a:r>
            <a:r>
              <a:rPr lang="en-US" sz="2000" dirty="0" smtClean="0"/>
              <a:t>aerobic Gram-negative </a:t>
            </a:r>
            <a:r>
              <a:rPr lang="en-US" sz="2000" dirty="0" err="1" smtClean="0"/>
              <a:t>organisms.It</a:t>
            </a:r>
            <a:r>
              <a:rPr lang="en-US" sz="2000" dirty="0" smtClean="0"/>
              <a:t> </a:t>
            </a:r>
            <a:r>
              <a:rPr lang="en-US" sz="2000" dirty="0"/>
              <a:t>is active against </a:t>
            </a:r>
            <a:r>
              <a:rPr lang="en-US" sz="2000" dirty="0" smtClean="0"/>
              <a:t>many strains </a:t>
            </a:r>
            <a:r>
              <a:rPr lang="en-US" sz="2000" dirty="0"/>
              <a:t>of Enterobacter, </a:t>
            </a:r>
            <a:r>
              <a:rPr lang="en-US" sz="2000" dirty="0" err="1"/>
              <a:t>Citrobacter</a:t>
            </a:r>
            <a:r>
              <a:rPr lang="en-US" sz="2000" dirty="0"/>
              <a:t>, </a:t>
            </a:r>
            <a:r>
              <a:rPr lang="en-US" sz="2000" dirty="0" err="1"/>
              <a:t>Klebsiella</a:t>
            </a:r>
            <a:r>
              <a:rPr lang="en-US" sz="2000" dirty="0"/>
              <a:t>, and Proteus species as well as P. </a:t>
            </a:r>
            <a:r>
              <a:rPr lang="en-US" sz="2000" dirty="0" smtClean="0"/>
              <a:t>aeruginosa (Gram-negative </a:t>
            </a:r>
            <a:r>
              <a:rPr lang="en-US" sz="2000" dirty="0"/>
              <a:t>spectrum is similar to that of the </a:t>
            </a:r>
            <a:r>
              <a:rPr lang="en-US" sz="2000" dirty="0" smtClean="0"/>
              <a:t>third generation </a:t>
            </a:r>
            <a:r>
              <a:rPr lang="en-US" sz="2000" dirty="0" err="1" smtClean="0"/>
              <a:t>cephalosporins</a:t>
            </a:r>
            <a:r>
              <a:rPr lang="en-US" sz="2000" dirty="0" smtClean="0"/>
              <a:t>).Aztreonam </a:t>
            </a:r>
            <a:r>
              <a:rPr lang="en-US" sz="2000" dirty="0"/>
              <a:t>is used to treat serious </a:t>
            </a:r>
            <a:r>
              <a:rPr lang="en-US" sz="2000" dirty="0" smtClean="0"/>
              <a:t>infections (such </a:t>
            </a:r>
            <a:r>
              <a:rPr lang="en-US" sz="2000" dirty="0"/>
              <a:t>as pneumonia, meningitis, </a:t>
            </a:r>
            <a:r>
              <a:rPr lang="en-US" sz="2000" dirty="0" smtClean="0"/>
              <a:t>and sepsis) </a:t>
            </a:r>
            <a:r>
              <a:rPr lang="en-US" sz="2000" dirty="0"/>
              <a:t>caused by susceptible organisms and is particularly useful for infections caused by multidrug- resistant strains of these organisms. The drug is administered intravenously and is extensively metabolized before undergoing renal excretion.</a:t>
            </a:r>
          </a:p>
          <a:p>
            <a:endParaRPr lang="en-US" sz="2000" dirty="0"/>
          </a:p>
          <a:p>
            <a:pPr lvl="0"/>
            <a:r>
              <a:rPr lang="en-US" sz="2000" dirty="0" smtClean="0"/>
              <a:t>Aztreonam can cause hypersensitivity reactions and thrombophlebitis. It only rarely shows cross-sensitivity with </a:t>
            </a:r>
            <a:r>
              <a:rPr lang="en-US" sz="2000" dirty="0" err="1" smtClean="0"/>
              <a:t>penicillins</a:t>
            </a:r>
            <a:r>
              <a:rPr lang="en-US" sz="2000" dirty="0" smtClean="0"/>
              <a:t> and </a:t>
            </a:r>
            <a:r>
              <a:rPr lang="en-US" sz="2000" dirty="0" err="1" smtClean="0"/>
              <a:t>cephalosporins</a:t>
            </a:r>
            <a:r>
              <a:rPr lang="en-US" sz="2000" dirty="0" smtClean="0"/>
              <a:t> and can usually be used in persons allergic to other β-</a:t>
            </a:r>
            <a:r>
              <a:rPr lang="en-US" sz="2000" dirty="0" err="1" smtClean="0"/>
              <a:t>lactam</a:t>
            </a:r>
            <a:r>
              <a:rPr lang="en-US" sz="2000" dirty="0" smtClean="0"/>
              <a:t> antibiotics.</a:t>
            </a:r>
          </a:p>
          <a:p>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839200" cy="6019800"/>
          </a:xfrm>
        </p:spPr>
        <p:txBody>
          <a:bodyPr>
            <a:normAutofit lnSpcReduction="10000"/>
          </a:bodyPr>
          <a:lstStyle/>
          <a:p>
            <a:r>
              <a:rPr lang="en-US" b="1" u="sng" dirty="0" err="1" smtClean="0"/>
              <a:t>Carbapenems</a:t>
            </a:r>
            <a:endParaRPr lang="en-US" dirty="0" smtClean="0"/>
          </a:p>
          <a:p>
            <a:r>
              <a:rPr lang="en-US" sz="2000" dirty="0" err="1" smtClean="0"/>
              <a:t>Carbapenems</a:t>
            </a:r>
            <a:r>
              <a:rPr lang="en-US" sz="2000" dirty="0" smtClean="0"/>
              <a:t> are penicillin-like antibiotics in which the sulfur atom of the </a:t>
            </a:r>
            <a:r>
              <a:rPr lang="en-US" sz="2000" dirty="0" err="1" smtClean="0"/>
              <a:t>thiazolidine</a:t>
            </a:r>
            <a:r>
              <a:rPr lang="en-US" sz="2000" dirty="0" smtClean="0"/>
              <a:t> ring is replaced with a carbon atom. These agents are bactericidal to a wide range of gram- positive and gram-negative bacteria, including many aerobic and anaerobic gram-negative bacilli, and they are </a:t>
            </a:r>
            <a:r>
              <a:rPr lang="en-US" sz="2000" b="1" dirty="0" smtClean="0"/>
              <a:t>resistant to many β-</a:t>
            </a:r>
            <a:r>
              <a:rPr lang="en-US" sz="2000" b="1" dirty="0" err="1" smtClean="0"/>
              <a:t>lactamases</a:t>
            </a:r>
            <a:r>
              <a:rPr lang="en-US" sz="2000" dirty="0" smtClean="0"/>
              <a:t>. </a:t>
            </a:r>
            <a:r>
              <a:rPr lang="en-US" sz="2000" b="1" dirty="0" err="1" smtClean="0"/>
              <a:t>Imipenem</a:t>
            </a:r>
            <a:r>
              <a:rPr lang="en-US" sz="2000" b="1" dirty="0" smtClean="0"/>
              <a:t> </a:t>
            </a:r>
            <a:r>
              <a:rPr lang="en-US" sz="2000" dirty="0" smtClean="0"/>
              <a:t>has high affinity for PBP-2, whereas </a:t>
            </a:r>
            <a:r>
              <a:rPr lang="en-US" sz="2000" b="1" dirty="0" err="1" smtClean="0"/>
              <a:t>meropenem</a:t>
            </a:r>
            <a:r>
              <a:rPr lang="en-US" sz="2000" b="1" dirty="0" smtClean="0"/>
              <a:t> </a:t>
            </a:r>
            <a:r>
              <a:rPr lang="en-US" sz="2000" dirty="0" smtClean="0"/>
              <a:t>binds to both PBP-2 and PBP-3. The greater affinity of </a:t>
            </a:r>
            <a:r>
              <a:rPr lang="en-US" sz="2000" dirty="0" err="1" smtClean="0"/>
              <a:t>meropenem</a:t>
            </a:r>
            <a:r>
              <a:rPr lang="en-US" sz="2000" dirty="0" smtClean="0"/>
              <a:t> for PBP-3 may account for its superior activity against </a:t>
            </a:r>
            <a:r>
              <a:rPr lang="en-US" sz="2000" i="1" dirty="0" smtClean="0"/>
              <a:t>P. </a:t>
            </a:r>
            <a:r>
              <a:rPr lang="en-US" sz="2000" i="1" dirty="0" err="1" smtClean="0"/>
              <a:t>aeruginosa</a:t>
            </a:r>
            <a:r>
              <a:rPr lang="en-US" sz="2000" i="1" dirty="0" smtClean="0"/>
              <a:t> </a:t>
            </a:r>
            <a:r>
              <a:rPr lang="en-US" sz="2000" dirty="0" smtClean="0"/>
              <a:t>and other gram-negative organisms</a:t>
            </a:r>
            <a:r>
              <a:rPr lang="en-US" sz="2000" dirty="0"/>
              <a:t>. </a:t>
            </a:r>
            <a:r>
              <a:rPr lang="en-US" sz="2000" b="1" dirty="0" err="1"/>
              <a:t>Meropenem-vaborbactam</a:t>
            </a:r>
            <a:r>
              <a:rPr lang="en-US" sz="2000" dirty="0"/>
              <a:t> is a combination of a </a:t>
            </a:r>
            <a:r>
              <a:rPr lang="en-US" sz="2000" dirty="0" err="1"/>
              <a:t>carbapenem</a:t>
            </a:r>
            <a:r>
              <a:rPr lang="en-US" sz="2000" dirty="0"/>
              <a:t> and a </a:t>
            </a:r>
            <a:r>
              <a:rPr lang="el-GR" sz="2000" dirty="0"/>
              <a:t>β-</a:t>
            </a:r>
            <a:r>
              <a:rPr lang="en-US" sz="2000" dirty="0"/>
              <a:t>lactamase inhibitor. It is approved for </a:t>
            </a:r>
            <a:r>
              <a:rPr lang="en-US" sz="2000" dirty="0" smtClean="0"/>
              <a:t>the treatment </a:t>
            </a:r>
            <a:r>
              <a:rPr lang="en-US" sz="2000" dirty="0"/>
              <a:t>of complicated urinary tract infections including </a:t>
            </a:r>
            <a:r>
              <a:rPr lang="en-US" sz="2000" dirty="0" smtClean="0"/>
              <a:t>pyelonephritis.</a:t>
            </a:r>
            <a:r>
              <a:rPr lang="en-US" sz="2000" b="1" dirty="0"/>
              <a:t> </a:t>
            </a:r>
            <a:r>
              <a:rPr lang="en-US" sz="2000" b="1" dirty="0" err="1"/>
              <a:t>Ertapenem</a:t>
            </a:r>
            <a:r>
              <a:rPr lang="en-US" sz="2000" b="1" dirty="0"/>
              <a:t> </a:t>
            </a:r>
            <a:r>
              <a:rPr lang="en-US" sz="2000" dirty="0"/>
              <a:t>is a newer agent with good in vitro activity against extended-spectrum β-lactamase–producing organisms. </a:t>
            </a:r>
            <a:r>
              <a:rPr lang="en-US" sz="2000" b="1" dirty="0" err="1"/>
              <a:t>Doripenem</a:t>
            </a:r>
            <a:r>
              <a:rPr lang="en-US" sz="2000" b="1" dirty="0"/>
              <a:t> </a:t>
            </a:r>
            <a:r>
              <a:rPr lang="en-US" sz="2000" dirty="0"/>
              <a:t>is a newer ultra-broad-spectrum antibiotic that is particularly active against </a:t>
            </a:r>
            <a:r>
              <a:rPr lang="en-US" sz="2000" i="1" dirty="0"/>
              <a:t>P. </a:t>
            </a:r>
            <a:r>
              <a:rPr lang="en-US" sz="2000" i="1" dirty="0" err="1"/>
              <a:t>aeruginosa</a:t>
            </a:r>
            <a:r>
              <a:rPr lang="en-US" sz="2000" i="1" dirty="0"/>
              <a:t>.</a:t>
            </a:r>
            <a:endParaRPr lang="en-US" sz="2000" dirty="0"/>
          </a:p>
          <a:p>
            <a:pPr lvl="0"/>
            <a:r>
              <a:rPr lang="en-US" sz="2000" dirty="0" err="1"/>
              <a:t>Carbapenems</a:t>
            </a:r>
            <a:r>
              <a:rPr lang="en-US" sz="2000" dirty="0"/>
              <a:t> are used to treat a wide range of systemic infections, </a:t>
            </a:r>
          </a:p>
          <a:p>
            <a:r>
              <a:rPr lang="en-US" sz="2000" dirty="0" smtClean="0"/>
              <a:t>including </a:t>
            </a:r>
            <a:r>
              <a:rPr lang="en-US" sz="2000" dirty="0" smtClean="0"/>
              <a:t>endocarditis, pneumonia, and urinary tract, pelvic, skin and soft tissue, and intra-abdominal infections. They are particularly useful for infections caused by multidrug-resistant organisms and for mixed infections caused by aerobic and anaerobic enteric bacilli.</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915400" cy="5257800"/>
          </a:xfrm>
        </p:spPr>
        <p:txBody>
          <a:bodyPr/>
          <a:lstStyle/>
          <a:p>
            <a:pPr lvl="0"/>
            <a:r>
              <a:rPr lang="en-US" sz="2000" dirty="0" err="1" smtClean="0"/>
              <a:t>Carbapenems</a:t>
            </a:r>
            <a:r>
              <a:rPr lang="en-US" sz="2000" dirty="0" smtClean="0"/>
              <a:t> are administered intravenously. </a:t>
            </a:r>
            <a:r>
              <a:rPr lang="en-US" sz="2000" dirty="0" err="1" smtClean="0"/>
              <a:t>Imipenem</a:t>
            </a:r>
            <a:r>
              <a:rPr lang="en-US" sz="2000" dirty="0" smtClean="0"/>
              <a:t> undergoes cleavage by a </a:t>
            </a:r>
            <a:r>
              <a:rPr lang="en-US" sz="2000" dirty="0" err="1" smtClean="0"/>
              <a:t>dehydropeptidase</a:t>
            </a:r>
            <a:r>
              <a:rPr lang="en-US" sz="2000" dirty="0" smtClean="0"/>
              <a:t> found in the brush border of the proximal renal tubule. This enzyme forms an inactive metabolite that is potentially </a:t>
            </a:r>
            <a:r>
              <a:rPr lang="en-US" sz="2000" dirty="0" err="1" smtClean="0"/>
              <a:t>nephrotoxic</a:t>
            </a:r>
            <a:r>
              <a:rPr lang="en-US" sz="2000" dirty="0" smtClean="0"/>
              <a:t>. Compounding the </a:t>
            </a:r>
            <a:r>
              <a:rPr lang="en-US" sz="2000" dirty="0" err="1" smtClean="0"/>
              <a:t>imipenem</a:t>
            </a:r>
            <a:r>
              <a:rPr lang="en-US" sz="2000" dirty="0" smtClean="0"/>
              <a:t> with </a:t>
            </a:r>
            <a:r>
              <a:rPr lang="en-US" sz="2000" b="1" dirty="0" err="1" smtClean="0"/>
              <a:t>cilastatin</a:t>
            </a:r>
            <a:r>
              <a:rPr lang="en-US" sz="2000" dirty="0" smtClean="0"/>
              <a:t> protects the parent drug and, thus, prevents the formation of the toxic </a:t>
            </a:r>
            <a:r>
              <a:rPr lang="en-US" sz="2000" dirty="0" smtClean="0"/>
              <a:t>metabolite and prolongs </a:t>
            </a:r>
            <a:r>
              <a:rPr lang="en-US" sz="2000" dirty="0"/>
              <a:t>its activity in the </a:t>
            </a:r>
            <a:r>
              <a:rPr lang="en-US" sz="2000" dirty="0" smtClean="0"/>
              <a:t>body. </a:t>
            </a:r>
            <a:r>
              <a:rPr lang="en-US" sz="2000" dirty="0" smtClean="0"/>
              <a:t>Other </a:t>
            </a:r>
            <a:r>
              <a:rPr lang="en-US" sz="2000" dirty="0" err="1" smtClean="0"/>
              <a:t>carbapenems</a:t>
            </a:r>
            <a:r>
              <a:rPr lang="en-US" sz="2000" dirty="0" smtClean="0"/>
              <a:t> are not susceptible to </a:t>
            </a:r>
            <a:r>
              <a:rPr lang="en-US" sz="2000" dirty="0" err="1" smtClean="0"/>
              <a:t>dehydropeptidase</a:t>
            </a:r>
            <a:r>
              <a:rPr lang="en-US" sz="2000" dirty="0" smtClean="0"/>
              <a:t>. The </a:t>
            </a:r>
            <a:r>
              <a:rPr lang="en-US" sz="2000" dirty="0" err="1" smtClean="0"/>
              <a:t>carbapenems</a:t>
            </a:r>
            <a:r>
              <a:rPr lang="en-US" sz="2000" dirty="0" smtClean="0"/>
              <a:t> are eliminated by renal tubular secretion, which can be inhibited by </a:t>
            </a:r>
            <a:r>
              <a:rPr lang="en-US" sz="2000" dirty="0" err="1" smtClean="0"/>
              <a:t>probenecid</a:t>
            </a:r>
            <a:r>
              <a:rPr lang="en-US" sz="2000" dirty="0" smtClean="0"/>
              <a:t>. Dosage adjustments are required when these drugs are given to persons with renal impairment.</a:t>
            </a:r>
          </a:p>
          <a:p>
            <a:pPr lvl="0"/>
            <a:r>
              <a:rPr lang="en-US" sz="2000" dirty="0" smtClean="0"/>
              <a:t>The </a:t>
            </a:r>
            <a:r>
              <a:rPr lang="en-US" sz="2000" dirty="0" err="1" smtClean="0"/>
              <a:t>carbapenems</a:t>
            </a:r>
            <a:r>
              <a:rPr lang="en-US" sz="2000" dirty="0" smtClean="0"/>
              <a:t> exhibit cross-sensitivity with </a:t>
            </a:r>
            <a:r>
              <a:rPr lang="en-US" sz="2000" dirty="0" err="1" smtClean="0"/>
              <a:t>penicillins</a:t>
            </a:r>
            <a:r>
              <a:rPr lang="en-US" sz="2000" dirty="0" smtClean="0"/>
              <a:t> and other β-</a:t>
            </a:r>
            <a:r>
              <a:rPr lang="en-US" sz="2000" dirty="0" err="1" smtClean="0"/>
              <a:t>lactam</a:t>
            </a:r>
            <a:r>
              <a:rPr lang="en-US" sz="2000" dirty="0" smtClean="0"/>
              <a:t> antibiotics and should not be administered to patients who are allergic to these drugs. Though generally well tolerated,</a:t>
            </a:r>
            <a:r>
              <a:rPr lang="en-US" sz="2000" i="1" dirty="0" smtClean="0"/>
              <a:t> </a:t>
            </a:r>
            <a:r>
              <a:rPr lang="en-US" sz="2000" dirty="0" err="1" smtClean="0"/>
              <a:t>Imipenem</a:t>
            </a:r>
            <a:r>
              <a:rPr lang="en-US" sz="2000" dirty="0" smtClean="0"/>
              <a:t>/</a:t>
            </a:r>
            <a:r>
              <a:rPr lang="en-US" sz="2000" dirty="0" err="1" smtClean="0"/>
              <a:t>cilastatin</a:t>
            </a:r>
            <a:r>
              <a:rPr lang="en-US" sz="2000" i="1" dirty="0" smtClean="0"/>
              <a:t> </a:t>
            </a:r>
            <a:r>
              <a:rPr lang="en-US" sz="2000" dirty="0" smtClean="0"/>
              <a:t>can cause nausea, vomiting, and diarrhea. They can cause seizures in patients with epilepsy. Less commonly, </a:t>
            </a:r>
            <a:r>
              <a:rPr lang="en-US" sz="2000" dirty="0" err="1" smtClean="0"/>
              <a:t>carbapenems</a:t>
            </a:r>
            <a:r>
              <a:rPr lang="en-US" sz="2000" dirty="0" smtClean="0"/>
              <a:t> may cause anemia, </a:t>
            </a:r>
            <a:r>
              <a:rPr lang="en-US" sz="2000" dirty="0" err="1" smtClean="0"/>
              <a:t>leukopenia</a:t>
            </a:r>
            <a:r>
              <a:rPr lang="en-US" sz="2000" dirty="0" smtClean="0"/>
              <a:t>, thrombocytopenia, and altered bleeding time.</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686800" cy="6248400"/>
          </a:xfrm>
        </p:spPr>
        <p:txBody>
          <a:bodyPr>
            <a:normAutofit fontScale="92500" lnSpcReduction="20000"/>
          </a:bodyPr>
          <a:lstStyle/>
          <a:p>
            <a:r>
              <a:rPr lang="en-US" sz="2400" b="1" u="sng" dirty="0" smtClean="0"/>
              <a:t>Other Bacterial Cell Wall Synthesis Inhibitors</a:t>
            </a:r>
            <a:endParaRPr lang="en-US" sz="2400" dirty="0" smtClean="0"/>
          </a:p>
          <a:p>
            <a:r>
              <a:rPr lang="en-US" sz="2400" b="1" u="sng" dirty="0" smtClean="0"/>
              <a:t>Vancomycin</a:t>
            </a:r>
            <a:endParaRPr lang="en-US" sz="2400" dirty="0" smtClean="0"/>
          </a:p>
          <a:p>
            <a:r>
              <a:rPr lang="en-US" sz="2000" dirty="0" err="1" smtClean="0"/>
              <a:t>Vancomycin</a:t>
            </a:r>
            <a:r>
              <a:rPr lang="en-US" sz="2000" dirty="0" smtClean="0"/>
              <a:t> is a </a:t>
            </a:r>
            <a:r>
              <a:rPr lang="en-US" sz="2000" dirty="0" err="1" smtClean="0"/>
              <a:t>glycopeptide</a:t>
            </a:r>
            <a:r>
              <a:rPr lang="en-US" sz="2000" dirty="0" smtClean="0"/>
              <a:t> antibiotic that is active against many </a:t>
            </a:r>
            <a:r>
              <a:rPr lang="en-US" sz="2000" b="1" dirty="0" smtClean="0"/>
              <a:t>gram-positive </a:t>
            </a:r>
            <a:r>
              <a:rPr lang="en-US" sz="2000" b="1" dirty="0" err="1" smtClean="0"/>
              <a:t>cocci</a:t>
            </a:r>
            <a:r>
              <a:rPr lang="en-US" sz="2000" b="1" dirty="0" smtClean="0"/>
              <a:t> </a:t>
            </a:r>
            <a:r>
              <a:rPr lang="en-US" sz="2000" dirty="0" smtClean="0"/>
              <a:t>and gram-positive </a:t>
            </a:r>
            <a:r>
              <a:rPr lang="en-US" sz="2000" b="1" dirty="0" smtClean="0"/>
              <a:t>bacilli. </a:t>
            </a:r>
            <a:r>
              <a:rPr lang="en-US" sz="2000" dirty="0" smtClean="0"/>
              <a:t>It is active against </a:t>
            </a:r>
            <a:r>
              <a:rPr lang="en-US" sz="2000" b="1" dirty="0" smtClean="0"/>
              <a:t>MRSA</a:t>
            </a:r>
            <a:r>
              <a:rPr lang="en-US" sz="2000" dirty="0" smtClean="0"/>
              <a:t> and  methicillin-resistant</a:t>
            </a:r>
            <a:r>
              <a:rPr lang="en-US" sz="2000" b="1" dirty="0" smtClean="0"/>
              <a:t>  </a:t>
            </a:r>
            <a:r>
              <a:rPr lang="en-US" sz="2000" i="1" dirty="0" smtClean="0"/>
              <a:t>Staphylococcus  epidermidis </a:t>
            </a:r>
            <a:r>
              <a:rPr lang="en-US" sz="2000" b="1" dirty="0" smtClean="0"/>
              <a:t>(MRSE)</a:t>
            </a:r>
            <a:r>
              <a:rPr lang="en-US" sz="2000" dirty="0" smtClean="0"/>
              <a:t> and it usually is the first choice for treating skin and soft tissue infections and other infections caused by these organisms. </a:t>
            </a:r>
          </a:p>
          <a:p>
            <a:r>
              <a:rPr lang="en-US" sz="2000" dirty="0"/>
              <a:t>It is active primarily </a:t>
            </a:r>
            <a:r>
              <a:rPr lang="en-US" sz="2000" dirty="0" smtClean="0"/>
              <a:t>against </a:t>
            </a:r>
            <a:r>
              <a:rPr lang="en-US" sz="2000" dirty="0" smtClean="0"/>
              <a:t>gram-positive </a:t>
            </a:r>
            <a:r>
              <a:rPr lang="en-US" sz="2000" dirty="0"/>
              <a:t>bacteria due to its large molecular weight </a:t>
            </a:r>
            <a:r>
              <a:rPr lang="en-US" sz="2000" dirty="0" smtClean="0"/>
              <a:t>and lack </a:t>
            </a:r>
            <a:r>
              <a:rPr lang="en-US" sz="2000" dirty="0"/>
              <a:t>of penetration through </a:t>
            </a:r>
            <a:r>
              <a:rPr lang="en-US" sz="2000" dirty="0" smtClean="0"/>
              <a:t>gram-negative </a:t>
            </a:r>
            <a:r>
              <a:rPr lang="en-US" sz="2000" dirty="0"/>
              <a:t>cell </a:t>
            </a:r>
            <a:r>
              <a:rPr lang="en-US" sz="2000" dirty="0" smtClean="0"/>
              <a:t>membranes.</a:t>
            </a:r>
            <a:endParaRPr lang="en-US" sz="2000" dirty="0"/>
          </a:p>
          <a:p>
            <a:endParaRPr lang="en-US" sz="2000" dirty="0"/>
          </a:p>
          <a:p>
            <a:r>
              <a:rPr lang="en-US" sz="2000" dirty="0" smtClean="0"/>
              <a:t>Vancomycin is also used to treat streptococcal and </a:t>
            </a:r>
            <a:r>
              <a:rPr lang="en-US" sz="2000" dirty="0" err="1" smtClean="0"/>
              <a:t>enterococcal</a:t>
            </a:r>
            <a:r>
              <a:rPr lang="en-US" sz="2000" dirty="0" smtClean="0"/>
              <a:t> infections caused by penicillin-resistant organisms, including endocarditis and necrotizing fasciitis</a:t>
            </a:r>
            <a:r>
              <a:rPr lang="en-US" sz="2000" dirty="0"/>
              <a:t>. Vancomycin (in combination with cefotaxime</a:t>
            </a:r>
            <a:r>
              <a:rPr lang="en-US" sz="2000" dirty="0" smtClean="0"/>
              <a:t>,</a:t>
            </a:r>
            <a:r>
              <a:rPr lang="en-US" sz="2000" dirty="0"/>
              <a:t> ceftriaxone, or rifampin) is also recommended for </a:t>
            </a:r>
            <a:r>
              <a:rPr lang="en-US" sz="2000" dirty="0" smtClean="0"/>
              <a:t>treatment of </a:t>
            </a:r>
            <a:r>
              <a:rPr lang="en-US" sz="2000" dirty="0"/>
              <a:t>meningitis suspected or known to be caused by a </a:t>
            </a:r>
            <a:r>
              <a:rPr lang="en-US" sz="2000" dirty="0" smtClean="0"/>
              <a:t>penicillin resistant strain </a:t>
            </a:r>
            <a:r>
              <a:rPr lang="en-US" sz="2000" dirty="0"/>
              <a:t>of pneumococcus. However, some strains of staphylococci and enterococci have acquired resistance to vancomycin through mutations that alter the amino acid sequence of the cell wall </a:t>
            </a:r>
            <a:r>
              <a:rPr lang="en-US" sz="2000" dirty="0" err="1"/>
              <a:t>pentapeptide</a:t>
            </a:r>
            <a:r>
              <a:rPr lang="en-US" sz="2000" dirty="0"/>
              <a:t> containing </a:t>
            </a:r>
            <a:r>
              <a:rPr lang="en-US" sz="2000" dirty="0" smtClean="0"/>
              <a:t>D-alanine</a:t>
            </a:r>
            <a:r>
              <a:rPr lang="en-US" sz="2000" dirty="0"/>
              <a:t>.</a:t>
            </a:r>
          </a:p>
          <a:p>
            <a:endParaRPr lang="en-US" sz="2000" dirty="0"/>
          </a:p>
          <a:p>
            <a:endParaRPr lang="en-US" sz="2000" dirty="0"/>
          </a:p>
          <a:p>
            <a:pPr lvl="0"/>
            <a:r>
              <a:rPr lang="en-US" sz="2000" dirty="0" smtClean="0"/>
              <a:t>Vancomycin is also active against </a:t>
            </a:r>
            <a:r>
              <a:rPr lang="en-US" sz="2000" i="1" dirty="0" smtClean="0"/>
              <a:t>Bacillus, Clostridium</a:t>
            </a:r>
            <a:r>
              <a:rPr lang="en-US" sz="2000" dirty="0" smtClean="0"/>
              <a:t>, and </a:t>
            </a:r>
            <a:r>
              <a:rPr lang="en-US" sz="2000" i="1" dirty="0" smtClean="0"/>
              <a:t>Corynebacterium </a:t>
            </a:r>
            <a:r>
              <a:rPr lang="en-US" sz="2000" dirty="0" smtClean="0"/>
              <a:t>species. Although it has been used to treat diarrhea and </a:t>
            </a:r>
            <a:r>
              <a:rPr lang="en-US" sz="2000" b="1" dirty="0" err="1" smtClean="0"/>
              <a:t>pseudomembranous</a:t>
            </a:r>
            <a:r>
              <a:rPr lang="en-US" sz="2000" b="1" dirty="0" smtClean="0"/>
              <a:t> colitis </a:t>
            </a:r>
            <a:r>
              <a:rPr lang="en-US" sz="2000" dirty="0" smtClean="0"/>
              <a:t>caused by</a:t>
            </a:r>
            <a:r>
              <a:rPr lang="en-US" sz="2000" i="1" dirty="0" smtClean="0"/>
              <a:t> C. difficile, </a:t>
            </a:r>
            <a:r>
              <a:rPr lang="en-US" sz="2000" b="1" dirty="0" smtClean="0"/>
              <a:t>metronidazole</a:t>
            </a:r>
            <a:r>
              <a:rPr lang="en-US" sz="2000" dirty="0" smtClean="0"/>
              <a:t> is usually preferred for this infection.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382000" cy="5943600"/>
          </a:xfrm>
        </p:spPr>
        <p:txBody>
          <a:bodyPr/>
          <a:lstStyle/>
          <a:p>
            <a:r>
              <a:rPr lang="en-US" sz="2800" b="1" u="sng" dirty="0" err="1" smtClean="0"/>
              <a:t>Cephalosporins</a:t>
            </a:r>
            <a:endParaRPr lang="en-US" sz="2800" b="1" dirty="0" smtClean="0"/>
          </a:p>
          <a:p>
            <a:pPr>
              <a:buFont typeface="Wingdings" panose="05000000000000000000" pitchFamily="2" charset="2"/>
              <a:buChar char="q"/>
            </a:pPr>
            <a:r>
              <a:rPr lang="en-US" sz="2200" dirty="0" smtClean="0"/>
              <a:t>The </a:t>
            </a:r>
            <a:r>
              <a:rPr lang="en-US" sz="2200" dirty="0" err="1" smtClean="0"/>
              <a:t>cephalosporins</a:t>
            </a:r>
            <a:r>
              <a:rPr lang="en-US" sz="2200" dirty="0" smtClean="0"/>
              <a:t> are one of the largest and most widely used groups of antibiotics.</a:t>
            </a:r>
          </a:p>
          <a:p>
            <a:pPr>
              <a:buFont typeface="Wingdings" panose="05000000000000000000" pitchFamily="2" charset="2"/>
              <a:buChar char="q"/>
            </a:pPr>
            <a:r>
              <a:rPr lang="en-US" sz="2200" dirty="0" smtClean="0"/>
              <a:t>They are </a:t>
            </a:r>
            <a:r>
              <a:rPr lang="en-US" sz="2200" dirty="0" smtClean="0"/>
              <a:t>β-lactam antibiotics that are closely related both structurally and functionally to the </a:t>
            </a:r>
            <a:r>
              <a:rPr lang="en-US" sz="2200" dirty="0" err="1" smtClean="0"/>
              <a:t>penicillins</a:t>
            </a:r>
            <a:r>
              <a:rPr lang="en-US" sz="2200" dirty="0" smtClean="0"/>
              <a:t>. They  have the same mode of action as </a:t>
            </a:r>
            <a:r>
              <a:rPr lang="en-US" sz="2200" dirty="0" err="1" smtClean="0"/>
              <a:t>penicillins</a:t>
            </a:r>
            <a:r>
              <a:rPr lang="en-US" sz="2200" dirty="0"/>
              <a:t> </a:t>
            </a:r>
            <a:r>
              <a:rPr lang="en-US" sz="2200" dirty="0" smtClean="0"/>
              <a:t>and are  </a:t>
            </a:r>
            <a:r>
              <a:rPr lang="en-US" sz="2200" dirty="0"/>
              <a:t>more </a:t>
            </a:r>
            <a:r>
              <a:rPr lang="en-US" sz="2200" dirty="0" smtClean="0"/>
              <a:t>stable to  </a:t>
            </a:r>
            <a:r>
              <a:rPr lang="en-US" sz="2200" dirty="0"/>
              <a:t>many  bacterial  </a:t>
            </a:r>
            <a:r>
              <a:rPr lang="el-GR" sz="2200" dirty="0"/>
              <a:t>β</a:t>
            </a:r>
            <a:r>
              <a:rPr lang="en-US" sz="2200" dirty="0"/>
              <a:t>-lactamases  and,  therefore, </a:t>
            </a:r>
            <a:r>
              <a:rPr lang="en-US" sz="2200" dirty="0" smtClean="0"/>
              <a:t>have broader spectrum </a:t>
            </a:r>
            <a:r>
              <a:rPr lang="en-US" sz="2200" dirty="0"/>
              <a:t>of activity.</a:t>
            </a:r>
          </a:p>
          <a:p>
            <a:pPr>
              <a:buFont typeface="Wingdings" panose="05000000000000000000" pitchFamily="2" charset="2"/>
              <a:buChar char="q"/>
            </a:pPr>
            <a:r>
              <a:rPr lang="en-US" sz="2200" dirty="0" smtClean="0"/>
              <a:t>Based on differences in their antimicrobial spectrum, they have been divided into four generations. The first-generation </a:t>
            </a:r>
            <a:r>
              <a:rPr lang="en-US" sz="2200" dirty="0" err="1" smtClean="0"/>
              <a:t>cephalosporins</a:t>
            </a:r>
            <a:r>
              <a:rPr lang="en-US" sz="2200" dirty="0" smtClean="0"/>
              <a:t> are primarily active against gram-positive </a:t>
            </a:r>
            <a:r>
              <a:rPr lang="en-US" sz="2200" dirty="0" err="1" smtClean="0"/>
              <a:t>cocci</a:t>
            </a:r>
            <a:r>
              <a:rPr lang="en-US" sz="2200" dirty="0" smtClean="0"/>
              <a:t> and a limited number of gram-negative bacilli. Subsequent generations of </a:t>
            </a:r>
            <a:r>
              <a:rPr lang="en-US" sz="2200" dirty="0" err="1" smtClean="0"/>
              <a:t>cephalosporins</a:t>
            </a:r>
            <a:r>
              <a:rPr lang="en-US" sz="2200" dirty="0" smtClean="0"/>
              <a:t> have increased activity against gram-negative bacilli and less activity against some species of gram-positive </a:t>
            </a:r>
            <a:r>
              <a:rPr lang="en-US" sz="2200" dirty="0" err="1" smtClean="0"/>
              <a:t>cocci</a:t>
            </a:r>
            <a:r>
              <a:rPr lang="en-US" sz="2200" dirty="0" smtClean="0"/>
              <a:t>.</a:t>
            </a:r>
          </a:p>
          <a:p>
            <a:pPr>
              <a:buFont typeface="Wingdings" panose="05000000000000000000" pitchFamily="2" charset="2"/>
              <a:buChar char="q"/>
            </a:pPr>
            <a:endParaRPr lang="en-US" sz="2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686800" cy="5943600"/>
          </a:xfrm>
        </p:spPr>
        <p:txBody>
          <a:bodyPr>
            <a:normAutofit/>
          </a:bodyPr>
          <a:lstStyle/>
          <a:p>
            <a:pPr lvl="0"/>
            <a:r>
              <a:rPr lang="en-US" sz="2000" dirty="0"/>
              <a:t>Vancomycin is poorly absorbed from the gut and must be administered </a:t>
            </a:r>
            <a:r>
              <a:rPr lang="en-US" sz="2000" dirty="0" err="1"/>
              <a:t>parenterally</a:t>
            </a:r>
            <a:r>
              <a:rPr lang="en-US" sz="2000" dirty="0"/>
              <a:t> to treat systemic infections, though it is given orally to treat gastrointestinal C. difficile infections. Vancomycin is distributed to most body fluids and tissues, and it is excreted in the urine by the process of glomerular filtration. The half-life of vancomycin is normally about 6 hours, but the half-life is markedly </a:t>
            </a:r>
            <a:r>
              <a:rPr lang="en-US" sz="2000" dirty="0" smtClean="0"/>
              <a:t>prolonged </a:t>
            </a:r>
            <a:r>
              <a:rPr lang="en-US" sz="2000" dirty="0"/>
              <a:t>in patients with renal failure.</a:t>
            </a:r>
          </a:p>
          <a:p>
            <a:pPr lvl="0"/>
            <a:endParaRPr lang="en-US" sz="2000" dirty="0"/>
          </a:p>
          <a:p>
            <a:pPr lvl="0"/>
            <a:r>
              <a:rPr lang="en-US" sz="2000" dirty="0" smtClean="0"/>
              <a:t>Improvements in the manufacturing of vancomycin preparations have reduced the incidence of </a:t>
            </a:r>
            <a:r>
              <a:rPr lang="en-US" sz="2000" b="1" dirty="0" smtClean="0"/>
              <a:t>nephrotoxicity </a:t>
            </a:r>
            <a:r>
              <a:rPr lang="en-US" sz="2000" dirty="0" smtClean="0"/>
              <a:t>and </a:t>
            </a:r>
            <a:r>
              <a:rPr lang="en-US" sz="2000" b="1" dirty="0" smtClean="0"/>
              <a:t>ototoxicity </a:t>
            </a:r>
            <a:r>
              <a:rPr lang="en-US" sz="2000" dirty="0" smtClean="0"/>
              <a:t>associated with their use. </a:t>
            </a:r>
            <a:r>
              <a:rPr lang="en-US" sz="2000" dirty="0" err="1" smtClean="0"/>
              <a:t>Vancomycin</a:t>
            </a:r>
            <a:r>
              <a:rPr lang="en-US" sz="2000" dirty="0" smtClean="0"/>
              <a:t>, however, should be used cautiously with other </a:t>
            </a:r>
            <a:r>
              <a:rPr lang="en-US" sz="2000" dirty="0" err="1" smtClean="0"/>
              <a:t>nephrotoxic</a:t>
            </a:r>
            <a:r>
              <a:rPr lang="en-US" sz="2000" dirty="0" smtClean="0"/>
              <a:t> drugs, including </a:t>
            </a:r>
            <a:r>
              <a:rPr lang="en-US" sz="2000" dirty="0" err="1" smtClean="0"/>
              <a:t>aminoglycosides</a:t>
            </a:r>
            <a:r>
              <a:rPr lang="en-US" sz="2000" dirty="0" smtClean="0"/>
              <a:t> and </a:t>
            </a:r>
            <a:r>
              <a:rPr lang="en-US" sz="2000" dirty="0" err="1" smtClean="0"/>
              <a:t>amphotericin</a:t>
            </a:r>
            <a:r>
              <a:rPr lang="en-US" sz="2000" dirty="0" smtClean="0"/>
              <a:t> B. The </a:t>
            </a:r>
            <a:r>
              <a:rPr lang="en-US" sz="2000" dirty="0" err="1" smtClean="0"/>
              <a:t>ototoxic</a:t>
            </a:r>
            <a:r>
              <a:rPr lang="en-US" sz="2000" dirty="0" smtClean="0"/>
              <a:t> effects of </a:t>
            </a:r>
            <a:r>
              <a:rPr lang="en-US" sz="2000" dirty="0" err="1" smtClean="0"/>
              <a:t>vancomycin</a:t>
            </a:r>
            <a:r>
              <a:rPr lang="en-US" sz="2000" dirty="0" smtClean="0"/>
              <a:t> can include both </a:t>
            </a:r>
            <a:r>
              <a:rPr lang="en-US" sz="2000" b="1" dirty="0" smtClean="0"/>
              <a:t>vestibular dysfunction </a:t>
            </a:r>
            <a:r>
              <a:rPr lang="en-US" sz="2000" dirty="0" smtClean="0"/>
              <a:t>(ataxia, vertigo, </a:t>
            </a:r>
            <a:r>
              <a:rPr lang="en-US" sz="2000" dirty="0" err="1" smtClean="0"/>
              <a:t>nystagmus</a:t>
            </a:r>
            <a:r>
              <a:rPr lang="en-US" sz="2000" dirty="0" smtClean="0"/>
              <a:t>, and nausea) and</a:t>
            </a:r>
            <a:r>
              <a:rPr lang="en-US" sz="2000" b="1" dirty="0" smtClean="0"/>
              <a:t> cochlear dysfunction </a:t>
            </a:r>
            <a:r>
              <a:rPr lang="en-US" sz="2000" dirty="0" smtClean="0"/>
              <a:t>(tinnitus and hearing loss). </a:t>
            </a:r>
            <a:r>
              <a:rPr lang="en-US" sz="2000" dirty="0" err="1" smtClean="0"/>
              <a:t>Ototoxicity</a:t>
            </a:r>
            <a:r>
              <a:rPr lang="en-US" sz="2000" dirty="0" smtClean="0"/>
              <a:t> is usually caused by excessive serum concentrations and is reversible when these concentrations are reduced. If </a:t>
            </a:r>
            <a:r>
              <a:rPr lang="en-US" sz="2000" dirty="0" err="1" smtClean="0"/>
              <a:t>vancomycin</a:t>
            </a:r>
            <a:r>
              <a:rPr lang="en-US" sz="2000" dirty="0" smtClean="0"/>
              <a:t> is infused at an excessive rate, it can cause hypotension and an </a:t>
            </a:r>
            <a:r>
              <a:rPr lang="en-US" sz="2000" b="1" dirty="0" err="1" smtClean="0"/>
              <a:t>erythematous</a:t>
            </a:r>
            <a:r>
              <a:rPr lang="en-US" sz="2000" b="1" dirty="0" smtClean="0"/>
              <a:t> rash </a:t>
            </a:r>
            <a:r>
              <a:rPr lang="en-US" sz="2000" dirty="0" smtClean="0"/>
              <a:t>on the face and upper body known as the </a:t>
            </a:r>
            <a:r>
              <a:rPr lang="en-US" sz="2000" b="1" dirty="0" smtClean="0"/>
              <a:t>red neck </a:t>
            </a:r>
            <a:r>
              <a:rPr lang="en-US" sz="2000" dirty="0" smtClean="0"/>
              <a:t>or </a:t>
            </a:r>
            <a:r>
              <a:rPr lang="en-US" sz="2000" b="1" dirty="0" smtClean="0"/>
              <a:t>red man syndrome.</a:t>
            </a:r>
            <a:endParaRPr lang="en-US" sz="2000"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95400"/>
            <a:ext cx="8915400" cy="5562600"/>
          </a:xfrm>
        </p:spPr>
        <p:txBody>
          <a:bodyPr>
            <a:normAutofit fontScale="85000" lnSpcReduction="10000"/>
          </a:bodyPr>
          <a:lstStyle/>
          <a:p>
            <a:r>
              <a:rPr lang="en-US" b="1" dirty="0"/>
              <a:t>Telavancin </a:t>
            </a:r>
            <a:r>
              <a:rPr lang="en-US" dirty="0"/>
              <a:t>is a synthetic derivative of vancomycin that is approved for the treatment of skin and soft tissue infections caused by methicillin-sensitive and methicillin-resistant S. aureus and vancomycin-sensitive Enterococcus </a:t>
            </a:r>
            <a:r>
              <a:rPr lang="en-US" dirty="0" err="1"/>
              <a:t>faecalis</a:t>
            </a:r>
            <a:r>
              <a:rPr lang="en-US" dirty="0"/>
              <a:t>. The drug appears to be equivalent to vancomycin in most respects</a:t>
            </a:r>
            <a:r>
              <a:rPr lang="en-US" dirty="0" smtClean="0"/>
              <a:t>.</a:t>
            </a:r>
          </a:p>
          <a:p>
            <a:pPr marL="293688" indent="0">
              <a:buNone/>
            </a:pPr>
            <a:r>
              <a:rPr lang="en-US" dirty="0" err="1"/>
              <a:t>Telavancin</a:t>
            </a:r>
            <a:r>
              <a:rPr lang="en-US" dirty="0"/>
              <a:t> is considered an alternative to </a:t>
            </a:r>
            <a:r>
              <a:rPr lang="en-US" dirty="0" err="1"/>
              <a:t>vancomycin</a:t>
            </a:r>
            <a:r>
              <a:rPr lang="en-US" dirty="0"/>
              <a:t> in treating acute bacterial skin </a:t>
            </a:r>
            <a:r>
              <a:rPr lang="en-US" dirty="0" smtClean="0"/>
              <a:t>and skin </a:t>
            </a:r>
            <a:r>
              <a:rPr lang="en-US" dirty="0"/>
              <a:t>structure infections (ABSSSIs) and hospital-acquired pneumonia caused by resistant gram-positive organisms</a:t>
            </a:r>
            <a:r>
              <a:rPr lang="en-US" dirty="0" smtClean="0"/>
              <a:t>,</a:t>
            </a:r>
            <a:r>
              <a:rPr lang="en-US" dirty="0"/>
              <a:t> including MRSA. The use of </a:t>
            </a:r>
            <a:r>
              <a:rPr lang="en-US" dirty="0" err="1"/>
              <a:t>telavancin</a:t>
            </a:r>
            <a:r>
              <a:rPr lang="en-US" dirty="0"/>
              <a:t> in clinical practice is limited by significant adverse effects (for example, renal impairment), interaction with anticoagulants, risk of fetal harm in pregnant women.</a:t>
            </a:r>
          </a:p>
          <a:p>
            <a:r>
              <a:rPr lang="en-US" b="1" dirty="0" err="1" smtClean="0"/>
              <a:t>Dalbavancin</a:t>
            </a:r>
            <a:r>
              <a:rPr lang="en-US" dirty="0" smtClean="0"/>
              <a:t> </a:t>
            </a:r>
            <a:r>
              <a:rPr lang="en-US" dirty="0"/>
              <a:t>and </a:t>
            </a:r>
            <a:r>
              <a:rPr lang="en-US" b="1" dirty="0" err="1"/>
              <a:t>oritavancin</a:t>
            </a:r>
            <a:r>
              <a:rPr lang="en-US" dirty="0"/>
              <a:t> are semisynthetic </a:t>
            </a:r>
            <a:r>
              <a:rPr lang="en-US" dirty="0" err="1" smtClean="0"/>
              <a:t>lipoglycopeptides</a:t>
            </a:r>
            <a:r>
              <a:rPr lang="en-US" dirty="0" smtClean="0"/>
              <a:t> derived </a:t>
            </a:r>
            <a:r>
              <a:rPr lang="en-US" dirty="0"/>
              <a:t>from </a:t>
            </a:r>
            <a:r>
              <a:rPr lang="en-US" dirty="0" smtClean="0"/>
              <a:t>teicoplanin. Both </a:t>
            </a:r>
            <a:r>
              <a:rPr lang="en-US" dirty="0"/>
              <a:t>agents have extremely long half-lives of greater than 10 days</a:t>
            </a:r>
            <a:r>
              <a:rPr lang="en-US" dirty="0" smtClean="0"/>
              <a:t>,</a:t>
            </a:r>
            <a:r>
              <a:rPr lang="en-US" dirty="0"/>
              <a:t> which allows </a:t>
            </a:r>
            <a:r>
              <a:rPr lang="en-US" dirty="0" smtClean="0"/>
              <a:t>for </a:t>
            </a:r>
            <a:r>
              <a:rPr lang="en-US" dirty="0"/>
              <a:t>single-dose administration for the management of </a:t>
            </a:r>
            <a:r>
              <a:rPr lang="en-US" dirty="0" smtClean="0"/>
              <a:t>ABSSSI.</a:t>
            </a: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791433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915400" cy="5410200"/>
          </a:xfrm>
        </p:spPr>
        <p:txBody>
          <a:bodyPr/>
          <a:lstStyle/>
          <a:p>
            <a:r>
              <a:rPr lang="en-US" sz="2800" b="1" u="sng" dirty="0" err="1" smtClean="0"/>
              <a:t>Daptomycin</a:t>
            </a:r>
            <a:endParaRPr lang="en-US" sz="2800" dirty="0" smtClean="0"/>
          </a:p>
          <a:p>
            <a:pPr lvl="0"/>
            <a:r>
              <a:rPr lang="en-US" sz="2400" dirty="0" err="1" smtClean="0"/>
              <a:t>Daptomycin</a:t>
            </a:r>
            <a:r>
              <a:rPr lang="en-US" sz="2400" dirty="0" smtClean="0"/>
              <a:t> is a bactericidal concentration-dependent cyclic </a:t>
            </a:r>
            <a:r>
              <a:rPr lang="en-US" sz="2400" dirty="0" err="1" smtClean="0"/>
              <a:t>lipopeptide</a:t>
            </a:r>
            <a:r>
              <a:rPr lang="en-US" sz="2400" dirty="0" smtClean="0"/>
              <a:t> antibiotic that causes rapid depolarization of the cell membrane, inhibits intracellular synthesis of DNA, RNA, and protein. It is an alternative to other agents for treating infections caused by resistant gram-positive organisms, including MRSA and </a:t>
            </a:r>
            <a:r>
              <a:rPr lang="en-US" sz="2400" dirty="0" err="1" smtClean="0"/>
              <a:t>vancomycin</a:t>
            </a:r>
            <a:r>
              <a:rPr lang="en-US" sz="2400" dirty="0" smtClean="0"/>
              <a:t>- resistant </a:t>
            </a:r>
            <a:r>
              <a:rPr lang="en-US" sz="2400" dirty="0" err="1" smtClean="0"/>
              <a:t>enterococci</a:t>
            </a:r>
            <a:r>
              <a:rPr lang="en-US" sz="2400" dirty="0" smtClean="0"/>
              <a:t> (VRE). </a:t>
            </a:r>
            <a:r>
              <a:rPr lang="en-US" sz="2400" dirty="0" err="1" smtClean="0"/>
              <a:t>Daptomycin</a:t>
            </a:r>
            <a:r>
              <a:rPr lang="en-US" sz="2400" dirty="0" smtClean="0"/>
              <a:t> is indicated for the treatment of complicated skin and skin structure infections and </a:t>
            </a:r>
            <a:r>
              <a:rPr lang="en-US" sz="2400" dirty="0" err="1" smtClean="0"/>
              <a:t>bacteremia</a:t>
            </a:r>
            <a:r>
              <a:rPr lang="en-US" sz="2400" dirty="0" smtClean="0"/>
              <a:t> caused by S</a:t>
            </a:r>
            <a:r>
              <a:rPr lang="ar-IQ" sz="2400" dirty="0" smtClean="0"/>
              <a:t>.</a:t>
            </a:r>
            <a:r>
              <a:rPr lang="en-US" sz="2400" dirty="0" smtClean="0"/>
              <a:t> </a:t>
            </a:r>
            <a:r>
              <a:rPr lang="en-US" sz="2400" dirty="0" err="1" smtClean="0"/>
              <a:t>aureus</a:t>
            </a:r>
            <a:r>
              <a:rPr lang="en-US" sz="2400" dirty="0" smtClean="0"/>
              <a:t>. Additionally, </a:t>
            </a:r>
            <a:r>
              <a:rPr lang="en-US" sz="2400" dirty="0" err="1" smtClean="0"/>
              <a:t>daptomycin</a:t>
            </a:r>
            <a:r>
              <a:rPr lang="en-US" sz="2400" dirty="0" smtClean="0"/>
              <a:t> is inactivated by pulmonary surfactants; thus, it should never be used in the treatment of pneumonia. Adverse effects may include </a:t>
            </a:r>
            <a:r>
              <a:rPr lang="en-US" sz="2400" dirty="0" err="1" smtClean="0"/>
              <a:t>Myalgias</a:t>
            </a:r>
            <a:r>
              <a:rPr lang="en-US" sz="2400" dirty="0" smtClean="0"/>
              <a:t>, elevated hepatic </a:t>
            </a:r>
            <a:r>
              <a:rPr lang="en-US" sz="2400" dirty="0" err="1" smtClean="0"/>
              <a:t>transaminases</a:t>
            </a:r>
            <a:r>
              <a:rPr lang="en-US" sz="2400" dirty="0" smtClean="0"/>
              <a:t> and </a:t>
            </a:r>
            <a:r>
              <a:rPr lang="en-US" sz="2400" dirty="0" err="1" smtClean="0"/>
              <a:t>creatine</a:t>
            </a:r>
            <a:r>
              <a:rPr lang="en-US" sz="2400" dirty="0" smtClean="0"/>
              <a:t> </a:t>
            </a:r>
            <a:r>
              <a:rPr lang="en-US" sz="2400" dirty="0" err="1" smtClean="0"/>
              <a:t>phosphokinases</a:t>
            </a:r>
            <a:r>
              <a:rPr lang="en-US" sz="2400" dirty="0" smtClean="0"/>
              <a:t> and </a:t>
            </a:r>
            <a:r>
              <a:rPr lang="en-US" sz="2400" dirty="0" err="1" smtClean="0"/>
              <a:t>rhabdomyolysis</a:t>
            </a:r>
            <a:r>
              <a:rPr lang="en-US" sz="2400" dirty="0" smtClean="0"/>
              <a:t>.</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324600"/>
          </a:xfrm>
        </p:spPr>
        <p:txBody>
          <a:bodyPr>
            <a:normAutofit/>
          </a:bodyPr>
          <a:lstStyle/>
          <a:p>
            <a:r>
              <a:rPr lang="en-US" sz="2000" b="1" u="sng" dirty="0" err="1" smtClean="0"/>
              <a:t>Bacitracin</a:t>
            </a:r>
            <a:endParaRPr lang="en-US" sz="2000" dirty="0" smtClean="0"/>
          </a:p>
          <a:p>
            <a:r>
              <a:rPr lang="en-US" sz="1800" dirty="0" err="1" smtClean="0"/>
              <a:t>Bacitracin</a:t>
            </a:r>
            <a:r>
              <a:rPr lang="en-US" sz="1800" dirty="0" smtClean="0"/>
              <a:t> is an antibiotic derived from a </a:t>
            </a:r>
            <a:r>
              <a:rPr lang="en-US" sz="1800" i="1" dirty="0" smtClean="0"/>
              <a:t>Bacillus </a:t>
            </a:r>
            <a:r>
              <a:rPr lang="en-US" sz="1800" i="1" dirty="0" err="1" smtClean="0"/>
              <a:t>subtilis</a:t>
            </a:r>
            <a:r>
              <a:rPr lang="en-US" sz="1800" i="1" dirty="0" smtClean="0"/>
              <a:t> </a:t>
            </a:r>
            <a:r>
              <a:rPr lang="en-US" sz="1800" dirty="0" smtClean="0"/>
              <a:t>strain. The drug inhibits cell wall peptidoglycan synthesis by blocking the regeneration of </a:t>
            </a:r>
            <a:r>
              <a:rPr lang="en-US" sz="1800" dirty="0" err="1" smtClean="0"/>
              <a:t>bactoprenol</a:t>
            </a:r>
            <a:r>
              <a:rPr lang="en-US" sz="1800" dirty="0" smtClean="0"/>
              <a:t> phosphate, the lipid carrier molecule that transfers </a:t>
            </a:r>
            <a:r>
              <a:rPr lang="en-US" sz="1800" dirty="0"/>
              <a:t>peptidoglycan subunits to the growing cell wall</a:t>
            </a:r>
            <a:r>
              <a:rPr lang="en-US" sz="1800" dirty="0" smtClean="0"/>
              <a:t>. </a:t>
            </a:r>
            <a:r>
              <a:rPr lang="en-US" sz="1800" dirty="0"/>
              <a:t>Bacitracin is active against gram-positive cocci, including staphylococci and streptococci, and it is primarily used for the topical treatment of minor skin and ocular infections. It is often combined with </a:t>
            </a:r>
            <a:r>
              <a:rPr lang="en-US" sz="1800" dirty="0" err="1"/>
              <a:t>polymyxin</a:t>
            </a:r>
            <a:r>
              <a:rPr lang="en-US" sz="1800" dirty="0"/>
              <a:t> or neomycin in ointments and creams. Bacitracin is very nephrotoxic and is not used systemically.</a:t>
            </a:r>
          </a:p>
          <a:p>
            <a:pPr lvl="0"/>
            <a:endParaRPr lang="en-US" sz="1800" dirty="0"/>
          </a:p>
          <a:p>
            <a:pPr>
              <a:buNone/>
            </a:pPr>
            <a:r>
              <a:rPr lang="en-US" sz="1800" dirty="0" smtClean="0"/>
              <a:t>     </a:t>
            </a:r>
            <a:r>
              <a:rPr lang="en-US" sz="2000" b="1" u="sng" dirty="0" err="1" smtClean="0"/>
              <a:t>Fosfomycin</a:t>
            </a:r>
            <a:endParaRPr lang="en-US" sz="2000" dirty="0" smtClean="0"/>
          </a:p>
          <a:p>
            <a:pPr lvl="0"/>
            <a:r>
              <a:rPr lang="en-US" sz="1800" dirty="0" err="1" smtClean="0"/>
              <a:t>Fosfomycin</a:t>
            </a:r>
            <a:r>
              <a:rPr lang="en-US" sz="1800" dirty="0" smtClean="0"/>
              <a:t> is a is a bactericidal synthetic derivative of </a:t>
            </a:r>
            <a:r>
              <a:rPr lang="en-US" sz="1800" dirty="0" err="1" smtClean="0"/>
              <a:t>phosphonic</a:t>
            </a:r>
            <a:r>
              <a:rPr lang="en-US" sz="1800" dirty="0" smtClean="0"/>
              <a:t> acid that blocks cell wall synthesis by inhibiting the enzyme UDP-</a:t>
            </a:r>
            <a:r>
              <a:rPr lang="en-US" sz="1800" i="1" dirty="0" smtClean="0"/>
              <a:t>N</a:t>
            </a:r>
            <a:r>
              <a:rPr lang="en-US" sz="1800" dirty="0" smtClean="0"/>
              <a:t>-</a:t>
            </a:r>
            <a:r>
              <a:rPr lang="en-US" sz="1800" dirty="0" err="1" smtClean="0"/>
              <a:t>acetylglucosamine</a:t>
            </a:r>
            <a:r>
              <a:rPr lang="en-US" sz="1800" dirty="0" smtClean="0"/>
              <a:t> </a:t>
            </a:r>
            <a:r>
              <a:rPr lang="en-US" sz="1800" dirty="0" err="1" smtClean="0"/>
              <a:t>enolpyruvyl</a:t>
            </a:r>
            <a:r>
              <a:rPr lang="en-US" sz="1800" dirty="0" smtClean="0"/>
              <a:t> </a:t>
            </a:r>
            <a:r>
              <a:rPr lang="en-US" sz="1800" dirty="0" err="1" smtClean="0"/>
              <a:t>transferase</a:t>
            </a:r>
            <a:r>
              <a:rPr lang="en-US" sz="1800" dirty="0" smtClean="0"/>
              <a:t>, which catalyzes the first step in </a:t>
            </a:r>
            <a:r>
              <a:rPr lang="en-US" sz="1800" dirty="0" err="1" smtClean="0"/>
              <a:t>peptidoglycan</a:t>
            </a:r>
            <a:r>
              <a:rPr lang="en-US" sz="1800" dirty="0" smtClean="0"/>
              <a:t> synthesis.</a:t>
            </a:r>
          </a:p>
          <a:p>
            <a:pPr lvl="0"/>
            <a:r>
              <a:rPr lang="en-US" sz="1800" dirty="0" err="1" smtClean="0"/>
              <a:t>Fosfomycin</a:t>
            </a:r>
            <a:r>
              <a:rPr lang="en-US" sz="1800" dirty="0" smtClean="0"/>
              <a:t> is active against </a:t>
            </a:r>
            <a:r>
              <a:rPr lang="en-US" sz="1800" dirty="0" err="1" smtClean="0"/>
              <a:t>enterococci</a:t>
            </a:r>
            <a:r>
              <a:rPr lang="en-US" sz="1800" dirty="0" smtClean="0"/>
              <a:t> and many gram- negative enteric bacilli, including </a:t>
            </a:r>
            <a:r>
              <a:rPr lang="en-US" sz="1800" i="1" dirty="0" smtClean="0"/>
              <a:t>E. coli, </a:t>
            </a:r>
            <a:r>
              <a:rPr lang="en-US" sz="1800" i="1" dirty="0" err="1" smtClean="0"/>
              <a:t>Citrobacter</a:t>
            </a:r>
            <a:r>
              <a:rPr lang="en-US" sz="1800" i="1" dirty="0" smtClean="0"/>
              <a:t> </a:t>
            </a:r>
            <a:r>
              <a:rPr lang="en-US" sz="1800" dirty="0" smtClean="0"/>
              <a:t>species, </a:t>
            </a:r>
            <a:r>
              <a:rPr lang="en-US" sz="1800" i="1" dirty="0" err="1" smtClean="0"/>
              <a:t>Klebsiella</a:t>
            </a:r>
            <a:r>
              <a:rPr lang="en-US" sz="1800" i="1" dirty="0" smtClean="0"/>
              <a:t> </a:t>
            </a:r>
            <a:r>
              <a:rPr lang="en-US" sz="1800" dirty="0" smtClean="0"/>
              <a:t>species, </a:t>
            </a:r>
            <a:r>
              <a:rPr lang="en-US" sz="1800" i="1" dirty="0" smtClean="0"/>
              <a:t>Proteus </a:t>
            </a:r>
            <a:r>
              <a:rPr lang="en-US" sz="1800" dirty="0" smtClean="0"/>
              <a:t>species, and </a:t>
            </a:r>
            <a:r>
              <a:rPr lang="en-US" sz="1800" i="1" dirty="0" err="1" smtClean="0"/>
              <a:t>Serratia</a:t>
            </a:r>
            <a:r>
              <a:rPr lang="en-US" sz="1800" i="1" dirty="0" smtClean="0"/>
              <a:t> </a:t>
            </a:r>
            <a:r>
              <a:rPr lang="en-US" sz="1800" i="1" dirty="0" err="1" smtClean="0"/>
              <a:t>marcescens</a:t>
            </a:r>
            <a:r>
              <a:rPr lang="en-US" sz="1800" i="1" dirty="0" smtClean="0"/>
              <a:t>. </a:t>
            </a:r>
            <a:r>
              <a:rPr lang="en-US" sz="1800" dirty="0" smtClean="0"/>
              <a:t>The drug is specifically approved for the treatment of </a:t>
            </a:r>
            <a:r>
              <a:rPr lang="en-US" sz="1800" b="1" dirty="0" smtClean="0"/>
              <a:t>uncomplicated urinary tract infections </a:t>
            </a:r>
            <a:r>
              <a:rPr lang="en-US" sz="1800" dirty="0" smtClean="0"/>
              <a:t>caused by </a:t>
            </a:r>
            <a:r>
              <a:rPr lang="en-US" sz="1800" i="1" dirty="0" smtClean="0"/>
              <a:t>E. coli </a:t>
            </a:r>
            <a:r>
              <a:rPr lang="en-US" sz="1800" dirty="0" smtClean="0"/>
              <a:t>or </a:t>
            </a:r>
            <a:r>
              <a:rPr lang="en-US" sz="1800" i="1" dirty="0" smtClean="0"/>
              <a:t>E. </a:t>
            </a:r>
            <a:r>
              <a:rPr lang="en-US" sz="1800" i="1" dirty="0" err="1" smtClean="0"/>
              <a:t>faecalis</a:t>
            </a:r>
            <a:r>
              <a:rPr lang="en-US" sz="1800" i="1" dirty="0" smtClean="0"/>
              <a:t>. </a:t>
            </a:r>
            <a:r>
              <a:rPr lang="en-US" sz="1800" dirty="0" smtClean="0"/>
              <a:t>For this purpose, </a:t>
            </a:r>
            <a:r>
              <a:rPr lang="en-US" sz="1800" dirty="0" err="1" smtClean="0"/>
              <a:t>fosfomycin</a:t>
            </a:r>
            <a:r>
              <a:rPr lang="en-US" sz="1800" dirty="0" smtClean="0"/>
              <a:t> is administered orally as a single </a:t>
            </a:r>
            <a:r>
              <a:rPr lang="en-US" sz="1800" dirty="0" smtClean="0"/>
              <a:t>dose because it is excreted </a:t>
            </a:r>
            <a:r>
              <a:rPr lang="en-US" sz="1800" dirty="0"/>
              <a:t>in its active form in the urine and maintains high concentrations over several days. </a:t>
            </a:r>
            <a:r>
              <a:rPr lang="en-US" sz="1800" dirty="0" err="1" smtClean="0"/>
              <a:t>Fosfomycin</a:t>
            </a:r>
            <a:r>
              <a:rPr lang="en-US" sz="1800" dirty="0" smtClean="0"/>
              <a:t> </a:t>
            </a:r>
            <a:r>
              <a:rPr lang="en-US" sz="1800" dirty="0" smtClean="0"/>
              <a:t>sometimes causes diarrhea but is otherwise well tolerated and is associated with few adverse effects.</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839200" cy="5943600"/>
          </a:xfrm>
        </p:spPr>
        <p:txBody>
          <a:bodyPr>
            <a:normAutofit/>
          </a:bodyPr>
          <a:lstStyle/>
          <a:p>
            <a:r>
              <a:rPr lang="en-US" sz="2400" b="1" u="sng" dirty="0" err="1" smtClean="0"/>
              <a:t>Polymyxins</a:t>
            </a:r>
            <a:endParaRPr lang="en-US" sz="2400" dirty="0" smtClean="0"/>
          </a:p>
          <a:p>
            <a:pPr lvl="0"/>
            <a:r>
              <a:rPr lang="en-US" sz="2000" dirty="0" smtClean="0"/>
              <a:t>The </a:t>
            </a:r>
            <a:r>
              <a:rPr lang="en-US" sz="2000" dirty="0" err="1" smtClean="0"/>
              <a:t>polymyxins</a:t>
            </a:r>
            <a:r>
              <a:rPr lang="en-US" sz="2000" dirty="0" smtClean="0"/>
              <a:t> are </a:t>
            </a:r>
            <a:r>
              <a:rPr lang="en-US" sz="2000" dirty="0" err="1" smtClean="0"/>
              <a:t>cation</a:t>
            </a:r>
            <a:r>
              <a:rPr lang="en-US" sz="2000" dirty="0" smtClean="0"/>
              <a:t> polypeptides that bind to phospholipids on the bacterial cell membrane of gram-negative bacteria. They have a detergent-like effect that disrupts cell membrane integrity, leading to leakage of cellular components and ultimately cell death. </a:t>
            </a:r>
          </a:p>
          <a:p>
            <a:pPr lvl="0"/>
            <a:r>
              <a:rPr lang="en-US" sz="2000" dirty="0" err="1" smtClean="0"/>
              <a:t>Polymyxins</a:t>
            </a:r>
            <a:r>
              <a:rPr lang="en-US" sz="2000" dirty="0" smtClean="0"/>
              <a:t> are concentration-dependent bactericidal agents with activity against most clinically important gram-negative bacteria, including </a:t>
            </a:r>
            <a:r>
              <a:rPr lang="en-US" sz="2000" i="1" dirty="0" smtClean="0"/>
              <a:t>P. </a:t>
            </a:r>
            <a:r>
              <a:rPr lang="en-US" sz="2000" i="1" dirty="0" err="1" smtClean="0"/>
              <a:t>aeruginosa</a:t>
            </a:r>
            <a:r>
              <a:rPr lang="en-US" sz="2000" dirty="0" smtClean="0"/>
              <a:t>, </a:t>
            </a:r>
            <a:r>
              <a:rPr lang="en-US" sz="2000" i="1" dirty="0" smtClean="0"/>
              <a:t>E. coli</a:t>
            </a:r>
            <a:r>
              <a:rPr lang="en-US" sz="2000" dirty="0" smtClean="0"/>
              <a:t>, </a:t>
            </a:r>
            <a:r>
              <a:rPr lang="en-US" sz="2000" i="1" dirty="0" smtClean="0"/>
              <a:t>K. </a:t>
            </a:r>
            <a:r>
              <a:rPr lang="en-US" sz="2000" i="1" dirty="0" err="1" smtClean="0"/>
              <a:t>pneumoniae</a:t>
            </a:r>
            <a:r>
              <a:rPr lang="en-US" sz="2000" dirty="0" smtClean="0"/>
              <a:t>, </a:t>
            </a:r>
            <a:r>
              <a:rPr lang="en-US" sz="2000" i="1" dirty="0" err="1" smtClean="0"/>
              <a:t>Acinetobacter</a:t>
            </a:r>
            <a:r>
              <a:rPr lang="en-US" sz="2000" i="1" dirty="0" smtClean="0"/>
              <a:t> </a:t>
            </a:r>
            <a:r>
              <a:rPr lang="en-US" sz="2000" dirty="0" smtClean="0"/>
              <a:t>species, and </a:t>
            </a:r>
            <a:r>
              <a:rPr lang="en-US" sz="2000" i="1" u="sng" dirty="0" err="1" smtClean="0"/>
              <a:t>Enterobacter</a:t>
            </a:r>
            <a:r>
              <a:rPr lang="en-US" sz="2000" dirty="0" smtClean="0"/>
              <a:t> species.</a:t>
            </a:r>
          </a:p>
          <a:p>
            <a:pPr lvl="0"/>
            <a:r>
              <a:rPr lang="en-US" sz="2000" dirty="0" smtClean="0"/>
              <a:t>Only two forms of </a:t>
            </a:r>
            <a:r>
              <a:rPr lang="en-US" sz="2000" dirty="0" err="1" smtClean="0"/>
              <a:t>polymyxin</a:t>
            </a:r>
            <a:r>
              <a:rPr lang="en-US" sz="2000" dirty="0" smtClean="0"/>
              <a:t> are in clinical use today, </a:t>
            </a:r>
            <a:r>
              <a:rPr lang="en-US" sz="2000" b="1" dirty="0" err="1" smtClean="0"/>
              <a:t>polymyxin</a:t>
            </a:r>
            <a:r>
              <a:rPr lang="en-US" sz="2000" b="1" dirty="0" smtClean="0"/>
              <a:t> B</a:t>
            </a:r>
            <a:r>
              <a:rPr lang="en-US" sz="2000" dirty="0" smtClean="0"/>
              <a:t> and </a:t>
            </a:r>
            <a:r>
              <a:rPr lang="en-US" sz="2000" b="1" dirty="0" err="1" smtClean="0"/>
              <a:t>colistin</a:t>
            </a:r>
            <a:r>
              <a:rPr lang="en-US" sz="2000" dirty="0" smtClean="0"/>
              <a:t> (</a:t>
            </a:r>
            <a:r>
              <a:rPr lang="en-US" sz="2000" b="1" dirty="0" err="1" smtClean="0"/>
              <a:t>polymyxin</a:t>
            </a:r>
            <a:r>
              <a:rPr lang="en-US" sz="2000" b="1" dirty="0" smtClean="0"/>
              <a:t> E</a:t>
            </a:r>
            <a:r>
              <a:rPr lang="en-US" sz="2000" dirty="0" smtClean="0"/>
              <a:t>). </a:t>
            </a:r>
            <a:r>
              <a:rPr lang="en-US" sz="2000" dirty="0" err="1" smtClean="0"/>
              <a:t>Polymyxin</a:t>
            </a:r>
            <a:r>
              <a:rPr lang="en-US" sz="2000" dirty="0" smtClean="0"/>
              <a:t> B is available in </a:t>
            </a:r>
            <a:r>
              <a:rPr lang="en-US" sz="2000" dirty="0" err="1" smtClean="0"/>
              <a:t>parenteral</a:t>
            </a:r>
            <a:r>
              <a:rPr lang="en-US" sz="2000" dirty="0" smtClean="0"/>
              <a:t>, ophthalmic, </a:t>
            </a:r>
            <a:r>
              <a:rPr lang="en-US" sz="2000" dirty="0" err="1" smtClean="0"/>
              <a:t>otic</a:t>
            </a:r>
            <a:r>
              <a:rPr lang="en-US" sz="2000" dirty="0" smtClean="0"/>
              <a:t>, and topical preparations. </a:t>
            </a:r>
            <a:r>
              <a:rPr lang="en-US" sz="2000" dirty="0" err="1" smtClean="0"/>
              <a:t>Colistin</a:t>
            </a:r>
            <a:r>
              <a:rPr lang="en-US" sz="2000" dirty="0" smtClean="0"/>
              <a:t> is only available as a </a:t>
            </a:r>
            <a:r>
              <a:rPr lang="en-US" sz="2000" dirty="0" err="1" smtClean="0"/>
              <a:t>prodrug</a:t>
            </a:r>
            <a:r>
              <a:rPr lang="en-US" sz="2000" dirty="0" smtClean="0"/>
              <a:t>, </a:t>
            </a:r>
            <a:r>
              <a:rPr lang="en-US" sz="2000" dirty="0" err="1" smtClean="0"/>
              <a:t>colistimethate</a:t>
            </a:r>
            <a:r>
              <a:rPr lang="en-US" sz="2000" dirty="0" smtClean="0"/>
              <a:t> sodium, which is administered IV or inhaled via a nebulizer. The use of these drugs has been limited for a long time, due to the increased risk of </a:t>
            </a:r>
            <a:r>
              <a:rPr lang="en-US" sz="2000" dirty="0" err="1" smtClean="0"/>
              <a:t>nephrotoxicity</a:t>
            </a:r>
            <a:r>
              <a:rPr lang="en-US" sz="2000" dirty="0" smtClean="0"/>
              <a:t> and neurotoxicity (for example, slurred speech, muscle weakness) when used systemically. However, with the increase in gram-negative resistance, they have seen a resurgence in use and are now commonly used as salvage therapy for patients with multidrug-resistant infections. </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105400"/>
          </a:xfrm>
        </p:spPr>
        <p:txBody>
          <a:bodyPr>
            <a:normAutofit lnSpcReduction="10000"/>
          </a:bodyPr>
          <a:lstStyle/>
          <a:p>
            <a:pPr marL="0" indent="0">
              <a:buNone/>
            </a:pPr>
            <a:r>
              <a:rPr lang="en-US" b="1" u="sng" dirty="0"/>
              <a:t>Cycloserine</a:t>
            </a:r>
          </a:p>
          <a:p>
            <a:r>
              <a:rPr lang="en-US" dirty="0" smtClean="0"/>
              <a:t>Cycloserine inhibits </a:t>
            </a:r>
            <a:r>
              <a:rPr lang="en-US" dirty="0"/>
              <a:t>many Gram-positive and Gram-negative organisms, but </a:t>
            </a:r>
            <a:r>
              <a:rPr lang="en-US" dirty="0" smtClean="0"/>
              <a:t>it is </a:t>
            </a:r>
            <a:r>
              <a:rPr lang="en-US" dirty="0"/>
              <a:t>used almost exclusively to treat tuberculosis caused by strains </a:t>
            </a:r>
            <a:r>
              <a:rPr lang="en-US" dirty="0" smtClean="0"/>
              <a:t>of </a:t>
            </a:r>
            <a:r>
              <a:rPr lang="en-US" i="1" dirty="0" smtClean="0"/>
              <a:t>Mycobacterium </a:t>
            </a:r>
            <a:r>
              <a:rPr lang="en-US" i="1" dirty="0"/>
              <a:t>tuberculosis </a:t>
            </a:r>
            <a:r>
              <a:rPr lang="en-US" dirty="0"/>
              <a:t>resistant to first-line agents. </a:t>
            </a:r>
            <a:r>
              <a:rPr lang="en-US" dirty="0" smtClean="0"/>
              <a:t>Cycloserine is </a:t>
            </a:r>
            <a:r>
              <a:rPr lang="en-US" dirty="0"/>
              <a:t>a structural analog of d-alanine and inhibits the </a:t>
            </a:r>
            <a:r>
              <a:rPr lang="en-US" dirty="0" smtClean="0"/>
              <a:t>incorporation of </a:t>
            </a:r>
            <a:r>
              <a:rPr lang="en-US" dirty="0"/>
              <a:t>d-alanine into peptidoglycan </a:t>
            </a:r>
            <a:r>
              <a:rPr lang="en-US" dirty="0" err="1" smtClean="0"/>
              <a:t>pentapeptide</a:t>
            </a:r>
            <a:r>
              <a:rPr lang="en-US" smtClean="0"/>
              <a:t>.</a:t>
            </a:r>
            <a:endParaRPr lang="en-US" dirty="0"/>
          </a:p>
          <a:p>
            <a:endParaRPr lang="en-US" dirty="0"/>
          </a:p>
          <a:p>
            <a:r>
              <a:rPr lang="en-US" dirty="0" smtClean="0"/>
              <a:t>Cycloserine </a:t>
            </a:r>
            <a:r>
              <a:rPr lang="en-US" dirty="0"/>
              <a:t>causes serious, dose-related central nervous </a:t>
            </a:r>
            <a:r>
              <a:rPr lang="en-US" dirty="0" smtClean="0"/>
              <a:t>system toxicity </a:t>
            </a:r>
            <a:r>
              <a:rPr lang="en-US" dirty="0"/>
              <a:t>with headaches, tremors, acute psychosis, and </a:t>
            </a:r>
            <a:r>
              <a:rPr lang="en-US" dirty="0" smtClean="0"/>
              <a:t>convulsions.</a:t>
            </a:r>
            <a:endParaRPr lang="en-US" dirty="0"/>
          </a:p>
        </p:txBody>
      </p:sp>
    </p:spTree>
    <p:extLst>
      <p:ext uri="{BB962C8B-B14F-4D97-AF65-F5344CB8AC3E}">
        <p14:creationId xmlns:p14="http://schemas.microsoft.com/office/powerpoint/2010/main" val="469293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990600"/>
            <a:ext cx="4114799" cy="3562350"/>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4572000"/>
            <a:ext cx="4114800" cy="1524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2000" y="304799"/>
            <a:ext cx="3124200" cy="6364975"/>
          </a:xfrm>
          <a:prstGeom prst="rect">
            <a:avLst/>
          </a:prstGeom>
        </p:spPr>
      </p:pic>
      <p:pic>
        <p:nvPicPr>
          <p:cNvPr id="4" name="Picture 3"/>
          <p:cNvPicPr>
            <a:picLocks noChangeAspect="1"/>
          </p:cNvPicPr>
          <p:nvPr/>
        </p:nvPicPr>
        <p:blipFill>
          <a:blip r:embed="rId3"/>
          <a:stretch>
            <a:fillRect/>
          </a:stretch>
        </p:blipFill>
        <p:spPr>
          <a:xfrm>
            <a:off x="4419600" y="304799"/>
            <a:ext cx="2971800" cy="4617890"/>
          </a:xfrm>
          <a:prstGeom prst="rect">
            <a:avLst/>
          </a:prstGeom>
        </p:spPr>
      </p:pic>
    </p:spTree>
    <p:extLst>
      <p:ext uri="{BB962C8B-B14F-4D97-AF65-F5344CB8AC3E}">
        <p14:creationId xmlns:p14="http://schemas.microsoft.com/office/powerpoint/2010/main" val="918458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86800" cy="5029200"/>
          </a:xfrm>
        </p:spPr>
        <p:txBody>
          <a:bodyPr/>
          <a:lstStyle/>
          <a:p>
            <a:r>
              <a:rPr lang="en-US" sz="2400" b="1" u="sng" dirty="0" smtClean="0"/>
              <a:t>Chemistry</a:t>
            </a:r>
            <a:endParaRPr lang="en-US" sz="2400" dirty="0" smtClean="0"/>
          </a:p>
          <a:p>
            <a:pPr lvl="0">
              <a:buFont typeface="Wingdings" panose="05000000000000000000" pitchFamily="2" charset="2"/>
              <a:buChar char="q"/>
            </a:pPr>
            <a:r>
              <a:rPr lang="en-US" sz="2200" dirty="0" smtClean="0"/>
              <a:t>The </a:t>
            </a:r>
            <a:r>
              <a:rPr lang="en-US" sz="2200" dirty="0" err="1" smtClean="0"/>
              <a:t>cephalosporins</a:t>
            </a:r>
            <a:r>
              <a:rPr lang="en-US" sz="2200" dirty="0" smtClean="0"/>
              <a:t> are </a:t>
            </a:r>
            <a:r>
              <a:rPr lang="en-US" sz="2200" dirty="0" err="1" smtClean="0"/>
              <a:t>semisynthetic</a:t>
            </a:r>
            <a:r>
              <a:rPr lang="en-US" sz="2200" dirty="0" smtClean="0"/>
              <a:t> drugs, most of which are derived from cephalosporin C, a substance obtained from a species of </a:t>
            </a:r>
            <a:r>
              <a:rPr lang="en-US" sz="2200" i="1" dirty="0" err="1" smtClean="0"/>
              <a:t>Cephalosporium</a:t>
            </a:r>
            <a:r>
              <a:rPr lang="en-US" sz="2200" i="1" dirty="0" smtClean="0"/>
              <a:t>. </a:t>
            </a:r>
            <a:endParaRPr lang="en-US" sz="2200" dirty="0" smtClean="0"/>
          </a:p>
          <a:p>
            <a:pPr lvl="0">
              <a:buFont typeface="Wingdings" panose="05000000000000000000" pitchFamily="2" charset="2"/>
              <a:buChar char="q"/>
            </a:pPr>
            <a:r>
              <a:rPr lang="en-US" sz="2200" dirty="0" err="1" smtClean="0"/>
              <a:t>Cephalosporins</a:t>
            </a:r>
            <a:r>
              <a:rPr lang="en-US" sz="2200" dirty="0" smtClean="0"/>
              <a:t> have a β-</a:t>
            </a:r>
            <a:r>
              <a:rPr lang="en-US" sz="2200" dirty="0" err="1" smtClean="0"/>
              <a:t>lactam</a:t>
            </a:r>
            <a:r>
              <a:rPr lang="en-US" sz="2200" dirty="0" smtClean="0"/>
              <a:t> ring and a </a:t>
            </a:r>
            <a:r>
              <a:rPr lang="en-US" sz="2200" b="1" dirty="0" err="1" smtClean="0"/>
              <a:t>dihydrothiazine</a:t>
            </a:r>
            <a:r>
              <a:rPr lang="en-US" sz="2200" b="1" dirty="0" smtClean="0"/>
              <a:t> ring</a:t>
            </a:r>
            <a:r>
              <a:rPr lang="en-US" sz="2200" dirty="0" smtClean="0"/>
              <a:t>. Unlike the </a:t>
            </a:r>
            <a:r>
              <a:rPr lang="en-US" sz="2200" dirty="0" err="1" smtClean="0"/>
              <a:t>penicillins</a:t>
            </a:r>
            <a:r>
              <a:rPr lang="en-US" sz="2200" dirty="0" smtClean="0"/>
              <a:t>, the </a:t>
            </a:r>
            <a:r>
              <a:rPr lang="en-US" sz="2200" dirty="0" err="1" smtClean="0"/>
              <a:t>cephalosporins</a:t>
            </a:r>
            <a:r>
              <a:rPr lang="en-US" sz="2200" dirty="0" smtClean="0"/>
              <a:t> have at least two R groups attached to the molecule, thereby enabling the synthesis of a greater number of derivatives with potentially useful properties. In </a:t>
            </a:r>
            <a:r>
              <a:rPr lang="en-US" sz="2200" b="1" dirty="0" err="1" smtClean="0"/>
              <a:t>cephamycins</a:t>
            </a:r>
            <a:r>
              <a:rPr lang="en-US" sz="2200" dirty="0" smtClean="0"/>
              <a:t>, a sub-category of </a:t>
            </a:r>
            <a:r>
              <a:rPr lang="en-US" sz="2200" dirty="0" err="1" smtClean="0"/>
              <a:t>cephalosporins</a:t>
            </a:r>
            <a:r>
              <a:rPr lang="en-US" sz="2200" dirty="0" smtClean="0"/>
              <a:t> that includes </a:t>
            </a:r>
            <a:r>
              <a:rPr lang="en-US" sz="2200" b="1" dirty="0" err="1" smtClean="0"/>
              <a:t>cefotetan</a:t>
            </a:r>
            <a:r>
              <a:rPr lang="en-US" sz="2200" b="1" dirty="0" smtClean="0"/>
              <a:t> </a:t>
            </a:r>
            <a:r>
              <a:rPr lang="en-US" sz="2200" dirty="0" smtClean="0"/>
              <a:t>and </a:t>
            </a:r>
            <a:r>
              <a:rPr lang="en-US" sz="2200" b="1" dirty="0" err="1" smtClean="0"/>
              <a:t>cefoxitin</a:t>
            </a:r>
            <a:r>
              <a:rPr lang="en-US" sz="2200" b="1" dirty="0" smtClean="0"/>
              <a:t>, </a:t>
            </a:r>
            <a:r>
              <a:rPr lang="en-US" sz="2200" dirty="0" smtClean="0"/>
              <a:t>there is a third R group that is attached to the β-</a:t>
            </a:r>
            <a:r>
              <a:rPr lang="en-US" sz="2200" dirty="0" err="1" smtClean="0"/>
              <a:t>lactam</a:t>
            </a:r>
            <a:r>
              <a:rPr lang="en-US" sz="2200" dirty="0" smtClean="0"/>
              <a:t> ring. </a:t>
            </a:r>
          </a:p>
          <a:p>
            <a:pPr lvl="0">
              <a:buFont typeface="Wingdings" panose="05000000000000000000" pitchFamily="2" charset="2"/>
              <a:buChar char="q"/>
            </a:pPr>
            <a:r>
              <a:rPr lang="en-US" sz="2200" dirty="0" smtClean="0"/>
              <a:t>By manipulating the structure of </a:t>
            </a:r>
            <a:r>
              <a:rPr lang="en-US" sz="2200" dirty="0" err="1" smtClean="0"/>
              <a:t>cephalosporins</a:t>
            </a:r>
            <a:r>
              <a:rPr lang="en-US" sz="2200" dirty="0" smtClean="0"/>
              <a:t>, it has been possible to obtain drugs with greater resistance to bacterial β-</a:t>
            </a:r>
            <a:r>
              <a:rPr lang="en-US" sz="2200" dirty="0" err="1" smtClean="0"/>
              <a:t>lactamases</a:t>
            </a:r>
            <a:r>
              <a:rPr lang="en-US" sz="2200" dirty="0" smtClean="0"/>
              <a:t> and with a wider range of antimicrobial activity.</a:t>
            </a:r>
          </a:p>
          <a:p>
            <a:endParaRPr lang="en-US"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839200" cy="6019800"/>
          </a:xfrm>
        </p:spPr>
        <p:txBody>
          <a:bodyPr>
            <a:normAutofit lnSpcReduction="10000"/>
          </a:bodyPr>
          <a:lstStyle/>
          <a:p>
            <a:r>
              <a:rPr lang="en-US" sz="2400" b="1" u="sng" dirty="0" smtClean="0"/>
              <a:t>Spectrum and Indications</a:t>
            </a:r>
            <a:endParaRPr lang="en-US" sz="2400" dirty="0" smtClean="0"/>
          </a:p>
          <a:p>
            <a:pPr lvl="0">
              <a:buFont typeface="Wingdings" panose="05000000000000000000" pitchFamily="2" charset="2"/>
              <a:buChar char="q"/>
            </a:pPr>
            <a:r>
              <a:rPr lang="en-US" sz="2100" dirty="0" err="1" smtClean="0"/>
              <a:t>Cephalosporins</a:t>
            </a:r>
            <a:r>
              <a:rPr lang="en-US" sz="2100" dirty="0" smtClean="0"/>
              <a:t> have been classified as first, second, third, fourth, and advanced generation, based largely on their bacterial susceptibility patterns and resistance to β-</a:t>
            </a:r>
            <a:r>
              <a:rPr lang="en-US" sz="2100" dirty="0" err="1" smtClean="0"/>
              <a:t>lactamases</a:t>
            </a:r>
            <a:r>
              <a:rPr lang="en-US" sz="2100" dirty="0" smtClean="0"/>
              <a:t>. </a:t>
            </a:r>
          </a:p>
          <a:p>
            <a:r>
              <a:rPr lang="en-US" sz="2100" dirty="0" smtClean="0"/>
              <a:t>The </a:t>
            </a:r>
            <a:r>
              <a:rPr lang="en-US" sz="2100" b="1" dirty="0" smtClean="0"/>
              <a:t>first-generation </a:t>
            </a:r>
            <a:r>
              <a:rPr lang="en-US" sz="2100" b="1" dirty="0" err="1" smtClean="0"/>
              <a:t>cephalosporins</a:t>
            </a:r>
            <a:r>
              <a:rPr lang="en-US" sz="2100" b="1" dirty="0" smtClean="0"/>
              <a:t> </a:t>
            </a:r>
            <a:r>
              <a:rPr lang="en-US" sz="2100" dirty="0" smtClean="0"/>
              <a:t>act as</a:t>
            </a:r>
            <a:r>
              <a:rPr lang="en-US" sz="2100" i="1" dirty="0" smtClean="0"/>
              <a:t> penicillin G </a:t>
            </a:r>
            <a:r>
              <a:rPr lang="en-US" sz="2100" dirty="0" smtClean="0"/>
              <a:t>substitutes. They have good activity against most streptococci and </a:t>
            </a:r>
            <a:r>
              <a:rPr lang="en-US" sz="2100" dirty="0" err="1" smtClean="0"/>
              <a:t>methicillin</a:t>
            </a:r>
            <a:r>
              <a:rPr lang="en-US" sz="2100" dirty="0" smtClean="0"/>
              <a:t>-sensitive staphylococci. They are also active against a few gram-negative enteric bacilli, including </a:t>
            </a:r>
            <a:r>
              <a:rPr lang="en-US" sz="2100" i="1" dirty="0" smtClean="0"/>
              <a:t>E. coli </a:t>
            </a:r>
            <a:r>
              <a:rPr lang="en-US" sz="2100" dirty="0" smtClean="0"/>
              <a:t>and </a:t>
            </a:r>
            <a:r>
              <a:rPr lang="en-US" sz="2100" i="1" dirty="0" smtClean="0"/>
              <a:t>K. </a:t>
            </a:r>
            <a:r>
              <a:rPr lang="en-US" sz="2100" i="1" dirty="0" err="1" smtClean="0"/>
              <a:t>pneumoniae</a:t>
            </a:r>
            <a:r>
              <a:rPr lang="en-US" sz="2100" i="1" dirty="0" smtClean="0"/>
              <a:t>.</a:t>
            </a:r>
            <a:r>
              <a:rPr lang="en-US" sz="2100" b="1" i="1" dirty="0" smtClean="0"/>
              <a:t> </a:t>
            </a:r>
            <a:r>
              <a:rPr lang="en-US" sz="2000" dirty="0"/>
              <a:t>Most oral cavity anaerobes like </a:t>
            </a:r>
            <a:r>
              <a:rPr lang="en-US" sz="2000" dirty="0" err="1"/>
              <a:t>Peptostreptococcus</a:t>
            </a:r>
            <a:r>
              <a:rPr lang="en-US" sz="2000" dirty="0"/>
              <a:t> are sensitive, but the </a:t>
            </a:r>
            <a:r>
              <a:rPr lang="en-US" sz="2000" dirty="0" err="1"/>
              <a:t>Bacteroides</a:t>
            </a:r>
            <a:r>
              <a:rPr lang="en-US" sz="2000" dirty="0"/>
              <a:t> </a:t>
            </a:r>
            <a:r>
              <a:rPr lang="en-US" sz="2000" dirty="0" err="1"/>
              <a:t>fragilis</a:t>
            </a:r>
            <a:r>
              <a:rPr lang="en-US" sz="2000" dirty="0"/>
              <a:t> group is resistant.</a:t>
            </a:r>
          </a:p>
          <a:p>
            <a:r>
              <a:rPr lang="en-US" sz="2100" dirty="0" smtClean="0"/>
              <a:t>The </a:t>
            </a:r>
            <a:r>
              <a:rPr lang="en-US" sz="2100" dirty="0" smtClean="0"/>
              <a:t>orally administered drugs (e.g., </a:t>
            </a:r>
            <a:r>
              <a:rPr lang="en-US" sz="2100" b="1" dirty="0" smtClean="0"/>
              <a:t>cephalexin</a:t>
            </a:r>
            <a:r>
              <a:rPr lang="en-US" sz="2100" dirty="0" smtClean="0"/>
              <a:t>) are primarily used to treat skin and soft tissue infections caused by gram- positive </a:t>
            </a:r>
            <a:r>
              <a:rPr lang="en-US" sz="2100" dirty="0" err="1" smtClean="0"/>
              <a:t>cocci</a:t>
            </a:r>
            <a:r>
              <a:rPr lang="en-US" sz="2100" dirty="0" smtClean="0"/>
              <a:t> and to treat uncomplicated urinary tract infections. However, many strains of </a:t>
            </a:r>
            <a:r>
              <a:rPr lang="en-US" sz="2100" i="1" dirty="0" smtClean="0"/>
              <a:t>E. coli </a:t>
            </a:r>
            <a:r>
              <a:rPr lang="en-US" sz="2100" dirty="0" smtClean="0"/>
              <a:t>are now resistant to cephalexin, and it is seldom used for this purpose today. </a:t>
            </a:r>
            <a:r>
              <a:rPr lang="en-US" sz="2100" dirty="0"/>
              <a:t>Parenterally </a:t>
            </a:r>
            <a:r>
              <a:rPr lang="en-US" sz="2100" dirty="0" smtClean="0"/>
              <a:t>administered </a:t>
            </a:r>
            <a:r>
              <a:rPr lang="en-US" sz="2100" b="1" dirty="0" err="1" smtClean="0"/>
              <a:t>cefazolin</a:t>
            </a:r>
            <a:r>
              <a:rPr lang="en-US" sz="2100" b="1" dirty="0" smtClean="0"/>
              <a:t> </a:t>
            </a:r>
            <a:r>
              <a:rPr lang="en-US" sz="2100" dirty="0"/>
              <a:t>penetrates well into most tissues. It is a drug of </a:t>
            </a:r>
            <a:r>
              <a:rPr lang="en-US" sz="2100" dirty="0" smtClean="0"/>
              <a:t>choice for </a:t>
            </a:r>
            <a:r>
              <a:rPr lang="en-US" sz="2100" dirty="0"/>
              <a:t>surgical prophylaxis and for many streptococcal </a:t>
            </a:r>
            <a:r>
              <a:rPr lang="en-US" sz="2100" dirty="0" smtClean="0"/>
              <a:t>, staphylococcal infections and </a:t>
            </a:r>
            <a:r>
              <a:rPr lang="en-US" sz="2100" dirty="0"/>
              <a:t>aerobic gram-negative enteric </a:t>
            </a:r>
            <a:r>
              <a:rPr lang="en-US" sz="2100" dirty="0" smtClean="0"/>
              <a:t>bacilli requiring </a:t>
            </a:r>
            <a:r>
              <a:rPr lang="en-US" sz="2100" dirty="0"/>
              <a:t>intravenous </a:t>
            </a:r>
            <a:r>
              <a:rPr lang="en-US" sz="2100" dirty="0" smtClean="0"/>
              <a:t>therapy </a:t>
            </a:r>
            <a:r>
              <a:rPr lang="en-US" sz="2100" dirty="0"/>
              <a:t>due to </a:t>
            </a:r>
            <a:r>
              <a:rPr lang="en-US" sz="2100" dirty="0" smtClean="0"/>
              <a:t>its good </a:t>
            </a:r>
            <a:r>
              <a:rPr lang="en-US" sz="2100" dirty="0"/>
              <a:t>tissue and fluid penetration.</a:t>
            </a:r>
            <a:r>
              <a:rPr lang="en-US" sz="2400" dirty="0"/>
              <a:t> </a:t>
            </a:r>
          </a:p>
          <a:p>
            <a:endParaRPr lang="en-US" sz="2100" dirty="0"/>
          </a:p>
          <a:p>
            <a:pPr marL="0" indent="0">
              <a:buNone/>
            </a:pPr>
            <a:endParaRPr lang="en-US" sz="2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686800" cy="5486400"/>
          </a:xfrm>
          <a:noFill/>
        </p:spPr>
        <p:txBody>
          <a:bodyPr>
            <a:normAutofit fontScale="92500" lnSpcReduction="10000"/>
          </a:bodyPr>
          <a:lstStyle/>
          <a:p>
            <a:pPr>
              <a:buFont typeface="Wingdings" panose="05000000000000000000" pitchFamily="2" charset="2"/>
              <a:buChar char="q"/>
            </a:pPr>
            <a:r>
              <a:rPr lang="en-US" sz="2200" dirty="0" smtClean="0"/>
              <a:t>In comparison with first-generation </a:t>
            </a:r>
            <a:r>
              <a:rPr lang="en-US" sz="2200" dirty="0" err="1" smtClean="0"/>
              <a:t>cephalosporins</a:t>
            </a:r>
            <a:r>
              <a:rPr lang="en-US" sz="2200" dirty="0" smtClean="0"/>
              <a:t>, the </a:t>
            </a:r>
            <a:r>
              <a:rPr lang="en-US" sz="2200" b="1" dirty="0" smtClean="0"/>
              <a:t>second-generation </a:t>
            </a:r>
            <a:r>
              <a:rPr lang="en-US" sz="2200" b="1" dirty="0" err="1" smtClean="0"/>
              <a:t>cephalosporins</a:t>
            </a:r>
            <a:r>
              <a:rPr lang="en-US" sz="2200" b="1" dirty="0" smtClean="0"/>
              <a:t> </a:t>
            </a:r>
            <a:r>
              <a:rPr lang="en-US" sz="2200" dirty="0" smtClean="0"/>
              <a:t>have similar activity against gram-positive </a:t>
            </a:r>
            <a:r>
              <a:rPr lang="en-US" sz="2200" dirty="0" err="1" smtClean="0"/>
              <a:t>cocci</a:t>
            </a:r>
            <a:r>
              <a:rPr lang="en-US" sz="2200" dirty="0" smtClean="0"/>
              <a:t> while demonstrating increased activity against gram-negative bacilli. For example, the second-generation drugs are active against </a:t>
            </a:r>
            <a:r>
              <a:rPr lang="en-US" sz="2200" i="1" dirty="0"/>
              <a:t>β-lactamase-producing H </a:t>
            </a:r>
            <a:r>
              <a:rPr lang="en-US" sz="2200" i="1" dirty="0" err="1"/>
              <a:t>influenzae</a:t>
            </a:r>
            <a:r>
              <a:rPr lang="en-US" sz="2200" dirty="0"/>
              <a:t> or </a:t>
            </a:r>
            <a:r>
              <a:rPr lang="en-US" sz="2200" i="1" dirty="0"/>
              <a:t>Moraxella </a:t>
            </a:r>
            <a:r>
              <a:rPr lang="en-US" sz="2200" i="1" dirty="0" err="1"/>
              <a:t>catarrhalis</a:t>
            </a:r>
            <a:r>
              <a:rPr lang="en-US" sz="2200" i="1" dirty="0"/>
              <a:t> </a:t>
            </a:r>
            <a:r>
              <a:rPr lang="en-US" sz="2200" dirty="0" smtClean="0"/>
              <a:t>and have </a:t>
            </a:r>
            <a:r>
              <a:rPr lang="en-US" sz="2200" dirty="0"/>
              <a:t>been used primarily to treat </a:t>
            </a:r>
            <a:r>
              <a:rPr lang="en-US" sz="2200" dirty="0" smtClean="0"/>
              <a:t>sinusitis and otitis media(</a:t>
            </a:r>
            <a:r>
              <a:rPr lang="en-US" sz="2200" dirty="0"/>
              <a:t>that are resistant to amoxicillin and other </a:t>
            </a:r>
            <a:r>
              <a:rPr lang="en-US" sz="2200" dirty="0" smtClean="0"/>
              <a:t>drugs), </a:t>
            </a:r>
            <a:r>
              <a:rPr lang="en-US" sz="2200" dirty="0"/>
              <a:t>and lower </a:t>
            </a:r>
            <a:r>
              <a:rPr lang="en-US" sz="2200" dirty="0" smtClean="0"/>
              <a:t>respiratory tract </a:t>
            </a:r>
            <a:r>
              <a:rPr lang="en-US" sz="2200" dirty="0"/>
              <a:t>infections. Additional sensitive gram-negative organisms include: </a:t>
            </a:r>
            <a:r>
              <a:rPr lang="en-US" sz="2200" i="1" dirty="0"/>
              <a:t>Enterobacter </a:t>
            </a:r>
            <a:r>
              <a:rPr lang="en-US" sz="2200" i="1" dirty="0" err="1"/>
              <a:t>aerogenes</a:t>
            </a:r>
            <a:r>
              <a:rPr lang="en-US" sz="2200" dirty="0"/>
              <a:t> and some </a:t>
            </a:r>
            <a:r>
              <a:rPr lang="en-US" sz="2200" i="1" dirty="0"/>
              <a:t>Neisseria</a:t>
            </a:r>
            <a:r>
              <a:rPr lang="en-US" sz="2200" dirty="0"/>
              <a:t> species.</a:t>
            </a:r>
          </a:p>
          <a:p>
            <a:pPr>
              <a:buFont typeface="Wingdings" panose="05000000000000000000" pitchFamily="2" charset="2"/>
              <a:buChar char="q"/>
            </a:pPr>
            <a:r>
              <a:rPr lang="en-US" sz="2200" dirty="0" smtClean="0"/>
              <a:t>Oral second- generation drugs, including </a:t>
            </a:r>
            <a:r>
              <a:rPr lang="en-US" sz="2200" b="1" dirty="0" err="1" smtClean="0"/>
              <a:t>cefprozil</a:t>
            </a:r>
            <a:r>
              <a:rPr lang="en-US" sz="2200" b="1" dirty="0" smtClean="0"/>
              <a:t> </a:t>
            </a:r>
            <a:r>
              <a:rPr lang="en-US" sz="2200" dirty="0" smtClean="0"/>
              <a:t>and </a:t>
            </a:r>
            <a:r>
              <a:rPr lang="en-US" sz="2200" b="1" dirty="0" smtClean="0"/>
              <a:t>cefuroxime </a:t>
            </a:r>
            <a:r>
              <a:rPr lang="en-US" sz="2200" b="1" dirty="0" err="1" smtClean="0"/>
              <a:t>axetil</a:t>
            </a:r>
            <a:r>
              <a:rPr lang="en-US" sz="2200" b="1" dirty="0" smtClean="0"/>
              <a:t>, </a:t>
            </a:r>
            <a:r>
              <a:rPr lang="en-US" sz="2200" dirty="0" smtClean="0"/>
              <a:t>are used to treat </a:t>
            </a:r>
            <a:r>
              <a:rPr lang="en-US" sz="2200" dirty="0"/>
              <a:t>sinusitis and otitis media. </a:t>
            </a:r>
            <a:r>
              <a:rPr lang="en-US" sz="2200" b="1" dirty="0" err="1" smtClean="0"/>
              <a:t>Cefuroxime</a:t>
            </a:r>
            <a:r>
              <a:rPr lang="en-US" sz="2200" b="1" dirty="0" smtClean="0"/>
              <a:t> sodium, </a:t>
            </a:r>
            <a:r>
              <a:rPr lang="en-US" sz="2200" dirty="0" smtClean="0"/>
              <a:t>a </a:t>
            </a:r>
            <a:r>
              <a:rPr lang="en-US" sz="2200" dirty="0" err="1" smtClean="0"/>
              <a:t>parenteral</a:t>
            </a:r>
            <a:r>
              <a:rPr lang="en-US" sz="2200" dirty="0" smtClean="0"/>
              <a:t> preparation, has been used as empiric therapy for patients with community-acquired pneumonia. </a:t>
            </a:r>
            <a:r>
              <a:rPr lang="en-US" sz="2200" b="1" dirty="0" err="1" smtClean="0"/>
              <a:t>Cefotetan</a:t>
            </a:r>
            <a:r>
              <a:rPr lang="en-US" sz="2200" b="1" dirty="0" smtClean="0"/>
              <a:t> </a:t>
            </a:r>
            <a:r>
              <a:rPr lang="en-US" sz="2200" dirty="0" smtClean="0"/>
              <a:t>is active against both aerobic and anaerobic gram-negative bacilli, including </a:t>
            </a:r>
            <a:r>
              <a:rPr lang="en-US" sz="2200" i="1" dirty="0" err="1" smtClean="0"/>
              <a:t>Bacteroides</a:t>
            </a:r>
            <a:r>
              <a:rPr lang="en-US" sz="2200" i="1" dirty="0" smtClean="0"/>
              <a:t> </a:t>
            </a:r>
            <a:r>
              <a:rPr lang="en-US" sz="2200" i="1" dirty="0" err="1" smtClean="0"/>
              <a:t>fragilis</a:t>
            </a:r>
            <a:r>
              <a:rPr lang="en-US" sz="2200" i="1" dirty="0" smtClean="0"/>
              <a:t>, </a:t>
            </a:r>
            <a:r>
              <a:rPr lang="en-US" sz="2200" dirty="0" smtClean="0"/>
              <a:t>and it is used to treat intra-abdominal, gynecologic, and </a:t>
            </a:r>
            <a:r>
              <a:rPr lang="en-US" sz="2200" dirty="0" err="1" smtClean="0"/>
              <a:t>biliary</a:t>
            </a:r>
            <a:r>
              <a:rPr lang="en-US" sz="2200" dirty="0" smtClean="0"/>
              <a:t> tract infections caused by these organisms. </a:t>
            </a:r>
            <a:r>
              <a:rPr lang="en-US" sz="2200" b="1" dirty="0" err="1" smtClean="0"/>
              <a:t>Cefoxitin</a:t>
            </a:r>
            <a:r>
              <a:rPr lang="en-US" sz="2200" b="1" dirty="0" smtClean="0"/>
              <a:t> </a:t>
            </a:r>
            <a:r>
              <a:rPr lang="en-US" sz="2200" dirty="0" smtClean="0"/>
              <a:t>has activity similar to that of </a:t>
            </a:r>
            <a:r>
              <a:rPr lang="en-US" sz="2200" dirty="0" err="1" smtClean="0"/>
              <a:t>cefotetan</a:t>
            </a:r>
            <a:r>
              <a:rPr lang="en-US" sz="2200" dirty="0" smtClean="0"/>
              <a:t> and is used for surgical prophylaxis of infections caused by gram-negative bacteria</a:t>
            </a:r>
            <a:r>
              <a:rPr lang="en-US" sz="2200" dirty="0"/>
              <a:t>. However</a:t>
            </a:r>
            <a:r>
              <a:rPr lang="en-US" sz="2200" dirty="0" smtClean="0"/>
              <a:t>,</a:t>
            </a:r>
            <a:r>
              <a:rPr lang="en-US" sz="2200" dirty="0"/>
              <a:t> neither drug is first line because of the increasing prevalence of resistance among B. </a:t>
            </a:r>
            <a:r>
              <a:rPr lang="en-US" sz="2200" dirty="0" err="1"/>
              <a:t>fragilis</a:t>
            </a:r>
            <a:r>
              <a:rPr lang="en-US" sz="2200" dirty="0"/>
              <a:t>.</a:t>
            </a:r>
          </a:p>
          <a:p>
            <a:pPr lvl="0">
              <a:buFont typeface="Wingdings" panose="05000000000000000000" pitchFamily="2" charset="2"/>
              <a:buChar char="q"/>
            </a:pPr>
            <a:endParaRPr lang="en-US" sz="2200" dirty="0"/>
          </a:p>
          <a:p>
            <a:endParaRPr lang="en-US" sz="2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839200" cy="6248400"/>
          </a:xfrm>
        </p:spPr>
        <p:txBody>
          <a:bodyPr>
            <a:normAutofit/>
          </a:bodyPr>
          <a:lstStyle/>
          <a:p>
            <a:endParaRPr lang="en-US" dirty="0"/>
          </a:p>
          <a:p>
            <a:pPr>
              <a:buFont typeface="Wingdings" panose="05000000000000000000" pitchFamily="2" charset="2"/>
              <a:buChar char="q"/>
            </a:pPr>
            <a:r>
              <a:rPr lang="en-US" sz="2000" dirty="0" smtClean="0"/>
              <a:t>In comparison with second-generation </a:t>
            </a:r>
            <a:r>
              <a:rPr lang="en-US" sz="2000" dirty="0" err="1" smtClean="0"/>
              <a:t>cephalosporins</a:t>
            </a:r>
            <a:r>
              <a:rPr lang="en-US" sz="2000" dirty="0" smtClean="0"/>
              <a:t>, the </a:t>
            </a:r>
            <a:r>
              <a:rPr lang="en-US" sz="2000" b="1" dirty="0" smtClean="0"/>
              <a:t>third-generation </a:t>
            </a:r>
            <a:r>
              <a:rPr lang="en-US" sz="2000" b="1" dirty="0" err="1" smtClean="0"/>
              <a:t>cephalosporins</a:t>
            </a:r>
            <a:r>
              <a:rPr lang="en-US" sz="2000" b="1" dirty="0" smtClean="0"/>
              <a:t> </a:t>
            </a:r>
            <a:r>
              <a:rPr lang="en-US" sz="2000" dirty="0" smtClean="0"/>
              <a:t>have greater activity against a wider range of gram-negative organisms, including enteric gram-negative bacilli (</a:t>
            </a:r>
            <a:r>
              <a:rPr lang="en-US" sz="2000" dirty="0" err="1" smtClean="0"/>
              <a:t>Enterobacteriaceae</a:t>
            </a:r>
            <a:r>
              <a:rPr lang="en-US" sz="2000" dirty="0" smtClean="0"/>
              <a:t>), </a:t>
            </a:r>
            <a:r>
              <a:rPr lang="en-US" sz="2000" i="1" dirty="0" smtClean="0"/>
              <a:t>H. </a:t>
            </a:r>
            <a:r>
              <a:rPr lang="en-US" sz="2000" i="1" dirty="0" err="1" smtClean="0"/>
              <a:t>influenzae</a:t>
            </a:r>
            <a:r>
              <a:rPr lang="en-US" sz="2000" i="1" dirty="0" smtClean="0"/>
              <a:t>, </a:t>
            </a:r>
            <a:r>
              <a:rPr lang="en-US" sz="2000" dirty="0" smtClean="0"/>
              <a:t>and </a:t>
            </a:r>
            <a:r>
              <a:rPr lang="en-US" sz="2000" i="1" dirty="0" smtClean="0"/>
              <a:t>M. </a:t>
            </a:r>
            <a:r>
              <a:rPr lang="en-US" sz="2000" i="1" dirty="0" err="1" smtClean="0"/>
              <a:t>catarrhalis</a:t>
            </a:r>
            <a:r>
              <a:rPr lang="en-US" sz="2000" i="1" dirty="0" smtClean="0"/>
              <a:t>. </a:t>
            </a:r>
            <a:r>
              <a:rPr lang="en-US" sz="2000" dirty="0" smtClean="0"/>
              <a:t>In addition, </a:t>
            </a:r>
            <a:r>
              <a:rPr lang="en-US" sz="2000" b="1" dirty="0" smtClean="0"/>
              <a:t>ceftazidime </a:t>
            </a:r>
            <a:r>
              <a:rPr lang="en-US" sz="2000" dirty="0" smtClean="0"/>
              <a:t>is active against some strains of </a:t>
            </a:r>
            <a:r>
              <a:rPr lang="en-US" sz="2000" i="1" dirty="0" smtClean="0"/>
              <a:t>P. </a:t>
            </a:r>
            <a:r>
              <a:rPr lang="en-US" sz="2000" i="1" dirty="0" err="1" smtClean="0"/>
              <a:t>aeruginosa</a:t>
            </a:r>
            <a:r>
              <a:rPr lang="en-US" sz="2000" i="1" dirty="0" smtClean="0"/>
              <a:t> </a:t>
            </a:r>
            <a:r>
              <a:rPr lang="en-US" sz="2000" dirty="0" smtClean="0"/>
              <a:t>.</a:t>
            </a:r>
            <a:r>
              <a:rPr lang="en-US" sz="2000" b="1" dirty="0" err="1" smtClean="0"/>
              <a:t>Ceftazidime</a:t>
            </a:r>
            <a:r>
              <a:rPr lang="en-US" sz="2000" b="1" dirty="0" smtClean="0"/>
              <a:t> </a:t>
            </a:r>
            <a:r>
              <a:rPr lang="en-US" sz="2000" b="1" dirty="0"/>
              <a:t>with </a:t>
            </a:r>
            <a:r>
              <a:rPr lang="en-US" sz="2000" b="1" dirty="0" err="1"/>
              <a:t>avibactam</a:t>
            </a:r>
            <a:r>
              <a:rPr lang="en-US" sz="2000" b="1" dirty="0"/>
              <a:t> </a:t>
            </a:r>
            <a:r>
              <a:rPr lang="en-US" sz="2000" dirty="0" smtClean="0"/>
              <a:t>is </a:t>
            </a:r>
            <a:r>
              <a:rPr lang="en-US" sz="2000" dirty="0"/>
              <a:t>the </a:t>
            </a:r>
            <a:r>
              <a:rPr lang="en-US" sz="2000" dirty="0" smtClean="0"/>
              <a:t>first cephalosporin/β-lactamase </a:t>
            </a:r>
            <a:r>
              <a:rPr lang="en-US" sz="2000" dirty="0"/>
              <a:t>inhibitor combination to </a:t>
            </a:r>
            <a:r>
              <a:rPr lang="en-US" sz="2000" dirty="0" smtClean="0"/>
              <a:t>be developed </a:t>
            </a:r>
            <a:r>
              <a:rPr lang="en-US" sz="2000" dirty="0"/>
              <a:t>and is indicated for </a:t>
            </a:r>
            <a:r>
              <a:rPr lang="en-US" sz="2000" dirty="0" smtClean="0"/>
              <a:t>treating complicated </a:t>
            </a:r>
            <a:r>
              <a:rPr lang="en-US" sz="2000" dirty="0" err="1"/>
              <a:t>intraabdominal</a:t>
            </a:r>
            <a:r>
              <a:rPr lang="en-US" sz="2000" dirty="0"/>
              <a:t> and urinary tract infections</a:t>
            </a:r>
            <a:r>
              <a:rPr lang="en-US" sz="2000" dirty="0" smtClean="0"/>
              <a:t>.</a:t>
            </a:r>
            <a:r>
              <a:rPr lang="en-US" sz="2000" i="1" dirty="0" smtClean="0"/>
              <a:t> </a:t>
            </a:r>
            <a:r>
              <a:rPr lang="en-US" sz="2000" dirty="0"/>
              <a:t>Several third-generation drugs, including </a:t>
            </a:r>
            <a:r>
              <a:rPr lang="en-US" sz="2000" b="1" dirty="0" err="1"/>
              <a:t>cefpodoxime</a:t>
            </a:r>
            <a:r>
              <a:rPr lang="en-US" sz="2000" b="1" dirty="0"/>
              <a:t>, </a:t>
            </a:r>
            <a:r>
              <a:rPr lang="en-US" sz="2000" b="1" dirty="0" err="1"/>
              <a:t>cefotaxime</a:t>
            </a:r>
            <a:r>
              <a:rPr lang="en-US" sz="2000" b="1" dirty="0"/>
              <a:t>, </a:t>
            </a:r>
            <a:r>
              <a:rPr lang="en-US" sz="2000" dirty="0"/>
              <a:t>and </a:t>
            </a:r>
            <a:r>
              <a:rPr lang="en-US" sz="2000" b="1" dirty="0"/>
              <a:t>ceftriaxone, </a:t>
            </a:r>
            <a:r>
              <a:rPr lang="en-US" sz="2000" dirty="0"/>
              <a:t>are active against gonococci and have been used as a single- dose treatment for gonorrhea (Intramuscular ceftriaxone in combination with azithromycin is the regimen of choice for treating most </a:t>
            </a:r>
            <a:r>
              <a:rPr lang="en-US" sz="2000" dirty="0" err="1"/>
              <a:t>gonococcal</a:t>
            </a:r>
            <a:r>
              <a:rPr lang="en-US" sz="2000" dirty="0"/>
              <a:t> infections.) </a:t>
            </a:r>
            <a:r>
              <a:rPr lang="en-US" sz="2000" b="1" dirty="0" err="1"/>
              <a:t>Ceftolozane</a:t>
            </a:r>
            <a:r>
              <a:rPr lang="en-US" sz="2000" dirty="0"/>
              <a:t> </a:t>
            </a:r>
            <a:r>
              <a:rPr lang="en-US" sz="2000" dirty="0" smtClean="0"/>
              <a:t>is </a:t>
            </a:r>
            <a:r>
              <a:rPr lang="en-US" sz="2000" dirty="0"/>
              <a:t>a third-generation cephalosporin combined with the </a:t>
            </a:r>
            <a:r>
              <a:rPr lang="el-GR" sz="2000" dirty="0"/>
              <a:t>β-</a:t>
            </a:r>
            <a:r>
              <a:rPr lang="en-US" sz="2000" dirty="0"/>
              <a:t>lactamase inhibitor</a:t>
            </a:r>
            <a:r>
              <a:rPr lang="en-US" sz="2000" dirty="0" smtClean="0"/>
              <a:t>,</a:t>
            </a:r>
            <a:r>
              <a:rPr lang="en-US" sz="2000" dirty="0"/>
              <a:t> </a:t>
            </a:r>
            <a:r>
              <a:rPr lang="en-US" sz="2000" dirty="0" err="1"/>
              <a:t>tazobactam</a:t>
            </a:r>
            <a:r>
              <a:rPr lang="en-US" sz="2000" dirty="0"/>
              <a:t>. </a:t>
            </a:r>
            <a:r>
              <a:rPr lang="en-US" sz="2000" dirty="0" err="1"/>
              <a:t>Ceftolozane-tazobactam</a:t>
            </a:r>
            <a:r>
              <a:rPr lang="en-US" sz="2000" dirty="0"/>
              <a:t> is available only in an IV formulation. </a:t>
            </a:r>
            <a:r>
              <a:rPr lang="en-US" sz="2000" dirty="0" smtClean="0"/>
              <a:t>It is used for the </a:t>
            </a:r>
            <a:r>
              <a:rPr lang="en-US" sz="2000" dirty="0"/>
              <a:t>treatment </a:t>
            </a:r>
            <a:r>
              <a:rPr lang="en-US" sz="2000" dirty="0" smtClean="0"/>
              <a:t>of resistant </a:t>
            </a:r>
            <a:r>
              <a:rPr lang="en-US" sz="2000" dirty="0" err="1"/>
              <a:t>Enterobacteriaceae</a:t>
            </a:r>
            <a:r>
              <a:rPr lang="en-US" sz="2000" dirty="0"/>
              <a:t> and multidrug-resistant Pseudomonas </a:t>
            </a:r>
            <a:r>
              <a:rPr lang="en-US" sz="2000" dirty="0" err="1"/>
              <a:t>aeruginosa</a:t>
            </a:r>
            <a:r>
              <a:rPr lang="en-US" sz="2000" dirty="0"/>
              <a:t>. </a:t>
            </a:r>
          </a:p>
          <a:p>
            <a:pPr>
              <a:buFont typeface="Wingdings" panose="05000000000000000000" pitchFamily="2" charset="2"/>
              <a:buChar char="q"/>
            </a:pPr>
            <a:endParaRPr lang="en-US" sz="2000" dirty="0"/>
          </a:p>
          <a:p>
            <a:pPr>
              <a:buFont typeface="Wingdings" panose="05000000000000000000" pitchFamily="2" charset="2"/>
              <a:buChar char="q"/>
            </a:pP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buFont typeface="Wingdings" panose="05000000000000000000" pitchFamily="2" charset="2"/>
              <a:buChar char="q"/>
            </a:pPr>
            <a:r>
              <a:rPr lang="en-US" dirty="0"/>
              <a:t>Other clinical indications for third-generation drugs include otitis media, pneumonia, meningitis</a:t>
            </a:r>
            <a:r>
              <a:rPr lang="en-US" i="1" dirty="0"/>
              <a:t> </a:t>
            </a:r>
            <a:r>
              <a:rPr lang="en-US" dirty="0"/>
              <a:t>(Ceftriaxone  and  </a:t>
            </a:r>
            <a:r>
              <a:rPr lang="en-US" dirty="0" err="1"/>
              <a:t>cefotaxime</a:t>
            </a:r>
            <a:r>
              <a:rPr lang="en-US" dirty="0"/>
              <a:t> have become agents of choice because they are able to cross the blood-brain barrier.) </a:t>
            </a:r>
            <a:r>
              <a:rPr lang="en-US" i="1" dirty="0"/>
              <a:t>, </a:t>
            </a:r>
            <a:r>
              <a:rPr lang="en-US" dirty="0"/>
              <a:t>gastrointestinal (as </a:t>
            </a:r>
            <a:r>
              <a:rPr lang="en-US" b="1" dirty="0"/>
              <a:t>Typhoid fever</a:t>
            </a:r>
            <a:r>
              <a:rPr lang="en-US" dirty="0"/>
              <a:t> )and urinary tract infections. Third-generation </a:t>
            </a:r>
            <a:r>
              <a:rPr lang="en-US" dirty="0" err="1"/>
              <a:t>cephalosporins</a:t>
            </a:r>
            <a:r>
              <a:rPr lang="en-US" dirty="0"/>
              <a:t> must be used with caution, as they are associated with significant “</a:t>
            </a:r>
            <a:r>
              <a:rPr lang="en-US" b="1" dirty="0"/>
              <a:t>collateral damage</a:t>
            </a:r>
            <a:r>
              <a:rPr lang="en-US" dirty="0"/>
              <a:t>,”: the selection of drug-resistant organisms and the unwanted development of colonization or infection with multidrug-resistant organisms beside  the development of Clostridium </a:t>
            </a:r>
            <a:r>
              <a:rPr lang="en-US" dirty="0" err="1"/>
              <a:t>difficile</a:t>
            </a:r>
            <a:r>
              <a:rPr lang="en-US" dirty="0"/>
              <a:t> infection.  [Note: </a:t>
            </a:r>
            <a:r>
              <a:rPr lang="en-US" dirty="0" err="1"/>
              <a:t>Fluoroquinolone</a:t>
            </a:r>
            <a:r>
              <a:rPr lang="en-US" dirty="0"/>
              <a:t> use is also associated with collateral damage.]</a:t>
            </a:r>
          </a:p>
          <a:p>
            <a:pPr lvl="0">
              <a:buFont typeface="Wingdings" panose="05000000000000000000" pitchFamily="2" charset="2"/>
              <a:buChar char="q"/>
            </a:pPr>
            <a:endParaRPr lang="en-US" dirty="0"/>
          </a:p>
          <a:p>
            <a:endParaRPr lang="en-US" dirty="0"/>
          </a:p>
        </p:txBody>
      </p:sp>
    </p:spTree>
    <p:extLst>
      <p:ext uri="{BB962C8B-B14F-4D97-AF65-F5344CB8AC3E}">
        <p14:creationId xmlns:p14="http://schemas.microsoft.com/office/powerpoint/2010/main" val="482993109"/>
      </p:ext>
    </p:extLst>
  </p:cSld>
  <p:clrMapOvr>
    <a:masterClrMapping/>
  </p:clrMapOvr>
</p:sld>
</file>

<file path=ppt/theme/theme1.xml><?xml version="1.0" encoding="utf-8"?>
<a:theme xmlns:a="http://schemas.openxmlformats.org/drawingml/2006/main" name="tf10073846">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ustom 1">
      <a:majorFont>
        <a:latin typeface="Maiandra GD"/>
        <a:ea typeface=""/>
        <a:cs typeface=""/>
      </a:majorFont>
      <a:minorFont>
        <a:latin typeface="Maiandra GD"/>
        <a:ea typeface=""/>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Presentation1</Template>
  <TotalTime>371</TotalTime>
  <Words>3108</Words>
  <Application>Microsoft Office PowerPoint</Application>
  <PresentationFormat>On-screen Show (4:3)</PresentationFormat>
  <Paragraphs>82</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Maiandra GD</vt:lpstr>
      <vt:lpstr>Wingdings</vt:lpstr>
      <vt:lpstr>tf10073846</vt:lpstr>
      <vt:lpstr>Inhibitors of Bacterial Cell Wall Synthesis (cont.)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 DR.Ahmed Saker 2o1O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dc:creator>
  <cp:lastModifiedBy>Ali</cp:lastModifiedBy>
  <cp:revision>31</cp:revision>
  <dcterms:created xsi:type="dcterms:W3CDTF">2017-03-29T18:56:53Z</dcterms:created>
  <dcterms:modified xsi:type="dcterms:W3CDTF">2019-04-13T18:28:14Z</dcterms:modified>
</cp:coreProperties>
</file>