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6" r:id="rId8"/>
    <p:sldId id="267" r:id="rId9"/>
    <p:sldId id="261" r:id="rId10"/>
    <p:sldId id="269" r:id="rId11"/>
    <p:sldId id="262" r:id="rId12"/>
    <p:sldId id="284" r:id="rId13"/>
    <p:sldId id="285" r:id="rId14"/>
    <p:sldId id="270" r:id="rId15"/>
    <p:sldId id="271" r:id="rId16"/>
    <p:sldId id="278" r:id="rId17"/>
    <p:sldId id="279" r:id="rId18"/>
    <p:sldId id="274" r:id="rId19"/>
    <p:sldId id="281" r:id="rId20"/>
    <p:sldId id="280" r:id="rId21"/>
    <p:sldId id="282" r:id="rId22"/>
    <p:sldId id="272" r:id="rId23"/>
    <p:sldId id="273" r:id="rId24"/>
    <p:sldId id="276" r:id="rId25"/>
    <p:sldId id="275" r:id="rId26"/>
    <p:sldId id="277" r:id="rId27"/>
    <p:sldId id="286" r:id="rId28"/>
    <p:sldId id="300" r:id="rId29"/>
    <p:sldId id="287" r:id="rId30"/>
    <p:sldId id="263" r:id="rId31"/>
    <p:sldId id="288" r:id="rId32"/>
    <p:sldId id="289" r:id="rId33"/>
    <p:sldId id="290" r:id="rId34"/>
    <p:sldId id="315" r:id="rId35"/>
    <p:sldId id="291" r:id="rId36"/>
    <p:sldId id="306" r:id="rId37"/>
    <p:sldId id="292" r:id="rId38"/>
    <p:sldId id="294" r:id="rId39"/>
    <p:sldId id="304" r:id="rId40"/>
    <p:sldId id="296" r:id="rId41"/>
    <p:sldId id="295" r:id="rId42"/>
    <p:sldId id="297" r:id="rId43"/>
    <p:sldId id="305" r:id="rId44"/>
    <p:sldId id="299" r:id="rId45"/>
    <p:sldId id="298" r:id="rId46"/>
    <p:sldId id="301" r:id="rId47"/>
    <p:sldId id="303" r:id="rId48"/>
    <p:sldId id="302" r:id="rId49"/>
    <p:sldId id="264" r:id="rId50"/>
    <p:sldId id="308" r:id="rId51"/>
    <p:sldId id="307" r:id="rId52"/>
    <p:sldId id="310" r:id="rId53"/>
    <p:sldId id="265" r:id="rId54"/>
    <p:sldId id="309" r:id="rId55"/>
    <p:sldId id="311" r:id="rId56"/>
    <p:sldId id="312" r:id="rId57"/>
    <p:sldId id="313" r:id="rId58"/>
    <p:sldId id="314" r:id="rId59"/>
    <p:sldId id="318" r:id="rId6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1866-65E3-4022-BE3E-C09AD9E319DA}" type="datetimeFigureOut">
              <a:rPr lang="ar-IQ" smtClean="0"/>
              <a:pPr/>
              <a:t>17/08/1440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128-246D-4735-9B70-7FCE0140834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1866-65E3-4022-BE3E-C09AD9E319DA}" type="datetimeFigureOut">
              <a:rPr lang="ar-IQ" smtClean="0"/>
              <a:pPr/>
              <a:t>17/08/1440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128-246D-4735-9B70-7FCE0140834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1866-65E3-4022-BE3E-C09AD9E319DA}" type="datetimeFigureOut">
              <a:rPr lang="ar-IQ" smtClean="0"/>
              <a:pPr/>
              <a:t>17/08/1440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128-246D-4735-9B70-7FCE0140834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1866-65E3-4022-BE3E-C09AD9E319DA}" type="datetimeFigureOut">
              <a:rPr lang="ar-IQ" smtClean="0"/>
              <a:pPr/>
              <a:t>17/08/1440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128-246D-4735-9B70-7FCE0140834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1866-65E3-4022-BE3E-C09AD9E319DA}" type="datetimeFigureOut">
              <a:rPr lang="ar-IQ" smtClean="0"/>
              <a:pPr/>
              <a:t>17/08/1440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128-246D-4735-9B70-7FCE0140834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1866-65E3-4022-BE3E-C09AD9E319DA}" type="datetimeFigureOut">
              <a:rPr lang="ar-IQ" smtClean="0"/>
              <a:pPr/>
              <a:t>17/08/1440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128-246D-4735-9B70-7FCE0140834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1866-65E3-4022-BE3E-C09AD9E319DA}" type="datetimeFigureOut">
              <a:rPr lang="ar-IQ" smtClean="0"/>
              <a:pPr/>
              <a:t>17/08/1440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128-246D-4735-9B70-7FCE0140834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1866-65E3-4022-BE3E-C09AD9E319DA}" type="datetimeFigureOut">
              <a:rPr lang="ar-IQ" smtClean="0"/>
              <a:pPr/>
              <a:t>17/08/1440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128-246D-4735-9B70-7FCE0140834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1866-65E3-4022-BE3E-C09AD9E319DA}" type="datetimeFigureOut">
              <a:rPr lang="ar-IQ" smtClean="0"/>
              <a:pPr/>
              <a:t>17/08/1440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128-246D-4735-9B70-7FCE0140834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1866-65E3-4022-BE3E-C09AD9E319DA}" type="datetimeFigureOut">
              <a:rPr lang="ar-IQ" smtClean="0"/>
              <a:pPr/>
              <a:t>17/08/1440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128-246D-4735-9B70-7FCE0140834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1866-65E3-4022-BE3E-C09AD9E319DA}" type="datetimeFigureOut">
              <a:rPr lang="ar-IQ" smtClean="0"/>
              <a:pPr/>
              <a:t>17/08/1440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128-246D-4735-9B70-7FCE0140834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41866-65E3-4022-BE3E-C09AD9E319DA}" type="datetimeFigureOut">
              <a:rPr lang="ar-IQ" smtClean="0"/>
              <a:pPr/>
              <a:t>17/08/1440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5128-246D-4735-9B70-7FCE0140834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Plastic and reconstructive surgery 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</a:t>
            </a:r>
            <a:r>
              <a:rPr lang="en-US" dirty="0" err="1" smtClean="0"/>
              <a:t>Yaseen</a:t>
            </a:r>
            <a:r>
              <a:rPr lang="en-US" dirty="0" smtClean="0"/>
              <a:t> Abdullah</a:t>
            </a:r>
          </a:p>
          <a:p>
            <a:r>
              <a:rPr lang="en-US" dirty="0" smtClean="0"/>
              <a:t>Plastic surgeon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8252640" cy="5286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grafts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84030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a surgical operation in which a piece of healthy skin is transplanted to a new site on a patient's body.</a:t>
            </a:r>
          </a:p>
          <a:p>
            <a:pPr algn="l" rtl="0"/>
            <a:r>
              <a:rPr lang="en-US" dirty="0" smtClean="0"/>
              <a:t>Transferred </a:t>
            </a:r>
            <a:r>
              <a:rPr lang="en-US" b="1" i="1" u="sng" dirty="0" smtClean="0"/>
              <a:t>without</a:t>
            </a:r>
            <a:r>
              <a:rPr lang="en-US" dirty="0" smtClean="0"/>
              <a:t> their blood supply</a:t>
            </a:r>
          </a:p>
          <a:p>
            <a:pPr algn="l" rtl="0"/>
            <a:r>
              <a:rPr lang="en-US" b="1" dirty="0" smtClean="0"/>
              <a:t>Skin grafts</a:t>
            </a:r>
            <a:r>
              <a:rPr lang="en-US" dirty="0" smtClean="0"/>
              <a:t> can be:</a:t>
            </a:r>
          </a:p>
          <a:p>
            <a:pPr algn="l" rtl="0"/>
            <a:r>
              <a:rPr lang="en-US" dirty="0" smtClean="0"/>
              <a:t>  A </a:t>
            </a:r>
            <a:r>
              <a:rPr lang="en-US" b="1" dirty="0" smtClean="0"/>
              <a:t>split</a:t>
            </a:r>
            <a:r>
              <a:rPr lang="en-US" dirty="0" smtClean="0"/>
              <a:t>-</a:t>
            </a:r>
            <a:r>
              <a:rPr lang="en-US" b="1" dirty="0" smtClean="0"/>
              <a:t>thickness skin graft</a:t>
            </a:r>
            <a:r>
              <a:rPr lang="en-US" dirty="0" smtClean="0"/>
              <a:t> (STSG) is a </a:t>
            </a:r>
            <a:r>
              <a:rPr lang="en-US" b="1" dirty="0" smtClean="0"/>
              <a:t>skin graft</a:t>
            </a:r>
            <a:r>
              <a:rPr lang="en-US" dirty="0" smtClean="0"/>
              <a:t> including the epidermis and part of the dermis. </a:t>
            </a:r>
          </a:p>
          <a:p>
            <a:pPr algn="l" rtl="0"/>
            <a:r>
              <a:rPr lang="en-US" dirty="0" smtClean="0"/>
              <a:t> A </a:t>
            </a:r>
            <a:r>
              <a:rPr lang="en-US" b="1" dirty="0" smtClean="0"/>
              <a:t>full-thickness skin graft</a:t>
            </a:r>
            <a:r>
              <a:rPr lang="en-US" dirty="0" smtClean="0"/>
              <a:t> (FTSG)consists of the epidermis and the entire </a:t>
            </a:r>
            <a:r>
              <a:rPr lang="en-US" b="1" dirty="0" smtClean="0"/>
              <a:t>thickness</a:t>
            </a:r>
            <a:r>
              <a:rPr lang="en-US" dirty="0" smtClean="0"/>
              <a:t> of the dermis.</a:t>
            </a:r>
          </a:p>
          <a:p>
            <a:pPr lvl="1"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STSG can be harvested by electrical power dermatome</a:t>
            </a:r>
            <a:endParaRPr lang="ar-IQ" dirty="0"/>
          </a:p>
        </p:txBody>
      </p:sp>
      <p:pic>
        <p:nvPicPr>
          <p:cNvPr id="9" name="Content Placeholder 8" descr="download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2357430"/>
            <a:ext cx="4953035" cy="3714776"/>
          </a:xfrm>
        </p:spPr>
      </p:pic>
      <p:pic>
        <p:nvPicPr>
          <p:cNvPr id="10" name="Picture 9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4371998" cy="4237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by hand held knife</a:t>
            </a:r>
            <a:endParaRPr lang="ar-IQ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2816" y="2643182"/>
            <a:ext cx="9272031" cy="2428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Content Placeholder 5" descr="prn85932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2957" cy="5857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STSG</a:t>
            </a:r>
            <a:br>
              <a:rPr lang="en-US" dirty="0" smtClean="0"/>
            </a:br>
            <a:r>
              <a:rPr lang="en-US" dirty="0" smtClean="0"/>
              <a:t>recipient site</a:t>
            </a:r>
            <a:endParaRPr lang="ar-IQ" dirty="0"/>
          </a:p>
        </p:txBody>
      </p:sp>
      <p:pic>
        <p:nvPicPr>
          <p:cNvPr id="4" name="Content Placeholder 3" descr="image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000240"/>
            <a:ext cx="9152068" cy="3722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Thicker knife-gap settings give rise to fewer but brisker</a:t>
            </a:r>
            <a:br>
              <a:rPr lang="en-US" dirty="0" smtClean="0"/>
            </a:br>
            <a:r>
              <a:rPr lang="en-US" dirty="0" smtClean="0"/>
              <a:t>bleeding points on the donor site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57430"/>
            <a:ext cx="4000528" cy="273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357826"/>
            <a:ext cx="30956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54"/>
            <a:ext cx="429950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24187" y="3229769"/>
            <a:ext cx="30956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98" y="1214422"/>
            <a:ext cx="89674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STSG</a:t>
            </a:r>
            <a:br>
              <a:rPr lang="en-US" dirty="0" smtClean="0"/>
            </a:br>
            <a:r>
              <a:rPr lang="en-US" dirty="0" smtClean="0"/>
              <a:t>donor site</a:t>
            </a:r>
            <a:br>
              <a:rPr lang="en-US" dirty="0" smtClean="0"/>
            </a:br>
            <a:r>
              <a:rPr lang="en-US" dirty="0" smtClean="0"/>
              <a:t>heal by </a:t>
            </a:r>
            <a:r>
              <a:rPr lang="en-US" dirty="0" err="1" smtClean="0"/>
              <a:t>epithelialization</a:t>
            </a: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4" name="Content Placeholder 3" descr="image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5992"/>
            <a:ext cx="8942512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09" y="2000240"/>
            <a:ext cx="90255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929198"/>
            <a:ext cx="4004966" cy="94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4000" b="1" dirty="0" smtClean="0"/>
              <a:t>Learning objectives </a:t>
            </a:r>
          </a:p>
          <a:p>
            <a:pPr algn="l" rtl="0">
              <a:buNone/>
            </a:pPr>
            <a:r>
              <a:rPr lang="en-US" dirty="0" smtClean="0"/>
              <a:t>To understand</a:t>
            </a:r>
          </a:p>
          <a:p>
            <a:pPr algn="l" rtl="0"/>
            <a:r>
              <a:rPr lang="en-US" dirty="0" smtClean="0"/>
              <a:t>The spectrum of plastic surgical techniques used to restore bodily form and function</a:t>
            </a:r>
          </a:p>
          <a:p>
            <a:pPr algn="l" rtl="0"/>
            <a:r>
              <a:rPr lang="en-US" dirty="0" smtClean="0"/>
              <a:t>The relevant anatomy and physiology of tissues used in reconstruction</a:t>
            </a:r>
          </a:p>
          <a:p>
            <a:pPr algn="l" rtl="0"/>
            <a:r>
              <a:rPr lang="en-US" dirty="0" smtClean="0"/>
              <a:t>The various skin grafts and how to use them appropriately</a:t>
            </a:r>
          </a:p>
          <a:p>
            <a:pPr algn="l" rtl="0"/>
            <a:r>
              <a:rPr lang="en-US" dirty="0" smtClean="0"/>
              <a:t>The principles and use of flaps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Meshed grafts have more size and less </a:t>
            </a:r>
            <a:r>
              <a:rPr lang="en-US" sz="2800" dirty="0" err="1" smtClean="0"/>
              <a:t>haematoma</a:t>
            </a:r>
            <a:r>
              <a:rPr lang="en-US" sz="2800" dirty="0" smtClean="0"/>
              <a:t> risk</a:t>
            </a:r>
            <a:br>
              <a:rPr lang="en-US" sz="2800" dirty="0" smtClean="0"/>
            </a:br>
            <a:r>
              <a:rPr lang="en-US" sz="2800" dirty="0" smtClean="0"/>
              <a:t>but they are ugly with more contracture </a:t>
            </a:r>
            <a:endParaRPr lang="ar-IQ" sz="2800" dirty="0"/>
          </a:p>
        </p:txBody>
      </p:sp>
      <p:pic>
        <p:nvPicPr>
          <p:cNvPr id="6" name="Picture 5" descr="A-maximally-spread-meshed-split-thickness-skin-graft-on-a-nude-r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551723"/>
            <a:ext cx="6924700" cy="499680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28662" y="2500306"/>
            <a:ext cx="7758138" cy="3625857"/>
          </a:xfrm>
        </p:spPr>
        <p:txBody>
          <a:bodyPr/>
          <a:lstStyle/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/>
              <a:t>Split-thickness skin grafts</a:t>
            </a:r>
          </a:p>
          <a:p>
            <a:pPr algn="l" rtl="0">
              <a:buNone/>
            </a:pPr>
            <a:r>
              <a:rPr lang="en-US" dirty="0" smtClean="0"/>
              <a:t>●● Thicker knife-gap settings give rise to fewer but brisker bleeding points on the donor site.</a:t>
            </a:r>
          </a:p>
          <a:p>
            <a:pPr algn="l" rtl="0">
              <a:buNone/>
            </a:pPr>
            <a:r>
              <a:rPr lang="en-US" dirty="0" smtClean="0"/>
              <a:t>●● Thicker grafts heal with less contracture and are more durable.</a:t>
            </a:r>
          </a:p>
          <a:p>
            <a:pPr algn="l" rtl="0">
              <a:buNone/>
            </a:pPr>
            <a:r>
              <a:rPr lang="en-US" dirty="0" smtClean="0"/>
              <a:t>●● Thinner donor sites heal better.</a:t>
            </a:r>
          </a:p>
          <a:p>
            <a:pPr algn="l" rtl="0">
              <a:buNone/>
            </a:pPr>
            <a:r>
              <a:rPr lang="en-US" dirty="0" smtClean="0"/>
              <a:t>●● Grafts are hairless and do not sweat (these structures are not transferred).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FTSG</a:t>
            </a:r>
            <a:br>
              <a:rPr lang="en-US" dirty="0" smtClean="0"/>
            </a:br>
            <a:r>
              <a:rPr lang="en-US" dirty="0" smtClean="0"/>
              <a:t>donor site</a:t>
            </a:r>
            <a:br>
              <a:rPr lang="en-US" dirty="0" smtClean="0"/>
            </a:br>
            <a:r>
              <a:rPr lang="en-US" dirty="0" smtClean="0"/>
              <a:t>closed by primary intention</a:t>
            </a:r>
            <a:endParaRPr lang="ar-IQ" dirty="0"/>
          </a:p>
        </p:txBody>
      </p:sp>
      <p:pic>
        <p:nvPicPr>
          <p:cNvPr id="4" name="Content Placeholder 3" descr="037%20ftsg%20harvest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3490231"/>
            <a:ext cx="4714876" cy="3367769"/>
          </a:xfrm>
        </p:spPr>
      </p:pic>
      <p:pic>
        <p:nvPicPr>
          <p:cNvPr id="5" name="Picture 4" descr="2-Figure1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1679"/>
            <a:ext cx="5715008" cy="3745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3-Figure1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33776"/>
            <a:ext cx="6876306" cy="6724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does a skin graft survive?</a:t>
            </a:r>
            <a:br>
              <a:rPr lang="en-US" b="1" dirty="0" smtClean="0"/>
            </a:br>
            <a:endParaRPr lang="ar-IQ" dirty="0"/>
          </a:p>
        </p:txBody>
      </p:sp>
      <p:pic>
        <p:nvPicPr>
          <p:cNvPr id="4" name="Content Placeholder 3" descr="B978143770746500080X_f080-001-97814377074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41" y="2000240"/>
            <a:ext cx="8681036" cy="3643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b="1" dirty="0" smtClean="0"/>
              <a:t>How does a skin graft survive?</a:t>
            </a:r>
          </a:p>
          <a:p>
            <a:pPr algn="l" rtl="0"/>
            <a:r>
              <a:rPr lang="en-US" b="1" dirty="0" err="1" smtClean="0"/>
              <a:t>imbibition</a:t>
            </a:r>
            <a:r>
              <a:rPr lang="en-US" b="1" dirty="0" smtClean="0"/>
              <a:t> of </a:t>
            </a:r>
            <a:r>
              <a:rPr lang="en-US" dirty="0" smtClean="0"/>
              <a:t>plasma from the wound bed </a:t>
            </a:r>
            <a:r>
              <a:rPr lang="en-US" dirty="0" err="1" smtClean="0"/>
              <a:t>intially</a:t>
            </a:r>
            <a:r>
              <a:rPr lang="en-US" dirty="0" smtClean="0"/>
              <a:t> 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after 48 hours, fine </a:t>
            </a:r>
            <a:r>
              <a:rPr lang="en-US" dirty="0" err="1" smtClean="0"/>
              <a:t>anastomotic</a:t>
            </a:r>
            <a:r>
              <a:rPr lang="en-US" dirty="0" smtClean="0"/>
              <a:t> connections are made, which lead to </a:t>
            </a:r>
            <a:r>
              <a:rPr lang="en-US" b="1" dirty="0" smtClean="0"/>
              <a:t>inosculation of blood.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/>
            <a:r>
              <a:rPr lang="en-US" b="1" dirty="0" smtClean="0"/>
              <a:t>Capillary </a:t>
            </a:r>
            <a:r>
              <a:rPr lang="en-US" b="1" dirty="0" err="1" smtClean="0"/>
              <a:t>ingrowth</a:t>
            </a:r>
            <a:r>
              <a:rPr lang="en-US" b="1" dirty="0" smtClean="0"/>
              <a:t> </a:t>
            </a:r>
            <a:r>
              <a:rPr lang="en-US" dirty="0" smtClean="0"/>
              <a:t>then completes the healing process with fibroblast maturation.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Because only tissues that produce </a:t>
            </a:r>
            <a:r>
              <a:rPr lang="en-US" dirty="0" smtClean="0">
                <a:solidFill>
                  <a:schemeClr val="tx2"/>
                </a:solidFill>
              </a:rPr>
              <a:t>granulation</a:t>
            </a:r>
            <a:r>
              <a:rPr lang="en-US" dirty="0" smtClean="0"/>
              <a:t> will support a graft, it is usually </a:t>
            </a:r>
            <a:r>
              <a:rPr lang="en-US" dirty="0" smtClean="0">
                <a:solidFill>
                  <a:srgbClr val="FF0000"/>
                </a:solidFill>
              </a:rPr>
              <a:t>contraindicated </a:t>
            </a:r>
            <a:r>
              <a:rPr lang="en-US" dirty="0" smtClean="0"/>
              <a:t>to use grafts to cover </a:t>
            </a:r>
            <a:r>
              <a:rPr lang="en-US" dirty="0" smtClean="0">
                <a:solidFill>
                  <a:srgbClr val="FF0000"/>
                </a:solidFill>
              </a:rPr>
              <a:t>exposed</a:t>
            </a:r>
            <a:r>
              <a:rPr lang="en-US" dirty="0" smtClean="0"/>
              <a:t> tendons, cartilage or cortical bone.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Content Placeholder 5" descr="16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093" y="357166"/>
            <a:ext cx="9150094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graft failure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Pus</a:t>
            </a:r>
          </a:p>
          <a:p>
            <a:pPr algn="l" rtl="0"/>
            <a:r>
              <a:rPr lang="en-US" dirty="0" err="1" smtClean="0"/>
              <a:t>Haematoma</a:t>
            </a:r>
            <a:endParaRPr lang="en-US" dirty="0" smtClean="0"/>
          </a:p>
          <a:p>
            <a:pPr algn="l" rtl="0"/>
            <a:r>
              <a:rPr lang="en-US" dirty="0" err="1" smtClean="0"/>
              <a:t>Exudate</a:t>
            </a:r>
            <a:endParaRPr lang="en-US" dirty="0" smtClean="0"/>
          </a:p>
          <a:p>
            <a:pPr algn="l" rtl="0"/>
            <a:r>
              <a:rPr lang="en-US" dirty="0" smtClean="0"/>
              <a:t>Dead or non </a:t>
            </a:r>
            <a:r>
              <a:rPr lang="en-US" dirty="0" err="1" smtClean="0"/>
              <a:t>vascularized</a:t>
            </a:r>
            <a:r>
              <a:rPr lang="en-US" dirty="0" smtClean="0"/>
              <a:t> bed</a:t>
            </a:r>
          </a:p>
          <a:p>
            <a:pPr algn="l" rtl="0"/>
            <a:r>
              <a:rPr lang="en-US" dirty="0" smtClean="0"/>
              <a:t>Shearing force</a:t>
            </a:r>
          </a:p>
          <a:p>
            <a:pPr algn="l" rtl="0"/>
            <a:r>
              <a:rPr lang="en-US" dirty="0" smtClean="0"/>
              <a:t>group A </a:t>
            </a:r>
            <a:r>
              <a:rPr lang="el-GR" dirty="0" smtClean="0"/>
              <a:t>β-</a:t>
            </a:r>
            <a:r>
              <a:rPr lang="en-US" dirty="0" err="1" smtClean="0"/>
              <a:t>haemolytic</a:t>
            </a:r>
            <a:r>
              <a:rPr lang="en-US" dirty="0" smtClean="0"/>
              <a:t> </a:t>
            </a:r>
            <a:r>
              <a:rPr lang="en-US" i="1" dirty="0" smtClean="0"/>
              <a:t>Streptococcus can destroy split grafts completely (and also convert </a:t>
            </a:r>
            <a:r>
              <a:rPr lang="en-US" dirty="0" smtClean="0"/>
              <a:t>a donor site to a full-thickness defect</a:t>
            </a:r>
          </a:p>
          <a:p>
            <a:pPr algn="l" rtl="0"/>
            <a:endParaRPr lang="ar-IQ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19" y="1214422"/>
            <a:ext cx="4133881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99616" y="-91096"/>
            <a:ext cx="5272780" cy="694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214290"/>
            <a:ext cx="9056163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/>
            <a:r>
              <a:rPr lang="en-US" dirty="0" smtClean="0"/>
              <a:t>Plastic : Greek word : to mould or shape</a:t>
            </a:r>
          </a:p>
          <a:p>
            <a:pPr algn="l" rtl="0"/>
            <a:r>
              <a:rPr lang="en-US" dirty="0" smtClean="0"/>
              <a:t>Plastic and reconstructive surgery involve using various techniques to restore form and function to the body when tissues have been damaged by injury , cancer, or congenital loss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flaps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 skin flap consists of skin and subcutaneous tissue that survives based on its own blood supply.</a:t>
            </a:r>
          </a:p>
          <a:p>
            <a:pPr algn="l" rtl="0"/>
            <a:r>
              <a:rPr lang="en-US" dirty="0" smtClean="0"/>
              <a:t>Transferred </a:t>
            </a:r>
            <a:r>
              <a:rPr lang="en-US" b="1" i="1" u="sng" dirty="0" smtClean="0"/>
              <a:t>with</a:t>
            </a:r>
            <a:r>
              <a:rPr lang="en-US" dirty="0" smtClean="0"/>
              <a:t> their blood supply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14437" y="1714488"/>
            <a:ext cx="9422692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flaps according to blood supply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/>
              <a:t>Random flaps</a:t>
            </a:r>
            <a:r>
              <a:rPr lang="en-US" dirty="0" smtClean="0"/>
              <a:t> have no named blood supply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Axial flaps </a:t>
            </a:r>
            <a:r>
              <a:rPr lang="en-US" dirty="0" smtClean="0"/>
              <a:t>are supplied by a named artery and vein. This allows for a larger area to be freed from surrounding and underlying tissue, leaving only a small pedicle containing the vessels.</a:t>
            </a:r>
          </a:p>
          <a:p>
            <a:pPr lvl="1" algn="l" rtl="0"/>
            <a:r>
              <a:rPr lang="en-US" b="1" dirty="0" err="1" smtClean="0"/>
              <a:t>Pedicled</a:t>
            </a:r>
            <a:r>
              <a:rPr lang="en-US" b="1" dirty="0" smtClean="0"/>
              <a:t> flaps </a:t>
            </a:r>
            <a:r>
              <a:rPr lang="en-US" dirty="0" smtClean="0"/>
              <a:t>remain attached to the donor site via a pedicle that contains the blood supply</a:t>
            </a:r>
          </a:p>
          <a:p>
            <a:pPr lvl="1" algn="l" rtl="0"/>
            <a:r>
              <a:rPr lang="en-US" b="1" dirty="0" smtClean="0"/>
              <a:t>Island flap </a:t>
            </a:r>
            <a:r>
              <a:rPr lang="en-US" dirty="0" smtClean="0"/>
              <a:t>attached only to the blood vessel</a:t>
            </a:r>
          </a:p>
          <a:p>
            <a:pPr lvl="1" algn="l" rtl="0"/>
            <a:r>
              <a:rPr lang="en-US" b="1" dirty="0" smtClean="0"/>
              <a:t>free flap: </a:t>
            </a:r>
            <a:r>
              <a:rPr lang="en-US" dirty="0" smtClean="0"/>
              <a:t>Fully detached from vascular supply and reconnected to recipient vessels using </a:t>
            </a:r>
            <a:r>
              <a:rPr lang="en-US" dirty="0" err="1" smtClean="0"/>
              <a:t>microvascular</a:t>
            </a:r>
            <a:r>
              <a:rPr lang="en-US" dirty="0" smtClean="0"/>
              <a:t> technique</a:t>
            </a:r>
            <a:endParaRPr lang="en-US" b="1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flaps according to location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a. </a:t>
            </a:r>
            <a:r>
              <a:rPr lang="en-US" b="1" dirty="0" smtClean="0"/>
              <a:t>Local flap</a:t>
            </a:r>
            <a:r>
              <a:rPr lang="en-US" dirty="0" smtClean="0"/>
              <a:t>: Shares side with the defect</a:t>
            </a:r>
          </a:p>
          <a:p>
            <a:pPr algn="l" rtl="0">
              <a:buNone/>
            </a:pPr>
            <a:r>
              <a:rPr lang="en-US" dirty="0" smtClean="0"/>
              <a:t>b. </a:t>
            </a:r>
            <a:r>
              <a:rPr lang="en-US" b="1" dirty="0" smtClean="0"/>
              <a:t>Regional flap</a:t>
            </a:r>
            <a:r>
              <a:rPr lang="en-US" dirty="0" smtClean="0"/>
              <a:t>: In same region of the body as the defect, but does not share defect</a:t>
            </a:r>
          </a:p>
          <a:p>
            <a:pPr algn="l" rtl="0">
              <a:buNone/>
            </a:pPr>
            <a:r>
              <a:rPr lang="en-US" dirty="0" smtClean="0"/>
              <a:t>margin.</a:t>
            </a:r>
          </a:p>
          <a:p>
            <a:pPr algn="l" rtl="0">
              <a:buNone/>
            </a:pPr>
            <a:r>
              <a:rPr lang="en-US" dirty="0" smtClean="0"/>
              <a:t>c. </a:t>
            </a:r>
            <a:r>
              <a:rPr lang="en-US" b="1" dirty="0" smtClean="0"/>
              <a:t>Distant flap</a:t>
            </a:r>
            <a:r>
              <a:rPr lang="en-US" dirty="0" smtClean="0"/>
              <a:t>: Not in the region of the defect, located in a different part of the body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flaps according to </a:t>
            </a:r>
            <a:r>
              <a:rPr lang="en-US" b="1" dirty="0" smtClean="0"/>
              <a:t>Method of transfer</a:t>
            </a:r>
            <a:br>
              <a:rPr lang="en-US" b="1" dirty="0" smtClean="0"/>
            </a:b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dirty="0" smtClean="0"/>
              <a:t>a. Advancement</a:t>
            </a:r>
          </a:p>
          <a:p>
            <a:pPr algn="l" rtl="0">
              <a:buNone/>
            </a:pPr>
            <a:r>
              <a:rPr lang="en-US" b="1" dirty="0" smtClean="0"/>
              <a:t>b. Transposition</a:t>
            </a:r>
          </a:p>
          <a:p>
            <a:pPr algn="l" rtl="0">
              <a:buNone/>
            </a:pPr>
            <a:r>
              <a:rPr lang="en-US" b="1" dirty="0" smtClean="0"/>
              <a:t>c. Rotation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Eg</a:t>
            </a:r>
            <a:r>
              <a:rPr lang="en-US" dirty="0" smtClean="0"/>
              <a:t>. Local (transposition, random)flap: share border with the defect 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384278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groin fl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7" y="357166"/>
            <a:ext cx="7905805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Eg.Distant</a:t>
            </a:r>
            <a:r>
              <a:rPr lang="en-US" dirty="0" smtClean="0"/>
              <a:t> , axial</a:t>
            </a:r>
            <a:endParaRPr lang="ar-IQ" dirty="0"/>
          </a:p>
        </p:txBody>
      </p:sp>
      <p:pic>
        <p:nvPicPr>
          <p:cNvPr id="4" name="Content Placeholder 3" descr="1-Figure2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205" y="1600199"/>
            <a:ext cx="5421563" cy="52897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68" y="1214422"/>
            <a:ext cx="9122732" cy="530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682001" cy="546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algn="l" rtl="0">
              <a:buNone/>
            </a:pPr>
            <a:r>
              <a:rPr lang="en-US" b="1" dirty="0"/>
              <a:t>The scope of plastic surgery</a:t>
            </a:r>
          </a:p>
          <a:p>
            <a:pPr algn="l" rtl="0">
              <a:buNone/>
            </a:pPr>
            <a:r>
              <a:rPr lang="en-US" dirty="0"/>
              <a:t>The tools of reconstruction are used for a wide range of conditions:</a:t>
            </a:r>
          </a:p>
          <a:p>
            <a:pPr algn="l" rtl="0">
              <a:buNone/>
            </a:pPr>
            <a:r>
              <a:rPr lang="en-US" dirty="0"/>
              <a:t>●● </a:t>
            </a:r>
            <a:r>
              <a:rPr lang="en-US" b="1" dirty="0"/>
              <a:t>trauma:</a:t>
            </a:r>
          </a:p>
          <a:p>
            <a:pPr algn="l" rtl="0">
              <a:buNone/>
            </a:pPr>
            <a:r>
              <a:rPr lang="en-US" dirty="0"/>
              <a:t>●● soft-tissue loss (skin, tendons, nerves, muscle);</a:t>
            </a:r>
          </a:p>
          <a:p>
            <a:pPr algn="l" rtl="0">
              <a:buNone/>
            </a:pPr>
            <a:r>
              <a:rPr lang="en-US" dirty="0"/>
              <a:t>●● hand and lower limb injury;</a:t>
            </a:r>
          </a:p>
          <a:p>
            <a:pPr algn="l" rtl="0">
              <a:buNone/>
            </a:pPr>
            <a:r>
              <a:rPr lang="en-US" dirty="0"/>
              <a:t>●● </a:t>
            </a:r>
            <a:r>
              <a:rPr lang="en-US" dirty="0" err="1"/>
              <a:t>faciomaxillary</a:t>
            </a:r>
            <a:r>
              <a:rPr lang="en-US" dirty="0"/>
              <a:t>;</a:t>
            </a:r>
          </a:p>
          <a:p>
            <a:pPr algn="l" rtl="0">
              <a:buNone/>
            </a:pPr>
            <a:r>
              <a:rPr lang="en-US" dirty="0"/>
              <a:t>●● burns;</a:t>
            </a:r>
          </a:p>
          <a:p>
            <a:pPr algn="l" rtl="0">
              <a:buNone/>
            </a:pPr>
            <a:r>
              <a:rPr lang="en-US" dirty="0"/>
              <a:t>●● </a:t>
            </a:r>
            <a:r>
              <a:rPr lang="en-US" b="1" dirty="0"/>
              <a:t>cancer:</a:t>
            </a:r>
          </a:p>
          <a:p>
            <a:pPr algn="l" rtl="0">
              <a:buNone/>
            </a:pPr>
            <a:r>
              <a:rPr lang="en-US" dirty="0"/>
              <a:t>●● skin, head and neck, breast, soft tissue sarcoma;</a:t>
            </a:r>
          </a:p>
          <a:p>
            <a:pPr algn="l" rtl="0">
              <a:buNone/>
            </a:pPr>
            <a:r>
              <a:rPr lang="en-US" dirty="0"/>
              <a:t>●● </a:t>
            </a:r>
            <a:r>
              <a:rPr lang="en-US" b="1" dirty="0"/>
              <a:t>congenital:</a:t>
            </a:r>
          </a:p>
          <a:p>
            <a:pPr algn="l" rtl="0">
              <a:buNone/>
            </a:pPr>
            <a:r>
              <a:rPr lang="en-US" dirty="0"/>
              <a:t>●● clefts and craniofacial malformations;</a:t>
            </a:r>
          </a:p>
          <a:p>
            <a:pPr algn="l" rtl="0">
              <a:buNone/>
            </a:pPr>
            <a:r>
              <a:rPr lang="en-US" dirty="0"/>
              <a:t>●● skin, giant </a:t>
            </a:r>
            <a:r>
              <a:rPr lang="en-US" dirty="0" err="1"/>
              <a:t>naevi</a:t>
            </a:r>
            <a:r>
              <a:rPr lang="en-US" dirty="0"/>
              <a:t>, vascular malformations;</a:t>
            </a:r>
          </a:p>
          <a:p>
            <a:pPr algn="l" rtl="0">
              <a:buNone/>
            </a:pPr>
            <a:r>
              <a:rPr lang="en-US" dirty="0"/>
              <a:t>●● </a:t>
            </a:r>
            <a:r>
              <a:rPr lang="en-US" dirty="0" err="1"/>
              <a:t>urogenital</a:t>
            </a:r>
            <a:r>
              <a:rPr lang="en-US" dirty="0"/>
              <a:t>;</a:t>
            </a:r>
          </a:p>
          <a:p>
            <a:pPr algn="l" rtl="0">
              <a:buNone/>
            </a:pPr>
            <a:r>
              <a:rPr lang="en-US" dirty="0"/>
              <a:t>●● hand and limb malformations;</a:t>
            </a:r>
          </a:p>
          <a:p>
            <a:pPr algn="l" rtl="0">
              <a:buNone/>
            </a:pPr>
            <a:r>
              <a:rPr lang="en-US" dirty="0"/>
              <a:t>●● </a:t>
            </a:r>
            <a:r>
              <a:rPr lang="en-US" b="1" dirty="0"/>
              <a:t>miscellaneous:</a:t>
            </a:r>
          </a:p>
          <a:p>
            <a:pPr algn="l" rtl="0">
              <a:buNone/>
            </a:pPr>
            <a:r>
              <a:rPr lang="en-US" dirty="0"/>
              <a:t>●● Bell’s (facial) palsy;</a:t>
            </a:r>
          </a:p>
          <a:p>
            <a:pPr algn="l" rtl="0">
              <a:buNone/>
            </a:pPr>
            <a:r>
              <a:rPr lang="en-US" dirty="0"/>
              <a:t>●● pressure sores;</a:t>
            </a:r>
          </a:p>
          <a:p>
            <a:pPr algn="l" rtl="0">
              <a:buNone/>
            </a:pPr>
            <a:r>
              <a:rPr lang="en-US" dirty="0"/>
              <a:t>●● aesthetic surgery;</a:t>
            </a:r>
          </a:p>
          <a:p>
            <a:pPr algn="l" rtl="0">
              <a:buNone/>
            </a:pPr>
            <a:r>
              <a:rPr lang="en-US" dirty="0"/>
              <a:t>●● chest wall reconstruction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Transposition Z </a:t>
            </a:r>
            <a:r>
              <a:rPr lang="en-US" dirty="0" err="1" smtClean="0"/>
              <a:t>plasty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lengthen scar contracture</a:t>
            </a:r>
            <a:endParaRPr lang="ar-IQ" dirty="0"/>
          </a:p>
        </p:txBody>
      </p:sp>
      <p:pic>
        <p:nvPicPr>
          <p:cNvPr id="4" name="Content Placeholder 3" descr="3-s2.0-B9781416025276000025-f002-003a-97814160252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56" y="1785925"/>
            <a:ext cx="7197116" cy="3913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" name="Content Placeholder 7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071546"/>
            <a:ext cx="8849094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385584" cy="528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1819" y="75538"/>
            <a:ext cx="6436329" cy="656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6152" y="642918"/>
            <a:ext cx="8727848" cy="526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748313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270954" cy="593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7749"/>
            <a:ext cx="5824028" cy="655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23024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expansion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A technique that involves placing a device – usually an expandable balloon constructed from silicone – beneath the tissue to be expanded, and progressively enlarging the volume with fluid while the overlying tissue accommodates to the changed vascular pressure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Content Placeholder 5" descr="Reconstructive-ladder-in-wound-clos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57166"/>
            <a:ext cx="7441254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7762" y="2100400"/>
            <a:ext cx="5311692" cy="397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Tissue-expansion-for-pediatric-forehead-reconstruction-The-patient-a-one-year-old-bo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9138804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b="1" dirty="0" smtClean="0"/>
              <a:t>Tissue expansion</a:t>
            </a:r>
          </a:p>
          <a:p>
            <a:pPr algn="l" rtl="0">
              <a:buNone/>
            </a:pPr>
            <a:r>
              <a:rPr lang="en-US" dirty="0" smtClean="0"/>
              <a:t>Advantages</a:t>
            </a:r>
          </a:p>
          <a:p>
            <a:pPr algn="l" rtl="0">
              <a:buNone/>
            </a:pPr>
            <a:r>
              <a:rPr lang="en-US" dirty="0" smtClean="0"/>
              <a:t>●● Well-</a:t>
            </a:r>
            <a:r>
              <a:rPr lang="en-US" dirty="0" err="1" smtClean="0"/>
              <a:t>vascularised</a:t>
            </a:r>
            <a:r>
              <a:rPr lang="en-US" dirty="0" smtClean="0"/>
              <a:t> tissue</a:t>
            </a:r>
          </a:p>
          <a:p>
            <a:pPr algn="l" rtl="0">
              <a:buNone/>
            </a:pPr>
            <a:r>
              <a:rPr lang="en-US" dirty="0" smtClean="0"/>
              <a:t>●● Tissue next to defect, so likely to be of similar consistency</a:t>
            </a:r>
          </a:p>
          <a:p>
            <a:pPr algn="l" rtl="0">
              <a:buNone/>
            </a:pPr>
            <a:r>
              <a:rPr lang="en-US" dirty="0" smtClean="0"/>
              <a:t>●● Good </a:t>
            </a:r>
            <a:r>
              <a:rPr lang="en-US" dirty="0" err="1" smtClean="0"/>
              <a:t>colour</a:t>
            </a:r>
            <a:r>
              <a:rPr lang="en-US" dirty="0" smtClean="0"/>
              <a:t> match</a:t>
            </a:r>
          </a:p>
          <a:p>
            <a:pPr algn="l" rtl="0">
              <a:buNone/>
            </a:pPr>
            <a:r>
              <a:rPr lang="en-US" dirty="0" smtClean="0"/>
              <a:t>Disadvantages</a:t>
            </a:r>
          </a:p>
          <a:p>
            <a:pPr algn="l" rtl="0">
              <a:buNone/>
            </a:pPr>
            <a:r>
              <a:rPr lang="en-US" dirty="0" smtClean="0"/>
              <a:t>●● Multiple expansion episodes (sometimes painful)</a:t>
            </a:r>
          </a:p>
          <a:p>
            <a:pPr algn="l" rtl="0">
              <a:buNone/>
            </a:pPr>
            <a:r>
              <a:rPr lang="en-US" dirty="0" smtClean="0"/>
              <a:t>●● Cost of device</a:t>
            </a:r>
          </a:p>
          <a:p>
            <a:pPr algn="l" rtl="0">
              <a:buNone/>
            </a:pPr>
            <a:r>
              <a:rPr lang="en-US" dirty="0" smtClean="0"/>
              <a:t>●● High incidence of infection and extrusion (especially limbs)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flap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 </a:t>
            </a:r>
            <a:r>
              <a:rPr lang="en-US" b="1" dirty="0" smtClean="0"/>
              <a:t>free flap</a:t>
            </a:r>
            <a:r>
              <a:rPr lang="en-US" dirty="0" smtClean="0"/>
              <a:t> is a piece of tissue that is disconnected from its' original blood supply, and is moved a significant distance to be </a:t>
            </a:r>
            <a:r>
              <a:rPr lang="en-US" b="1" i="1" u="sng" dirty="0" smtClean="0"/>
              <a:t>reconnected</a:t>
            </a:r>
            <a:r>
              <a:rPr lang="en-US" dirty="0" smtClean="0"/>
              <a:t> to a new blood supply. ... The blood vessels feeding the </a:t>
            </a:r>
            <a:r>
              <a:rPr lang="en-US" b="1" dirty="0" smtClean="0"/>
              <a:t>flap</a:t>
            </a:r>
            <a:r>
              <a:rPr lang="en-US" dirty="0" smtClean="0"/>
              <a:t> are usually very small and the “re-plugging” of the </a:t>
            </a:r>
            <a:r>
              <a:rPr lang="en-US" b="1" dirty="0" smtClean="0"/>
              <a:t>flap</a:t>
            </a:r>
            <a:r>
              <a:rPr lang="en-US" dirty="0" smtClean="0"/>
              <a:t> is done through </a:t>
            </a:r>
            <a:r>
              <a:rPr lang="en-US" dirty="0" err="1" smtClean="0"/>
              <a:t>microvascular</a:t>
            </a:r>
            <a:r>
              <a:rPr lang="en-US" dirty="0" smtClean="0"/>
              <a:t> </a:t>
            </a:r>
            <a:r>
              <a:rPr lang="en-US" b="1" dirty="0" smtClean="0"/>
              <a:t>surgery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-9228"/>
            <a:ext cx="2500330" cy="677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b="1" dirty="0" smtClean="0"/>
              <a:t>Free tissue transfer (or free flap)</a:t>
            </a:r>
          </a:p>
          <a:p>
            <a:pPr algn="l" rtl="0">
              <a:buNone/>
            </a:pPr>
            <a:r>
              <a:rPr lang="en-US" dirty="0" smtClean="0"/>
              <a:t>Advantages</a:t>
            </a:r>
          </a:p>
          <a:p>
            <a:pPr algn="l" rtl="0">
              <a:buNone/>
            </a:pPr>
            <a:r>
              <a:rPr lang="en-US" dirty="0" smtClean="0"/>
              <a:t>●● Being able to select exactly the best tissue to move</a:t>
            </a:r>
          </a:p>
          <a:p>
            <a:pPr algn="l" rtl="0">
              <a:buNone/>
            </a:pPr>
            <a:r>
              <a:rPr lang="en-US" dirty="0" smtClean="0"/>
              <a:t>●● Only takes what is necessary</a:t>
            </a:r>
          </a:p>
          <a:p>
            <a:pPr algn="l" rtl="0">
              <a:buNone/>
            </a:pPr>
            <a:r>
              <a:rPr lang="en-US" dirty="0" smtClean="0"/>
              <a:t>●● </a:t>
            </a:r>
            <a:r>
              <a:rPr lang="en-US" dirty="0" err="1" smtClean="0"/>
              <a:t>Minimises</a:t>
            </a:r>
            <a:r>
              <a:rPr lang="en-US" dirty="0" smtClean="0"/>
              <a:t> donor site morbidity</a:t>
            </a:r>
          </a:p>
          <a:p>
            <a:pPr algn="l" rtl="0">
              <a:buNone/>
            </a:pPr>
            <a:r>
              <a:rPr lang="en-US" dirty="0" smtClean="0"/>
              <a:t>Disadvantages</a:t>
            </a:r>
          </a:p>
          <a:p>
            <a:pPr algn="l" rtl="0">
              <a:buNone/>
            </a:pPr>
            <a:r>
              <a:rPr lang="en-US" dirty="0" smtClean="0"/>
              <a:t>●● More complex surgical technique</a:t>
            </a:r>
          </a:p>
          <a:p>
            <a:pPr algn="l" rtl="0">
              <a:buNone/>
            </a:pPr>
            <a:r>
              <a:rPr lang="en-US" dirty="0" smtClean="0"/>
              <a:t>●● Failure involves total loss of all transferred tissue</a:t>
            </a:r>
          </a:p>
          <a:p>
            <a:pPr algn="l" rtl="0">
              <a:buNone/>
            </a:pPr>
            <a:r>
              <a:rPr lang="en-US" dirty="0" smtClean="0"/>
              <a:t>●● Usually takes more time unless the surgeon is experienced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b="1" dirty="0" smtClean="0"/>
              <a:t>Signs of </a:t>
            </a:r>
            <a:r>
              <a:rPr lang="en-US" b="1" dirty="0" smtClean="0">
                <a:solidFill>
                  <a:srgbClr val="FF0000"/>
                </a:solidFill>
              </a:rPr>
              <a:t>arterial</a:t>
            </a:r>
            <a:r>
              <a:rPr lang="en-US" b="1" dirty="0" smtClean="0"/>
              <a:t> insufficiency</a:t>
            </a:r>
          </a:p>
          <a:p>
            <a:pPr algn="l" rtl="0">
              <a:buNone/>
            </a:pPr>
            <a:r>
              <a:rPr lang="en-US" b="1" dirty="0" smtClean="0"/>
              <a:t>a. Cool temperature</a:t>
            </a:r>
          </a:p>
          <a:p>
            <a:pPr algn="l" rtl="0">
              <a:buNone/>
            </a:pPr>
            <a:r>
              <a:rPr lang="en-US" b="1" dirty="0" smtClean="0"/>
              <a:t>b. White color</a:t>
            </a:r>
          </a:p>
          <a:p>
            <a:pPr algn="l" rtl="0">
              <a:buNone/>
            </a:pPr>
            <a:r>
              <a:rPr lang="en-US" b="1" dirty="0" smtClean="0"/>
              <a:t>c. Slow capillary refill &gt;2 seconds</a:t>
            </a:r>
          </a:p>
          <a:p>
            <a:pPr algn="l" rtl="0">
              <a:buNone/>
            </a:pPr>
            <a:r>
              <a:rPr lang="en-US" b="1" dirty="0" smtClean="0"/>
              <a:t>d. Slow or absent pinpoint bleeding</a:t>
            </a:r>
          </a:p>
          <a:p>
            <a:pPr algn="l" rtl="0">
              <a:buNone/>
            </a:pPr>
            <a:r>
              <a:rPr lang="en-US" b="1" dirty="0" smtClean="0"/>
              <a:t>e. Low </a:t>
            </a:r>
            <a:r>
              <a:rPr lang="en-US" b="1" dirty="0" err="1" smtClean="0"/>
              <a:t>turgor</a:t>
            </a:r>
            <a:endParaRPr lang="en-US" b="1" dirty="0" smtClean="0"/>
          </a:p>
          <a:p>
            <a:pPr algn="l" rtl="0">
              <a:buNone/>
            </a:pPr>
            <a:r>
              <a:rPr lang="en-US" b="1" dirty="0" smtClean="0"/>
              <a:t>. Signs of </a:t>
            </a:r>
            <a:r>
              <a:rPr lang="en-US" b="1" dirty="0" smtClean="0">
                <a:solidFill>
                  <a:schemeClr val="accent1"/>
                </a:solidFill>
              </a:rPr>
              <a:t>venous</a:t>
            </a:r>
            <a:r>
              <a:rPr lang="en-US" b="1" dirty="0" smtClean="0"/>
              <a:t> insufficiency</a:t>
            </a:r>
          </a:p>
          <a:p>
            <a:pPr algn="l" rtl="0">
              <a:buNone/>
            </a:pPr>
            <a:r>
              <a:rPr lang="en-US" b="1" dirty="0" smtClean="0"/>
              <a:t>a. Increased temperature</a:t>
            </a:r>
          </a:p>
          <a:p>
            <a:pPr algn="l" rtl="0">
              <a:buNone/>
            </a:pPr>
            <a:r>
              <a:rPr lang="en-US" b="1" dirty="0" smtClean="0"/>
              <a:t>b. Blue to purple color</a:t>
            </a:r>
          </a:p>
          <a:p>
            <a:pPr algn="l" rtl="0">
              <a:buNone/>
            </a:pPr>
            <a:r>
              <a:rPr lang="en-US" b="1" dirty="0" smtClean="0"/>
              <a:t>c. Brisk capillary refill &lt;2 seconds</a:t>
            </a:r>
          </a:p>
          <a:p>
            <a:pPr algn="l" rtl="0">
              <a:buNone/>
            </a:pPr>
            <a:r>
              <a:rPr lang="en-US" b="1" dirty="0" smtClean="0"/>
              <a:t>d. Brisk pinpoint bleeding, dark in color</a:t>
            </a:r>
          </a:p>
          <a:p>
            <a:pPr algn="l" rtl="0">
              <a:buNone/>
            </a:pPr>
            <a:r>
              <a:rPr lang="en-US" b="1" dirty="0" smtClean="0"/>
              <a:t>e. Increased </a:t>
            </a:r>
            <a:r>
              <a:rPr lang="en-US" b="1" dirty="0" err="1" smtClean="0"/>
              <a:t>turgor</a:t>
            </a:r>
            <a:r>
              <a:rPr lang="en-US" b="1" dirty="0" smtClean="0"/>
              <a:t>, tense, swollen</a:t>
            </a:r>
          </a:p>
          <a:p>
            <a:pPr algn="l" rtl="0">
              <a:buNone/>
            </a:pPr>
            <a:r>
              <a:rPr lang="en-US" b="1" dirty="0" smtClean="0"/>
              <a:t>f. If congested, unwrap, release sutures and consider leech therapy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dirty="0" smtClean="0"/>
              <a:t>The most common causes of flap failure are:</a:t>
            </a:r>
          </a:p>
          <a:p>
            <a:pPr algn="l" rtl="0">
              <a:buNone/>
            </a:pPr>
            <a:r>
              <a:rPr lang="en-US" dirty="0" smtClean="0"/>
              <a:t>●● poor anatomical knowledge when raising the flap (such that the blood supply is deficient from the start);</a:t>
            </a:r>
          </a:p>
          <a:p>
            <a:pPr algn="l" rtl="0">
              <a:buNone/>
            </a:pPr>
            <a:r>
              <a:rPr lang="en-US" dirty="0" smtClean="0"/>
              <a:t>●● flap inset with too much tension;</a:t>
            </a:r>
          </a:p>
          <a:p>
            <a:pPr algn="l" rtl="0">
              <a:buNone/>
            </a:pPr>
            <a:r>
              <a:rPr lang="en-US" dirty="0" smtClean="0"/>
              <a:t>●● local sepsis or a </a:t>
            </a:r>
            <a:r>
              <a:rPr lang="en-US" dirty="0" err="1" smtClean="0"/>
              <a:t>septicaemic</a:t>
            </a:r>
            <a:r>
              <a:rPr lang="en-US" dirty="0" smtClean="0"/>
              <a:t> patient;</a:t>
            </a:r>
          </a:p>
          <a:p>
            <a:pPr algn="l" rtl="0">
              <a:buNone/>
            </a:pPr>
            <a:r>
              <a:rPr lang="en-US" dirty="0" smtClean="0"/>
              <a:t>●● the dressing applied too tightly around the pedicle;</a:t>
            </a:r>
          </a:p>
          <a:p>
            <a:pPr algn="l" rtl="0">
              <a:buNone/>
            </a:pPr>
            <a:r>
              <a:rPr lang="en-US" dirty="0" smtClean="0"/>
              <a:t>●● microsurgical failure in free-flap surgery (usually caused by</a:t>
            </a:r>
          </a:p>
          <a:p>
            <a:pPr algn="l" rtl="0">
              <a:buNone/>
            </a:pPr>
            <a:r>
              <a:rPr lang="en-US" dirty="0" smtClean="0"/>
              <a:t>problems with surgical technique);</a:t>
            </a:r>
          </a:p>
          <a:p>
            <a:pPr algn="l" rtl="0">
              <a:buNone/>
            </a:pPr>
            <a:r>
              <a:rPr lang="en-US" dirty="0" smtClean="0"/>
              <a:t>●● tobacco smoking by patient.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b="1" dirty="0" smtClean="0"/>
              <a:t>‘Wet, warm and comfortable’</a:t>
            </a:r>
          </a:p>
          <a:p>
            <a:pPr algn="l" rtl="0">
              <a:buNone/>
            </a:pPr>
            <a:r>
              <a:rPr lang="en-US" dirty="0" smtClean="0"/>
              <a:t>The best advice for postoperative flap care for major tissue transfers is to keep the patient ‘wet, warm and comfortable’.</a:t>
            </a:r>
          </a:p>
          <a:p>
            <a:pPr algn="l" rtl="0">
              <a:buNone/>
            </a:pPr>
            <a:r>
              <a:rPr lang="en-US" dirty="0" smtClean="0"/>
              <a:t>This means that the patient should be well hydrated with a </a:t>
            </a:r>
            <a:r>
              <a:rPr lang="en-US" b="1" dirty="0" err="1" smtClean="0"/>
              <a:t>hyperdynamic</a:t>
            </a:r>
            <a:r>
              <a:rPr lang="en-US" b="1" dirty="0" smtClean="0"/>
              <a:t> circulation, a very warm body temperature and well-controlled analgesia </a:t>
            </a:r>
            <a:r>
              <a:rPr lang="en-US" dirty="0" smtClean="0"/>
              <a:t>to reduce catecholamine output.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Content Placeholder 5" descr="Reconstructive-ladder-in-wound-clos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57166"/>
            <a:ext cx="7441254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intention </a:t>
            </a:r>
            <a:endParaRPr lang="ar-IQ" dirty="0"/>
          </a:p>
        </p:txBody>
      </p:sp>
      <p:pic>
        <p:nvPicPr>
          <p:cNvPr id="4" name="Content Placeholder 3" descr="qle160002f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9" y="2214554"/>
            <a:ext cx="9127751" cy="330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closure </a:t>
            </a:r>
            <a:endParaRPr lang="ar-IQ" dirty="0"/>
          </a:p>
        </p:txBody>
      </p:sp>
      <p:pic>
        <p:nvPicPr>
          <p:cNvPr id="4" name="Content Placeholder 3" descr="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285860"/>
            <a:ext cx="3571900" cy="5411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" name="Content Placeholder 6" descr="wound-for-c-i-1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373277" cy="6286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b="1" dirty="0" smtClean="0"/>
              <a:t>Classification of wound closure and healing</a:t>
            </a:r>
          </a:p>
          <a:p>
            <a:pPr algn="l" rtl="0">
              <a:buNone/>
            </a:pPr>
            <a:r>
              <a:rPr lang="en-US" dirty="0" smtClean="0"/>
              <a:t>●● Primary intention</a:t>
            </a:r>
          </a:p>
          <a:p>
            <a:pPr algn="l" rtl="0">
              <a:buNone/>
            </a:pPr>
            <a:r>
              <a:rPr lang="en-US" dirty="0" smtClean="0"/>
              <a:t>Wound edges opposed</a:t>
            </a:r>
          </a:p>
          <a:p>
            <a:pPr algn="l" rtl="0">
              <a:buNone/>
            </a:pPr>
            <a:r>
              <a:rPr lang="en-US" dirty="0" smtClean="0"/>
              <a:t>Normal healing</a:t>
            </a:r>
          </a:p>
          <a:p>
            <a:pPr algn="l" rtl="0">
              <a:buNone/>
            </a:pPr>
            <a:r>
              <a:rPr lang="en-US" dirty="0" smtClean="0"/>
              <a:t>Minimal scar</a:t>
            </a:r>
          </a:p>
          <a:p>
            <a:pPr algn="l" rtl="0">
              <a:buNone/>
            </a:pPr>
            <a:r>
              <a:rPr lang="en-US" dirty="0" smtClean="0"/>
              <a:t>●● Secondary intention</a:t>
            </a:r>
          </a:p>
          <a:p>
            <a:pPr algn="l" rtl="0">
              <a:buNone/>
            </a:pPr>
            <a:r>
              <a:rPr lang="en-US" dirty="0" smtClean="0"/>
              <a:t>Wound left open</a:t>
            </a:r>
          </a:p>
          <a:p>
            <a:pPr algn="l" rtl="0">
              <a:buNone/>
            </a:pPr>
            <a:r>
              <a:rPr lang="en-US" dirty="0" smtClean="0"/>
              <a:t>Heals by granulation, contraction and </a:t>
            </a:r>
            <a:r>
              <a:rPr lang="en-US" dirty="0" err="1" smtClean="0"/>
              <a:t>epithelialisation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Increased inflammation and proliferation</a:t>
            </a:r>
          </a:p>
          <a:p>
            <a:pPr algn="l" rtl="0">
              <a:buNone/>
            </a:pPr>
            <a:r>
              <a:rPr lang="en-US" dirty="0" smtClean="0"/>
              <a:t>Poor scar</a:t>
            </a:r>
          </a:p>
          <a:p>
            <a:pPr algn="l" rtl="0">
              <a:buNone/>
            </a:pPr>
            <a:r>
              <a:rPr lang="en-US" dirty="0" smtClean="0"/>
              <a:t>●● Tertiary intention (also called delayed primary intention)</a:t>
            </a:r>
          </a:p>
          <a:p>
            <a:pPr algn="l" rtl="0">
              <a:buNone/>
            </a:pPr>
            <a:r>
              <a:rPr lang="en-US" dirty="0" smtClean="0"/>
              <a:t>Wound initially left open</a:t>
            </a:r>
          </a:p>
          <a:p>
            <a:pPr algn="l" rtl="0">
              <a:buNone/>
            </a:pPr>
            <a:r>
              <a:rPr lang="en-US" dirty="0" smtClean="0"/>
              <a:t>Edges later opposed when healing conditions favorable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1066</Words>
  <Application>Microsoft Office PowerPoint</Application>
  <PresentationFormat>On-screen Show (4:3)</PresentationFormat>
  <Paragraphs>147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Plastic and reconstructive surgery </vt:lpstr>
      <vt:lpstr>Slide 2</vt:lpstr>
      <vt:lpstr>Slide 3</vt:lpstr>
      <vt:lpstr>Slide 4</vt:lpstr>
      <vt:lpstr>Slide 5</vt:lpstr>
      <vt:lpstr>Secondary intention </vt:lpstr>
      <vt:lpstr>Primary closure </vt:lpstr>
      <vt:lpstr>Slide 8</vt:lpstr>
      <vt:lpstr>Slide 9</vt:lpstr>
      <vt:lpstr>Slide 10</vt:lpstr>
      <vt:lpstr>Skin grafts</vt:lpstr>
      <vt:lpstr>STSG can be harvested by electrical power dermatome</vt:lpstr>
      <vt:lpstr>Or by hand held knife</vt:lpstr>
      <vt:lpstr>Slide 14</vt:lpstr>
      <vt:lpstr>STSG recipient site</vt:lpstr>
      <vt:lpstr>Thicker knife-gap settings give rise to fewer but brisker bleeding points on the donor site</vt:lpstr>
      <vt:lpstr>Slide 17</vt:lpstr>
      <vt:lpstr>STSG donor site heal by epithelialization </vt:lpstr>
      <vt:lpstr>Slide 19</vt:lpstr>
      <vt:lpstr>Meshed grafts have more size and less haematoma risk but they are ugly with more contracture </vt:lpstr>
      <vt:lpstr>Slide 21</vt:lpstr>
      <vt:lpstr>FTSG donor site closed by primary intention</vt:lpstr>
      <vt:lpstr>Slide 23</vt:lpstr>
      <vt:lpstr>How does a skin graft survive? </vt:lpstr>
      <vt:lpstr>Slide 25</vt:lpstr>
      <vt:lpstr>Slide 26</vt:lpstr>
      <vt:lpstr>Causes of graft failure</vt:lpstr>
      <vt:lpstr>Slide 28</vt:lpstr>
      <vt:lpstr>Slide 29</vt:lpstr>
      <vt:lpstr>Skin flaps</vt:lpstr>
      <vt:lpstr>Slide 31</vt:lpstr>
      <vt:lpstr>Classification of flaps according to blood supply</vt:lpstr>
      <vt:lpstr>Classification of flaps according to location</vt:lpstr>
      <vt:lpstr>Classification of flaps according to Method of transfer  </vt:lpstr>
      <vt:lpstr>Eg. Local (transposition, random)flap: share border with the defect </vt:lpstr>
      <vt:lpstr>Slide 36</vt:lpstr>
      <vt:lpstr>Eg.Distant , axial</vt:lpstr>
      <vt:lpstr>Slide 38</vt:lpstr>
      <vt:lpstr>Slide 39</vt:lpstr>
      <vt:lpstr>Transposition Z plasty  to lengthen scar contracture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Tissue expansion </vt:lpstr>
      <vt:lpstr>Slide 50</vt:lpstr>
      <vt:lpstr>Slide 51</vt:lpstr>
      <vt:lpstr>Slide 52</vt:lpstr>
      <vt:lpstr>Free flap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 and reconstructive surgery</dc:title>
  <dc:creator>hp</dc:creator>
  <cp:lastModifiedBy>hp</cp:lastModifiedBy>
  <cp:revision>38</cp:revision>
  <dcterms:created xsi:type="dcterms:W3CDTF">2019-03-29T16:52:34Z</dcterms:created>
  <dcterms:modified xsi:type="dcterms:W3CDTF">2019-04-22T10:12:31Z</dcterms:modified>
</cp:coreProperties>
</file>