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5" r:id="rId9"/>
    <p:sldId id="264" r:id="rId10"/>
    <p:sldId id="263" r:id="rId11"/>
    <p:sldId id="262" r:id="rId12"/>
    <p:sldId id="268" r:id="rId13"/>
    <p:sldId id="267" r:id="rId14"/>
    <p:sldId id="273" r:id="rId15"/>
    <p:sldId id="270" r:id="rId16"/>
    <p:sldId id="269" r:id="rId17"/>
    <p:sldId id="271" r:id="rId18"/>
    <p:sldId id="272" r:id="rId19"/>
    <p:sldId id="277" r:id="rId20"/>
    <p:sldId id="276" r:id="rId21"/>
    <p:sldId id="275" r:id="rId22"/>
    <p:sldId id="274" r:id="rId23"/>
    <p:sldId id="288" r:id="rId24"/>
    <p:sldId id="278" r:id="rId25"/>
    <p:sldId id="279" r:id="rId26"/>
    <p:sldId id="280" r:id="rId27"/>
    <p:sldId id="287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6544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FA8D-E80E-4614-B53D-AB2DACA28388}" type="datetimeFigureOut">
              <a:rPr lang="ar-IQ" smtClean="0"/>
              <a:pPr/>
              <a:t>19/08/1440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EFC1-169A-47EE-A599-7372210787E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xon" TargetMode="External"/><Relationship Id="rId3" Type="http://schemas.openxmlformats.org/officeDocument/2006/relationships/hyperlink" Target="https://en.wikipedia.org/wiki/Protein" TargetMode="External"/><Relationship Id="rId7" Type="http://schemas.openxmlformats.org/officeDocument/2006/relationships/hyperlink" Target="https://en.wikipedia.org/wiki/Acetylcholine" TargetMode="External"/><Relationship Id="rId2" Type="http://schemas.openxmlformats.org/officeDocument/2006/relationships/hyperlink" Target="https://en.wikipedia.org/wiki/Neurotox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eurotransmitter" TargetMode="External"/><Relationship Id="rId5" Type="http://schemas.openxmlformats.org/officeDocument/2006/relationships/hyperlink" Target="https://en.wikipedia.org/wiki/Clostridium_botulinum" TargetMode="External"/><Relationship Id="rId10" Type="http://schemas.openxmlformats.org/officeDocument/2006/relationships/hyperlink" Target="https://en.wikipedia.org/wiki/Flaccid_paralysis" TargetMode="External"/><Relationship Id="rId4" Type="http://schemas.openxmlformats.org/officeDocument/2006/relationships/hyperlink" Target="https://en.wikipedia.org/wiki/Bacteria" TargetMode="External"/><Relationship Id="rId9" Type="http://schemas.openxmlformats.org/officeDocument/2006/relationships/hyperlink" Target="https://en.wikipedia.org/wiki/Neuromuscular_junctio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rinkl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Cleft lip and palate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Yaseen</a:t>
            </a:r>
            <a:r>
              <a:rPr lang="en-US" dirty="0" smtClean="0"/>
              <a:t> Abdullah</a:t>
            </a:r>
          </a:p>
          <a:p>
            <a:r>
              <a:rPr lang="en-US" dirty="0" smtClean="0"/>
              <a:t>Plastic surgeon</a:t>
            </a:r>
          </a:p>
          <a:p>
            <a:r>
              <a:rPr lang="en-US" dirty="0" smtClean="0"/>
              <a:t>FIBMS plastic surgery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complete CL</a:t>
            </a:r>
            <a:endParaRPr lang="ar-IQ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b="9053"/>
          <a:stretch>
            <a:fillRect/>
          </a:stretch>
        </p:blipFill>
        <p:spPr>
          <a:xfrm>
            <a:off x="2000232" y="1714488"/>
            <a:ext cx="525216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 CL</a:t>
            </a:r>
            <a:endParaRPr lang="ar-IQ" dirty="0"/>
          </a:p>
        </p:txBody>
      </p:sp>
      <p:pic>
        <p:nvPicPr>
          <p:cNvPr id="4" name="Content Placeholder 3" descr="bilateral-cleft-li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781" y="1600200"/>
            <a:ext cx="45324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bilateral-cleft-lip-court-cutting-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777206"/>
            <a:ext cx="5867400" cy="417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CP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Unilateral or bilateral</a:t>
            </a:r>
          </a:p>
          <a:p>
            <a:pPr algn="l" rtl="0"/>
            <a:r>
              <a:rPr lang="en-US" dirty="0" smtClean="0"/>
              <a:t>Hard and soft or soft palate</a:t>
            </a:r>
          </a:p>
          <a:p>
            <a:pPr algn="l" rtl="0">
              <a:buNone/>
            </a:pPr>
            <a:r>
              <a:rPr lang="en-US" dirty="0" smtClean="0"/>
              <a:t>Bilateral complete cleft palate occurs when the nasal septum and </a:t>
            </a:r>
            <a:r>
              <a:rPr lang="en-US" dirty="0" err="1" smtClean="0"/>
              <a:t>vomer</a:t>
            </a:r>
            <a:r>
              <a:rPr lang="en-US" dirty="0" smtClean="0"/>
              <a:t> are separated from the palatine process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palate</a:t>
            </a:r>
            <a:endParaRPr lang="ar-IQ" dirty="0"/>
          </a:p>
        </p:txBody>
      </p:sp>
      <p:pic>
        <p:nvPicPr>
          <p:cNvPr id="4" name="Content Placeholder 3" descr="normal-pa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428736"/>
            <a:ext cx="5143536" cy="4951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h55509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7961944" cy="5192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left-palate-complete-bilate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785794"/>
            <a:ext cx="5799282" cy="5651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left_lip_cleft_palate_1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36" y="1643050"/>
            <a:ext cx="8945864" cy="3405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 soft palate</a:t>
            </a:r>
            <a:endParaRPr lang="ar-IQ" dirty="0"/>
          </a:p>
        </p:txBody>
      </p:sp>
      <p:pic>
        <p:nvPicPr>
          <p:cNvPr id="4" name="Content Placeholder 3" descr="cleft_pa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643182"/>
            <a:ext cx="3825954" cy="3339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management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Learning objectives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To </a:t>
            </a:r>
            <a:r>
              <a:rPr lang="en-US" b="1" dirty="0"/>
              <a:t>understand: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aetiology</a:t>
            </a:r>
            <a:r>
              <a:rPr lang="en-US" dirty="0" smtClean="0"/>
              <a:t> of developmental abnormalities </a:t>
            </a:r>
            <a:r>
              <a:rPr lang="en-US" dirty="0"/>
              <a:t>of the face, mouth and </a:t>
            </a:r>
            <a:r>
              <a:rPr lang="en-US" dirty="0" smtClean="0"/>
              <a:t>jaws</a:t>
            </a:r>
          </a:p>
          <a:p>
            <a:pPr algn="l" rtl="0"/>
            <a:r>
              <a:rPr lang="en-US" dirty="0" smtClean="0"/>
              <a:t>The Classification of cleft lip and palate</a:t>
            </a:r>
          </a:p>
          <a:p>
            <a:pPr algn="l" rtl="0"/>
            <a:r>
              <a:rPr lang="en-US" dirty="0" smtClean="0"/>
              <a:t>The timing of surgery of cleft lip and palate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isolated CL can take breastfeeding</a:t>
            </a:r>
          </a:p>
          <a:p>
            <a:pPr algn="l" rtl="0"/>
            <a:r>
              <a:rPr lang="en-US" dirty="0" smtClean="0"/>
              <a:t>CP may have difficult suction and may need</a:t>
            </a:r>
          </a:p>
          <a:p>
            <a:pPr lvl="1" algn="l" rtl="0"/>
            <a:r>
              <a:rPr lang="en-US" dirty="0" smtClean="0"/>
              <a:t>Modified teats</a:t>
            </a:r>
          </a:p>
          <a:p>
            <a:pPr lvl="1" algn="l" rtl="0"/>
            <a:r>
              <a:rPr lang="en-US" dirty="0" smtClean="0"/>
              <a:t>Enlarging the hole of the teat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problem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Prone position</a:t>
            </a:r>
          </a:p>
          <a:p>
            <a:pPr algn="l" rtl="0"/>
            <a:r>
              <a:rPr lang="en-US" dirty="0" smtClean="0"/>
              <a:t>Nasopharyngeal tube</a:t>
            </a:r>
          </a:p>
          <a:p>
            <a:pPr algn="l" rtl="0"/>
            <a:r>
              <a:rPr lang="en-US" dirty="0" smtClean="0"/>
              <a:t>Tongue lip adhesion</a:t>
            </a:r>
            <a:endParaRPr lang="ar-IQ" dirty="0"/>
          </a:p>
        </p:txBody>
      </p:sp>
      <p:pic>
        <p:nvPicPr>
          <p:cNvPr id="4" name="Picture 3" descr="pierre-robin-syndrom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318148"/>
            <a:ext cx="4714876" cy="3539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surgery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CL 3-6 </a:t>
            </a:r>
            <a:r>
              <a:rPr lang="en-US" dirty="0" smtClean="0"/>
              <a:t>months- Millard rotation advancement flaps</a:t>
            </a:r>
            <a:endParaRPr lang="en-US" dirty="0" smtClean="0"/>
          </a:p>
          <a:p>
            <a:pPr algn="l" rtl="0"/>
            <a:r>
              <a:rPr lang="en-US" dirty="0" smtClean="0"/>
              <a:t>CP 6-18 </a:t>
            </a:r>
            <a:r>
              <a:rPr lang="en-US" dirty="0" smtClean="0"/>
              <a:t>months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28860" y="3929066"/>
          <a:ext cx="4141787" cy="685800"/>
        </p:xfrm>
        <a:graphic>
          <a:graphicData uri="http://schemas.openxmlformats.org/presentationml/2006/ole">
            <p:oleObj spid="_x0000_s1026" name="Packager Shell Object" showAsIcon="1" r:id="rId3" imgW="41410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 palate repair</a:t>
            </a:r>
            <a:endParaRPr lang="ar-IQ" dirty="0"/>
          </a:p>
        </p:txBody>
      </p:sp>
      <p:pic>
        <p:nvPicPr>
          <p:cNvPr id="4" name="Content Placeholder 3" descr="Line_diagram_showing_Bardach_two-flap_technique_of_palatoplasty_in_a_bilateral_cleft_lip_and_pa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169" y="1600200"/>
            <a:ext cx="3759662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Hearing</a:t>
            </a:r>
          </a:p>
          <a:p>
            <a:pPr lvl="1" algn="l" rtl="0"/>
            <a:r>
              <a:rPr lang="en-US" dirty="0" smtClean="0"/>
              <a:t>Recurrent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</a:p>
          <a:p>
            <a:pPr lvl="1" algn="l" rtl="0"/>
            <a:r>
              <a:rPr lang="en-US" dirty="0" smtClean="0"/>
              <a:t>Sensory neural hearing loss</a:t>
            </a:r>
          </a:p>
          <a:p>
            <a:pPr algn="l" rtl="0"/>
            <a:r>
              <a:rPr lang="en-US" dirty="0" smtClean="0"/>
              <a:t>Speech problems</a:t>
            </a:r>
          </a:p>
          <a:p>
            <a:pPr lvl="1" algn="l" rtl="0"/>
            <a:r>
              <a:rPr lang="en-US" dirty="0" smtClean="0"/>
              <a:t>Hearing problems</a:t>
            </a:r>
          </a:p>
          <a:p>
            <a:pPr lvl="1" algn="l" rtl="0"/>
            <a:r>
              <a:rPr lang="en-US" dirty="0" err="1" smtClean="0"/>
              <a:t>Velopharyngeal</a:t>
            </a:r>
            <a:r>
              <a:rPr lang="en-US" dirty="0" smtClean="0"/>
              <a:t> </a:t>
            </a:r>
            <a:r>
              <a:rPr lang="en-US" dirty="0" err="1" smtClean="0"/>
              <a:t>inssufficiency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Dental problems</a:t>
            </a:r>
          </a:p>
          <a:p>
            <a:pPr algn="l" rtl="0"/>
            <a:r>
              <a:rPr lang="en-US" dirty="0" smtClean="0"/>
              <a:t>Facial </a:t>
            </a:r>
            <a:r>
              <a:rPr lang="en-US" smtClean="0"/>
              <a:t>growth problems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 surgery and medicine</a:t>
            </a:r>
            <a:endParaRPr lang="ar-IQ" dirty="0"/>
          </a:p>
        </p:txBody>
      </p:sp>
      <p:pic>
        <p:nvPicPr>
          <p:cNvPr id="4" name="Content Placeholder 3" descr="dcx_doc6thvo1l8eu81lo9nue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03" y="1626596"/>
            <a:ext cx="6888283" cy="4588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botox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/>
              <a:t>Botulinum</a:t>
            </a:r>
            <a:r>
              <a:rPr lang="en-US" b="1" dirty="0" smtClean="0"/>
              <a:t> toxin</a:t>
            </a:r>
            <a:r>
              <a:rPr lang="en-US" dirty="0" smtClean="0"/>
              <a:t> (</a:t>
            </a:r>
            <a:r>
              <a:rPr lang="en-US" b="1" dirty="0" smtClean="0"/>
              <a:t>BTX</a:t>
            </a:r>
            <a:r>
              <a:rPr lang="en-US" dirty="0" smtClean="0"/>
              <a:t>) is a </a:t>
            </a:r>
            <a:r>
              <a:rPr lang="en-US" dirty="0" err="1" smtClean="0">
                <a:hlinkClick r:id="rId2" tooltip="Neurotoxin"/>
              </a:rPr>
              <a:t>neurotoxic</a:t>
            </a:r>
            <a:r>
              <a:rPr lang="en-US" dirty="0" smtClean="0"/>
              <a:t> </a:t>
            </a:r>
            <a:r>
              <a:rPr lang="en-US" dirty="0" smtClean="0">
                <a:hlinkClick r:id="rId3" tooltip="Protein"/>
              </a:rPr>
              <a:t>protein</a:t>
            </a:r>
            <a:r>
              <a:rPr lang="en-US" dirty="0" smtClean="0"/>
              <a:t> produced by the </a:t>
            </a:r>
            <a:r>
              <a:rPr lang="en-US" dirty="0" smtClean="0">
                <a:hlinkClick r:id="rId4" tooltip="Bacteria"/>
              </a:rPr>
              <a:t>bacterium</a:t>
            </a:r>
            <a:r>
              <a:rPr lang="en-US" dirty="0" smtClean="0"/>
              <a:t> </a:t>
            </a:r>
            <a:r>
              <a:rPr lang="en-US" i="1" dirty="0" smtClean="0">
                <a:hlinkClick r:id="rId5" tooltip="Clostridium botulinum"/>
              </a:rPr>
              <a:t>Clostridium </a:t>
            </a:r>
            <a:r>
              <a:rPr lang="en-US" i="1" dirty="0" err="1" smtClean="0">
                <a:hlinkClick r:id="rId5" tooltip="Clostridium botulinum"/>
              </a:rPr>
              <a:t>botulinum</a:t>
            </a:r>
            <a:r>
              <a:rPr lang="en-US" dirty="0" smtClean="0"/>
              <a:t> and related species . It prevents the release of the </a:t>
            </a:r>
            <a:r>
              <a:rPr lang="en-US" dirty="0" smtClean="0">
                <a:hlinkClick r:id="rId6" tooltip="Neurotransmitter"/>
              </a:rPr>
              <a:t>neurotransmitter</a:t>
            </a:r>
            <a:r>
              <a:rPr lang="en-US" dirty="0" smtClean="0"/>
              <a:t> </a:t>
            </a:r>
            <a:r>
              <a:rPr lang="en-US" dirty="0" smtClean="0">
                <a:hlinkClick r:id="rId7" tooltip="Acetylcholine"/>
              </a:rPr>
              <a:t>acetylcholine</a:t>
            </a:r>
            <a:r>
              <a:rPr lang="en-US" dirty="0" smtClean="0"/>
              <a:t> from </a:t>
            </a:r>
            <a:r>
              <a:rPr lang="en-US" dirty="0" smtClean="0">
                <a:hlinkClick r:id="rId8" tooltip="Axon"/>
              </a:rPr>
              <a:t>axon</a:t>
            </a:r>
            <a:r>
              <a:rPr lang="en-US" dirty="0" smtClean="0"/>
              <a:t> endings at the </a:t>
            </a:r>
            <a:r>
              <a:rPr lang="en-US" dirty="0" smtClean="0">
                <a:hlinkClick r:id="rId9" tooltip="Neuromuscular junction"/>
              </a:rPr>
              <a:t>neuromuscular junction</a:t>
            </a:r>
            <a:r>
              <a:rPr lang="en-US" dirty="0" smtClean="0"/>
              <a:t> and thus causes </a:t>
            </a:r>
            <a:r>
              <a:rPr lang="en-US" dirty="0" smtClean="0">
                <a:hlinkClick r:id="rId10" tooltip="Flaccid paralysis"/>
              </a:rPr>
              <a:t>flaccid paralysis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uls_moa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3" y="1785926"/>
            <a:ext cx="9061006" cy="414340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Frown lines : </a:t>
            </a:r>
            <a:r>
              <a:rPr lang="en-US" dirty="0" err="1" smtClean="0"/>
              <a:t>corrugator</a:t>
            </a:r>
            <a:r>
              <a:rPr lang="en-US" dirty="0" smtClean="0"/>
              <a:t> and </a:t>
            </a:r>
            <a:r>
              <a:rPr lang="en-US" dirty="0" err="1" smtClean="0"/>
              <a:t>procerus</a:t>
            </a:r>
            <a:r>
              <a:rPr lang="en-US" dirty="0" smtClean="0"/>
              <a:t> muscles</a:t>
            </a:r>
            <a:endParaRPr lang="ar-IQ" dirty="0"/>
          </a:p>
        </p:txBody>
      </p:sp>
      <p:pic>
        <p:nvPicPr>
          <p:cNvPr id="4" name="Content Placeholder 3" descr="MaleFemaleBeforeAf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82" y="1600200"/>
            <a:ext cx="56802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Crows feet : </a:t>
            </a:r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endParaRPr lang="ar-IQ" dirty="0"/>
          </a:p>
        </p:txBody>
      </p:sp>
      <p:pic>
        <p:nvPicPr>
          <p:cNvPr id="4" name="Content Placeholder 3" descr="ba-bot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9550"/>
            <a:ext cx="8229600" cy="3587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rcRect l="48951"/>
          <a:stretch>
            <a:fillRect/>
          </a:stretch>
        </p:blipFill>
        <p:spPr>
          <a:xfrm>
            <a:off x="5072066" y="3500438"/>
            <a:ext cx="2607448" cy="3143248"/>
          </a:xfrm>
        </p:spPr>
      </p:pic>
      <p:pic>
        <p:nvPicPr>
          <p:cNvPr id="5" name="Picture 4" descr="sm-cleftlip-cleftpalate-6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14290"/>
            <a:ext cx="6143620" cy="3071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720" y="1857364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CP: isolated cleft palate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14290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CL:isolated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ar-IQ" sz="5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cleft lip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4429132"/>
            <a:ext cx="36933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CLP:cleft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lip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palate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Migraine </a:t>
            </a:r>
            <a:r>
              <a:rPr lang="en-US" dirty="0" err="1" smtClean="0"/>
              <a:t>headche</a:t>
            </a:r>
            <a:endParaRPr lang="ar-IQ" dirty="0"/>
          </a:p>
        </p:txBody>
      </p:sp>
      <p:pic>
        <p:nvPicPr>
          <p:cNvPr id="4" name="Content Placeholder 3" descr="botox-for-migraines-review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Axillary</a:t>
            </a:r>
            <a:r>
              <a:rPr lang="en-US" dirty="0" smtClean="0"/>
              <a:t> </a:t>
            </a:r>
            <a:r>
              <a:rPr lang="en-US" dirty="0" err="1" smtClean="0"/>
              <a:t>hyperhidrosis</a:t>
            </a:r>
            <a:endParaRPr lang="ar-IQ" dirty="0"/>
          </a:p>
        </p:txBody>
      </p:sp>
      <p:pic>
        <p:nvPicPr>
          <p:cNvPr id="4" name="Content Placeholder 3" descr="New-Blog-Banner-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38" y="1863181"/>
            <a:ext cx="8009524" cy="40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err="1" smtClean="0"/>
              <a:t>Injectable</a:t>
            </a:r>
            <a:r>
              <a:rPr lang="en-US" b="1" dirty="0" smtClean="0"/>
              <a:t> filler</a:t>
            </a:r>
            <a:r>
              <a:rPr lang="en-US" dirty="0" smtClean="0"/>
              <a:t> (</a:t>
            </a:r>
            <a:r>
              <a:rPr lang="en-US" dirty="0" err="1" smtClean="0"/>
              <a:t>injectable</a:t>
            </a:r>
            <a:r>
              <a:rPr lang="en-US" dirty="0" smtClean="0"/>
              <a:t> cosmetic filler, </a:t>
            </a:r>
            <a:r>
              <a:rPr lang="en-US" dirty="0" err="1" smtClean="0"/>
              <a:t>injectable</a:t>
            </a:r>
            <a:r>
              <a:rPr lang="en-US" dirty="0" smtClean="0"/>
              <a:t> facial filler) is a soft tissue filler injected into the skin to help fill in facial </a:t>
            </a:r>
            <a:r>
              <a:rPr lang="en-US" dirty="0" smtClean="0">
                <a:hlinkClick r:id="rId2" tooltip="Wrinkle"/>
              </a:rPr>
              <a:t>wrinkles</a:t>
            </a:r>
            <a:r>
              <a:rPr lang="en-US" dirty="0" smtClean="0"/>
              <a:t>, restoring a smoother appearance. Most of these wrinkle fillers are temporary because they are eventually absorbed by the body. Some people may need more than one injection to achieve the wrinkle-smoothing effect. The effect lasts for about six months or longer. Successful results depend on health of the skin, skill of the health care provider, and type of filler used.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dermal-fill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29" y="1600200"/>
            <a:ext cx="79975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Cleft lip and palate 1:1600 live births</a:t>
            </a:r>
          </a:p>
          <a:p>
            <a:pPr algn="l" rtl="0"/>
            <a:r>
              <a:rPr lang="en-US" dirty="0" smtClean="0"/>
              <a:t>Isolated cleft palate 1:1000 live births</a:t>
            </a:r>
          </a:p>
          <a:p>
            <a:pPr algn="l" rtl="0"/>
            <a:r>
              <a:rPr lang="en-US" dirty="0" smtClean="0"/>
              <a:t>CLP more common in oriental groups than black</a:t>
            </a:r>
          </a:p>
          <a:p>
            <a:pPr algn="l" rtl="0"/>
            <a:r>
              <a:rPr lang="en-US" dirty="0" smtClean="0"/>
              <a:t>CLP&gt;CP&gt;CL</a:t>
            </a:r>
          </a:p>
          <a:p>
            <a:pPr algn="l" rtl="0"/>
            <a:r>
              <a:rPr lang="en-US" dirty="0" smtClean="0"/>
              <a:t>CLP more in male / CP more in female</a:t>
            </a:r>
          </a:p>
          <a:p>
            <a:pPr algn="l" rtl="0"/>
            <a:r>
              <a:rPr lang="en-US" dirty="0" smtClean="0"/>
              <a:t>CL more in left side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Aetiology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Both genetic and environmental </a:t>
            </a:r>
          </a:p>
          <a:p>
            <a:pPr algn="l" rtl="0"/>
            <a:r>
              <a:rPr lang="en-US" dirty="0" smtClean="0"/>
              <a:t>Family history</a:t>
            </a:r>
          </a:p>
          <a:p>
            <a:pPr algn="l" rtl="0"/>
            <a:r>
              <a:rPr lang="en-US" dirty="0" smtClean="0"/>
              <a:t>Syndromes (esp. CP)</a:t>
            </a:r>
          </a:p>
          <a:p>
            <a:pPr algn="l" rtl="0"/>
            <a:r>
              <a:rPr lang="en-US" dirty="0" smtClean="0"/>
              <a:t>Maternal epilepsy </a:t>
            </a:r>
            <a:endParaRPr lang="en-US" dirty="0"/>
          </a:p>
          <a:p>
            <a:pPr algn="l" rtl="0"/>
            <a:r>
              <a:rPr lang="en-US" dirty="0" smtClean="0"/>
              <a:t>Drugs: steroid ,diazepam and </a:t>
            </a:r>
            <a:r>
              <a:rPr lang="en-US" dirty="0" err="1" smtClean="0"/>
              <a:t>phenytoin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chemeClr val="tx2"/>
                </a:solidFill>
              </a:rPr>
              <a:t>Antenatal folic acid supplementation may prevent CLP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 robin sequence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Retrognathia</a:t>
            </a:r>
            <a:r>
              <a:rPr lang="en-US" dirty="0" smtClean="0"/>
              <a:t> </a:t>
            </a:r>
            <a:endParaRPr lang="en-US" dirty="0" smtClean="0"/>
          </a:p>
          <a:p>
            <a:pPr algn="l" rtl="0"/>
            <a:r>
              <a:rPr lang="en-US" dirty="0" err="1" smtClean="0"/>
              <a:t>Glossoptosis</a:t>
            </a:r>
            <a:r>
              <a:rPr lang="en-US" dirty="0" smtClean="0"/>
              <a:t>: </a:t>
            </a:r>
            <a:r>
              <a:rPr lang="en-US" dirty="0" err="1" smtClean="0"/>
              <a:t>posteriorly</a:t>
            </a:r>
            <a:r>
              <a:rPr lang="en-US" dirty="0" smtClean="0"/>
              <a:t> displaced </a:t>
            </a:r>
            <a:r>
              <a:rPr lang="en-US" dirty="0" smtClean="0"/>
              <a:t>tongue</a:t>
            </a:r>
          </a:p>
          <a:p>
            <a:pPr algn="l" rtl="0"/>
            <a:r>
              <a:rPr lang="en-US" dirty="0" smtClean="0"/>
              <a:t>Cleft palate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304854"/>
            <a:ext cx="5643570" cy="305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cleft lip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Unilateral or bilateral</a:t>
            </a:r>
          </a:p>
          <a:p>
            <a:pPr algn="l" rtl="0"/>
            <a:r>
              <a:rPr lang="en-US" dirty="0" smtClean="0"/>
              <a:t>Complete(the nose is involved) </a:t>
            </a:r>
            <a:r>
              <a:rPr lang="en-US" dirty="0" smtClean="0"/>
              <a:t>or </a:t>
            </a:r>
            <a:r>
              <a:rPr lang="en-US" dirty="0" smtClean="0"/>
              <a:t>incomplete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left-lip-palate-2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8858280" cy="6643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Incomplete and complete unilateral CL</a:t>
            </a:r>
            <a:endParaRPr lang="ar-IQ" dirty="0"/>
          </a:p>
        </p:txBody>
      </p:sp>
      <p:pic>
        <p:nvPicPr>
          <p:cNvPr id="4" name="Content Placeholder 3" descr="cleft-lip-unilateral-incomplete-complete-illustration-canonic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1772444"/>
            <a:ext cx="7429500" cy="418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288</Words>
  <Application>Microsoft Office PowerPoint</Application>
  <PresentationFormat>On-screen Show (4:3)</PresentationFormat>
  <Paragraphs>76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Package</vt:lpstr>
      <vt:lpstr>Cleft lip and palate</vt:lpstr>
      <vt:lpstr>Learning objectives </vt:lpstr>
      <vt:lpstr>Slide 3</vt:lpstr>
      <vt:lpstr>incidence</vt:lpstr>
      <vt:lpstr>Aetiology</vt:lpstr>
      <vt:lpstr>Pierre robin sequence</vt:lpstr>
      <vt:lpstr>Classification of cleft lip</vt:lpstr>
      <vt:lpstr>Slide 8</vt:lpstr>
      <vt:lpstr>Incomplete and complete unilateral CL</vt:lpstr>
      <vt:lpstr>Unilateral complete CL</vt:lpstr>
      <vt:lpstr>Bilateral CL</vt:lpstr>
      <vt:lpstr>Slide 12</vt:lpstr>
      <vt:lpstr>Classification of CP</vt:lpstr>
      <vt:lpstr>Normal palate</vt:lpstr>
      <vt:lpstr>Slide 15</vt:lpstr>
      <vt:lpstr>Slide 16</vt:lpstr>
      <vt:lpstr>Slide 17</vt:lpstr>
      <vt:lpstr>Cleft soft palate</vt:lpstr>
      <vt:lpstr>Early management</vt:lpstr>
      <vt:lpstr>feeding</vt:lpstr>
      <vt:lpstr>Airway problem</vt:lpstr>
      <vt:lpstr>Timing of surgery</vt:lpstr>
      <vt:lpstr>Cleft palate repair</vt:lpstr>
      <vt:lpstr>complications</vt:lpstr>
      <vt:lpstr>Aesthetic surgery and medicine</vt:lpstr>
      <vt:lpstr>botox</vt:lpstr>
      <vt:lpstr>Slide 27</vt:lpstr>
      <vt:lpstr>Frown lines : corrugator and procerus muscles</vt:lpstr>
      <vt:lpstr>Crows feet : orbicularis oculi</vt:lpstr>
      <vt:lpstr>Migraine headche</vt:lpstr>
      <vt:lpstr>Axillary hyperhidrosis</vt:lpstr>
      <vt:lpstr>fillers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Cleft lip and palate</dc:title>
  <dc:creator>hp</dc:creator>
  <cp:lastModifiedBy>hp</cp:lastModifiedBy>
  <cp:revision>17</cp:revision>
  <dcterms:created xsi:type="dcterms:W3CDTF">2019-04-12T20:15:00Z</dcterms:created>
  <dcterms:modified xsi:type="dcterms:W3CDTF">2019-04-23T21:56:55Z</dcterms:modified>
</cp:coreProperties>
</file>