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311" r:id="rId3"/>
    <p:sldId id="269" r:id="rId4"/>
    <p:sldId id="282" r:id="rId5"/>
    <p:sldId id="272" r:id="rId6"/>
    <p:sldId id="277" r:id="rId7"/>
    <p:sldId id="274" r:id="rId8"/>
    <p:sldId id="273" r:id="rId9"/>
    <p:sldId id="278" r:id="rId10"/>
    <p:sldId id="279" r:id="rId11"/>
    <p:sldId id="283" r:id="rId12"/>
    <p:sldId id="284" r:id="rId13"/>
    <p:sldId id="257" r:id="rId14"/>
    <p:sldId id="259" r:id="rId15"/>
    <p:sldId id="286" r:id="rId16"/>
    <p:sldId id="287" r:id="rId17"/>
    <p:sldId id="288" r:id="rId18"/>
    <p:sldId id="289" r:id="rId19"/>
    <p:sldId id="290" r:id="rId20"/>
    <p:sldId id="291" r:id="rId21"/>
    <p:sldId id="285" r:id="rId22"/>
    <p:sldId id="292" r:id="rId23"/>
    <p:sldId id="293" r:id="rId24"/>
    <p:sldId id="294" r:id="rId25"/>
    <p:sldId id="299" r:id="rId26"/>
    <p:sldId id="300" r:id="rId27"/>
    <p:sldId id="261" r:id="rId28"/>
    <p:sldId id="262" r:id="rId29"/>
    <p:sldId id="263" r:id="rId30"/>
    <p:sldId id="264" r:id="rId31"/>
    <p:sldId id="265" r:id="rId32"/>
    <p:sldId id="301" r:id="rId33"/>
    <p:sldId id="295" r:id="rId34"/>
    <p:sldId id="296" r:id="rId35"/>
    <p:sldId id="297" r:id="rId36"/>
    <p:sldId id="308" r:id="rId37"/>
    <p:sldId id="309" r:id="rId38"/>
    <p:sldId id="306" r:id="rId39"/>
    <p:sldId id="307" r:id="rId40"/>
    <p:sldId id="304" r:id="rId41"/>
    <p:sldId id="305" r:id="rId42"/>
    <p:sldId id="30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78" d="100"/>
          <a:sy n="78" d="100"/>
        </p:scale>
        <p:origin x="-1134" y="114"/>
      </p:cViewPr>
      <p:guideLst>
        <p:guide orient="horz" pos="2160"/>
        <p:guide pos="2880"/>
      </p:guideLst>
    </p:cSldViewPr>
  </p:slideViewPr>
  <p:outlineViewPr>
    <p:cViewPr>
      <p:scale>
        <a:sx n="33" d="100"/>
        <a:sy n="33" d="100"/>
      </p:scale>
      <p:origin x="0" y="4734"/>
    </p:cViewPr>
  </p:outlineViewPr>
  <p:notesTextViewPr>
    <p:cViewPr>
      <p:scale>
        <a:sx n="100" d="100"/>
        <a:sy n="100" d="100"/>
      </p:scale>
      <p:origin x="0" y="0"/>
    </p:cViewPr>
  </p:notesTextViewPr>
  <p:sorterViewPr>
    <p:cViewPr>
      <p:scale>
        <a:sx n="66" d="100"/>
        <a:sy n="66" d="100"/>
      </p:scale>
      <p:origin x="0" y="14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31970-9487-46F2-B9EF-191B5AFCA4D9}" type="doc">
      <dgm:prSet loTypeId="urn:microsoft.com/office/officeart/2005/8/layout/venn1" loCatId="relationship" qsTypeId="urn:microsoft.com/office/officeart/2005/8/quickstyle/simple1" qsCatId="simple" csTypeId="urn:microsoft.com/office/officeart/2005/8/colors/accent1_2" csCatId="accent1"/>
      <dgm:spPr/>
    </dgm:pt>
    <dgm:pt modelId="{A44A7600-139F-4C55-A1C6-6537AC488BF1}">
      <dgm:prSet/>
      <dgm:spPr/>
      <dgm:t>
        <a:bodyPr/>
        <a:lstStyle/>
        <a:p>
          <a:endParaRPr lang="en-US"/>
        </a:p>
      </dgm:t>
    </dgm:pt>
    <dgm:pt modelId="{411248A4-9770-4F26-B1B9-916638D850A8}" type="parTrans" cxnId="{E3615C09-875E-4424-A48E-4049A00C1E8C}">
      <dgm:prSet/>
      <dgm:spPr/>
    </dgm:pt>
    <dgm:pt modelId="{C4E6AA54-5D69-447D-8D7A-F33BB70BEDE1}" type="sibTrans" cxnId="{E3615C09-875E-4424-A48E-4049A00C1E8C}">
      <dgm:prSet/>
      <dgm:spPr/>
    </dgm:pt>
    <dgm:pt modelId="{773773FD-C4BB-480E-9B1C-7022E75AFF82}">
      <dgm:prSet/>
      <dgm:spPr/>
      <dgm:t>
        <a:bodyPr/>
        <a:lstStyle/>
        <a:p>
          <a:endParaRPr lang="en-US"/>
        </a:p>
      </dgm:t>
    </dgm:pt>
    <dgm:pt modelId="{C831E616-29A9-48FB-9D54-B2412A3054F4}" type="parTrans" cxnId="{7CF6BCBC-A1CC-49D4-B95E-68D0A74D1C9C}">
      <dgm:prSet/>
      <dgm:spPr/>
    </dgm:pt>
    <dgm:pt modelId="{CA5A1C41-1424-40D0-8CFB-F503C36E6C28}" type="sibTrans" cxnId="{7CF6BCBC-A1CC-49D4-B95E-68D0A74D1C9C}">
      <dgm:prSet/>
      <dgm:spPr/>
    </dgm:pt>
    <dgm:pt modelId="{BA4BBAA6-C704-4278-99E3-429802B2190D}">
      <dgm:prSet/>
      <dgm:spPr/>
      <dgm:t>
        <a:bodyPr/>
        <a:lstStyle/>
        <a:p>
          <a:endParaRPr lang="en-US"/>
        </a:p>
      </dgm:t>
    </dgm:pt>
    <dgm:pt modelId="{CF54A94D-E414-4E84-A761-1C78F67A58E4}" type="parTrans" cxnId="{F4814810-7ACA-40B8-BE77-74201885CC53}">
      <dgm:prSet/>
      <dgm:spPr/>
    </dgm:pt>
    <dgm:pt modelId="{B866A176-7602-4CA5-812E-E8E36775F879}" type="sibTrans" cxnId="{F4814810-7ACA-40B8-BE77-74201885CC53}">
      <dgm:prSet/>
      <dgm:spPr/>
    </dgm:pt>
    <dgm:pt modelId="{71E61D41-757A-4A1F-A96A-F1589CF3B32C}" type="pres">
      <dgm:prSet presAssocID="{0DB31970-9487-46F2-B9EF-191B5AFCA4D9}" presName="compositeShape" presStyleCnt="0">
        <dgm:presLayoutVars>
          <dgm:chMax val="7"/>
          <dgm:dir/>
          <dgm:resizeHandles val="exact"/>
        </dgm:presLayoutVars>
      </dgm:prSet>
      <dgm:spPr/>
    </dgm:pt>
    <dgm:pt modelId="{9918599B-B539-4A5D-94A4-6FF8552E6F6E}" type="pres">
      <dgm:prSet presAssocID="{A44A7600-139F-4C55-A1C6-6537AC488BF1}" presName="circ1" presStyleLbl="vennNode1" presStyleIdx="0" presStyleCnt="3"/>
      <dgm:spPr/>
      <dgm:t>
        <a:bodyPr/>
        <a:lstStyle/>
        <a:p>
          <a:endParaRPr lang="en-US"/>
        </a:p>
      </dgm:t>
    </dgm:pt>
    <dgm:pt modelId="{8D4D3809-8A51-4B80-A373-256FF67A7634}" type="pres">
      <dgm:prSet presAssocID="{A44A7600-139F-4C55-A1C6-6537AC488BF1}" presName="circ1Tx" presStyleLbl="revTx" presStyleIdx="0" presStyleCnt="0">
        <dgm:presLayoutVars>
          <dgm:chMax val="0"/>
          <dgm:chPref val="0"/>
          <dgm:bulletEnabled val="1"/>
        </dgm:presLayoutVars>
      </dgm:prSet>
      <dgm:spPr/>
      <dgm:t>
        <a:bodyPr/>
        <a:lstStyle/>
        <a:p>
          <a:endParaRPr lang="en-US"/>
        </a:p>
      </dgm:t>
    </dgm:pt>
    <dgm:pt modelId="{748870D3-082A-49BC-905A-AE0014793757}" type="pres">
      <dgm:prSet presAssocID="{773773FD-C4BB-480E-9B1C-7022E75AFF82}" presName="circ2" presStyleLbl="vennNode1" presStyleIdx="1" presStyleCnt="3"/>
      <dgm:spPr/>
      <dgm:t>
        <a:bodyPr/>
        <a:lstStyle/>
        <a:p>
          <a:endParaRPr lang="en-US"/>
        </a:p>
      </dgm:t>
    </dgm:pt>
    <dgm:pt modelId="{3A27127B-9A76-46F1-AFCD-CB09215B5B4E}" type="pres">
      <dgm:prSet presAssocID="{773773FD-C4BB-480E-9B1C-7022E75AFF82}" presName="circ2Tx" presStyleLbl="revTx" presStyleIdx="0" presStyleCnt="0">
        <dgm:presLayoutVars>
          <dgm:chMax val="0"/>
          <dgm:chPref val="0"/>
          <dgm:bulletEnabled val="1"/>
        </dgm:presLayoutVars>
      </dgm:prSet>
      <dgm:spPr/>
      <dgm:t>
        <a:bodyPr/>
        <a:lstStyle/>
        <a:p>
          <a:endParaRPr lang="en-US"/>
        </a:p>
      </dgm:t>
    </dgm:pt>
    <dgm:pt modelId="{DC4E01F7-9996-4638-8DF8-66B5D05F6F7E}" type="pres">
      <dgm:prSet presAssocID="{BA4BBAA6-C704-4278-99E3-429802B2190D}" presName="circ3" presStyleLbl="vennNode1" presStyleIdx="2" presStyleCnt="3"/>
      <dgm:spPr/>
      <dgm:t>
        <a:bodyPr/>
        <a:lstStyle/>
        <a:p>
          <a:endParaRPr lang="en-US"/>
        </a:p>
      </dgm:t>
    </dgm:pt>
    <dgm:pt modelId="{867746A7-457E-4AC0-944E-AFB35AE812BF}" type="pres">
      <dgm:prSet presAssocID="{BA4BBAA6-C704-4278-99E3-429802B2190D}" presName="circ3Tx" presStyleLbl="revTx" presStyleIdx="0" presStyleCnt="0">
        <dgm:presLayoutVars>
          <dgm:chMax val="0"/>
          <dgm:chPref val="0"/>
          <dgm:bulletEnabled val="1"/>
        </dgm:presLayoutVars>
      </dgm:prSet>
      <dgm:spPr/>
      <dgm:t>
        <a:bodyPr/>
        <a:lstStyle/>
        <a:p>
          <a:endParaRPr lang="en-US"/>
        </a:p>
      </dgm:t>
    </dgm:pt>
  </dgm:ptLst>
  <dgm:cxnLst>
    <dgm:cxn modelId="{9D514DD5-6B3B-4720-9792-5885CA17AB18}" type="presOf" srcId="{BA4BBAA6-C704-4278-99E3-429802B2190D}" destId="{DC4E01F7-9996-4638-8DF8-66B5D05F6F7E}" srcOrd="0" destOrd="0" presId="urn:microsoft.com/office/officeart/2005/8/layout/venn1"/>
    <dgm:cxn modelId="{7EE6B939-9427-4AFD-8018-B4E758CDC585}" type="presOf" srcId="{A44A7600-139F-4C55-A1C6-6537AC488BF1}" destId="{8D4D3809-8A51-4B80-A373-256FF67A7634}" srcOrd="1" destOrd="0" presId="urn:microsoft.com/office/officeart/2005/8/layout/venn1"/>
    <dgm:cxn modelId="{14AA490F-3A4A-42A6-BF2C-1C116E0A7820}" type="presOf" srcId="{773773FD-C4BB-480E-9B1C-7022E75AFF82}" destId="{748870D3-082A-49BC-905A-AE0014793757}" srcOrd="0" destOrd="0" presId="urn:microsoft.com/office/officeart/2005/8/layout/venn1"/>
    <dgm:cxn modelId="{0CF962D3-2D36-48B0-9B6C-52452026ADAF}" type="presOf" srcId="{BA4BBAA6-C704-4278-99E3-429802B2190D}" destId="{867746A7-457E-4AC0-944E-AFB35AE812BF}" srcOrd="1" destOrd="0" presId="urn:microsoft.com/office/officeart/2005/8/layout/venn1"/>
    <dgm:cxn modelId="{79E5EB77-0E68-4A93-A667-A2CCB132960C}" type="presOf" srcId="{773773FD-C4BB-480E-9B1C-7022E75AFF82}" destId="{3A27127B-9A76-46F1-AFCD-CB09215B5B4E}" srcOrd="1" destOrd="0" presId="urn:microsoft.com/office/officeart/2005/8/layout/venn1"/>
    <dgm:cxn modelId="{49433293-C3E9-49E9-89BE-35ABEB05BAD9}" type="presOf" srcId="{0DB31970-9487-46F2-B9EF-191B5AFCA4D9}" destId="{71E61D41-757A-4A1F-A96A-F1589CF3B32C}" srcOrd="0" destOrd="0" presId="urn:microsoft.com/office/officeart/2005/8/layout/venn1"/>
    <dgm:cxn modelId="{E3615C09-875E-4424-A48E-4049A00C1E8C}" srcId="{0DB31970-9487-46F2-B9EF-191B5AFCA4D9}" destId="{A44A7600-139F-4C55-A1C6-6537AC488BF1}" srcOrd="0" destOrd="0" parTransId="{411248A4-9770-4F26-B1B9-916638D850A8}" sibTransId="{C4E6AA54-5D69-447D-8D7A-F33BB70BEDE1}"/>
    <dgm:cxn modelId="{F4814810-7ACA-40B8-BE77-74201885CC53}" srcId="{0DB31970-9487-46F2-B9EF-191B5AFCA4D9}" destId="{BA4BBAA6-C704-4278-99E3-429802B2190D}" srcOrd="2" destOrd="0" parTransId="{CF54A94D-E414-4E84-A761-1C78F67A58E4}" sibTransId="{B866A176-7602-4CA5-812E-E8E36775F879}"/>
    <dgm:cxn modelId="{7CF6BCBC-A1CC-49D4-B95E-68D0A74D1C9C}" srcId="{0DB31970-9487-46F2-B9EF-191B5AFCA4D9}" destId="{773773FD-C4BB-480E-9B1C-7022E75AFF82}" srcOrd="1" destOrd="0" parTransId="{C831E616-29A9-48FB-9D54-B2412A3054F4}" sibTransId="{CA5A1C41-1424-40D0-8CFB-F503C36E6C28}"/>
    <dgm:cxn modelId="{ACE7254A-2C1B-45B4-AA82-9674E2CB6616}" type="presOf" srcId="{A44A7600-139F-4C55-A1C6-6537AC488BF1}" destId="{9918599B-B539-4A5D-94A4-6FF8552E6F6E}" srcOrd="0" destOrd="0" presId="urn:microsoft.com/office/officeart/2005/8/layout/venn1"/>
    <dgm:cxn modelId="{7C381FBF-F994-4460-8937-96DB28E2A960}" type="presParOf" srcId="{71E61D41-757A-4A1F-A96A-F1589CF3B32C}" destId="{9918599B-B539-4A5D-94A4-6FF8552E6F6E}" srcOrd="0" destOrd="0" presId="urn:microsoft.com/office/officeart/2005/8/layout/venn1"/>
    <dgm:cxn modelId="{2F2F39EA-5DE1-4BFB-99D7-914E2CDF5E99}" type="presParOf" srcId="{71E61D41-757A-4A1F-A96A-F1589CF3B32C}" destId="{8D4D3809-8A51-4B80-A373-256FF67A7634}" srcOrd="1" destOrd="0" presId="urn:microsoft.com/office/officeart/2005/8/layout/venn1"/>
    <dgm:cxn modelId="{4E05F26D-15B7-4B46-BCDF-1060914301C8}" type="presParOf" srcId="{71E61D41-757A-4A1F-A96A-F1589CF3B32C}" destId="{748870D3-082A-49BC-905A-AE0014793757}" srcOrd="2" destOrd="0" presId="urn:microsoft.com/office/officeart/2005/8/layout/venn1"/>
    <dgm:cxn modelId="{AE430483-2154-40C5-BF4C-9A8AF2642726}" type="presParOf" srcId="{71E61D41-757A-4A1F-A96A-F1589CF3B32C}" destId="{3A27127B-9A76-46F1-AFCD-CB09215B5B4E}" srcOrd="3" destOrd="0" presId="urn:microsoft.com/office/officeart/2005/8/layout/venn1"/>
    <dgm:cxn modelId="{6B794060-05B7-4393-8909-542280CEC39A}" type="presParOf" srcId="{71E61D41-757A-4A1F-A96A-F1589CF3B32C}" destId="{DC4E01F7-9996-4638-8DF8-66B5D05F6F7E}" srcOrd="4" destOrd="0" presId="urn:microsoft.com/office/officeart/2005/8/layout/venn1"/>
    <dgm:cxn modelId="{99A98C35-11ED-425D-B59D-42892A6E0620}" type="presParOf" srcId="{71E61D41-757A-4A1F-A96A-F1589CF3B32C}" destId="{867746A7-457E-4AC0-944E-AFB35AE812B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8599B-B539-4A5D-94A4-6FF8552E6F6E}">
      <dsp:nvSpPr>
        <dsp:cNvPr id="0" name=""/>
        <dsp:cNvSpPr/>
      </dsp:nvSpPr>
      <dsp:spPr>
        <a:xfrm>
          <a:off x="1499234" y="37147"/>
          <a:ext cx="1783080" cy="17830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67000">
            <a:lnSpc>
              <a:spcPct val="90000"/>
            </a:lnSpc>
            <a:spcBef>
              <a:spcPct val="0"/>
            </a:spcBef>
            <a:spcAft>
              <a:spcPct val="35000"/>
            </a:spcAft>
          </a:pPr>
          <a:endParaRPr lang="en-US" sz="6000" kern="1200"/>
        </a:p>
      </dsp:txBody>
      <dsp:txXfrm>
        <a:off x="1736978" y="349186"/>
        <a:ext cx="1307592" cy="802386"/>
      </dsp:txXfrm>
    </dsp:sp>
    <dsp:sp modelId="{748870D3-082A-49BC-905A-AE0014793757}">
      <dsp:nvSpPr>
        <dsp:cNvPr id="0" name=""/>
        <dsp:cNvSpPr/>
      </dsp:nvSpPr>
      <dsp:spPr>
        <a:xfrm>
          <a:off x="2142629" y="1151572"/>
          <a:ext cx="1783080" cy="17830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dsp:txBody>
      <dsp:txXfrm>
        <a:off x="2687954" y="1612201"/>
        <a:ext cx="1069848" cy="980694"/>
      </dsp:txXfrm>
    </dsp:sp>
    <dsp:sp modelId="{DC4E01F7-9996-4638-8DF8-66B5D05F6F7E}">
      <dsp:nvSpPr>
        <dsp:cNvPr id="0" name=""/>
        <dsp:cNvSpPr/>
      </dsp:nvSpPr>
      <dsp:spPr>
        <a:xfrm>
          <a:off x="855840" y="1151572"/>
          <a:ext cx="1783080" cy="17830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dsp:txBody>
      <dsp:txXfrm>
        <a:off x="1023746" y="1612201"/>
        <a:ext cx="1069848" cy="9806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4/7/2019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4/7/2019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4/7/2019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4/7/2019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4/7/2019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4/7/2019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4/7/2019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sz="4000" dirty="0">
                <a:latin typeface="Arial Rounded MT Bold" pitchFamily="34" charset="0"/>
              </a:rPr>
              <a:t>Diabetic Foot</a:t>
            </a:r>
          </a:p>
        </p:txBody>
      </p:sp>
      <p:sp>
        <p:nvSpPr>
          <p:cNvPr id="4" name="Rectangle 3"/>
          <p:cNvSpPr>
            <a:spLocks noGrp="1" noChangeArrowheads="1"/>
          </p:cNvSpPr>
          <p:nvPr>
            <p:ph idx="1"/>
          </p:nvPr>
        </p:nvSpPr>
        <p:spPr/>
        <p:txBody>
          <a:bodyPr/>
          <a:lstStyle/>
          <a:p>
            <a:pPr algn="l" rtl="0" eaLnBrk="1" hangingPunct="1">
              <a:buClr>
                <a:schemeClr val="tx1"/>
              </a:buClr>
              <a:buFont typeface="Wingdings" pitchFamily="2" charset="2"/>
              <a:buChar char="q"/>
              <a:defRPr/>
            </a:pPr>
            <a:r>
              <a:rPr lang="en-US" sz="4000" dirty="0">
                <a:latin typeface="Arial Rounded MT Bold" pitchFamily="34" charset="0"/>
              </a:rPr>
              <a:t>Definition:</a:t>
            </a:r>
          </a:p>
          <a:p>
            <a:pPr algn="l" rtl="0" eaLnBrk="1" hangingPunct="1">
              <a:buFont typeface="Wingdings" pitchFamily="2" charset="2"/>
              <a:buNone/>
              <a:defRPr/>
            </a:pPr>
            <a:r>
              <a:rPr lang="en-US" sz="2800" dirty="0">
                <a:latin typeface="Arial Rounded MT Bold" pitchFamily="34" charset="0"/>
              </a:rPr>
              <a:t>                       </a:t>
            </a:r>
            <a:r>
              <a:rPr lang="en-US" dirty="0">
                <a:latin typeface="Arial Rounded MT Bold" pitchFamily="34" charset="0"/>
              </a:rPr>
              <a:t>Infection, ulceration or destruction of deep tissues associated with neurological abnormalities &amp; various degrees of peripheral vascular diseases</a:t>
            </a:r>
            <a:r>
              <a:rPr lang="ar-SA" dirty="0">
                <a:latin typeface="Arial Rounded MT Bold" pitchFamily="34" charset="0"/>
              </a:rPr>
              <a:t> </a:t>
            </a:r>
            <a:r>
              <a:rPr lang="en-US" dirty="0">
                <a:latin typeface="Arial Rounded MT Bold" pitchFamily="34" charset="0"/>
              </a:rPr>
              <a:t>in the lower </a:t>
            </a:r>
            <a:r>
              <a:rPr lang="en-US" dirty="0" smtClean="0">
                <a:latin typeface="Arial Rounded MT Bold" pitchFamily="34" charset="0"/>
              </a:rPr>
              <a:t>limb.</a:t>
            </a:r>
            <a:endParaRPr lang="en-US" dirty="0">
              <a:latin typeface="Arial Rounded MT Bold" pitchFamily="34" charset="0"/>
            </a:endParaRPr>
          </a:p>
          <a:p>
            <a:pPr algn="l" rtl="0" eaLnBrk="1" hangingPunct="1">
              <a:buFont typeface="Wingdings" pitchFamily="2" charset="2"/>
              <a:buNone/>
              <a:defRPr/>
            </a:pPr>
            <a:endParaRPr lang="en-US" dirty="0">
              <a:latin typeface="Arial Rounded MT Bold" pitchFamily="34" charset="0"/>
            </a:endParaRPr>
          </a:p>
          <a:p>
            <a:pPr algn="l" rtl="0" eaLnBrk="1" hangingPunct="1">
              <a:buFont typeface="Wingdings" pitchFamily="2" charset="2"/>
              <a:buNone/>
              <a:defRPr/>
            </a:pPr>
            <a:r>
              <a:rPr lang="en-US" sz="2800" dirty="0">
                <a:latin typeface="Arial Rounded MT Bold" pitchFamily="34" charset="0"/>
              </a:rPr>
              <a:t>                                         </a:t>
            </a:r>
            <a:r>
              <a:rPr lang="en-US" sz="2800" dirty="0" smtClean="0">
                <a:latin typeface="Arial Rounded MT Bold" pitchFamily="34" charset="0"/>
              </a:rPr>
              <a:t>(</a:t>
            </a:r>
            <a:r>
              <a:rPr lang="en-US" sz="2000" dirty="0">
                <a:latin typeface="Arial Rounded MT Bold" pitchFamily="34" charset="0"/>
              </a:rPr>
              <a:t>based on WHO definition)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5249" name="Picture 11" descr="DSCN0035a"/>
          <p:cNvPicPr>
            <a:picLocks noChangeAspect="1" noChangeArrowheads="1"/>
          </p:cNvPicPr>
          <p:nvPr/>
        </p:nvPicPr>
        <p:blipFill>
          <a:blip r:embed="rId2"/>
          <a:srcRect/>
          <a:stretch>
            <a:fillRect/>
          </a:stretch>
        </p:blipFill>
        <p:spPr bwMode="auto">
          <a:xfrm>
            <a:off x="1814525" y="1063625"/>
            <a:ext cx="2285988" cy="2593976"/>
          </a:xfrm>
          <a:prstGeom prst="rect">
            <a:avLst/>
          </a:prstGeom>
          <a:noFill/>
          <a:ln w="25400">
            <a:solidFill>
              <a:schemeClr val="accent2"/>
            </a:solidFill>
            <a:miter lim="800000"/>
            <a:headEnd/>
            <a:tailEnd/>
          </a:ln>
        </p:spPr>
      </p:pic>
      <p:pic>
        <p:nvPicPr>
          <p:cNvPr id="95247" name="Picture 14" descr="DSCN0019b"/>
          <p:cNvPicPr>
            <a:picLocks noChangeAspect="1" noChangeArrowheads="1"/>
          </p:cNvPicPr>
          <p:nvPr/>
        </p:nvPicPr>
        <p:blipFill>
          <a:blip r:embed="rId3"/>
          <a:srcRect/>
          <a:stretch>
            <a:fillRect/>
          </a:stretch>
        </p:blipFill>
        <p:spPr bwMode="auto">
          <a:xfrm>
            <a:off x="5507038" y="3705225"/>
            <a:ext cx="2790825" cy="2143125"/>
          </a:xfrm>
          <a:prstGeom prst="rect">
            <a:avLst/>
          </a:prstGeom>
          <a:noFill/>
          <a:ln w="25400">
            <a:solidFill>
              <a:schemeClr val="accent2"/>
            </a:solidFill>
            <a:miter lim="800000"/>
            <a:headEnd/>
            <a:tailEnd/>
          </a:ln>
        </p:spPr>
      </p:pic>
      <p:pic>
        <p:nvPicPr>
          <p:cNvPr id="95245" name="Picture 12" descr="DSCN0031a"/>
          <p:cNvPicPr>
            <a:picLocks noChangeAspect="1" noChangeArrowheads="1"/>
          </p:cNvPicPr>
          <p:nvPr/>
        </p:nvPicPr>
        <p:blipFill>
          <a:blip r:embed="rId4"/>
          <a:srcRect/>
          <a:stretch>
            <a:fillRect/>
          </a:stretch>
        </p:blipFill>
        <p:spPr bwMode="auto">
          <a:xfrm>
            <a:off x="5667375" y="1063625"/>
            <a:ext cx="1685925" cy="2209800"/>
          </a:xfrm>
          <a:prstGeom prst="rect">
            <a:avLst/>
          </a:prstGeom>
          <a:noFill/>
          <a:ln w="25400">
            <a:solidFill>
              <a:schemeClr val="accent2"/>
            </a:solidFill>
            <a:miter lim="800000"/>
            <a:headEnd/>
            <a:tailEnd/>
          </a:ln>
        </p:spPr>
      </p:pic>
      <p:sp>
        <p:nvSpPr>
          <p:cNvPr id="95238" name="Text Box 16"/>
          <p:cNvSpPr txBox="1">
            <a:spLocks noChangeArrowheads="1"/>
          </p:cNvSpPr>
          <p:nvPr/>
        </p:nvSpPr>
        <p:spPr bwMode="auto">
          <a:xfrm>
            <a:off x="7234238" y="3933825"/>
            <a:ext cx="1784350" cy="304800"/>
          </a:xfrm>
          <a:prstGeom prst="rect">
            <a:avLst/>
          </a:prstGeom>
          <a:solidFill>
            <a:schemeClr val="accent2"/>
          </a:solidFill>
          <a:ln w="9525">
            <a:noFill/>
            <a:miter lim="800000"/>
            <a:headEnd/>
            <a:tailEnd/>
          </a:ln>
        </p:spPr>
        <p:txBody>
          <a:bodyPr>
            <a:spAutoFit/>
          </a:bodyPr>
          <a:lstStyle/>
          <a:p>
            <a:pPr algn="ctr">
              <a:spcBef>
                <a:spcPct val="50000"/>
              </a:spcBef>
            </a:pPr>
            <a:r>
              <a:rPr lang="en-GB" sz="1400">
                <a:solidFill>
                  <a:schemeClr val="bg1"/>
                </a:solidFill>
                <a:latin typeface="Arial" pitchFamily="34" charset="0"/>
              </a:rPr>
              <a:t>Callus on the sole</a:t>
            </a:r>
            <a:endParaRPr lang="en-US" sz="1400">
              <a:solidFill>
                <a:schemeClr val="bg1"/>
              </a:solidFill>
              <a:latin typeface="Arial" pitchFamily="34" charset="0"/>
            </a:endParaRPr>
          </a:p>
        </p:txBody>
      </p:sp>
      <p:sp>
        <p:nvSpPr>
          <p:cNvPr id="95239" name="Text Box 17"/>
          <p:cNvSpPr txBox="1">
            <a:spLocks noChangeArrowheads="1"/>
          </p:cNvSpPr>
          <p:nvPr/>
        </p:nvSpPr>
        <p:spPr bwMode="auto">
          <a:xfrm>
            <a:off x="3979863" y="1341438"/>
            <a:ext cx="1025525" cy="304800"/>
          </a:xfrm>
          <a:prstGeom prst="rect">
            <a:avLst/>
          </a:prstGeom>
          <a:solidFill>
            <a:schemeClr val="accent2"/>
          </a:solidFill>
          <a:ln w="9525">
            <a:noFill/>
            <a:miter lim="800000"/>
            <a:headEnd/>
            <a:tailEnd/>
          </a:ln>
        </p:spPr>
        <p:txBody>
          <a:bodyPr>
            <a:spAutoFit/>
          </a:bodyPr>
          <a:lstStyle/>
          <a:p>
            <a:pPr>
              <a:spcBef>
                <a:spcPct val="50000"/>
              </a:spcBef>
            </a:pPr>
            <a:r>
              <a:rPr lang="en-GB" sz="1400" dirty="0">
                <a:solidFill>
                  <a:schemeClr val="bg1"/>
                </a:solidFill>
                <a:latin typeface="Arial" pitchFamily="34" charset="0"/>
              </a:rPr>
              <a:t>Claw toes</a:t>
            </a:r>
            <a:endParaRPr lang="en-US" sz="1400" dirty="0">
              <a:solidFill>
                <a:schemeClr val="bg1"/>
              </a:solidFill>
              <a:latin typeface="Arial" pitchFamily="34" charset="0"/>
            </a:endParaRPr>
          </a:p>
        </p:txBody>
      </p:sp>
      <p:sp>
        <p:nvSpPr>
          <p:cNvPr id="95241" name="Text Box 18"/>
          <p:cNvSpPr txBox="1">
            <a:spLocks noChangeArrowheads="1"/>
          </p:cNvSpPr>
          <p:nvPr/>
        </p:nvSpPr>
        <p:spPr bwMode="auto">
          <a:xfrm>
            <a:off x="6875463" y="1341438"/>
            <a:ext cx="1717675" cy="517525"/>
          </a:xfrm>
          <a:prstGeom prst="rect">
            <a:avLst/>
          </a:prstGeom>
          <a:solidFill>
            <a:schemeClr val="accent2"/>
          </a:solidFill>
          <a:ln w="9525">
            <a:noFill/>
            <a:miter lim="800000"/>
            <a:headEnd/>
            <a:tailEnd/>
          </a:ln>
        </p:spPr>
        <p:txBody>
          <a:bodyPr>
            <a:spAutoFit/>
          </a:bodyPr>
          <a:lstStyle/>
          <a:p>
            <a:pPr algn="ctr">
              <a:spcBef>
                <a:spcPct val="50000"/>
              </a:spcBef>
            </a:pPr>
            <a:r>
              <a:rPr lang="en-GB" sz="1400">
                <a:solidFill>
                  <a:schemeClr val="bg1"/>
                </a:solidFill>
                <a:latin typeface="Arial" pitchFamily="34" charset="0"/>
              </a:rPr>
              <a:t>Charcot foot deformity</a:t>
            </a:r>
            <a:endParaRPr lang="en-US" sz="1400">
              <a:solidFill>
                <a:schemeClr val="bg1"/>
              </a:solidFill>
              <a:latin typeface="Arial" pitchFamily="34" charset="0"/>
            </a:endParaRPr>
          </a:p>
        </p:txBody>
      </p:sp>
      <p:sp>
        <p:nvSpPr>
          <p:cNvPr id="95242" name="Rectangle 2"/>
          <p:cNvSpPr>
            <a:spLocks noChangeArrowheads="1"/>
          </p:cNvSpPr>
          <p:nvPr/>
        </p:nvSpPr>
        <p:spPr bwMode="auto">
          <a:xfrm>
            <a:off x="685800" y="228600"/>
            <a:ext cx="7847013" cy="719138"/>
          </a:xfrm>
          <a:prstGeom prst="rect">
            <a:avLst/>
          </a:prstGeom>
          <a:noFill/>
          <a:ln w="9525">
            <a:solidFill>
              <a:srgbClr val="000000"/>
            </a:solidFill>
            <a:miter lim="800000"/>
            <a:headEnd/>
            <a:tailEnd/>
          </a:ln>
        </p:spPr>
        <p:txBody>
          <a:bodyPr/>
          <a:lstStyle/>
          <a:p>
            <a:pPr algn="ctr"/>
            <a:r>
              <a:rPr lang="en-US" sz="3600" dirty="0" smtClean="0">
                <a:solidFill>
                  <a:schemeClr val="accent4">
                    <a:lumMod val="20000"/>
                    <a:lumOff val="80000"/>
                  </a:schemeClr>
                </a:solidFill>
                <a:latin typeface="Arial" pitchFamily="34" charset="0"/>
              </a:rPr>
              <a:t>Some type of deformities</a:t>
            </a:r>
            <a:endParaRPr lang="en-US" sz="3600" dirty="0">
              <a:solidFill>
                <a:schemeClr val="accent4">
                  <a:lumMod val="20000"/>
                  <a:lumOff val="80000"/>
                </a:schemeClr>
              </a:solidFill>
              <a:latin typeface="Arial" pitchFamily="34" charset="0"/>
            </a:endParaRPr>
          </a:p>
        </p:txBody>
      </p:sp>
      <p:sp>
        <p:nvSpPr>
          <p:cNvPr id="95244" name="TextBox 20"/>
          <p:cNvSpPr txBox="1">
            <a:spLocks noChangeArrowheads="1"/>
          </p:cNvSpPr>
          <p:nvPr/>
        </p:nvSpPr>
        <p:spPr bwMode="auto">
          <a:xfrm>
            <a:off x="3768725" y="5159375"/>
            <a:ext cx="338138" cy="461963"/>
          </a:xfrm>
          <a:prstGeom prst="rect">
            <a:avLst/>
          </a:prstGeom>
          <a:noFill/>
          <a:ln w="9525">
            <a:noFill/>
            <a:miter lim="800000"/>
            <a:headEnd/>
            <a:tailEnd/>
          </a:ln>
        </p:spPr>
        <p:txBody>
          <a:bodyPr wrap="none">
            <a:spAutoFit/>
          </a:bodyPr>
          <a:lstStyle/>
          <a:p>
            <a:r>
              <a:rPr lang="en-GB">
                <a:solidFill>
                  <a:schemeClr val="bg1"/>
                </a:solidFill>
              </a:rPr>
              <a:t>3</a:t>
            </a:r>
          </a:p>
        </p:txBody>
      </p:sp>
      <p:pic>
        <p:nvPicPr>
          <p:cNvPr id="20" name="Picture 4"/>
          <p:cNvPicPr>
            <a:picLocks noChangeAspect="1" noChangeArrowheads="1"/>
          </p:cNvPicPr>
          <p:nvPr/>
        </p:nvPicPr>
        <p:blipFill>
          <a:blip r:embed="rId5"/>
          <a:srcRect l="16807" t="9668" b="20725"/>
          <a:stretch>
            <a:fillRect/>
          </a:stretch>
        </p:blipFill>
        <p:spPr bwMode="auto">
          <a:xfrm>
            <a:off x="990600" y="4038600"/>
            <a:ext cx="37719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457200" y="122238"/>
            <a:ext cx="7543800" cy="944562"/>
          </a:xfrm>
        </p:spPr>
        <p:txBody>
          <a:bodyPr/>
          <a:lstStyle/>
          <a:p>
            <a:pPr eaLnBrk="1" hangingPunct="1"/>
            <a:r>
              <a:rPr lang="en-US" smtClean="0"/>
              <a:t>COMMON FOOT PROBLEMS</a:t>
            </a:r>
          </a:p>
        </p:txBody>
      </p:sp>
      <p:pic>
        <p:nvPicPr>
          <p:cNvPr id="7171" name="Picture 1028" descr="msoC92D3"/>
          <p:cNvPicPr>
            <a:picLocks noChangeAspect="1" noChangeArrowheads="1"/>
          </p:cNvPicPr>
          <p:nvPr/>
        </p:nvPicPr>
        <p:blipFill>
          <a:blip r:embed="rId2"/>
          <a:srcRect l="3006" t="4733" r="3819" b="14793"/>
          <a:stretch>
            <a:fillRect/>
          </a:stretch>
        </p:blipFill>
        <p:spPr bwMode="auto">
          <a:xfrm>
            <a:off x="4724400" y="1752600"/>
            <a:ext cx="2362200" cy="1295400"/>
          </a:xfrm>
          <a:prstGeom prst="rect">
            <a:avLst/>
          </a:prstGeom>
          <a:noFill/>
          <a:ln w="38100" cmpd="dbl">
            <a:solidFill>
              <a:schemeClr val="tx2"/>
            </a:solidFill>
            <a:miter lim="800000"/>
            <a:headEnd/>
            <a:tailEnd/>
          </a:ln>
        </p:spPr>
      </p:pic>
      <p:pic>
        <p:nvPicPr>
          <p:cNvPr id="7172" name="Picture 1031" descr="P46"/>
          <p:cNvPicPr>
            <a:picLocks noChangeAspect="1" noChangeArrowheads="1"/>
          </p:cNvPicPr>
          <p:nvPr/>
        </p:nvPicPr>
        <p:blipFill>
          <a:blip r:embed="rId3"/>
          <a:srcRect l="8333" t="18391" r="8333"/>
          <a:stretch>
            <a:fillRect/>
          </a:stretch>
        </p:blipFill>
        <p:spPr bwMode="auto">
          <a:xfrm>
            <a:off x="4724400" y="3886200"/>
            <a:ext cx="2286000" cy="1690688"/>
          </a:xfrm>
          <a:prstGeom prst="rect">
            <a:avLst/>
          </a:prstGeom>
          <a:noFill/>
          <a:ln w="38100" cmpd="dbl">
            <a:solidFill>
              <a:schemeClr val="tx2"/>
            </a:solidFill>
            <a:miter lim="800000"/>
            <a:headEnd/>
            <a:tailEnd/>
          </a:ln>
          <a:effectLst/>
        </p:spPr>
      </p:pic>
      <p:pic>
        <p:nvPicPr>
          <p:cNvPr id="7173" name="Picture 1032" descr="P28"/>
          <p:cNvPicPr>
            <a:picLocks noChangeAspect="1" noChangeArrowheads="1"/>
          </p:cNvPicPr>
          <p:nvPr/>
        </p:nvPicPr>
        <p:blipFill>
          <a:blip r:embed="rId4"/>
          <a:srcRect/>
          <a:stretch>
            <a:fillRect/>
          </a:stretch>
        </p:blipFill>
        <p:spPr bwMode="auto">
          <a:xfrm>
            <a:off x="762000" y="1371600"/>
            <a:ext cx="2538413" cy="1900238"/>
          </a:xfrm>
          <a:prstGeom prst="rect">
            <a:avLst/>
          </a:prstGeom>
          <a:solidFill>
            <a:srgbClr val="6666FF"/>
          </a:solidFill>
          <a:ln w="38100" cmpd="dbl">
            <a:solidFill>
              <a:schemeClr val="tx2"/>
            </a:solidFill>
            <a:miter lim="800000"/>
            <a:headEnd/>
            <a:tailEnd/>
          </a:ln>
          <a:effectLst/>
        </p:spPr>
      </p:pic>
      <p:sp>
        <p:nvSpPr>
          <p:cNvPr id="7174" name="Text Box 1033"/>
          <p:cNvSpPr txBox="1">
            <a:spLocks noChangeArrowheads="1"/>
          </p:cNvSpPr>
          <p:nvPr/>
        </p:nvSpPr>
        <p:spPr bwMode="auto">
          <a:xfrm>
            <a:off x="1143000" y="3276600"/>
            <a:ext cx="1733550" cy="366713"/>
          </a:xfrm>
          <a:prstGeom prst="rect">
            <a:avLst/>
          </a:prstGeom>
          <a:noFill/>
          <a:ln w="9525">
            <a:noFill/>
            <a:miter lim="800000"/>
            <a:headEnd/>
            <a:tailEnd/>
          </a:ln>
          <a:effectLst/>
        </p:spPr>
        <p:txBody>
          <a:bodyPr wrap="none">
            <a:spAutoFit/>
          </a:bodyPr>
          <a:lstStyle/>
          <a:p>
            <a:r>
              <a:rPr lang="en-US"/>
              <a:t>HAMMER TOE</a:t>
            </a:r>
          </a:p>
        </p:txBody>
      </p:sp>
      <p:sp>
        <p:nvSpPr>
          <p:cNvPr id="7175" name="Text Box 1034"/>
          <p:cNvSpPr txBox="1">
            <a:spLocks noChangeArrowheads="1"/>
          </p:cNvSpPr>
          <p:nvPr/>
        </p:nvSpPr>
        <p:spPr bwMode="auto">
          <a:xfrm>
            <a:off x="4800600" y="3124200"/>
            <a:ext cx="2038350" cy="366713"/>
          </a:xfrm>
          <a:prstGeom prst="rect">
            <a:avLst/>
          </a:prstGeom>
          <a:noFill/>
          <a:ln w="9525">
            <a:noFill/>
            <a:miter lim="800000"/>
            <a:headEnd/>
            <a:tailEnd/>
          </a:ln>
          <a:effectLst/>
        </p:spPr>
        <p:txBody>
          <a:bodyPr wrap="none">
            <a:spAutoFit/>
          </a:bodyPr>
          <a:lstStyle/>
          <a:p>
            <a:r>
              <a:rPr lang="en-US"/>
              <a:t>CHARCOT JOINT</a:t>
            </a:r>
          </a:p>
        </p:txBody>
      </p:sp>
      <p:sp>
        <p:nvSpPr>
          <p:cNvPr id="7176" name="Text Box 1035"/>
          <p:cNvSpPr txBox="1">
            <a:spLocks noChangeArrowheads="1"/>
          </p:cNvSpPr>
          <p:nvPr/>
        </p:nvSpPr>
        <p:spPr bwMode="auto">
          <a:xfrm>
            <a:off x="4876800" y="5715000"/>
            <a:ext cx="1936750" cy="366713"/>
          </a:xfrm>
          <a:prstGeom prst="rect">
            <a:avLst/>
          </a:prstGeom>
          <a:noFill/>
          <a:ln w="9525">
            <a:noFill/>
            <a:miter lim="800000"/>
            <a:headEnd/>
            <a:tailEnd/>
          </a:ln>
          <a:effectLst/>
        </p:spPr>
        <p:txBody>
          <a:bodyPr wrap="none">
            <a:spAutoFit/>
          </a:bodyPr>
          <a:lstStyle/>
          <a:p>
            <a:r>
              <a:rPr lang="en-US" dirty="0"/>
              <a:t>HALUX VALGUS</a:t>
            </a:r>
          </a:p>
        </p:txBody>
      </p:sp>
      <p:sp>
        <p:nvSpPr>
          <p:cNvPr id="7177" name="Text Box 1036"/>
          <p:cNvSpPr txBox="1">
            <a:spLocks noChangeArrowheads="1"/>
          </p:cNvSpPr>
          <p:nvPr/>
        </p:nvSpPr>
        <p:spPr bwMode="auto">
          <a:xfrm>
            <a:off x="1447800" y="5791200"/>
            <a:ext cx="958850" cy="366713"/>
          </a:xfrm>
          <a:prstGeom prst="rect">
            <a:avLst/>
          </a:prstGeom>
          <a:noFill/>
          <a:ln w="9525">
            <a:noFill/>
            <a:miter lim="800000"/>
            <a:headEnd/>
            <a:tailEnd/>
          </a:ln>
          <a:effectLst/>
        </p:spPr>
        <p:txBody>
          <a:bodyPr wrap="none">
            <a:spAutoFit/>
          </a:bodyPr>
          <a:lstStyle/>
          <a:p>
            <a:r>
              <a:rPr lang="en-US"/>
              <a:t>ULCER</a:t>
            </a:r>
          </a:p>
        </p:txBody>
      </p:sp>
      <p:pic>
        <p:nvPicPr>
          <p:cNvPr id="7178" name="Picture 1038" descr="ulcer in diabetic foot"/>
          <p:cNvPicPr>
            <a:picLocks noChangeAspect="1" noChangeArrowheads="1"/>
          </p:cNvPicPr>
          <p:nvPr/>
        </p:nvPicPr>
        <p:blipFill>
          <a:blip r:embed="rId5"/>
          <a:srcRect/>
          <a:stretch>
            <a:fillRect/>
          </a:stretch>
        </p:blipFill>
        <p:spPr bwMode="auto">
          <a:xfrm>
            <a:off x="1219200" y="3810000"/>
            <a:ext cx="1800225" cy="1962150"/>
          </a:xfrm>
          <a:prstGeom prst="rect">
            <a:avLst/>
          </a:prstGeom>
          <a:noFill/>
          <a:ln w="38100" cmpd="dbl">
            <a:solidFill>
              <a:schemeClr val="tx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25"/>
          <p:cNvPicPr>
            <a:picLocks noChangeAspect="1" noChangeArrowheads="1"/>
          </p:cNvPicPr>
          <p:nvPr/>
        </p:nvPicPr>
        <p:blipFill>
          <a:blip r:embed="rId2"/>
          <a:srcRect/>
          <a:stretch>
            <a:fillRect/>
          </a:stretch>
        </p:blipFill>
        <p:spPr bwMode="auto">
          <a:xfrm>
            <a:off x="2819400" y="838200"/>
            <a:ext cx="2919413" cy="2187575"/>
          </a:xfrm>
          <a:prstGeom prst="rect">
            <a:avLst/>
          </a:prstGeom>
          <a:noFill/>
          <a:ln w="38100" cmpd="dbl">
            <a:solidFill>
              <a:schemeClr val="tx1"/>
            </a:solidFill>
            <a:miter lim="800000"/>
            <a:headEnd/>
            <a:tailEnd/>
          </a:ln>
          <a:effectLst/>
        </p:spPr>
      </p:pic>
      <p:sp>
        <p:nvSpPr>
          <p:cNvPr id="8195" name="Text Box 5"/>
          <p:cNvSpPr txBox="1">
            <a:spLocks noChangeArrowheads="1"/>
          </p:cNvSpPr>
          <p:nvPr/>
        </p:nvSpPr>
        <p:spPr bwMode="auto">
          <a:xfrm>
            <a:off x="2971800" y="3352800"/>
            <a:ext cx="2508250" cy="366713"/>
          </a:xfrm>
          <a:prstGeom prst="rect">
            <a:avLst/>
          </a:prstGeom>
          <a:noFill/>
          <a:ln w="9525">
            <a:noFill/>
            <a:miter lim="800000"/>
            <a:headEnd/>
            <a:tailEnd/>
          </a:ln>
          <a:effectLst/>
        </p:spPr>
        <p:txBody>
          <a:bodyPr wrap="none">
            <a:spAutoFit/>
          </a:bodyPr>
          <a:lstStyle/>
          <a:p>
            <a:r>
              <a:rPr lang="en-US"/>
              <a:t>INGROWN TOENAILS</a:t>
            </a:r>
          </a:p>
        </p:txBody>
      </p:sp>
      <p:sp>
        <p:nvSpPr>
          <p:cNvPr id="8196" name="Text Box 6"/>
          <p:cNvSpPr txBox="1">
            <a:spLocks noChangeArrowheads="1"/>
          </p:cNvSpPr>
          <p:nvPr/>
        </p:nvSpPr>
        <p:spPr bwMode="auto">
          <a:xfrm>
            <a:off x="3200400" y="6019800"/>
            <a:ext cx="2025650" cy="366713"/>
          </a:xfrm>
          <a:prstGeom prst="rect">
            <a:avLst/>
          </a:prstGeom>
          <a:noFill/>
          <a:ln w="9525">
            <a:noFill/>
            <a:miter lim="800000"/>
            <a:headEnd/>
            <a:tailEnd/>
          </a:ln>
          <a:effectLst/>
        </p:spPr>
        <p:txBody>
          <a:bodyPr wrap="none">
            <a:spAutoFit/>
          </a:bodyPr>
          <a:lstStyle/>
          <a:p>
            <a:r>
              <a:rPr lang="en-US"/>
              <a:t>CORN &amp; CALLUS</a:t>
            </a:r>
          </a:p>
        </p:txBody>
      </p:sp>
      <p:pic>
        <p:nvPicPr>
          <p:cNvPr id="8197" name="Picture 9" descr="diabetic care foot 5"/>
          <p:cNvPicPr>
            <a:picLocks noChangeAspect="1" noChangeArrowheads="1"/>
          </p:cNvPicPr>
          <p:nvPr/>
        </p:nvPicPr>
        <p:blipFill>
          <a:blip r:embed="rId3"/>
          <a:srcRect l="40152" t="17737" r="31406" b="60092"/>
          <a:stretch>
            <a:fillRect/>
          </a:stretch>
        </p:blipFill>
        <p:spPr bwMode="auto">
          <a:xfrm>
            <a:off x="2133600" y="4267200"/>
            <a:ext cx="2133600" cy="1255713"/>
          </a:xfrm>
          <a:prstGeom prst="rect">
            <a:avLst/>
          </a:prstGeom>
          <a:noFill/>
          <a:ln w="38100" cmpd="dbl">
            <a:solidFill>
              <a:schemeClr val="tx2"/>
            </a:solidFill>
            <a:miter lim="800000"/>
            <a:headEnd/>
            <a:tailEnd/>
          </a:ln>
        </p:spPr>
      </p:pic>
      <p:pic>
        <p:nvPicPr>
          <p:cNvPr id="8198" name="Picture 10" descr="diabetic care foot 5"/>
          <p:cNvPicPr>
            <a:picLocks noChangeAspect="1" noChangeArrowheads="1"/>
          </p:cNvPicPr>
          <p:nvPr/>
        </p:nvPicPr>
        <p:blipFill>
          <a:blip r:embed="rId3"/>
          <a:srcRect l="68596" t="16721" r="6308" b="33487"/>
          <a:stretch>
            <a:fillRect/>
          </a:stretch>
        </p:blipFill>
        <p:spPr bwMode="auto">
          <a:xfrm>
            <a:off x="4953000" y="3886200"/>
            <a:ext cx="1350963" cy="1981200"/>
          </a:xfrm>
          <a:prstGeom prst="rect">
            <a:avLst/>
          </a:prstGeom>
          <a:noFill/>
          <a:ln w="38100" cmpd="dbl">
            <a:solidFill>
              <a:schemeClr val="tx2"/>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Diabetic Foot</a:t>
            </a:r>
            <a:endParaRPr lang="ar-IQ" dirty="0"/>
          </a:p>
        </p:txBody>
      </p:sp>
      <p:sp>
        <p:nvSpPr>
          <p:cNvPr id="3" name="Content Placeholder 2"/>
          <p:cNvSpPr>
            <a:spLocks noGrp="1"/>
          </p:cNvSpPr>
          <p:nvPr>
            <p:ph idx="1"/>
          </p:nvPr>
        </p:nvSpPr>
        <p:spPr/>
        <p:txBody>
          <a:bodyPr/>
          <a:lstStyle/>
          <a:p>
            <a:pPr algn="l" rtl="0"/>
            <a:r>
              <a:rPr lang="en-US" dirty="0" smtClean="0"/>
              <a:t>Diabetic foot problems are becoming </a:t>
            </a:r>
          </a:p>
          <a:p>
            <a:pPr algn="l" rtl="0">
              <a:buNone/>
            </a:pPr>
            <a:r>
              <a:rPr lang="en-US" dirty="0" smtClean="0"/>
              <a:t>more common</a:t>
            </a:r>
          </a:p>
          <a:p>
            <a:pPr algn="l" rtl="0"/>
            <a:r>
              <a:rPr lang="en-US" dirty="0" smtClean="0">
                <a:solidFill>
                  <a:srgbClr val="FF0000"/>
                </a:solidFill>
              </a:rPr>
              <a:t>Prevention is the best option</a:t>
            </a:r>
          </a:p>
          <a:p>
            <a:pPr algn="l" rtl="0"/>
            <a:r>
              <a:rPr lang="en-US" dirty="0" smtClean="0"/>
              <a:t>The most effective preventative </a:t>
            </a:r>
          </a:p>
          <a:p>
            <a:pPr algn="l" rtl="0">
              <a:buNone/>
            </a:pPr>
            <a:r>
              <a:rPr lang="en-US" dirty="0" smtClean="0"/>
              <a:t>measure for major amputation is </a:t>
            </a:r>
          </a:p>
          <a:p>
            <a:pPr algn="l" rtl="0">
              <a:buNone/>
            </a:pPr>
            <a:r>
              <a:rPr lang="en-US" dirty="0" smtClean="0"/>
              <a:t>screening and referral to a foot care </a:t>
            </a:r>
          </a:p>
          <a:p>
            <a:pPr algn="l" rtl="0">
              <a:buNone/>
            </a:pPr>
            <a:r>
              <a:rPr lang="en-US" dirty="0" smtClean="0"/>
              <a:t>clinic for high risk clients</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ar-IQ" dirty="0"/>
          </a:p>
        </p:txBody>
      </p:sp>
      <p:sp>
        <p:nvSpPr>
          <p:cNvPr id="3" name="Content Placeholder 2"/>
          <p:cNvSpPr>
            <a:spLocks noGrp="1"/>
          </p:cNvSpPr>
          <p:nvPr>
            <p:ph idx="1"/>
          </p:nvPr>
        </p:nvSpPr>
        <p:spPr/>
        <p:txBody>
          <a:bodyPr>
            <a:normAutofit/>
          </a:bodyPr>
          <a:lstStyle/>
          <a:p>
            <a:pPr algn="l">
              <a:buNone/>
            </a:pPr>
            <a:r>
              <a:rPr lang="en-US" dirty="0" smtClean="0"/>
              <a:t>The primary goal of ulcer treatment is quick and infection free wound closure</a:t>
            </a:r>
          </a:p>
          <a:p>
            <a:pPr>
              <a:buNone/>
            </a:pPr>
            <a:r>
              <a:rPr lang="en-US" dirty="0" smtClean="0">
                <a:solidFill>
                  <a:srgbClr val="FF0000"/>
                </a:solidFill>
              </a:rPr>
              <a:t>Three fundamental parts to healing protocol:</a:t>
            </a:r>
          </a:p>
          <a:p>
            <a:pPr marL="514350" indent="-514350">
              <a:buNone/>
            </a:pPr>
            <a:endParaRPr lang="ar-IQ" dirty="0"/>
          </a:p>
        </p:txBody>
      </p:sp>
      <p:sp>
        <p:nvSpPr>
          <p:cNvPr id="4" name="TextBox 3"/>
          <p:cNvSpPr txBox="1"/>
          <p:nvPr/>
        </p:nvSpPr>
        <p:spPr>
          <a:xfrm>
            <a:off x="457200" y="3352800"/>
            <a:ext cx="7696200" cy="1754326"/>
          </a:xfrm>
          <a:prstGeom prst="rect">
            <a:avLst/>
          </a:prstGeom>
          <a:noFill/>
        </p:spPr>
        <p:txBody>
          <a:bodyPr wrap="square" rtlCol="1">
            <a:spAutoFit/>
          </a:bodyPr>
          <a:lstStyle/>
          <a:p>
            <a:pPr marL="514350" indent="-514350">
              <a:buFont typeface="+mj-lt"/>
              <a:buAutoNum type="arabicPeriod"/>
            </a:pPr>
            <a:r>
              <a:rPr lang="en-US" b="1" dirty="0" smtClean="0"/>
              <a:t>Regular/skilled debridement and dressing with appropriate wound healing agents.</a:t>
            </a:r>
          </a:p>
          <a:p>
            <a:pPr marL="514350" indent="-514350">
              <a:buFont typeface="+mj-lt"/>
              <a:buAutoNum type="arabicPeriod"/>
            </a:pPr>
            <a:r>
              <a:rPr lang="en-US" b="1" dirty="0" smtClean="0"/>
              <a:t>Treatment of soft tissue infection and\or amputations</a:t>
            </a:r>
          </a:p>
          <a:p>
            <a:pPr marL="514350" indent="-514350">
              <a:buFont typeface="+mj-lt"/>
              <a:buAutoNum type="arabicPeriod"/>
            </a:pPr>
            <a:endParaRPr lang="en-US" b="1" dirty="0" smtClean="0"/>
          </a:p>
          <a:p>
            <a:pPr marL="514350" indent="-514350">
              <a:buFont typeface="+mj-lt"/>
              <a:buAutoNum type="arabicPeriod"/>
            </a:pPr>
            <a:r>
              <a:rPr lang="en-US" b="1" dirty="0" smtClean="0"/>
              <a:t>Offloading the wound is described by many authors as the single most important aspect of healing.</a:t>
            </a:r>
            <a:endParaRPr lang="ar-IQ"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1538" y="862013"/>
            <a:ext cx="8162925" cy="762000"/>
          </a:xfrm>
        </p:spPr>
        <p:txBody>
          <a:bodyPr/>
          <a:lstStyle/>
          <a:p>
            <a:r>
              <a:rPr lang="en-US"/>
              <a:t>Patient Evaluation</a:t>
            </a:r>
            <a:endParaRPr lang="en-CA"/>
          </a:p>
        </p:txBody>
      </p:sp>
      <p:sp>
        <p:nvSpPr>
          <p:cNvPr id="15363" name="Rectangle 3"/>
          <p:cNvSpPr>
            <a:spLocks noGrp="1" noChangeArrowheads="1"/>
          </p:cNvSpPr>
          <p:nvPr>
            <p:ph idx="1"/>
          </p:nvPr>
        </p:nvSpPr>
        <p:spPr>
          <a:xfrm>
            <a:off x="457200" y="2468880"/>
            <a:ext cx="7239000" cy="4846320"/>
          </a:xfrm>
        </p:spPr>
        <p:txBody>
          <a:bodyPr/>
          <a:lstStyle/>
          <a:p>
            <a:pPr algn="l" rtl="0"/>
            <a:r>
              <a:rPr lang="en-US" dirty="0"/>
              <a:t>Medical</a:t>
            </a:r>
          </a:p>
          <a:p>
            <a:pPr algn="l" rtl="0"/>
            <a:r>
              <a:rPr lang="en-US" dirty="0"/>
              <a:t>Vascular </a:t>
            </a:r>
          </a:p>
          <a:p>
            <a:pPr algn="l" rtl="0"/>
            <a:r>
              <a:rPr lang="en-US" dirty="0" smtClean="0"/>
              <a:t>Orthopedic</a:t>
            </a:r>
          </a:p>
          <a:p>
            <a:pPr algn="l" rtl="0"/>
            <a:r>
              <a:rPr lang="en-US" dirty="0" smtClean="0"/>
              <a:t>infectious diseases specialist or a medical microbiologist.</a:t>
            </a:r>
            <a:endParaRPr lang="en-US" dirty="0"/>
          </a:p>
          <a:p>
            <a:pPr algn="l" rtl="0"/>
            <a:r>
              <a:rPr lang="en-US" dirty="0"/>
              <a:t>Identification of “Foot at Risk</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1538" y="862013"/>
            <a:ext cx="8162925" cy="762000"/>
          </a:xfrm>
        </p:spPr>
        <p:txBody>
          <a:bodyPr/>
          <a:lstStyle/>
          <a:p>
            <a:r>
              <a:rPr lang="en-US"/>
              <a:t>Patient Evaluation</a:t>
            </a:r>
            <a:endParaRPr lang="en-CA"/>
          </a:p>
        </p:txBody>
      </p:sp>
      <p:sp>
        <p:nvSpPr>
          <p:cNvPr id="16387" name="Rectangle 3"/>
          <p:cNvSpPr>
            <a:spLocks noGrp="1" noChangeArrowheads="1"/>
          </p:cNvSpPr>
          <p:nvPr>
            <p:ph idx="1"/>
          </p:nvPr>
        </p:nvSpPr>
        <p:spPr/>
        <p:txBody>
          <a:bodyPr/>
          <a:lstStyle/>
          <a:p>
            <a:pPr algn="l" rtl="0"/>
            <a:r>
              <a:rPr lang="en-US" b="1" dirty="0">
                <a:solidFill>
                  <a:schemeClr val="tx1">
                    <a:lumMod val="95000"/>
                    <a:lumOff val="5000"/>
                  </a:schemeClr>
                </a:solidFill>
              </a:rPr>
              <a:t>Medical 	</a:t>
            </a:r>
          </a:p>
          <a:p>
            <a:pPr lvl="1" algn="l" rtl="0"/>
            <a:r>
              <a:rPr lang="en-US" b="1" dirty="0">
                <a:solidFill>
                  <a:schemeClr val="tx1">
                    <a:lumMod val="95000"/>
                    <a:lumOff val="5000"/>
                  </a:schemeClr>
                </a:solidFill>
              </a:rPr>
              <a:t>Optimized glucose </a:t>
            </a:r>
            <a:r>
              <a:rPr lang="en-US" b="1" dirty="0" smtClean="0">
                <a:solidFill>
                  <a:schemeClr val="tx1">
                    <a:lumMod val="95000"/>
                    <a:lumOff val="5000"/>
                  </a:schemeClr>
                </a:solidFill>
              </a:rPr>
              <a:t>control</a:t>
            </a:r>
          </a:p>
          <a:p>
            <a:pPr lvl="1" algn="l" rtl="0"/>
            <a:r>
              <a:rPr lang="en-US" b="1" dirty="0" smtClean="0">
                <a:solidFill>
                  <a:schemeClr val="tx1">
                    <a:lumMod val="95000"/>
                    <a:lumOff val="5000"/>
                  </a:schemeClr>
                </a:solidFill>
              </a:rPr>
              <a:t>Treatment of other medical problem .</a:t>
            </a:r>
          </a:p>
          <a:p>
            <a:pPr lvl="1" algn="l" rtl="0"/>
            <a:endParaRPr lang="en-US" b="1" dirty="0" smtClean="0">
              <a:solidFill>
                <a:schemeClr val="tx1">
                  <a:lumMod val="95000"/>
                  <a:lumOff val="5000"/>
                </a:schemeClr>
              </a:solidFill>
            </a:endParaRPr>
          </a:p>
          <a:p>
            <a:pPr lvl="1" algn="l" rtl="0"/>
            <a:endParaRPr lang="en-US" b="1" dirty="0" smtClean="0">
              <a:solidFill>
                <a:schemeClr val="tx1">
                  <a:lumMod val="95000"/>
                  <a:lumOff val="5000"/>
                </a:schemeClr>
              </a:solidFill>
            </a:endParaRPr>
          </a:p>
          <a:p>
            <a:pPr lvl="1" algn="l" rtl="0"/>
            <a:endParaRPr lang="en-US" b="1" dirty="0">
              <a:solidFill>
                <a:schemeClr val="tx1">
                  <a:lumMod val="95000"/>
                  <a:lumOff val="5000"/>
                </a:schemeClr>
              </a:solidFill>
            </a:endParaRPr>
          </a:p>
          <a:p>
            <a:pPr lvl="1" algn="l" rtl="0">
              <a:buNone/>
            </a:pPr>
            <a:r>
              <a:rPr lang="en-US" b="1" dirty="0">
                <a:solidFill>
                  <a:schemeClr val="tx1">
                    <a:lumMod val="95000"/>
                    <a:lumOff val="5000"/>
                  </a:schemeClr>
                </a:solidFill>
              </a:rPr>
              <a:t>Decreases by 50% chance of foot problems</a:t>
            </a:r>
          </a:p>
          <a:p>
            <a:pPr lvl="1" algn="l" rtl="0"/>
            <a:endParaRPr lang="en-CA"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71538" y="862013"/>
            <a:ext cx="8162925" cy="762000"/>
          </a:xfrm>
        </p:spPr>
        <p:txBody>
          <a:bodyPr/>
          <a:lstStyle/>
          <a:p>
            <a:r>
              <a:rPr lang="en-US" dirty="0"/>
              <a:t>Patient Evaluation</a:t>
            </a:r>
            <a:endParaRPr lang="en-CA" dirty="0"/>
          </a:p>
        </p:txBody>
      </p:sp>
      <p:sp>
        <p:nvSpPr>
          <p:cNvPr id="18435" name="Rectangle 3"/>
          <p:cNvSpPr>
            <a:spLocks noGrp="1" noChangeArrowheads="1"/>
          </p:cNvSpPr>
          <p:nvPr>
            <p:ph idx="1"/>
          </p:nvPr>
        </p:nvSpPr>
        <p:spPr/>
        <p:txBody>
          <a:bodyPr/>
          <a:lstStyle/>
          <a:p>
            <a:pPr algn="l" rtl="0"/>
            <a:r>
              <a:rPr lang="en-US" b="1" dirty="0">
                <a:solidFill>
                  <a:schemeClr val="tx1">
                    <a:lumMod val="95000"/>
                    <a:lumOff val="5000"/>
                  </a:schemeClr>
                </a:solidFill>
              </a:rPr>
              <a:t>Vascular</a:t>
            </a:r>
          </a:p>
          <a:p>
            <a:pPr lvl="1" algn="l" rtl="0"/>
            <a:r>
              <a:rPr lang="en-US" b="1" dirty="0">
                <a:solidFill>
                  <a:schemeClr val="tx1">
                    <a:lumMod val="95000"/>
                    <a:lumOff val="5000"/>
                  </a:schemeClr>
                </a:solidFill>
              </a:rPr>
              <a:t>Assessment of peripheral pulses of paramount importance</a:t>
            </a:r>
          </a:p>
          <a:p>
            <a:pPr lvl="1" algn="l" rtl="0"/>
            <a:r>
              <a:rPr lang="en-US" b="1" dirty="0">
                <a:solidFill>
                  <a:schemeClr val="tx1">
                    <a:lumMod val="95000"/>
                    <a:lumOff val="5000"/>
                  </a:schemeClr>
                </a:solidFill>
              </a:rPr>
              <a:t>If any concern, vascular </a:t>
            </a:r>
            <a:r>
              <a:rPr lang="en-US" b="1" dirty="0" smtClean="0">
                <a:solidFill>
                  <a:schemeClr val="tx1">
                    <a:lumMod val="95000"/>
                    <a:lumOff val="5000"/>
                  </a:schemeClr>
                </a:solidFill>
              </a:rPr>
              <a:t>assessment for </a:t>
            </a:r>
            <a:endParaRPr lang="en-US" b="1" dirty="0">
              <a:solidFill>
                <a:schemeClr val="tx1">
                  <a:lumMod val="95000"/>
                  <a:lumOff val="5000"/>
                </a:schemeClr>
              </a:solidFill>
            </a:endParaRPr>
          </a:p>
          <a:p>
            <a:pPr lvl="1" algn="l" rtl="0">
              <a:buNone/>
            </a:pPr>
            <a:r>
              <a:rPr lang="en-CA" b="1" dirty="0" smtClean="0">
                <a:solidFill>
                  <a:schemeClr val="tx1">
                    <a:lumMod val="95000"/>
                    <a:lumOff val="5000"/>
                  </a:schemeClr>
                </a:solidFill>
              </a:rPr>
              <a:t>Bypass </a:t>
            </a:r>
            <a:r>
              <a:rPr lang="en-CA" b="1" dirty="0">
                <a:solidFill>
                  <a:schemeClr val="tx1">
                    <a:lumMod val="95000"/>
                    <a:lumOff val="5000"/>
                  </a:schemeClr>
                </a:solidFill>
              </a:rPr>
              <a:t>surgery </a:t>
            </a:r>
            <a:r>
              <a:rPr lang="en-CA" b="1" dirty="0" smtClean="0">
                <a:solidFill>
                  <a:schemeClr val="tx1">
                    <a:lumMod val="95000"/>
                    <a:lumOff val="5000"/>
                  </a:schemeClr>
                </a:solidFill>
              </a:rPr>
              <a:t>.</a:t>
            </a:r>
            <a:endParaRPr lang="en-CA"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1538" y="862013"/>
            <a:ext cx="8162925" cy="762000"/>
          </a:xfrm>
        </p:spPr>
        <p:txBody>
          <a:bodyPr/>
          <a:lstStyle/>
          <a:p>
            <a:r>
              <a:rPr lang="en-US"/>
              <a:t>Patient Evaluation</a:t>
            </a:r>
            <a:endParaRPr lang="en-CA"/>
          </a:p>
        </p:txBody>
      </p:sp>
      <p:sp>
        <p:nvSpPr>
          <p:cNvPr id="19459" name="Rectangle 3"/>
          <p:cNvSpPr>
            <a:spLocks noGrp="1" noChangeArrowheads="1"/>
          </p:cNvSpPr>
          <p:nvPr>
            <p:ph idx="1"/>
          </p:nvPr>
        </p:nvSpPr>
        <p:spPr/>
        <p:txBody>
          <a:bodyPr/>
          <a:lstStyle/>
          <a:p>
            <a:pPr algn="l" rtl="0"/>
            <a:r>
              <a:rPr lang="en-US" b="1" dirty="0">
                <a:solidFill>
                  <a:schemeClr val="tx1">
                    <a:lumMod val="95000"/>
                    <a:lumOff val="5000"/>
                  </a:schemeClr>
                </a:solidFill>
              </a:rPr>
              <a:t>Orthopedic</a:t>
            </a:r>
          </a:p>
          <a:p>
            <a:pPr lvl="1" algn="l" rtl="0"/>
            <a:r>
              <a:rPr lang="en-US" b="1" dirty="0">
                <a:solidFill>
                  <a:schemeClr val="tx1">
                    <a:lumMod val="95000"/>
                    <a:lumOff val="5000"/>
                  </a:schemeClr>
                </a:solidFill>
              </a:rPr>
              <a:t>Ulceration</a:t>
            </a:r>
          </a:p>
          <a:p>
            <a:pPr lvl="1" algn="l" rtl="0"/>
            <a:r>
              <a:rPr lang="en-US" b="1" dirty="0">
                <a:solidFill>
                  <a:schemeClr val="tx1">
                    <a:lumMod val="95000"/>
                    <a:lumOff val="5000"/>
                  </a:schemeClr>
                </a:solidFill>
              </a:rPr>
              <a:t>Deformity and prominences</a:t>
            </a:r>
          </a:p>
          <a:p>
            <a:pPr lvl="1" algn="l" rtl="0"/>
            <a:r>
              <a:rPr lang="en-US" b="1" dirty="0">
                <a:solidFill>
                  <a:schemeClr val="tx1">
                    <a:lumMod val="95000"/>
                    <a:lumOff val="5000"/>
                  </a:schemeClr>
                </a:solidFill>
              </a:rPr>
              <a:t>Contractures</a:t>
            </a:r>
          </a:p>
          <a:p>
            <a:pPr lvl="1" algn="l" rtl="0">
              <a:buFont typeface="Wingdings" pitchFamily="2" charset="2"/>
              <a:buNone/>
            </a:pPr>
            <a:endParaRPr lang="en-CA"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71538" y="862013"/>
            <a:ext cx="8162925" cy="762000"/>
          </a:xfrm>
        </p:spPr>
        <p:txBody>
          <a:bodyPr/>
          <a:lstStyle/>
          <a:p>
            <a:r>
              <a:rPr lang="en-US"/>
              <a:t>Patient Evaluation</a:t>
            </a:r>
            <a:endParaRPr lang="en-CA"/>
          </a:p>
        </p:txBody>
      </p:sp>
      <p:sp>
        <p:nvSpPr>
          <p:cNvPr id="20483" name="Rectangle 3"/>
          <p:cNvSpPr>
            <a:spLocks noGrp="1" noChangeArrowheads="1"/>
          </p:cNvSpPr>
          <p:nvPr>
            <p:ph idx="1"/>
          </p:nvPr>
        </p:nvSpPr>
        <p:spPr>
          <a:xfrm>
            <a:off x="304800" y="1600200"/>
            <a:ext cx="4724400" cy="4525963"/>
          </a:xfrm>
        </p:spPr>
        <p:txBody>
          <a:bodyPr/>
          <a:lstStyle/>
          <a:p>
            <a:pPr algn="l" rtl="0"/>
            <a:r>
              <a:rPr lang="en-US" dirty="0"/>
              <a:t>X-ray</a:t>
            </a:r>
          </a:p>
          <a:p>
            <a:pPr lvl="1" algn="l" rtl="0"/>
            <a:r>
              <a:rPr lang="en-US" dirty="0"/>
              <a:t>Lead pipe arteries</a:t>
            </a:r>
          </a:p>
          <a:p>
            <a:pPr lvl="1" algn="l" rtl="0"/>
            <a:r>
              <a:rPr lang="en-US" dirty="0"/>
              <a:t>Bony destruction (Charcot or </a:t>
            </a:r>
            <a:r>
              <a:rPr lang="en-US" dirty="0" err="1"/>
              <a:t>osteomyelitis</a:t>
            </a:r>
            <a:r>
              <a:rPr lang="en-US" dirty="0"/>
              <a:t>)</a:t>
            </a:r>
          </a:p>
          <a:p>
            <a:pPr lvl="1" algn="l" rtl="0"/>
            <a:r>
              <a:rPr lang="en-US" dirty="0"/>
              <a:t>Gas, F.B.’s</a:t>
            </a:r>
            <a:endParaRPr lang="en-CA" dirty="0"/>
          </a:p>
        </p:txBody>
      </p:sp>
      <p:pic>
        <p:nvPicPr>
          <p:cNvPr id="4" name="Picture 1029" descr="rt_foot_gas"/>
          <p:cNvPicPr>
            <a:picLocks noChangeAspect="1" noChangeArrowheads="1"/>
          </p:cNvPicPr>
          <p:nvPr/>
        </p:nvPicPr>
        <p:blipFill>
          <a:blip r:embed="rId2"/>
          <a:srcRect/>
          <a:stretch>
            <a:fillRect/>
          </a:stretch>
        </p:blipFill>
        <p:spPr bwMode="auto">
          <a:xfrm>
            <a:off x="4953000" y="1905000"/>
            <a:ext cx="3248741" cy="4419600"/>
          </a:xfrm>
          <a:prstGeom prst="rect">
            <a:avLst/>
          </a:prstGeom>
          <a:noFill/>
        </p:spPr>
      </p:pic>
      <p:pic>
        <p:nvPicPr>
          <p:cNvPr id="21506" name="Picture 2"/>
          <p:cNvPicPr>
            <a:picLocks noChangeAspect="1" noChangeArrowheads="1"/>
          </p:cNvPicPr>
          <p:nvPr/>
        </p:nvPicPr>
        <p:blipFill>
          <a:blip r:embed="rId3"/>
          <a:srcRect l="3837" r="7914" b="5488"/>
          <a:stretch>
            <a:fillRect/>
          </a:stretch>
        </p:blipFill>
        <p:spPr bwMode="auto">
          <a:xfrm>
            <a:off x="914400" y="3962400"/>
            <a:ext cx="3505200" cy="26246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5867400"/>
            <a:ext cx="152400" cy="457200"/>
          </a:xfrm>
        </p:spPr>
        <p:txBody>
          <a:bodyPr/>
          <a:lstStyle/>
          <a:p>
            <a:endParaRPr lang="en-US" dirty="0"/>
          </a:p>
        </p:txBody>
      </p:sp>
      <p:sp>
        <p:nvSpPr>
          <p:cNvPr id="4" name="Text Placeholder 3"/>
          <p:cNvSpPr>
            <a:spLocks noGrp="1"/>
          </p:cNvSpPr>
          <p:nvPr>
            <p:ph type="body" sz="half" idx="3"/>
          </p:nvPr>
        </p:nvSpPr>
        <p:spPr>
          <a:xfrm>
            <a:off x="8305800" y="5715000"/>
            <a:ext cx="3520440" cy="457200"/>
          </a:xfrm>
        </p:spPr>
        <p:txBody>
          <a:bodyPr/>
          <a:lstStyle/>
          <a:p>
            <a:endParaRPr lang="en-US"/>
          </a:p>
        </p:txBody>
      </p:sp>
      <p:sp>
        <p:nvSpPr>
          <p:cNvPr id="5" name="Content Placeholder 4"/>
          <p:cNvSpPr>
            <a:spLocks noGrp="1"/>
          </p:cNvSpPr>
          <p:nvPr>
            <p:ph sz="quarter" idx="2"/>
          </p:nvPr>
        </p:nvSpPr>
        <p:spPr>
          <a:xfrm>
            <a:off x="457200" y="1711840"/>
            <a:ext cx="3520440" cy="4536560"/>
          </a:xfrm>
        </p:spPr>
        <p:txBody>
          <a:bodyPr/>
          <a:lstStyle/>
          <a:p>
            <a:r>
              <a:rPr lang="en-US" dirty="0" smtClean="0">
                <a:latin typeface="Arial Rounded MT Bold" pitchFamily="34" charset="0"/>
              </a:rPr>
              <a:t>Epidemiology</a:t>
            </a:r>
          </a:p>
          <a:p>
            <a:r>
              <a:rPr lang="en-US" dirty="0" smtClean="0">
                <a:solidFill>
                  <a:schemeClr val="tx1">
                    <a:lumMod val="95000"/>
                    <a:lumOff val="5000"/>
                  </a:schemeClr>
                </a:solidFill>
              </a:rPr>
              <a:t>Fewer than 20% of diabetic patients are regularly given foot examinations by their primary care physicians</a:t>
            </a:r>
            <a:endParaRPr lang="en-US" dirty="0"/>
          </a:p>
        </p:txBody>
      </p:sp>
      <p:pic>
        <p:nvPicPr>
          <p:cNvPr id="7" name="Picture 4" descr="slide 1"/>
          <p:cNvPicPr>
            <a:picLocks noGrp="1" noChangeAspect="1" noChangeArrowheads="1"/>
          </p:cNvPicPr>
          <p:nvPr>
            <p:ph sz="quarter" idx="4"/>
          </p:nvPr>
        </p:nvPicPr>
        <p:blipFill>
          <a:blip r:embed="rId2"/>
          <a:srcRect l="5357" t="3131" r="7143" b="4613"/>
          <a:stretch>
            <a:fillRect/>
          </a:stretch>
        </p:blipFill>
        <p:spPr bwMode="auto">
          <a:xfrm>
            <a:off x="4038600" y="1524000"/>
            <a:ext cx="3733800" cy="4267200"/>
          </a:xfrm>
          <a:prstGeom prst="rect">
            <a:avLst/>
          </a:prstGeom>
          <a:noFill/>
          <a:ln w="9525">
            <a:noFill/>
            <a:miter lim="800000"/>
            <a:headEnd/>
            <a:tailEnd/>
          </a:ln>
        </p:spPr>
      </p:pic>
    </p:spTree>
    <p:extLst>
      <p:ext uri="{BB962C8B-B14F-4D97-AF65-F5344CB8AC3E}">
        <p14:creationId xmlns:p14="http://schemas.microsoft.com/office/powerpoint/2010/main" val="15088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71538" y="862013"/>
            <a:ext cx="8162925" cy="762000"/>
          </a:xfrm>
        </p:spPr>
        <p:txBody>
          <a:bodyPr/>
          <a:lstStyle/>
          <a:p>
            <a:r>
              <a:rPr lang="en-US"/>
              <a:t>Patient Evaluation</a:t>
            </a:r>
            <a:endParaRPr lang="en-CA"/>
          </a:p>
        </p:txBody>
      </p:sp>
      <p:sp>
        <p:nvSpPr>
          <p:cNvPr id="22531" name="Rectangle 3"/>
          <p:cNvSpPr>
            <a:spLocks noGrp="1" noChangeArrowheads="1"/>
          </p:cNvSpPr>
          <p:nvPr>
            <p:ph idx="1"/>
          </p:nvPr>
        </p:nvSpPr>
        <p:spPr/>
        <p:txBody>
          <a:bodyPr/>
          <a:lstStyle/>
          <a:p>
            <a:pPr algn="l" rtl="0"/>
            <a:r>
              <a:rPr lang="en-US" dirty="0"/>
              <a:t>CT can be helpful in visualizing bony anatomy for abscess, extent of disease</a:t>
            </a:r>
          </a:p>
          <a:p>
            <a:pPr algn="l" rtl="0"/>
            <a:r>
              <a:rPr lang="en-US" dirty="0"/>
              <a:t>MRI has a role </a:t>
            </a:r>
            <a:r>
              <a:rPr lang="en-US" dirty="0" smtClean="0"/>
              <a:t>uncertain </a:t>
            </a:r>
            <a:r>
              <a:rPr lang="en-US" dirty="0"/>
              <a:t>cases of </a:t>
            </a:r>
            <a:r>
              <a:rPr lang="en-US" dirty="0" err="1" smtClean="0"/>
              <a:t>osteomyelitis</a:t>
            </a:r>
            <a:endParaRPr lang="en-US" dirty="0" smtClean="0"/>
          </a:p>
          <a:p>
            <a:pPr algn="l" rtl="0"/>
            <a:r>
              <a:rPr lang="en-US" dirty="0" smtClean="0"/>
              <a:t>Angiography and Doppler study .</a:t>
            </a:r>
            <a:endParaRPr lang="en-US" dirty="0"/>
          </a:p>
          <a:p>
            <a:pPr algn="l" rtl="0">
              <a:buFont typeface="Wingdings" pitchFamily="2" charset="2"/>
              <a:buNone/>
            </a:pP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so2B335"/>
          <p:cNvPicPr>
            <a:picLocks noChangeAspect="1" noChangeArrowheads="1"/>
          </p:cNvPicPr>
          <p:nvPr/>
        </p:nvPicPr>
        <p:blipFill>
          <a:blip r:embed="rId2"/>
          <a:srcRect l="5750" t="3529" r="2246"/>
          <a:stretch>
            <a:fillRect/>
          </a:stretch>
        </p:blipFill>
        <p:spPr bwMode="auto">
          <a:xfrm>
            <a:off x="609600" y="228600"/>
            <a:ext cx="4876800" cy="6248400"/>
          </a:xfrm>
          <a:prstGeom prst="rect">
            <a:avLst/>
          </a:prstGeom>
          <a:noFill/>
          <a:ln w="57150" cmpd="thinThick">
            <a:solidFill>
              <a:srgbClr val="000000"/>
            </a:solidFill>
            <a:miter lim="800000"/>
            <a:headEnd/>
            <a:tailEnd/>
          </a:ln>
        </p:spPr>
      </p:pic>
      <p:sp>
        <p:nvSpPr>
          <p:cNvPr id="14339" name="Text Box 3"/>
          <p:cNvSpPr txBox="1">
            <a:spLocks noChangeArrowheads="1"/>
          </p:cNvSpPr>
          <p:nvPr/>
        </p:nvSpPr>
        <p:spPr bwMode="auto">
          <a:xfrm>
            <a:off x="5715000" y="2743200"/>
            <a:ext cx="2667000" cy="1200329"/>
          </a:xfrm>
          <a:prstGeom prst="rect">
            <a:avLst/>
          </a:prstGeom>
          <a:noFill/>
          <a:ln w="9525">
            <a:noFill/>
            <a:miter lim="800000"/>
            <a:headEnd/>
            <a:tailEnd/>
          </a:ln>
          <a:effectLst/>
        </p:spPr>
        <p:txBody>
          <a:bodyPr wrap="square">
            <a:spAutoFit/>
          </a:bodyPr>
          <a:lstStyle/>
          <a:p>
            <a:pPr algn="ctr"/>
            <a:r>
              <a:rPr lang="en-US" sz="2400" b="1" dirty="0"/>
              <a:t>GRADING ULCER</a:t>
            </a:r>
          </a:p>
          <a:p>
            <a:pPr algn="ctr"/>
            <a:r>
              <a:rPr lang="en-US" sz="2400" b="1" dirty="0"/>
              <a:t>(WAGNER CLASSIFICATION)</a:t>
            </a:r>
          </a:p>
        </p:txBody>
      </p:sp>
      <p:sp>
        <p:nvSpPr>
          <p:cNvPr id="4" name="TextBox 3"/>
          <p:cNvSpPr txBox="1"/>
          <p:nvPr/>
        </p:nvSpPr>
        <p:spPr>
          <a:xfrm>
            <a:off x="1600200" y="710625"/>
            <a:ext cx="1981200" cy="584775"/>
          </a:xfrm>
          <a:prstGeom prst="rect">
            <a:avLst/>
          </a:prstGeom>
          <a:solidFill>
            <a:schemeClr val="bg1"/>
          </a:solidFill>
        </p:spPr>
        <p:txBody>
          <a:bodyPr wrap="square" rtlCol="1">
            <a:spAutoFit/>
          </a:bodyPr>
          <a:lstStyle/>
          <a:p>
            <a:r>
              <a:rPr lang="en-US" sz="1600" dirty="0" smtClean="0"/>
              <a:t>Intact skin (impending ulcer)</a:t>
            </a:r>
            <a:endParaRPr lang="ar-IQ" sz="1600" dirty="0"/>
          </a:p>
        </p:txBody>
      </p:sp>
      <p:sp>
        <p:nvSpPr>
          <p:cNvPr id="5" name="TextBox 4"/>
          <p:cNvSpPr txBox="1"/>
          <p:nvPr/>
        </p:nvSpPr>
        <p:spPr>
          <a:xfrm>
            <a:off x="1600200" y="1752600"/>
            <a:ext cx="1981200" cy="584775"/>
          </a:xfrm>
          <a:prstGeom prst="rect">
            <a:avLst/>
          </a:prstGeom>
          <a:solidFill>
            <a:schemeClr val="bg1"/>
          </a:solidFill>
        </p:spPr>
        <p:txBody>
          <a:bodyPr wrap="square" rtlCol="1">
            <a:spAutoFit/>
          </a:bodyPr>
          <a:lstStyle/>
          <a:p>
            <a:r>
              <a:rPr lang="en-US" sz="1600" dirty="0" smtClean="0"/>
              <a:t>Superficial full thickness ulcer</a:t>
            </a:r>
            <a:endParaRPr lang="ar-IQ" sz="1600" dirty="0"/>
          </a:p>
        </p:txBody>
      </p:sp>
      <p:sp>
        <p:nvSpPr>
          <p:cNvPr id="6" name="TextBox 5"/>
          <p:cNvSpPr txBox="1"/>
          <p:nvPr/>
        </p:nvSpPr>
        <p:spPr>
          <a:xfrm>
            <a:off x="1600200" y="4572000"/>
            <a:ext cx="1981200" cy="584775"/>
          </a:xfrm>
          <a:prstGeom prst="rect">
            <a:avLst/>
          </a:prstGeom>
          <a:solidFill>
            <a:schemeClr val="bg1"/>
          </a:solidFill>
        </p:spPr>
        <p:txBody>
          <a:bodyPr wrap="square" rtlCol="1">
            <a:spAutoFit/>
          </a:bodyPr>
          <a:lstStyle/>
          <a:p>
            <a:r>
              <a:rPr lang="en-US" sz="1600" dirty="0" smtClean="0"/>
              <a:t>gangrene of toes or forefoot)</a:t>
            </a:r>
            <a:endParaRPr lang="ar-IQ" sz="1600" dirty="0"/>
          </a:p>
        </p:txBody>
      </p:sp>
      <p:sp>
        <p:nvSpPr>
          <p:cNvPr id="7" name="TextBox 6"/>
          <p:cNvSpPr txBox="1"/>
          <p:nvPr/>
        </p:nvSpPr>
        <p:spPr>
          <a:xfrm>
            <a:off x="1600200" y="3623846"/>
            <a:ext cx="1981200" cy="338554"/>
          </a:xfrm>
          <a:prstGeom prst="rect">
            <a:avLst/>
          </a:prstGeom>
          <a:solidFill>
            <a:schemeClr val="bg1"/>
          </a:solidFill>
        </p:spPr>
        <p:txBody>
          <a:bodyPr wrap="square" rtlCol="1">
            <a:spAutoFit/>
          </a:bodyPr>
          <a:lstStyle/>
          <a:p>
            <a:r>
              <a:rPr lang="en-US" sz="1600" dirty="0" err="1" smtClean="0"/>
              <a:t>osteomyelitis</a:t>
            </a:r>
            <a:endParaRPr lang="ar-IQ" sz="1600" dirty="0"/>
          </a:p>
        </p:txBody>
      </p:sp>
      <p:sp>
        <p:nvSpPr>
          <p:cNvPr id="8" name="TextBox 7"/>
          <p:cNvSpPr txBox="1"/>
          <p:nvPr/>
        </p:nvSpPr>
        <p:spPr>
          <a:xfrm>
            <a:off x="1600200" y="2521803"/>
            <a:ext cx="1981200" cy="830997"/>
          </a:xfrm>
          <a:prstGeom prst="rect">
            <a:avLst/>
          </a:prstGeom>
          <a:solidFill>
            <a:schemeClr val="bg1"/>
          </a:solidFill>
        </p:spPr>
        <p:txBody>
          <a:bodyPr wrap="square" rtlCol="1">
            <a:spAutoFit/>
          </a:bodyPr>
          <a:lstStyle/>
          <a:p>
            <a:r>
              <a:rPr lang="en-US" sz="1600" dirty="0" smtClean="0"/>
              <a:t>deep to tendon or ligament no bone involvement </a:t>
            </a:r>
            <a:endParaRPr lang="ar-IQ" sz="1600" dirty="0"/>
          </a:p>
        </p:txBody>
      </p:sp>
      <p:sp>
        <p:nvSpPr>
          <p:cNvPr id="9" name="TextBox 8"/>
          <p:cNvSpPr txBox="1"/>
          <p:nvPr/>
        </p:nvSpPr>
        <p:spPr>
          <a:xfrm>
            <a:off x="1600200" y="5562600"/>
            <a:ext cx="1905000" cy="646331"/>
          </a:xfrm>
          <a:prstGeom prst="rect">
            <a:avLst/>
          </a:prstGeom>
          <a:solidFill>
            <a:schemeClr val="bg1"/>
          </a:solidFill>
        </p:spPr>
        <p:txBody>
          <a:bodyPr wrap="square" rtlCol="1">
            <a:spAutoFit/>
          </a:bodyPr>
          <a:lstStyle/>
          <a:p>
            <a:r>
              <a:rPr lang="en-US" dirty="0" smtClean="0"/>
              <a:t>gangrene of entire foot</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71538" y="862013"/>
            <a:ext cx="8162925" cy="762000"/>
          </a:xfrm>
        </p:spPr>
        <p:txBody>
          <a:bodyPr/>
          <a:lstStyle/>
          <a:p>
            <a:pPr algn="l"/>
            <a:r>
              <a:rPr lang="en-US" dirty="0"/>
              <a:t>Treatment</a:t>
            </a:r>
            <a:endParaRPr lang="en-CA" dirty="0"/>
          </a:p>
        </p:txBody>
      </p:sp>
      <p:sp>
        <p:nvSpPr>
          <p:cNvPr id="25603" name="Rectangle 3"/>
          <p:cNvSpPr>
            <a:spLocks noGrp="1" noChangeArrowheads="1"/>
          </p:cNvSpPr>
          <p:nvPr>
            <p:ph idx="1"/>
          </p:nvPr>
        </p:nvSpPr>
        <p:spPr>
          <a:xfrm>
            <a:off x="457200" y="1609416"/>
            <a:ext cx="5867400" cy="4846320"/>
          </a:xfrm>
        </p:spPr>
        <p:txBody>
          <a:bodyPr/>
          <a:lstStyle/>
          <a:p>
            <a:pPr algn="l" rtl="0"/>
            <a:r>
              <a:rPr lang="en-US" sz="4800" b="1" dirty="0">
                <a:solidFill>
                  <a:schemeClr val="tx1">
                    <a:lumMod val="95000"/>
                    <a:lumOff val="5000"/>
                  </a:schemeClr>
                </a:solidFill>
              </a:rPr>
              <a:t>Patient education</a:t>
            </a:r>
          </a:p>
          <a:p>
            <a:pPr lvl="1" algn="l" rtl="0"/>
            <a:r>
              <a:rPr lang="en-US" b="1" dirty="0">
                <a:solidFill>
                  <a:schemeClr val="tx1">
                    <a:lumMod val="95000"/>
                    <a:lumOff val="5000"/>
                  </a:schemeClr>
                </a:solidFill>
              </a:rPr>
              <a:t>Ambulation</a:t>
            </a:r>
          </a:p>
          <a:p>
            <a:pPr lvl="1" algn="l" rtl="0"/>
            <a:r>
              <a:rPr lang="en-US" b="1" dirty="0">
                <a:solidFill>
                  <a:schemeClr val="tx1">
                    <a:lumMod val="95000"/>
                    <a:lumOff val="5000"/>
                  </a:schemeClr>
                </a:solidFill>
              </a:rPr>
              <a:t>Shoe </a:t>
            </a:r>
            <a:r>
              <a:rPr lang="en-US" b="1" dirty="0" smtClean="0">
                <a:solidFill>
                  <a:schemeClr val="tx1">
                    <a:lumMod val="95000"/>
                    <a:lumOff val="5000"/>
                  </a:schemeClr>
                </a:solidFill>
              </a:rPr>
              <a:t>ware</a:t>
            </a:r>
          </a:p>
          <a:p>
            <a:pPr lvl="1" algn="l" rtl="0"/>
            <a:r>
              <a:rPr lang="en-US" b="1" dirty="0" smtClean="0">
                <a:solidFill>
                  <a:schemeClr val="tx1">
                    <a:lumMod val="95000"/>
                    <a:lumOff val="5000"/>
                  </a:schemeClr>
                </a:solidFill>
              </a:rPr>
              <a:t>Skin </a:t>
            </a:r>
            <a:r>
              <a:rPr lang="en-US" b="1" dirty="0">
                <a:solidFill>
                  <a:schemeClr val="tx1">
                    <a:lumMod val="95000"/>
                    <a:lumOff val="5000"/>
                  </a:schemeClr>
                </a:solidFill>
              </a:rPr>
              <a:t>and nail care</a:t>
            </a:r>
          </a:p>
          <a:p>
            <a:pPr lvl="1" algn="l" rtl="0"/>
            <a:r>
              <a:rPr lang="en-US" b="1" dirty="0">
                <a:solidFill>
                  <a:schemeClr val="tx1">
                    <a:lumMod val="95000"/>
                    <a:lumOff val="5000"/>
                  </a:schemeClr>
                </a:solidFill>
              </a:rPr>
              <a:t>Avoiding injury</a:t>
            </a:r>
          </a:p>
          <a:p>
            <a:pPr lvl="2" algn="l" rtl="0"/>
            <a:r>
              <a:rPr lang="en-US" b="1" dirty="0" smtClean="0">
                <a:solidFill>
                  <a:schemeClr val="tx1">
                    <a:lumMod val="95000"/>
                    <a:lumOff val="5000"/>
                  </a:schemeClr>
                </a:solidFill>
              </a:rPr>
              <a:t>Hot water</a:t>
            </a:r>
          </a:p>
          <a:p>
            <a:pPr lvl="2" algn="l" rtl="0"/>
            <a:r>
              <a:rPr lang="en-US" b="1" dirty="0" err="1" smtClean="0">
                <a:solidFill>
                  <a:schemeClr val="tx1">
                    <a:lumMod val="95000"/>
                    <a:lumOff val="5000"/>
                  </a:schemeClr>
                </a:solidFill>
              </a:rPr>
              <a:t>F.b</a:t>
            </a:r>
            <a:endParaRPr lang="en-US" b="1" dirty="0">
              <a:solidFill>
                <a:schemeClr val="tx1">
                  <a:lumMod val="95000"/>
                  <a:lumOff val="5000"/>
                </a:schemeClr>
              </a:solidFill>
            </a:endParaRPr>
          </a:p>
        </p:txBody>
      </p:sp>
      <p:pic>
        <p:nvPicPr>
          <p:cNvPr id="4" name="Picture 6" descr="diabetic foot care 4"/>
          <p:cNvPicPr>
            <a:picLocks noChangeAspect="1" noChangeArrowheads="1"/>
          </p:cNvPicPr>
          <p:nvPr/>
        </p:nvPicPr>
        <p:blipFill>
          <a:blip r:embed="rId2"/>
          <a:srcRect l="6693" t="28822" r="51482" b="28221"/>
          <a:stretch>
            <a:fillRect/>
          </a:stretch>
        </p:blipFill>
        <p:spPr>
          <a:xfrm>
            <a:off x="6248400" y="609600"/>
            <a:ext cx="2438400" cy="1889760"/>
          </a:xfrm>
          <a:prstGeom prst="rect">
            <a:avLst/>
          </a:prstGeom>
          <a:noFill/>
          <a:ln w="57150" cmpd="thinThick">
            <a:solidFill>
              <a:srgbClr val="000000"/>
            </a:solidFill>
          </a:ln>
        </p:spPr>
      </p:pic>
      <p:sp>
        <p:nvSpPr>
          <p:cNvPr id="5" name="Text Box 9"/>
          <p:cNvSpPr txBox="1">
            <a:spLocks noChangeArrowheads="1"/>
          </p:cNvSpPr>
          <p:nvPr/>
        </p:nvSpPr>
        <p:spPr bwMode="auto">
          <a:xfrm>
            <a:off x="5638800" y="2590800"/>
            <a:ext cx="3352800" cy="366713"/>
          </a:xfrm>
          <a:prstGeom prst="rect">
            <a:avLst/>
          </a:prstGeom>
          <a:noFill/>
          <a:ln w="9525">
            <a:noFill/>
            <a:miter lim="800000"/>
            <a:headEnd/>
            <a:tailEnd/>
          </a:ln>
          <a:effectLst/>
        </p:spPr>
        <p:txBody>
          <a:bodyPr>
            <a:spAutoFit/>
          </a:bodyPr>
          <a:lstStyle/>
          <a:p>
            <a:r>
              <a:rPr lang="en-US" dirty="0"/>
              <a:t>IRRITATIONS, SKIN LESIONS</a:t>
            </a:r>
          </a:p>
        </p:txBody>
      </p:sp>
      <p:pic>
        <p:nvPicPr>
          <p:cNvPr id="6" name="Picture 7" descr="diabetic care foot 5"/>
          <p:cNvPicPr>
            <a:picLocks noChangeAspect="1" noChangeArrowheads="1"/>
          </p:cNvPicPr>
          <p:nvPr/>
        </p:nvPicPr>
        <p:blipFill>
          <a:blip r:embed="rId3"/>
          <a:srcRect l="1672" t="15520" r="63193" b="35704"/>
          <a:stretch>
            <a:fillRect/>
          </a:stretch>
        </p:blipFill>
        <p:spPr bwMode="auto">
          <a:xfrm>
            <a:off x="7086600" y="3276600"/>
            <a:ext cx="1828800" cy="1915252"/>
          </a:xfrm>
          <a:prstGeom prst="rect">
            <a:avLst/>
          </a:prstGeom>
          <a:noFill/>
          <a:ln w="38100" cmpd="dbl">
            <a:solidFill>
              <a:srgbClr val="000000"/>
            </a:solidFill>
            <a:miter lim="800000"/>
            <a:headEnd/>
            <a:tailEnd/>
          </a:ln>
        </p:spPr>
      </p:pic>
      <p:sp>
        <p:nvSpPr>
          <p:cNvPr id="7" name="Text Box 10"/>
          <p:cNvSpPr txBox="1">
            <a:spLocks noChangeArrowheads="1"/>
          </p:cNvSpPr>
          <p:nvPr/>
        </p:nvSpPr>
        <p:spPr bwMode="auto">
          <a:xfrm>
            <a:off x="7467600" y="5334000"/>
            <a:ext cx="1136650" cy="366713"/>
          </a:xfrm>
          <a:prstGeom prst="rect">
            <a:avLst/>
          </a:prstGeom>
          <a:noFill/>
          <a:ln w="9525">
            <a:noFill/>
            <a:miter lim="800000"/>
            <a:headEnd/>
            <a:tailEnd/>
          </a:ln>
          <a:effectLst/>
        </p:spPr>
        <p:txBody>
          <a:bodyPr wrap="none">
            <a:spAutoFit/>
          </a:bodyPr>
          <a:lstStyle/>
          <a:p>
            <a:r>
              <a:rPr lang="en-US" dirty="0"/>
              <a:t>BLISTER</a:t>
            </a:r>
          </a:p>
        </p:txBody>
      </p:sp>
      <p:pic>
        <p:nvPicPr>
          <p:cNvPr id="8" name="Picture 8" descr="diabetic foot care 4"/>
          <p:cNvPicPr>
            <a:picLocks noChangeAspect="1" noChangeArrowheads="1"/>
          </p:cNvPicPr>
          <p:nvPr/>
        </p:nvPicPr>
        <p:blipFill>
          <a:blip r:embed="rId2"/>
          <a:srcRect l="53641" t="33257" r="4636" b="31270"/>
          <a:stretch>
            <a:fillRect/>
          </a:stretch>
        </p:blipFill>
        <p:spPr bwMode="auto">
          <a:xfrm>
            <a:off x="4267200" y="3505200"/>
            <a:ext cx="2438400" cy="1524000"/>
          </a:xfrm>
          <a:prstGeom prst="rect">
            <a:avLst/>
          </a:prstGeom>
          <a:noFill/>
          <a:ln w="57150" cmpd="thinThick">
            <a:solidFill>
              <a:srgbClr val="000000"/>
            </a:solidFill>
            <a:miter lim="800000"/>
            <a:headEnd/>
            <a:tailEnd/>
          </a:ln>
        </p:spPr>
      </p:pic>
      <p:sp>
        <p:nvSpPr>
          <p:cNvPr id="9" name="Text Box 11"/>
          <p:cNvSpPr txBox="1">
            <a:spLocks noChangeArrowheads="1"/>
          </p:cNvSpPr>
          <p:nvPr/>
        </p:nvSpPr>
        <p:spPr bwMode="auto">
          <a:xfrm>
            <a:off x="4038600" y="5105400"/>
            <a:ext cx="2895600" cy="366713"/>
          </a:xfrm>
          <a:prstGeom prst="rect">
            <a:avLst/>
          </a:prstGeom>
          <a:noFill/>
          <a:ln w="9525">
            <a:noFill/>
            <a:miter lim="800000"/>
            <a:headEnd/>
            <a:tailEnd/>
          </a:ln>
          <a:effectLst/>
        </p:spPr>
        <p:txBody>
          <a:bodyPr wrap="square">
            <a:spAutoFit/>
          </a:bodyPr>
          <a:lstStyle/>
          <a:p>
            <a:r>
              <a:rPr lang="en-US" dirty="0"/>
              <a:t>CUTS BETWEEN YOUR TOES</a:t>
            </a:r>
          </a:p>
        </p:txBody>
      </p:sp>
      <p:pic>
        <p:nvPicPr>
          <p:cNvPr id="10" name="Picture 16" descr="Foot care"/>
          <p:cNvPicPr>
            <a:picLocks noChangeAspect="1" noChangeArrowheads="1"/>
          </p:cNvPicPr>
          <p:nvPr/>
        </p:nvPicPr>
        <p:blipFill>
          <a:blip r:embed="rId4"/>
          <a:srcRect l="49570" t="86275" r="19276"/>
          <a:stretch>
            <a:fillRect/>
          </a:stretch>
        </p:blipFill>
        <p:spPr bwMode="auto">
          <a:xfrm>
            <a:off x="1905000" y="5715000"/>
            <a:ext cx="2586038" cy="838200"/>
          </a:xfrm>
          <a:prstGeom prst="rect">
            <a:avLst/>
          </a:prstGeom>
          <a:noFill/>
          <a:ln w="38100" cmpd="dbl">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1538" y="862013"/>
            <a:ext cx="8162925" cy="762000"/>
          </a:xfrm>
        </p:spPr>
        <p:txBody>
          <a:bodyPr/>
          <a:lstStyle/>
          <a:p>
            <a:r>
              <a:rPr lang="en-US"/>
              <a:t>Treatment</a:t>
            </a:r>
            <a:endParaRPr lang="en-CA"/>
          </a:p>
        </p:txBody>
      </p:sp>
      <p:sp>
        <p:nvSpPr>
          <p:cNvPr id="24579" name="Rectangle 3"/>
          <p:cNvSpPr>
            <a:spLocks noGrp="1" noChangeArrowheads="1"/>
          </p:cNvSpPr>
          <p:nvPr>
            <p:ph idx="1"/>
          </p:nvPr>
        </p:nvSpPr>
        <p:spPr/>
        <p:txBody>
          <a:bodyPr>
            <a:normAutofit/>
          </a:bodyPr>
          <a:lstStyle/>
          <a:p>
            <a:pPr algn="l" rtl="0"/>
            <a:r>
              <a:rPr lang="en-US" sz="4400" b="1" dirty="0">
                <a:solidFill>
                  <a:schemeClr val="tx1">
                    <a:lumMod val="95000"/>
                    <a:lumOff val="5000"/>
                  </a:schemeClr>
                </a:solidFill>
              </a:rPr>
              <a:t>Wagner 0-2</a:t>
            </a:r>
          </a:p>
          <a:p>
            <a:pPr lvl="1" algn="l" rtl="0"/>
            <a:r>
              <a:rPr lang="en-US" b="1" i="1" u="sng" dirty="0">
                <a:solidFill>
                  <a:schemeClr val="tx1">
                    <a:lumMod val="95000"/>
                    <a:lumOff val="5000"/>
                  </a:schemeClr>
                </a:solidFill>
              </a:rPr>
              <a:t>Total contact </a:t>
            </a:r>
            <a:r>
              <a:rPr lang="en-US" b="1" i="1" u="sng" dirty="0" smtClean="0">
                <a:solidFill>
                  <a:schemeClr val="tx1">
                    <a:lumMod val="95000"/>
                    <a:lumOff val="5000"/>
                  </a:schemeClr>
                </a:solidFill>
              </a:rPr>
              <a:t>cast </a:t>
            </a:r>
            <a:r>
              <a:rPr lang="en-US" b="1" dirty="0" smtClean="0">
                <a:solidFill>
                  <a:schemeClr val="tx1">
                    <a:lumMod val="95000"/>
                    <a:lumOff val="5000"/>
                  </a:schemeClr>
                </a:solidFill>
              </a:rPr>
              <a:t>Distributes </a:t>
            </a:r>
            <a:r>
              <a:rPr lang="en-US" b="1" dirty="0">
                <a:solidFill>
                  <a:schemeClr val="tx1">
                    <a:lumMod val="95000"/>
                    <a:lumOff val="5000"/>
                  </a:schemeClr>
                </a:solidFill>
              </a:rPr>
              <a:t>pressure and allows patients to continue ambulation</a:t>
            </a:r>
          </a:p>
          <a:p>
            <a:pPr lvl="1" algn="l" rtl="0"/>
            <a:r>
              <a:rPr lang="en-US" b="1" dirty="0">
                <a:solidFill>
                  <a:schemeClr val="tx1">
                    <a:lumMod val="95000"/>
                    <a:lumOff val="5000"/>
                  </a:schemeClr>
                </a:solidFill>
              </a:rPr>
              <a:t>Principles of application</a:t>
            </a:r>
          </a:p>
          <a:p>
            <a:pPr lvl="2" algn="l" rtl="0"/>
            <a:r>
              <a:rPr lang="en-US" b="1" dirty="0">
                <a:solidFill>
                  <a:schemeClr val="tx1">
                    <a:lumMod val="95000"/>
                    <a:lumOff val="5000"/>
                  </a:schemeClr>
                </a:solidFill>
              </a:rPr>
              <a:t>Changes, Padding, removal</a:t>
            </a:r>
          </a:p>
          <a:p>
            <a:pPr lvl="1" algn="l" rtl="0"/>
            <a:r>
              <a:rPr lang="en-US" b="1" dirty="0">
                <a:solidFill>
                  <a:schemeClr val="tx1">
                    <a:lumMod val="95000"/>
                    <a:lumOff val="5000"/>
                  </a:schemeClr>
                </a:solidFill>
              </a:rPr>
              <a:t>Antibiotics if </a:t>
            </a:r>
            <a:r>
              <a:rPr lang="en-US" b="1" dirty="0" smtClean="0">
                <a:solidFill>
                  <a:schemeClr val="tx1">
                    <a:lumMod val="95000"/>
                    <a:lumOff val="5000"/>
                  </a:schemeClr>
                </a:solidFill>
              </a:rPr>
              <a:t>infected</a:t>
            </a:r>
          </a:p>
          <a:p>
            <a:pPr lvl="1" algn="l" rtl="0"/>
            <a:r>
              <a:rPr lang="en-US" b="1" dirty="0" smtClean="0">
                <a:solidFill>
                  <a:schemeClr val="tx1">
                    <a:lumMod val="95000"/>
                    <a:lumOff val="5000"/>
                  </a:schemeClr>
                </a:solidFill>
              </a:rPr>
              <a:t>Surgical if deformity present that will </a:t>
            </a:r>
            <a:r>
              <a:rPr lang="en-US" b="1" dirty="0" err="1" smtClean="0">
                <a:solidFill>
                  <a:schemeClr val="tx1">
                    <a:lumMod val="95000"/>
                    <a:lumOff val="5000"/>
                  </a:schemeClr>
                </a:solidFill>
              </a:rPr>
              <a:t>reulcerate</a:t>
            </a:r>
            <a:endParaRPr lang="en-US" b="1" dirty="0" smtClean="0">
              <a:solidFill>
                <a:schemeClr val="tx1">
                  <a:lumMod val="95000"/>
                  <a:lumOff val="5000"/>
                </a:schemeClr>
              </a:solidFill>
            </a:endParaRPr>
          </a:p>
          <a:p>
            <a:pPr lvl="2" algn="l" rtl="0"/>
            <a:r>
              <a:rPr lang="en-US" b="1" dirty="0" smtClean="0">
                <a:solidFill>
                  <a:schemeClr val="tx1">
                    <a:lumMod val="95000"/>
                    <a:lumOff val="5000"/>
                  </a:schemeClr>
                </a:solidFill>
              </a:rPr>
              <a:t>Correct deformity</a:t>
            </a:r>
          </a:p>
          <a:p>
            <a:pPr lvl="2" algn="l" rtl="0"/>
            <a:r>
              <a:rPr lang="en-US" b="1" dirty="0" err="1" smtClean="0">
                <a:solidFill>
                  <a:schemeClr val="tx1">
                    <a:lumMod val="95000"/>
                    <a:lumOff val="5000"/>
                  </a:schemeClr>
                </a:solidFill>
              </a:rPr>
              <a:t>exostectomy</a:t>
            </a:r>
            <a:endParaRPr lang="en-CA" b="1" dirty="0" smtClean="0">
              <a:solidFill>
                <a:schemeClr val="tx1">
                  <a:lumMod val="95000"/>
                  <a:lumOff val="5000"/>
                </a:schemeClr>
              </a:solidFill>
            </a:endParaRPr>
          </a:p>
          <a:p>
            <a:pPr lvl="1" algn="l" rtl="0"/>
            <a:endParaRPr lang="en-CA"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71538" y="862013"/>
            <a:ext cx="8162925" cy="762000"/>
          </a:xfrm>
        </p:spPr>
        <p:txBody>
          <a:bodyPr/>
          <a:lstStyle/>
          <a:p>
            <a:r>
              <a:rPr lang="en-US"/>
              <a:t>Treatment</a:t>
            </a:r>
            <a:endParaRPr lang="en-CA"/>
          </a:p>
        </p:txBody>
      </p:sp>
      <p:sp>
        <p:nvSpPr>
          <p:cNvPr id="27651" name="Rectangle 3"/>
          <p:cNvSpPr>
            <a:spLocks noGrp="1" noChangeArrowheads="1"/>
          </p:cNvSpPr>
          <p:nvPr>
            <p:ph idx="1"/>
          </p:nvPr>
        </p:nvSpPr>
        <p:spPr/>
        <p:txBody>
          <a:bodyPr/>
          <a:lstStyle/>
          <a:p>
            <a:pPr algn="l" rtl="0"/>
            <a:r>
              <a:rPr lang="en-US" b="1" dirty="0">
                <a:solidFill>
                  <a:schemeClr val="tx1">
                    <a:lumMod val="95000"/>
                    <a:lumOff val="5000"/>
                  </a:schemeClr>
                </a:solidFill>
              </a:rPr>
              <a:t>Wagner 3</a:t>
            </a:r>
          </a:p>
          <a:p>
            <a:pPr lvl="1" algn="l" rtl="0"/>
            <a:r>
              <a:rPr lang="en-US" b="1" dirty="0">
                <a:solidFill>
                  <a:schemeClr val="tx1">
                    <a:lumMod val="95000"/>
                    <a:lumOff val="5000"/>
                  </a:schemeClr>
                </a:solidFill>
              </a:rPr>
              <a:t>Excision of infected bone</a:t>
            </a:r>
          </a:p>
          <a:p>
            <a:pPr lvl="1" algn="l" rtl="0"/>
            <a:r>
              <a:rPr lang="en-US" b="1" dirty="0">
                <a:solidFill>
                  <a:schemeClr val="tx1">
                    <a:lumMod val="95000"/>
                    <a:lumOff val="5000"/>
                  </a:schemeClr>
                </a:solidFill>
              </a:rPr>
              <a:t>Wound allowed to granulate</a:t>
            </a:r>
          </a:p>
          <a:p>
            <a:pPr lvl="1" algn="l" rtl="0"/>
            <a:r>
              <a:rPr lang="en-US" b="1" dirty="0">
                <a:solidFill>
                  <a:schemeClr val="tx1">
                    <a:lumMod val="95000"/>
                    <a:lumOff val="5000"/>
                  </a:schemeClr>
                </a:solidFill>
              </a:rPr>
              <a:t>Grafting (skin or bone) not generally </a:t>
            </a:r>
            <a:r>
              <a:rPr lang="en-US" b="1" dirty="0" smtClean="0">
                <a:solidFill>
                  <a:schemeClr val="tx1">
                    <a:lumMod val="95000"/>
                    <a:lumOff val="5000"/>
                  </a:schemeClr>
                </a:solidFill>
              </a:rPr>
              <a:t>effective</a:t>
            </a:r>
          </a:p>
          <a:p>
            <a:pPr algn="l" rtl="0"/>
            <a:r>
              <a:rPr lang="en-US" b="1" dirty="0" smtClean="0">
                <a:solidFill>
                  <a:schemeClr val="tx1">
                    <a:lumMod val="95000"/>
                    <a:lumOff val="5000"/>
                  </a:schemeClr>
                </a:solidFill>
              </a:rPr>
              <a:t>After ulcer healed</a:t>
            </a:r>
          </a:p>
          <a:p>
            <a:pPr lvl="1" algn="l" rtl="0"/>
            <a:r>
              <a:rPr lang="en-US" b="1" dirty="0" smtClean="0">
                <a:solidFill>
                  <a:schemeClr val="tx1">
                    <a:lumMod val="95000"/>
                    <a:lumOff val="5000"/>
                  </a:schemeClr>
                </a:solidFill>
              </a:rPr>
              <a:t>Orthopedic shoes with accommodative (custom made insert)</a:t>
            </a:r>
          </a:p>
          <a:p>
            <a:pPr lvl="1" algn="l" rtl="0"/>
            <a:r>
              <a:rPr lang="en-US" b="1" dirty="0" smtClean="0">
                <a:solidFill>
                  <a:schemeClr val="tx1">
                    <a:lumMod val="95000"/>
                    <a:lumOff val="5000"/>
                  </a:schemeClr>
                </a:solidFill>
              </a:rPr>
              <a:t>Education to prevent recurrence</a:t>
            </a:r>
          </a:p>
          <a:p>
            <a:pPr lvl="1" algn="l" rtl="0"/>
            <a:endParaRPr lang="en-CA"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non surgical treatment modality </a:t>
            </a:r>
            <a:endParaRPr lang="ar-IQ" dirty="0"/>
          </a:p>
        </p:txBody>
      </p:sp>
      <p:sp>
        <p:nvSpPr>
          <p:cNvPr id="3" name="Content Placeholder 2"/>
          <p:cNvSpPr>
            <a:spLocks noGrp="1"/>
          </p:cNvSpPr>
          <p:nvPr>
            <p:ph idx="1"/>
          </p:nvPr>
        </p:nvSpPr>
        <p:spPr>
          <a:xfrm>
            <a:off x="457200" y="1447800"/>
            <a:ext cx="7239000" cy="4846320"/>
          </a:xfrm>
        </p:spPr>
        <p:txBody>
          <a:bodyPr>
            <a:normAutofit/>
          </a:bodyPr>
          <a:lstStyle/>
          <a:p>
            <a:pPr algn="l">
              <a:buNone/>
            </a:pPr>
            <a:r>
              <a:rPr lang="en-US" sz="2400" b="1" dirty="0" smtClean="0">
                <a:solidFill>
                  <a:srgbClr val="FF0000"/>
                </a:solidFill>
              </a:rPr>
              <a:t>Hyperbaric oxygen</a:t>
            </a:r>
            <a:r>
              <a:rPr lang="en-US" sz="2400" b="1" dirty="0" smtClean="0"/>
              <a:t> treatment has been shown in multiple studies to have some efficacy in diabetic wound healing, with an overall healing rate of 76% compared with 48% without the use of hyperbaric oxygen and an amputation rate of 19% compared with 45% without hyperbaric oxygen.</a:t>
            </a:r>
          </a:p>
          <a:p>
            <a:pPr algn="l">
              <a:buNone/>
            </a:pPr>
            <a:endParaRPr lang="ar-IQ" sz="2400" b="1" dirty="0"/>
          </a:p>
        </p:txBody>
      </p:sp>
      <p:pic>
        <p:nvPicPr>
          <p:cNvPr id="4" name="Picture 3" descr="WoundHBO.JPG"/>
          <p:cNvPicPr>
            <a:picLocks noChangeAspect="1"/>
          </p:cNvPicPr>
          <p:nvPr/>
        </p:nvPicPr>
        <p:blipFill>
          <a:blip r:embed="rId2"/>
          <a:stretch>
            <a:fillRect/>
          </a:stretch>
        </p:blipFill>
        <p:spPr>
          <a:xfrm>
            <a:off x="3733800" y="4082525"/>
            <a:ext cx="4038600" cy="270252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Other non surgical treatment modality </a:t>
            </a:r>
            <a:endParaRPr lang="ar-IQ" dirty="0"/>
          </a:p>
        </p:txBody>
      </p:sp>
      <p:sp>
        <p:nvSpPr>
          <p:cNvPr id="5" name="Title 1"/>
          <p:cNvSpPr>
            <a:spLocks noGrp="1"/>
          </p:cNvSpPr>
          <p:nvPr>
            <p:ph idx="1"/>
          </p:nvPr>
        </p:nvSpPr>
        <p:spPr/>
        <p:txBody>
          <a:bodyPr>
            <a:normAutofit fontScale="97500" lnSpcReduction="10000"/>
          </a:bodyPr>
          <a:lstStyle/>
          <a:p>
            <a:pPr algn="l" rtl="0"/>
            <a:r>
              <a:rPr lang="en-US" sz="2400" b="1" i="1" dirty="0" smtClean="0">
                <a:solidFill>
                  <a:srgbClr val="FF0000"/>
                </a:solidFill>
              </a:rPr>
              <a:t>VCT</a:t>
            </a:r>
          </a:p>
          <a:p>
            <a:pPr algn="l">
              <a:buNone/>
            </a:pPr>
            <a:r>
              <a:rPr lang="en-US" sz="2400" b="1" dirty="0" smtClean="0"/>
              <a:t>The effects of vacuum-compression therapy (VCT)on the healing of ischemic </a:t>
            </a:r>
            <a:r>
              <a:rPr lang="en-US" sz="2400" b="1" dirty="0" err="1" smtClean="0"/>
              <a:t>ulcers.a</a:t>
            </a:r>
            <a:r>
              <a:rPr lang="en-US" sz="2400" b="1" dirty="0" smtClean="0"/>
              <a:t> machine with cycles of vacuum and subsequent compression to increase capillary filling. Use of the machine enhances the delivery of oxygen and nutrients to the wound, which, in turn, facilitates healing.</a:t>
            </a:r>
          </a:p>
          <a:p>
            <a:pPr algn="l">
              <a:buNone/>
            </a:pPr>
            <a:endParaRPr lang="ar-IQ" sz="2400" b="1" dirty="0" smtClean="0"/>
          </a:p>
          <a:p>
            <a:pPr algn="l" rtl="0"/>
            <a:r>
              <a:rPr lang="en-US" sz="2400" b="1" i="1" dirty="0" smtClean="0">
                <a:solidFill>
                  <a:srgbClr val="FF0000"/>
                </a:solidFill>
              </a:rPr>
              <a:t>Extracorporeal shockwave </a:t>
            </a:r>
          </a:p>
          <a:p>
            <a:pPr algn="l">
              <a:buNone/>
            </a:pPr>
            <a:r>
              <a:rPr lang="en-US" sz="2400" b="1" dirty="0" smtClean="0"/>
              <a:t>treatment can be helpful for healing of chronic ulcers and has been shown in one study to be more successful for healing ulcers than hyperbaric oxygen treatment.</a:t>
            </a:r>
            <a:endParaRPr lang="ar-IQ"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Orthotic Treatment of Diabetic Ulcers</a:t>
            </a:r>
            <a:br>
              <a:rPr lang="en-US" dirty="0" smtClean="0"/>
            </a:br>
            <a:endParaRPr lang="ar-IQ" dirty="0"/>
          </a:p>
        </p:txBody>
      </p:sp>
      <p:sp>
        <p:nvSpPr>
          <p:cNvPr id="5" name="Rectangle 4"/>
          <p:cNvSpPr/>
          <p:nvPr/>
        </p:nvSpPr>
        <p:spPr>
          <a:xfrm>
            <a:off x="685800" y="1720840"/>
            <a:ext cx="7391400" cy="3970318"/>
          </a:xfrm>
          <a:prstGeom prst="rect">
            <a:avLst/>
          </a:prstGeom>
        </p:spPr>
        <p:txBody>
          <a:bodyPr wrap="square">
            <a:spAutoFit/>
          </a:bodyPr>
          <a:lstStyle/>
          <a:p>
            <a:r>
              <a:rPr lang="en-US" sz="2800" b="1" dirty="0" smtClean="0"/>
              <a:t>What orthotic treatments are currently being used?</a:t>
            </a:r>
          </a:p>
          <a:p>
            <a:pPr marL="342900" indent="-342900">
              <a:buFont typeface="Arial" pitchFamily="34" charset="0"/>
              <a:buChar char="•"/>
            </a:pPr>
            <a:r>
              <a:rPr lang="en-US" sz="2800" b="1" dirty="0" smtClean="0"/>
              <a:t> Total contact casting</a:t>
            </a:r>
          </a:p>
          <a:p>
            <a:pPr marL="342900" indent="-342900">
              <a:buFont typeface="Arial" pitchFamily="34" charset="0"/>
              <a:buChar char="•"/>
            </a:pPr>
            <a:r>
              <a:rPr lang="en-US" sz="2800" b="1" dirty="0" smtClean="0"/>
              <a:t> Cast walkers (Air cast, Royce, etc)</a:t>
            </a:r>
          </a:p>
          <a:p>
            <a:pPr marL="342900" indent="-342900">
              <a:buFont typeface="Arial" pitchFamily="34" charset="0"/>
              <a:buChar char="•"/>
            </a:pPr>
            <a:r>
              <a:rPr lang="en-US" sz="2800" b="1" dirty="0" smtClean="0"/>
              <a:t> Half shoe</a:t>
            </a:r>
          </a:p>
          <a:p>
            <a:pPr marL="342900" indent="-342900">
              <a:buFont typeface="Arial" pitchFamily="34" charset="0"/>
              <a:buChar char="•"/>
            </a:pPr>
            <a:r>
              <a:rPr lang="en-US" sz="2800" b="1" dirty="0" smtClean="0"/>
              <a:t> Therapeutic shoes with Custom foot </a:t>
            </a:r>
            <a:r>
              <a:rPr lang="en-US" sz="2800" b="1" dirty="0" err="1" smtClean="0"/>
              <a:t>orthoses</a:t>
            </a:r>
            <a:endParaRPr lang="en-US" sz="2800" b="1" dirty="0" smtClean="0"/>
          </a:p>
          <a:p>
            <a:pPr marL="342900" indent="-342900">
              <a:buFont typeface="Arial" pitchFamily="34" charset="0"/>
              <a:buChar char="•"/>
            </a:pPr>
            <a:r>
              <a:rPr lang="en-US" sz="2800" b="1" dirty="0" smtClean="0"/>
              <a:t> Shoes with traditional dressing changes</a:t>
            </a:r>
          </a:p>
          <a:p>
            <a:pPr marL="342900" indent="-342900">
              <a:buFont typeface="Arial" pitchFamily="34" charset="0"/>
              <a:buChar char="•"/>
            </a:pPr>
            <a:r>
              <a:rPr lang="en-US" sz="2800" b="1" dirty="0" smtClean="0"/>
              <a:t>  CROW (Charcot  Restraint   Orthopedic Walker)</a:t>
            </a:r>
            <a:endParaRPr lang="ar-IQ"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7" name="Picture 3"/>
          <p:cNvPicPr>
            <a:picLocks noGrp="1" noChangeAspect="1" noChangeArrowheads="1"/>
          </p:cNvPicPr>
          <p:nvPr>
            <p:ph idx="1"/>
          </p:nvPr>
        </p:nvPicPr>
        <p:blipFill>
          <a:blip r:embed="rId2"/>
          <a:srcRect l="7234" r="7783"/>
          <a:stretch>
            <a:fillRect/>
          </a:stretch>
        </p:blipFill>
        <p:spPr bwMode="auto">
          <a:xfrm>
            <a:off x="0" y="3311"/>
            <a:ext cx="8290458" cy="6854689"/>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a:srcRect r="8850"/>
          <a:stretch>
            <a:fillRect/>
          </a:stretch>
        </p:blipFill>
        <p:spPr bwMode="auto">
          <a:xfrm>
            <a:off x="990600" y="11353800"/>
            <a:ext cx="7848600" cy="857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srcRect l="23693" t="10102" r="8962" b="10151"/>
          <a:stretch>
            <a:fillRect/>
          </a:stretch>
        </p:blipFill>
        <p:spPr bwMode="auto">
          <a:xfrm>
            <a:off x="0" y="0"/>
            <a:ext cx="8153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dirty="0">
                <a:latin typeface="Arial Rounded MT Bold" pitchFamily="34" charset="0"/>
              </a:rPr>
              <a:t>Epidemiology</a:t>
            </a:r>
          </a:p>
        </p:txBody>
      </p:sp>
      <p:sp>
        <p:nvSpPr>
          <p:cNvPr id="4" name="Rectangle 3"/>
          <p:cNvSpPr>
            <a:spLocks noGrp="1" noChangeArrowheads="1"/>
          </p:cNvSpPr>
          <p:nvPr>
            <p:ph idx="1"/>
          </p:nvPr>
        </p:nvSpPr>
        <p:spPr>
          <a:xfrm>
            <a:off x="457200" y="1600200"/>
            <a:ext cx="6019800" cy="4525963"/>
          </a:xfrm>
        </p:spPr>
        <p:txBody>
          <a:bodyPr>
            <a:normAutofit/>
          </a:bodyPr>
          <a:lstStyle/>
          <a:p>
            <a:pPr algn="l" rtl="0" eaLnBrk="1" hangingPunct="1">
              <a:buClr>
                <a:schemeClr val="tx1"/>
              </a:buClr>
              <a:buFont typeface="Wingdings" pitchFamily="2" charset="2"/>
              <a:buChar char="q"/>
              <a:defRPr/>
            </a:pPr>
            <a:r>
              <a:rPr lang="en-US" sz="2800" b="1" dirty="0">
                <a:latin typeface="Arial Rounded MT Bold" pitchFamily="34" charset="0"/>
                <a:cs typeface="Angsana New" pitchFamily="18" charset="-34"/>
              </a:rPr>
              <a:t>40% - 60% of all non traumatic lower limb </a:t>
            </a:r>
            <a:r>
              <a:rPr lang="en-US" sz="2800" b="1" dirty="0" smtClean="0">
                <a:latin typeface="Arial Rounded MT Bold" pitchFamily="34" charset="0"/>
                <a:cs typeface="Angsana New" pitchFamily="18" charset="-34"/>
              </a:rPr>
              <a:t>amputation</a:t>
            </a:r>
          </a:p>
          <a:p>
            <a:pPr algn="l" rtl="0">
              <a:buClr>
                <a:schemeClr val="tx1"/>
              </a:buClr>
              <a:buFont typeface="Wingdings" pitchFamily="2" charset="2"/>
              <a:buChar char="q"/>
              <a:defRPr/>
            </a:pPr>
            <a:r>
              <a:rPr lang="en-US" sz="2800" b="1" dirty="0" smtClean="0">
                <a:latin typeface="Arial Rounded MT Bold" pitchFamily="34" charset="0"/>
                <a:cs typeface="Angsana New" pitchFamily="18" charset="-34"/>
              </a:rPr>
              <a:t>Majority of patients with type 2 DM and long standing type 1 DM</a:t>
            </a:r>
            <a:endParaRPr lang="ar-SA" sz="2800" b="1" dirty="0" smtClean="0">
              <a:latin typeface="Arial Rounded MT Bold" pitchFamily="34" charset="0"/>
              <a:cs typeface="Angsana New" pitchFamily="18" charset="-34"/>
            </a:endParaRPr>
          </a:p>
          <a:p>
            <a:pPr algn="l" rtl="0" eaLnBrk="1" hangingPunct="1">
              <a:buClr>
                <a:schemeClr val="tx1"/>
              </a:buClr>
              <a:buFont typeface="Wingdings" pitchFamily="2" charset="2"/>
              <a:buChar char="q"/>
              <a:defRPr/>
            </a:pPr>
            <a:r>
              <a:rPr lang="en-US" sz="2800" b="1" dirty="0" smtClean="0">
                <a:latin typeface="Arial Rounded MT Bold" pitchFamily="34" charset="0"/>
              </a:rPr>
              <a:t>85</a:t>
            </a:r>
            <a:r>
              <a:rPr lang="en-US" sz="2800" b="1" dirty="0">
                <a:latin typeface="Arial Rounded MT Bold" pitchFamily="34" charset="0"/>
              </a:rPr>
              <a:t>% of diabetic related foot amputation are preceded by foot </a:t>
            </a:r>
            <a:r>
              <a:rPr lang="en-US" sz="2800" b="1" dirty="0" smtClean="0">
                <a:latin typeface="Arial Rounded MT Bold" pitchFamily="34" charset="0"/>
              </a:rPr>
              <a:t>ulcer</a:t>
            </a:r>
          </a:p>
          <a:p>
            <a:pPr algn="l" rtl="0">
              <a:buClr>
                <a:schemeClr val="tx1"/>
              </a:buClr>
              <a:buFont typeface="Wingdings" pitchFamily="2" charset="2"/>
              <a:buChar char="q"/>
              <a:defRPr/>
            </a:pPr>
            <a:r>
              <a:rPr lang="en-US" sz="2800" b="1" dirty="0" smtClean="0">
                <a:latin typeface="Arial Rounded MT Bold" pitchFamily="34" charset="0"/>
              </a:rPr>
              <a:t>Approximately 15% of DFUs result in amputation</a:t>
            </a:r>
          </a:p>
        </p:txBody>
      </p:sp>
      <p:pic>
        <p:nvPicPr>
          <p:cNvPr id="6" name="Picture 4" descr="MCj02959760000[1]"/>
          <p:cNvPicPr>
            <a:picLocks noChangeAspect="1" noChangeArrowheads="1"/>
          </p:cNvPicPr>
          <p:nvPr/>
        </p:nvPicPr>
        <p:blipFill>
          <a:blip r:embed="rId2"/>
          <a:srcRect/>
          <a:stretch>
            <a:fillRect/>
          </a:stretch>
        </p:blipFill>
        <p:spPr bwMode="auto">
          <a:xfrm>
            <a:off x="6858000" y="1371600"/>
            <a:ext cx="1873250" cy="23241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srcRect l="7909" r="8962"/>
          <a:stretch>
            <a:fillRect/>
          </a:stretch>
        </p:blipFill>
        <p:spPr bwMode="auto">
          <a:xfrm>
            <a:off x="0" y="0"/>
            <a:ext cx="823109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srcRect l="22641" t="8418" r="7910" b="7401"/>
          <a:stretch>
            <a:fillRect/>
          </a:stretch>
        </p:blipFill>
        <p:spPr bwMode="auto">
          <a:xfrm>
            <a:off x="0" y="-1"/>
            <a:ext cx="8305800" cy="69272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CROW (Charcot  Restraint   Orthopedic Walker)</a:t>
            </a:r>
            <a:endParaRPr lang="ar-IQ" dirty="0"/>
          </a:p>
        </p:txBody>
      </p:sp>
      <p:pic>
        <p:nvPicPr>
          <p:cNvPr id="5" name="Content Placeholder 4" descr="Capture.JPG"/>
          <p:cNvPicPr>
            <a:picLocks noGrp="1" noChangeAspect="1"/>
          </p:cNvPicPr>
          <p:nvPr>
            <p:ph idx="1"/>
          </p:nvPr>
        </p:nvPicPr>
        <p:blipFill>
          <a:blip r:embed="rId2"/>
          <a:stretch>
            <a:fillRect/>
          </a:stretch>
        </p:blipFill>
        <p:spPr>
          <a:xfrm>
            <a:off x="6019800" y="1828800"/>
            <a:ext cx="2676525" cy="4029075"/>
          </a:xfrm>
        </p:spPr>
      </p:pic>
      <p:pic>
        <p:nvPicPr>
          <p:cNvPr id="6" name="Picture 5" descr="2.JPG"/>
          <p:cNvPicPr>
            <a:picLocks noChangeAspect="1"/>
          </p:cNvPicPr>
          <p:nvPr/>
        </p:nvPicPr>
        <p:blipFill>
          <a:blip r:embed="rId3"/>
          <a:stretch>
            <a:fillRect/>
          </a:stretch>
        </p:blipFill>
        <p:spPr>
          <a:xfrm>
            <a:off x="3705224" y="1781174"/>
            <a:ext cx="2162175" cy="4110509"/>
          </a:xfrm>
          <a:prstGeom prst="rect">
            <a:avLst/>
          </a:prstGeom>
        </p:spPr>
      </p:pic>
      <p:sp>
        <p:nvSpPr>
          <p:cNvPr id="7" name="TextBox 6"/>
          <p:cNvSpPr txBox="1"/>
          <p:nvPr/>
        </p:nvSpPr>
        <p:spPr>
          <a:xfrm>
            <a:off x="381000" y="1870770"/>
            <a:ext cx="3048000" cy="4401205"/>
          </a:xfrm>
          <a:prstGeom prst="rect">
            <a:avLst/>
          </a:prstGeom>
          <a:noFill/>
        </p:spPr>
        <p:txBody>
          <a:bodyPr wrap="square" rtlCol="1">
            <a:spAutoFit/>
          </a:bodyPr>
          <a:lstStyle/>
          <a:p>
            <a:r>
              <a:rPr lang="en-US" sz="2800" b="1" dirty="0" smtClean="0"/>
              <a:t>the CROW gives tremendous support </a:t>
            </a:r>
          </a:p>
          <a:p>
            <a:r>
              <a:rPr lang="en-US" sz="2800" b="1" dirty="0" smtClean="0"/>
              <a:t>by preventing foot and ankle movement. It is fully padded on the inside. And give good healing rate </a:t>
            </a:r>
            <a:endParaRPr lang="ar-IQ" sz="2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81000"/>
            <a:ext cx="8162925" cy="762000"/>
          </a:xfrm>
        </p:spPr>
        <p:txBody>
          <a:bodyPr/>
          <a:lstStyle/>
          <a:p>
            <a:pPr rtl="0"/>
            <a:r>
              <a:rPr lang="en-US" dirty="0" smtClean="0"/>
              <a:t>Surgical Treatment </a:t>
            </a:r>
            <a:endParaRPr lang="en-CA" dirty="0"/>
          </a:p>
        </p:txBody>
      </p:sp>
      <p:sp>
        <p:nvSpPr>
          <p:cNvPr id="28675" name="Rectangle 3"/>
          <p:cNvSpPr>
            <a:spLocks noGrp="1" noChangeArrowheads="1"/>
          </p:cNvSpPr>
          <p:nvPr>
            <p:ph idx="1"/>
          </p:nvPr>
        </p:nvSpPr>
        <p:spPr/>
        <p:txBody>
          <a:bodyPr/>
          <a:lstStyle/>
          <a:p>
            <a:pPr algn="l" rtl="0"/>
            <a:r>
              <a:rPr lang="en-US" dirty="0"/>
              <a:t>Wagner 4-5</a:t>
            </a:r>
          </a:p>
          <a:p>
            <a:pPr lvl="1" algn="l" rtl="0"/>
            <a:r>
              <a:rPr lang="en-US" dirty="0"/>
              <a:t>Amputation</a:t>
            </a:r>
          </a:p>
          <a:p>
            <a:pPr lvl="2" algn="l" rtl="0"/>
            <a:r>
              <a:rPr lang="en-US" dirty="0"/>
              <a:t>? level</a:t>
            </a:r>
            <a:endParaRPr lang="en-CA" dirty="0"/>
          </a:p>
        </p:txBody>
      </p:sp>
      <p:sp>
        <p:nvSpPr>
          <p:cNvPr id="4" name="TextBox 3"/>
          <p:cNvSpPr txBox="1"/>
          <p:nvPr/>
        </p:nvSpPr>
        <p:spPr>
          <a:xfrm>
            <a:off x="914400" y="2895600"/>
            <a:ext cx="7239000" cy="1846659"/>
          </a:xfrm>
          <a:prstGeom prst="rect">
            <a:avLst/>
          </a:prstGeom>
          <a:noFill/>
        </p:spPr>
        <p:txBody>
          <a:bodyPr wrap="square" rtlCol="1">
            <a:spAutoFit/>
          </a:bodyPr>
          <a:lstStyle/>
          <a:p>
            <a:r>
              <a:rPr lang="en-US" sz="2400" b="1" dirty="0" smtClean="0"/>
              <a:t>OPERATIVE TREATMENT</a:t>
            </a:r>
          </a:p>
          <a:p>
            <a:r>
              <a:rPr lang="en-US" b="1" dirty="0" smtClean="0"/>
              <a:t>the indications for </a:t>
            </a:r>
            <a:r>
              <a:rPr lang="en-US" b="1" dirty="0" smtClean="0">
                <a:solidFill>
                  <a:srgbClr val="FF0000"/>
                </a:solidFill>
              </a:rPr>
              <a:t>urgent</a:t>
            </a:r>
            <a:r>
              <a:rPr lang="en-US" b="1" dirty="0" smtClean="0"/>
              <a:t> surgical intervention include necrotizing infections , wet gangrene or deep abscesses with systemic </a:t>
            </a:r>
            <a:r>
              <a:rPr lang="en-US" b="1" dirty="0" err="1" smtClean="0"/>
              <a:t>involvment</a:t>
            </a:r>
            <a:r>
              <a:rPr lang="en-US" b="1" dirty="0" smtClean="0"/>
              <a:t>. </a:t>
            </a:r>
          </a:p>
          <a:p>
            <a:endParaRPr lang="en-US" b="1" dirty="0" smtClean="0"/>
          </a:p>
          <a:p>
            <a:r>
              <a:rPr lang="en-US" b="1" dirty="0" smtClean="0"/>
              <a:t>Less </a:t>
            </a:r>
            <a:r>
              <a:rPr lang="en-US" b="1" dirty="0" smtClean="0">
                <a:solidFill>
                  <a:srgbClr val="FF0000"/>
                </a:solidFill>
              </a:rPr>
              <a:t>urgent</a:t>
            </a:r>
            <a:r>
              <a:rPr lang="en-US" b="1" dirty="0" smtClean="0"/>
              <a:t> surgery may be required if</a:t>
            </a:r>
            <a:endParaRPr lang="ar-IQ" b="1" dirty="0"/>
          </a:p>
        </p:txBody>
      </p:sp>
      <p:sp>
        <p:nvSpPr>
          <p:cNvPr id="5" name="TextBox 4"/>
          <p:cNvSpPr txBox="1"/>
          <p:nvPr/>
        </p:nvSpPr>
        <p:spPr>
          <a:xfrm>
            <a:off x="1066800" y="4724400"/>
            <a:ext cx="7315200" cy="1477328"/>
          </a:xfrm>
          <a:prstGeom prst="rect">
            <a:avLst/>
          </a:prstGeom>
          <a:noFill/>
        </p:spPr>
        <p:txBody>
          <a:bodyPr wrap="square" rtlCol="1">
            <a:spAutoFit/>
          </a:bodyPr>
          <a:lstStyle/>
          <a:p>
            <a:pPr>
              <a:buFont typeface="Arial" pitchFamily="34" charset="0"/>
              <a:buChar char="•"/>
            </a:pPr>
            <a:r>
              <a:rPr lang="en-US" b="1" dirty="0" smtClean="0"/>
              <a:t>There is a substantially compromised soft tissue envelope,</a:t>
            </a:r>
          </a:p>
          <a:p>
            <a:pPr>
              <a:buFont typeface="Arial" pitchFamily="34" charset="0"/>
              <a:buChar char="•"/>
            </a:pPr>
            <a:r>
              <a:rPr lang="en-US" b="1" dirty="0" smtClean="0"/>
              <a:t> Loss Of Mechanical Function Of The Foot, Or</a:t>
            </a:r>
          </a:p>
          <a:p>
            <a:pPr>
              <a:buFont typeface="Arial" pitchFamily="34" charset="0"/>
              <a:buChar char="•"/>
            </a:pPr>
            <a:r>
              <a:rPr lang="en-US" b="1" dirty="0" smtClean="0"/>
              <a:t> Bone Involvement That Is Limb Threatening </a:t>
            </a:r>
          </a:p>
          <a:p>
            <a:pPr>
              <a:buFont typeface="Arial" pitchFamily="34" charset="0"/>
              <a:buChar char="•"/>
            </a:pPr>
            <a:r>
              <a:rPr lang="en-US" b="1" dirty="0" smtClean="0"/>
              <a:t>Or if the patient prefers to avoid prolonged antibiotic therapy. </a:t>
            </a:r>
          </a:p>
          <a:p>
            <a:pPr>
              <a:buFont typeface="Arial" pitchFamily="34" charset="0"/>
              <a:buChar char="•"/>
            </a:pPr>
            <a:r>
              <a:rPr lang="en-US" b="1" dirty="0" smtClean="0"/>
              <a:t>Surgical </a:t>
            </a:r>
            <a:r>
              <a:rPr lang="en-US" b="1" dirty="0" err="1" smtClean="0"/>
              <a:t>débridement</a:t>
            </a:r>
            <a:r>
              <a:rPr lang="en-US" b="1" dirty="0" smtClean="0"/>
              <a:t> of </a:t>
            </a:r>
            <a:r>
              <a:rPr lang="en-US" b="1" dirty="0" err="1" smtClean="0"/>
              <a:t>osteomyelitis</a:t>
            </a:r>
            <a:r>
              <a:rPr lang="en-US" b="1" dirty="0" smtClean="0"/>
              <a:t> is not always required</a:t>
            </a:r>
            <a:r>
              <a:rPr lang="en-US" dirty="0" smtClean="0"/>
              <a:t>.</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71538" y="862013"/>
            <a:ext cx="8162925" cy="762000"/>
          </a:xfrm>
        </p:spPr>
        <p:txBody>
          <a:bodyPr/>
          <a:lstStyle/>
          <a:p>
            <a:r>
              <a:rPr lang="en-US" dirty="0"/>
              <a:t>Indications for Amputation</a:t>
            </a:r>
            <a:endParaRPr lang="en-CA" dirty="0"/>
          </a:p>
        </p:txBody>
      </p:sp>
      <p:sp>
        <p:nvSpPr>
          <p:cNvPr id="50179" name="Rectangle 3"/>
          <p:cNvSpPr>
            <a:spLocks noGrp="1" noChangeArrowheads="1"/>
          </p:cNvSpPr>
          <p:nvPr>
            <p:ph idx="1"/>
          </p:nvPr>
        </p:nvSpPr>
        <p:spPr>
          <a:xfrm>
            <a:off x="457200" y="2713037"/>
            <a:ext cx="8229600" cy="3382963"/>
          </a:xfrm>
        </p:spPr>
        <p:txBody>
          <a:bodyPr/>
          <a:lstStyle/>
          <a:p>
            <a:pPr algn="l" rtl="0"/>
            <a:r>
              <a:rPr lang="en-US" dirty="0"/>
              <a:t>Uncontrollable infection or sepsis</a:t>
            </a:r>
          </a:p>
          <a:p>
            <a:pPr algn="l" rtl="0"/>
            <a:r>
              <a:rPr lang="en-US" dirty="0"/>
              <a:t>Inability to obtain a plantar grade, dry foot that can tolerate weight bearing</a:t>
            </a:r>
          </a:p>
          <a:p>
            <a:pPr algn="l" rtl="0"/>
            <a:r>
              <a:rPr lang="en-US" dirty="0"/>
              <a:t>Non-ambulatory patient</a:t>
            </a:r>
          </a:p>
          <a:p>
            <a:pPr algn="l" rtl="0"/>
            <a:r>
              <a:rPr lang="en-US" b="1" i="1" u="sng" dirty="0">
                <a:solidFill>
                  <a:srgbClr val="FF0000"/>
                </a:solidFill>
              </a:rPr>
              <a:t>Decision not always straightforward</a:t>
            </a:r>
            <a:endParaRPr lang="en-CA" b="1" i="1" u="sng"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Site of predilection </a:t>
            </a:r>
            <a:endParaRPr lang="ar-IQ" dirty="0"/>
          </a:p>
        </p:txBody>
      </p:sp>
      <p:sp>
        <p:nvSpPr>
          <p:cNvPr id="3" name="Content Placeholder 2"/>
          <p:cNvSpPr>
            <a:spLocks noGrp="1"/>
          </p:cNvSpPr>
          <p:nvPr>
            <p:ph idx="1"/>
          </p:nvPr>
        </p:nvSpPr>
        <p:spPr>
          <a:xfrm>
            <a:off x="2590800" y="1524000"/>
            <a:ext cx="3505200" cy="2209800"/>
          </a:xfrm>
        </p:spPr>
        <p:txBody>
          <a:bodyPr>
            <a:normAutofit fontScale="92500"/>
          </a:bodyPr>
          <a:lstStyle/>
          <a:p>
            <a:pPr algn="ctr">
              <a:buNone/>
            </a:pPr>
            <a:r>
              <a:rPr lang="en-US" sz="2400" dirty="0" smtClean="0"/>
              <a:t>Partial Foot Amputations </a:t>
            </a:r>
          </a:p>
          <a:p>
            <a:pPr algn="ctr">
              <a:buNone/>
            </a:pPr>
            <a:r>
              <a:rPr lang="en-US" sz="2400" dirty="0" err="1" smtClean="0"/>
              <a:t>vs</a:t>
            </a:r>
            <a:r>
              <a:rPr lang="en-US" sz="2400" dirty="0" smtClean="0"/>
              <a:t> </a:t>
            </a:r>
          </a:p>
          <a:p>
            <a:pPr algn="ctr">
              <a:buNone/>
            </a:pPr>
            <a:r>
              <a:rPr lang="en-US" sz="2400" dirty="0" smtClean="0"/>
              <a:t>BKA</a:t>
            </a:r>
          </a:p>
          <a:p>
            <a:pPr algn="ctr">
              <a:buNone/>
            </a:pPr>
            <a:r>
              <a:rPr lang="en-US" sz="2400" dirty="0" err="1" smtClean="0"/>
              <a:t>vs</a:t>
            </a:r>
            <a:endParaRPr lang="en-US" sz="2400" dirty="0" smtClean="0"/>
          </a:p>
          <a:p>
            <a:pPr algn="ctr">
              <a:buNone/>
            </a:pPr>
            <a:r>
              <a:rPr lang="en-US" sz="2400" dirty="0" smtClean="0"/>
              <a:t> AKA</a:t>
            </a:r>
            <a:endParaRPr lang="ar-IQ" sz="2400" dirty="0"/>
          </a:p>
        </p:txBody>
      </p:sp>
      <p:pic>
        <p:nvPicPr>
          <p:cNvPr id="5" name="Picture 4" descr="8239-0550x0475.jpg"/>
          <p:cNvPicPr>
            <a:picLocks noChangeAspect="1"/>
          </p:cNvPicPr>
          <p:nvPr/>
        </p:nvPicPr>
        <p:blipFill>
          <a:blip r:embed="rId2"/>
          <a:srcRect b="13636"/>
          <a:stretch>
            <a:fillRect/>
          </a:stretch>
        </p:blipFill>
        <p:spPr>
          <a:xfrm>
            <a:off x="5105400" y="3581400"/>
            <a:ext cx="2895600" cy="2895600"/>
          </a:xfrm>
          <a:prstGeom prst="rect">
            <a:avLst/>
          </a:prstGeom>
        </p:spPr>
      </p:pic>
      <p:pic>
        <p:nvPicPr>
          <p:cNvPr id="21506" name="Picture 2"/>
          <p:cNvPicPr>
            <a:picLocks noChangeAspect="1" noChangeArrowheads="1"/>
          </p:cNvPicPr>
          <p:nvPr/>
        </p:nvPicPr>
        <p:blipFill>
          <a:blip r:embed="rId3"/>
          <a:srcRect l="6275" b="1304"/>
          <a:stretch>
            <a:fillRect/>
          </a:stretch>
        </p:blipFill>
        <p:spPr bwMode="auto">
          <a:xfrm>
            <a:off x="533400" y="4695825"/>
            <a:ext cx="4410075" cy="2162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609416"/>
            <a:ext cx="7239000" cy="4708981"/>
          </a:xfrm>
          <a:prstGeom prst="rect">
            <a:avLst/>
          </a:prstGeom>
          <a:noFill/>
        </p:spPr>
        <p:txBody>
          <a:bodyPr wrap="square" rtlCol="1">
            <a:spAutoFit/>
          </a:bodyPr>
          <a:lstStyle/>
          <a:p>
            <a:pPr algn="l" rtl="0"/>
            <a:r>
              <a:rPr lang="en-US" sz="1600" b="1" dirty="0" smtClean="0"/>
              <a:t>More proximal ,,,less complication, more functional loss </a:t>
            </a:r>
          </a:p>
          <a:p>
            <a:pPr algn="l" rtl="0"/>
            <a:r>
              <a:rPr lang="en-US" sz="1600" b="1" dirty="0" smtClean="0"/>
              <a:t>More distal ,,,,less functional loss , more surgical complication </a:t>
            </a:r>
          </a:p>
          <a:p>
            <a:pPr algn="l" rtl="0">
              <a:buNone/>
            </a:pPr>
            <a:endParaRPr lang="en-US" sz="1600" b="1" dirty="0" smtClean="0"/>
          </a:p>
          <a:p>
            <a:pPr algn="l" rtl="0"/>
            <a:r>
              <a:rPr lang="en-US" sz="1600" b="1" dirty="0" smtClean="0"/>
              <a:t>The patient’s overall well­being, general medical condition, and rehabilitation all are important factors.</a:t>
            </a:r>
          </a:p>
          <a:p>
            <a:pPr algn="l" rtl="0"/>
            <a:r>
              <a:rPr lang="en-US" sz="1600" b="1" dirty="0" smtClean="0"/>
              <a:t>Ambulation of the patient ,</a:t>
            </a:r>
          </a:p>
          <a:p>
            <a:pPr algn="l" rtl="0">
              <a:buNone/>
            </a:pPr>
            <a:endParaRPr lang="en-US" sz="1600" b="1" dirty="0" smtClean="0"/>
          </a:p>
          <a:p>
            <a:pPr algn="l" rtl="0"/>
            <a:r>
              <a:rPr lang="en-US" sz="1600" b="1" dirty="0" smtClean="0"/>
              <a:t>Level of tissue necrosis </a:t>
            </a:r>
          </a:p>
          <a:p>
            <a:pPr algn="l" rtl="0">
              <a:buNone/>
            </a:pPr>
            <a:endParaRPr lang="en-US" sz="1600" b="1" dirty="0" smtClean="0"/>
          </a:p>
          <a:p>
            <a:pPr algn="l" rtl="0"/>
            <a:r>
              <a:rPr lang="en-US" sz="1600" b="1" dirty="0" smtClean="0"/>
              <a:t>Level of infected planes of tissues </a:t>
            </a:r>
          </a:p>
          <a:p>
            <a:pPr algn="l" rtl="0"/>
            <a:endParaRPr lang="en-US" sz="1600" b="1" dirty="0" smtClean="0"/>
          </a:p>
          <a:p>
            <a:pPr algn="l" rtl="0"/>
            <a:r>
              <a:rPr lang="en-US" sz="1600" b="1" dirty="0" smtClean="0"/>
              <a:t>Distal pulses </a:t>
            </a:r>
          </a:p>
          <a:p>
            <a:pPr algn="l" rtl="0">
              <a:buNone/>
            </a:pPr>
            <a:endParaRPr lang="en-US" sz="1600" b="1" dirty="0" smtClean="0"/>
          </a:p>
          <a:p>
            <a:pPr algn="l" rtl="0"/>
            <a:r>
              <a:rPr lang="en-US" sz="1600" b="1" dirty="0" smtClean="0"/>
              <a:t>A vascular surgery consultation is almost always appropriate. Even if revascularization would not allow for salvage of the entire limb</a:t>
            </a:r>
            <a:endParaRPr lang="ar-IQ" sz="1600" b="1" dirty="0"/>
          </a:p>
        </p:txBody>
      </p:sp>
      <p:sp>
        <p:nvSpPr>
          <p:cNvPr id="5" name="Title 1"/>
          <p:cNvSpPr>
            <a:spLocks noGrp="1"/>
          </p:cNvSpPr>
          <p:nvPr>
            <p:ph type="title"/>
          </p:nvPr>
        </p:nvSpPr>
        <p:spPr/>
        <p:txBody>
          <a:bodyPr/>
          <a:lstStyle/>
          <a:p>
            <a:r>
              <a:rPr lang="en-US" dirty="0" smtClean="0"/>
              <a:t>Site of predilection </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239000" cy="5465136"/>
          </a:xfrm>
        </p:spPr>
        <p:txBody>
          <a:bodyPr>
            <a:normAutofit fontScale="70000" lnSpcReduction="20000"/>
          </a:bodyPr>
          <a:lstStyle/>
          <a:p>
            <a:pPr algn="l" rtl="0">
              <a:buNone/>
            </a:pPr>
            <a:r>
              <a:rPr lang="en-US" b="1" dirty="0" smtClean="0"/>
              <a:t>Determining the most distal level for amputation with a reasonable chance of healing can be challenging. </a:t>
            </a:r>
          </a:p>
          <a:p>
            <a:pPr algn="l" rtl="0">
              <a:buNone/>
            </a:pPr>
            <a:endParaRPr lang="en-US" b="1" dirty="0" smtClean="0"/>
          </a:p>
          <a:p>
            <a:pPr algn="l" rtl="0">
              <a:buNone/>
            </a:pPr>
            <a:r>
              <a:rPr lang="en-US" b="1" dirty="0" smtClean="0"/>
              <a:t>Preoperatively, clinical assessment of skin color, hair growth, and   </a:t>
            </a:r>
          </a:p>
          <a:p>
            <a:pPr algn="l" rtl="0">
              <a:buNone/>
            </a:pPr>
            <a:r>
              <a:rPr lang="en-US" b="1" dirty="0" smtClean="0"/>
              <a:t>skin temperature provides valuable initial information.</a:t>
            </a:r>
          </a:p>
          <a:p>
            <a:pPr algn="l" rtl="0">
              <a:buNone/>
            </a:pPr>
            <a:endParaRPr lang="en-US" b="1" dirty="0" smtClean="0"/>
          </a:p>
          <a:p>
            <a:pPr algn="l" rtl="0">
              <a:buNone/>
            </a:pPr>
            <a:r>
              <a:rPr lang="en-US" b="1" dirty="0" smtClean="0"/>
              <a:t> Preoperative </a:t>
            </a:r>
            <a:r>
              <a:rPr lang="en-US" b="1" dirty="0" err="1" smtClean="0"/>
              <a:t>arteriograms</a:t>
            </a:r>
            <a:r>
              <a:rPr lang="en-US" b="1" dirty="0" smtClean="0"/>
              <a:t>,, are of little help in determining </a:t>
            </a:r>
          </a:p>
          <a:p>
            <a:pPr algn="l" rtl="0">
              <a:buNone/>
            </a:pPr>
            <a:r>
              <a:rPr lang="en-US" b="1" dirty="0" smtClean="0"/>
              <a:t>potential for wound healing.</a:t>
            </a:r>
          </a:p>
          <a:p>
            <a:pPr algn="l" rtl="0">
              <a:buNone/>
            </a:pPr>
            <a:endParaRPr lang="en-US" b="1" dirty="0" smtClean="0"/>
          </a:p>
          <a:p>
            <a:pPr algn="l" rtl="0">
              <a:buNone/>
            </a:pPr>
            <a:r>
              <a:rPr lang="en-US" b="1" dirty="0" smtClean="0"/>
              <a:t> Segmental systolic blood pressures likewise offer little useful information because they are often falsely elevated owing to the noncompliant walls of arteriosclerotic vessels.</a:t>
            </a:r>
          </a:p>
          <a:p>
            <a:pPr algn="l" rtl="0">
              <a:buNone/>
            </a:pPr>
            <a:endParaRPr lang="en-US" b="1" dirty="0" smtClean="0"/>
          </a:p>
          <a:p>
            <a:pPr algn="l" rtl="0">
              <a:buNone/>
            </a:pPr>
            <a:r>
              <a:rPr lang="en-US" b="1" dirty="0" smtClean="0"/>
              <a:t> Measurements of skin perfusion pressures may be of some benefit, </a:t>
            </a:r>
          </a:p>
          <a:p>
            <a:pPr algn="l" rtl="0">
              <a:buNone/>
            </a:pPr>
            <a:r>
              <a:rPr lang="en-US" b="1" dirty="0" err="1" smtClean="0"/>
              <a:t>thermography</a:t>
            </a:r>
            <a:r>
              <a:rPr lang="en-US" b="1" dirty="0" smtClean="0"/>
              <a:t> or laser Doppler </a:t>
            </a:r>
            <a:r>
              <a:rPr lang="en-US" b="1" dirty="0" err="1" smtClean="0"/>
              <a:t>flowmetry</a:t>
            </a:r>
            <a:r>
              <a:rPr lang="en-US" b="1" dirty="0" smtClean="0"/>
              <a:t> as methods to test skin flap perfusion.</a:t>
            </a:r>
          </a:p>
          <a:p>
            <a:pPr algn="l" rtl="0">
              <a:buNone/>
            </a:pPr>
            <a:r>
              <a:rPr lang="en-US" b="1" dirty="0" smtClean="0"/>
              <a:t>tissue uptake of intravenously injected </a:t>
            </a:r>
            <a:r>
              <a:rPr lang="en-US" b="1" dirty="0" err="1" smtClean="0"/>
              <a:t>fluorescein</a:t>
            </a:r>
            <a:r>
              <a:rPr lang="en-US" b="1" dirty="0" smtClean="0"/>
              <a:t> or the tissue clearance of </a:t>
            </a:r>
            <a:r>
              <a:rPr lang="en-US" b="1" dirty="0" err="1" smtClean="0"/>
              <a:t>intradermally</a:t>
            </a:r>
            <a:r>
              <a:rPr lang="en-US" b="1" dirty="0" smtClean="0"/>
              <a:t> injected </a:t>
            </a:r>
          </a:p>
        </p:txBody>
      </p:sp>
      <p:sp>
        <p:nvSpPr>
          <p:cNvPr id="4" name="Title 1"/>
          <p:cNvSpPr>
            <a:spLocks noGrp="1"/>
          </p:cNvSpPr>
          <p:nvPr>
            <p:ph type="title"/>
          </p:nvPr>
        </p:nvSpPr>
        <p:spPr>
          <a:xfrm>
            <a:off x="457200" y="320040"/>
            <a:ext cx="5638800" cy="594360"/>
          </a:xfrm>
        </p:spPr>
        <p:txBody>
          <a:bodyPr/>
          <a:lstStyle/>
          <a:p>
            <a:r>
              <a:rPr lang="en-US" dirty="0" smtClean="0"/>
              <a:t>Site of predilection </a:t>
            </a:r>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download.jpg"/>
          <p:cNvPicPr>
            <a:picLocks noGrp="1" noChangeAspect="1"/>
          </p:cNvPicPr>
          <p:nvPr>
            <p:ph idx="1"/>
          </p:nvPr>
        </p:nvPicPr>
        <p:blipFill>
          <a:blip r:embed="rId2"/>
          <a:stretch>
            <a:fillRect/>
          </a:stretch>
        </p:blipFill>
        <p:spPr>
          <a:xfrm>
            <a:off x="228600" y="228600"/>
            <a:ext cx="3458852" cy="2590800"/>
          </a:xfrm>
        </p:spPr>
      </p:pic>
      <p:pic>
        <p:nvPicPr>
          <p:cNvPr id="5" name="Picture 4" descr="images (1).jpg"/>
          <p:cNvPicPr>
            <a:picLocks noChangeAspect="1"/>
          </p:cNvPicPr>
          <p:nvPr/>
        </p:nvPicPr>
        <p:blipFill>
          <a:blip r:embed="rId3"/>
          <a:stretch>
            <a:fillRect/>
          </a:stretch>
        </p:blipFill>
        <p:spPr>
          <a:xfrm>
            <a:off x="5481687" y="0"/>
            <a:ext cx="3662313" cy="2743200"/>
          </a:xfrm>
          <a:prstGeom prst="rect">
            <a:avLst/>
          </a:prstGeom>
        </p:spPr>
      </p:pic>
      <p:pic>
        <p:nvPicPr>
          <p:cNvPr id="6" name="Picture 5" descr="images (2).jpg"/>
          <p:cNvPicPr>
            <a:picLocks noChangeAspect="1"/>
          </p:cNvPicPr>
          <p:nvPr/>
        </p:nvPicPr>
        <p:blipFill>
          <a:blip r:embed="rId4"/>
          <a:srcRect l="15385"/>
          <a:stretch>
            <a:fillRect/>
          </a:stretch>
        </p:blipFill>
        <p:spPr>
          <a:xfrm>
            <a:off x="2743200" y="3581400"/>
            <a:ext cx="3352800" cy="304919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download (1).jpg"/>
          <p:cNvPicPr>
            <a:picLocks noGrp="1" noChangeAspect="1"/>
          </p:cNvPicPr>
          <p:nvPr>
            <p:ph idx="1"/>
          </p:nvPr>
        </p:nvPicPr>
        <p:blipFill>
          <a:blip r:embed="rId2"/>
          <a:stretch>
            <a:fillRect/>
          </a:stretch>
        </p:blipFill>
        <p:spPr>
          <a:xfrm>
            <a:off x="0" y="-1"/>
            <a:ext cx="4572000" cy="6238875"/>
          </a:xfrm>
        </p:spPr>
      </p:pic>
      <p:pic>
        <p:nvPicPr>
          <p:cNvPr id="5" name="Picture 4" descr="images (3).jpg"/>
          <p:cNvPicPr>
            <a:picLocks noChangeAspect="1"/>
          </p:cNvPicPr>
          <p:nvPr/>
        </p:nvPicPr>
        <p:blipFill>
          <a:blip r:embed="rId3"/>
          <a:stretch>
            <a:fillRect/>
          </a:stretch>
        </p:blipFill>
        <p:spPr>
          <a:xfrm>
            <a:off x="4260915" y="0"/>
            <a:ext cx="4883085" cy="3657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dirty="0">
                <a:latin typeface="Arial Rounded MT Bold" pitchFamily="34" charset="0"/>
              </a:rPr>
              <a:t>Epidemiology</a:t>
            </a:r>
          </a:p>
        </p:txBody>
      </p:sp>
      <p:sp>
        <p:nvSpPr>
          <p:cNvPr id="4" name="Rectangle 3"/>
          <p:cNvSpPr>
            <a:spLocks noGrp="1" noChangeArrowheads="1"/>
          </p:cNvSpPr>
          <p:nvPr>
            <p:ph idx="1"/>
          </p:nvPr>
        </p:nvSpPr>
        <p:spPr>
          <a:xfrm>
            <a:off x="457200" y="1600200"/>
            <a:ext cx="6019800" cy="4525963"/>
          </a:xfrm>
        </p:spPr>
        <p:txBody>
          <a:bodyPr>
            <a:normAutofit/>
          </a:bodyPr>
          <a:lstStyle/>
          <a:p>
            <a:pPr algn="l" rtl="0">
              <a:buClr>
                <a:schemeClr val="tx1"/>
              </a:buClr>
              <a:buFont typeface="Wingdings" pitchFamily="2" charset="2"/>
              <a:buChar char="q"/>
              <a:defRPr/>
            </a:pPr>
            <a:r>
              <a:rPr lang="en-US" dirty="0" smtClean="0">
                <a:latin typeface="Arial Rounded MT Bold" pitchFamily="34" charset="0"/>
              </a:rPr>
              <a:t>Good </a:t>
            </a:r>
            <a:r>
              <a:rPr lang="en-US" dirty="0" smtClean="0">
                <a:latin typeface="Arial Rounded MT Bold" pitchFamily="34" charset="0"/>
              </a:rPr>
              <a:t>diabetic foot care will decrease amputation in ½ - ¾ cases</a:t>
            </a:r>
          </a:p>
          <a:p>
            <a:pPr>
              <a:buClr>
                <a:schemeClr val="tx1"/>
              </a:buClr>
              <a:buFont typeface="Wingdings" pitchFamily="2" charset="2"/>
              <a:buChar char="q"/>
              <a:defRPr/>
            </a:pPr>
            <a:endParaRPr lang="en-US" dirty="0" smtClean="0"/>
          </a:p>
          <a:p>
            <a:pPr>
              <a:buClr>
                <a:schemeClr val="tx1"/>
              </a:buClr>
              <a:buFont typeface="Wingdings" pitchFamily="2" charset="2"/>
              <a:buChar char="q"/>
              <a:defRPr/>
            </a:pPr>
            <a:endParaRPr lang="en-US" dirty="0" smtClean="0">
              <a:latin typeface="Arial Rounded MT Bold" pitchFamily="34" charset="0"/>
            </a:endParaRPr>
          </a:p>
          <a:p>
            <a:pPr>
              <a:buClr>
                <a:schemeClr val="tx1"/>
              </a:buClr>
              <a:buNone/>
              <a:defRPr/>
            </a:pPr>
            <a:endParaRPr lang="en-US" dirty="0">
              <a:latin typeface="Arial Rounded MT Bold" pitchFamily="34" charset="0"/>
            </a:endParaRPr>
          </a:p>
        </p:txBody>
      </p:sp>
      <p:pic>
        <p:nvPicPr>
          <p:cNvPr id="6" name="Picture 4" descr="MCj02959760000[1]"/>
          <p:cNvPicPr>
            <a:picLocks noChangeAspect="1" noChangeArrowheads="1"/>
          </p:cNvPicPr>
          <p:nvPr/>
        </p:nvPicPr>
        <p:blipFill>
          <a:blip r:embed="rId2"/>
          <a:srcRect/>
          <a:stretch>
            <a:fillRect/>
          </a:stretch>
        </p:blipFill>
        <p:spPr bwMode="auto">
          <a:xfrm>
            <a:off x="6858000" y="1371600"/>
            <a:ext cx="1873250" cy="23241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 name="Picture 4" descr="20130508_094821_resize.jpg"/>
          <p:cNvPicPr>
            <a:picLocks noChangeAspect="1"/>
          </p:cNvPicPr>
          <p:nvPr/>
        </p:nvPicPr>
        <p:blipFill>
          <a:blip r:embed="rId2"/>
          <a:srcRect l="24167" r="7500"/>
          <a:stretch>
            <a:fillRect/>
          </a:stretch>
        </p:blipFill>
        <p:spPr>
          <a:xfrm>
            <a:off x="0" y="2895600"/>
            <a:ext cx="4876800" cy="4014439"/>
          </a:xfrm>
          <a:prstGeom prst="rect">
            <a:avLst/>
          </a:prstGeom>
        </p:spPr>
      </p:pic>
      <p:pic>
        <p:nvPicPr>
          <p:cNvPr id="4" name="Content Placeholder 3" descr="20130508_094813_resize.jpg"/>
          <p:cNvPicPr>
            <a:picLocks noGrp="1" noChangeAspect="1"/>
          </p:cNvPicPr>
          <p:nvPr>
            <p:ph idx="1"/>
          </p:nvPr>
        </p:nvPicPr>
        <p:blipFill>
          <a:blip r:embed="rId3"/>
          <a:srcRect l="33684" r="6316"/>
          <a:stretch>
            <a:fillRect/>
          </a:stretch>
        </p:blipFill>
        <p:spPr>
          <a:xfrm>
            <a:off x="3962400" y="0"/>
            <a:ext cx="4343400" cy="407193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 name="Content Placeholder 3" descr="20130508_115329_resize.jpg"/>
          <p:cNvPicPr>
            <a:picLocks noGrp="1" noChangeAspect="1"/>
          </p:cNvPicPr>
          <p:nvPr>
            <p:ph idx="1"/>
          </p:nvPr>
        </p:nvPicPr>
        <p:blipFill>
          <a:blip r:embed="rId2"/>
          <a:stretch>
            <a:fillRect/>
          </a:stretch>
        </p:blipFill>
        <p:spPr>
          <a:xfrm rot="10800000">
            <a:off x="457200" y="1997075"/>
            <a:ext cx="7239000" cy="4071938"/>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ctr">
              <a:buNone/>
            </a:pPr>
            <a:r>
              <a:rPr lang="en-US" sz="9600" dirty="0" smtClean="0"/>
              <a:t>THANK YOU </a:t>
            </a:r>
            <a:endParaRPr lang="ar-IQ" sz="9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Rounded MT Bold" pitchFamily="34" charset="0"/>
              </a:rPr>
              <a:t>Social &amp; Economic Factors</a:t>
            </a:r>
            <a:endParaRPr lang="ar-IQ" dirty="0"/>
          </a:p>
        </p:txBody>
      </p:sp>
      <p:sp>
        <p:nvSpPr>
          <p:cNvPr id="4" name="Rectangle 3"/>
          <p:cNvSpPr>
            <a:spLocks noGrp="1" noChangeArrowheads="1"/>
          </p:cNvSpPr>
          <p:nvPr>
            <p:ph idx="1"/>
          </p:nvPr>
        </p:nvSpPr>
        <p:spPr/>
        <p:txBody>
          <a:bodyPr/>
          <a:lstStyle/>
          <a:p>
            <a:pPr rtl="0" eaLnBrk="1" hangingPunct="1">
              <a:buClr>
                <a:schemeClr val="tx1"/>
              </a:buClr>
              <a:buFont typeface="Wingdings" pitchFamily="2" charset="2"/>
              <a:buChar char="q"/>
              <a:defRPr/>
            </a:pPr>
            <a:r>
              <a:rPr lang="en-US" dirty="0">
                <a:latin typeface="Arial Rounded MT Bold" pitchFamily="34" charset="0"/>
              </a:rPr>
              <a:t>Diabetic foot complications are </a:t>
            </a:r>
            <a:r>
              <a:rPr lang="en-US" dirty="0" smtClean="0">
                <a:latin typeface="Arial Rounded MT Bold" pitchFamily="34" charset="0"/>
              </a:rPr>
              <a:t>expensive</a:t>
            </a:r>
          </a:p>
          <a:p>
            <a:pPr algn="l" rtl="0" eaLnBrk="1" hangingPunct="1">
              <a:buClr>
                <a:schemeClr val="tx1"/>
              </a:buClr>
              <a:buNone/>
              <a:defRPr/>
            </a:pPr>
            <a:r>
              <a:rPr lang="en-US" dirty="0" smtClean="0">
                <a:latin typeface="Arial Rounded MT Bold" pitchFamily="34" charset="0"/>
              </a:rPr>
              <a:t>   (</a:t>
            </a:r>
            <a:r>
              <a:rPr lang="en-US" sz="2000" dirty="0">
                <a:latin typeface="Arial Rounded MT Bold" pitchFamily="34" charset="0"/>
              </a:rPr>
              <a:t>cost of healing 7000-10000 USD</a:t>
            </a:r>
            <a:r>
              <a:rPr lang="en-US" sz="2000" dirty="0" smtClean="0">
                <a:latin typeface="Arial Rounded MT Bold" pitchFamily="34" charset="0"/>
              </a:rPr>
              <a:t>)             </a:t>
            </a:r>
          </a:p>
          <a:p>
            <a:pPr algn="l">
              <a:buClr>
                <a:schemeClr val="tx1"/>
              </a:buClr>
              <a:buNone/>
              <a:defRPr/>
            </a:pPr>
            <a:r>
              <a:rPr lang="en-US" dirty="0" smtClean="0">
                <a:latin typeface="Arial Rounded MT Bold" pitchFamily="34" charset="0"/>
              </a:rPr>
              <a:t>  (</a:t>
            </a:r>
            <a:r>
              <a:rPr lang="en-US" sz="2000" dirty="0" smtClean="0">
                <a:latin typeface="Arial Rounded MT Bold" pitchFamily="34" charset="0"/>
              </a:rPr>
              <a:t>healing </a:t>
            </a:r>
            <a:r>
              <a:rPr lang="en-US" sz="2000" dirty="0">
                <a:latin typeface="Arial Rounded MT Bold" pitchFamily="34" charset="0"/>
              </a:rPr>
              <a:t>with amp. 43000-63000USD</a:t>
            </a:r>
            <a:r>
              <a:rPr lang="en-US" sz="2000" dirty="0" smtClean="0">
                <a:latin typeface="Arial Rounded MT Bold" pitchFamily="34" charset="0"/>
              </a:rPr>
              <a:t>)                       </a:t>
            </a:r>
            <a:r>
              <a:rPr lang="ar-IQ" sz="2000" dirty="0" smtClean="0">
                <a:latin typeface="Arial Rounded MT Bold" pitchFamily="34" charset="0"/>
              </a:rPr>
              <a:t> </a:t>
            </a:r>
            <a:endParaRPr lang="en-US" sz="2000" dirty="0" smtClean="0">
              <a:latin typeface="Arial Rounded MT Bold" pitchFamily="34" charset="0"/>
            </a:endParaRPr>
          </a:p>
          <a:p>
            <a:pPr>
              <a:buClr>
                <a:schemeClr val="tx1"/>
              </a:buClr>
              <a:buNone/>
              <a:defRPr/>
            </a:pPr>
            <a:endParaRPr lang="en-US" sz="2000" dirty="0">
              <a:latin typeface="Arial Rounded MT Bold" pitchFamily="34" charset="0"/>
            </a:endParaRPr>
          </a:p>
          <a:p>
            <a:pPr algn="l" rtl="0" eaLnBrk="1" hangingPunct="1">
              <a:buClr>
                <a:schemeClr val="tx1"/>
              </a:buClr>
              <a:buFont typeface="Wingdings" pitchFamily="2" charset="2"/>
              <a:buChar char="q"/>
              <a:defRPr/>
            </a:pPr>
            <a:r>
              <a:rPr lang="en-US" dirty="0" smtClean="0">
                <a:latin typeface="Arial Rounded MT Bold" pitchFamily="34" charset="0"/>
              </a:rPr>
              <a:t>Intervention </a:t>
            </a:r>
            <a:r>
              <a:rPr lang="en-US" dirty="0">
                <a:latin typeface="Arial Rounded MT Bold" pitchFamily="34" charset="0"/>
              </a:rPr>
              <a:t>of foot care is cost effective in most societies </a:t>
            </a:r>
          </a:p>
          <a:p>
            <a:pPr algn="l" rtl="0" eaLnBrk="1" hangingPunct="1">
              <a:buClr>
                <a:schemeClr val="tx1"/>
              </a:buClr>
              <a:buFont typeface="Wingdings" pitchFamily="2" charset="2"/>
              <a:buNone/>
              <a:defRPr/>
            </a:pPr>
            <a:endParaRPr lang="en-US" dirty="0">
              <a:latin typeface="Arial Rounded MT Bold" pitchFamily="34" charset="0"/>
            </a:endParaRPr>
          </a:p>
          <a:p>
            <a:pPr algn="l" rtl="0" eaLnBrk="1" hangingPunct="1">
              <a:buClr>
                <a:schemeClr val="tx1"/>
              </a:buClr>
              <a:buFont typeface="Wingdings" pitchFamily="2" charset="2"/>
              <a:buChar char="q"/>
              <a:defRPr/>
            </a:pPr>
            <a:endParaRPr lang="en-US" dirty="0">
              <a:latin typeface="Arial Rounded MT Bold" pitchFamily="34" charset="0"/>
            </a:endParaRPr>
          </a:p>
        </p:txBody>
      </p:sp>
      <p:pic>
        <p:nvPicPr>
          <p:cNvPr id="5" name="Picture 4" descr="MCBS02098_0000[1]"/>
          <p:cNvPicPr>
            <a:picLocks noChangeAspect="1" noChangeArrowheads="1"/>
          </p:cNvPicPr>
          <p:nvPr/>
        </p:nvPicPr>
        <p:blipFill>
          <a:blip r:embed="rId2"/>
          <a:srcRect/>
          <a:stretch>
            <a:fillRect/>
          </a:stretch>
        </p:blipFill>
        <p:spPr bwMode="auto">
          <a:xfrm>
            <a:off x="5334000" y="4729162"/>
            <a:ext cx="2247900" cy="21288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3600" dirty="0" err="1" smtClean="0">
                <a:latin typeface="Arial Rounded MT Bold" pitchFamily="34" charset="0"/>
              </a:rPr>
              <a:t>Pathophsiology</a:t>
            </a:r>
            <a:r>
              <a:rPr lang="en-US" sz="3600" dirty="0" smtClean="0">
                <a:latin typeface="Arial Rounded MT Bold" pitchFamily="34" charset="0"/>
              </a:rPr>
              <a:t> of Foot Ulceration</a:t>
            </a:r>
            <a:endParaRPr lang="ar-IQ" sz="3600" dirty="0"/>
          </a:p>
        </p:txBody>
      </p:sp>
      <p:sp>
        <p:nvSpPr>
          <p:cNvPr id="3" name="Content Placeholder 2"/>
          <p:cNvSpPr>
            <a:spLocks noGrp="1"/>
          </p:cNvSpPr>
          <p:nvPr>
            <p:ph idx="1"/>
          </p:nvPr>
        </p:nvSpPr>
        <p:spPr>
          <a:xfrm>
            <a:off x="457200" y="1600201"/>
            <a:ext cx="3810000" cy="2438400"/>
          </a:xfrm>
        </p:spPr>
        <p:txBody>
          <a:bodyPr/>
          <a:lstStyle/>
          <a:p>
            <a:pPr algn="l" rtl="0">
              <a:buClr>
                <a:schemeClr val="tx1"/>
              </a:buClr>
              <a:buFont typeface="Wingdings" pitchFamily="2" charset="2"/>
              <a:buChar char="q"/>
              <a:defRPr/>
            </a:pPr>
            <a:r>
              <a:rPr lang="en-US" dirty="0" smtClean="0">
                <a:solidFill>
                  <a:schemeClr val="tx1">
                    <a:lumMod val="95000"/>
                    <a:lumOff val="5000"/>
                  </a:schemeClr>
                </a:solidFill>
                <a:latin typeface="Arial Rounded MT Bold" pitchFamily="34" charset="0"/>
              </a:rPr>
              <a:t>Neuropathic</a:t>
            </a:r>
          </a:p>
          <a:p>
            <a:pPr algn="l" rtl="0">
              <a:buClr>
                <a:schemeClr val="tx1"/>
              </a:buClr>
              <a:buFont typeface="Wingdings" pitchFamily="2" charset="2"/>
              <a:buChar char="q"/>
              <a:defRPr/>
            </a:pPr>
            <a:r>
              <a:rPr lang="en-US" dirty="0" smtClean="0">
                <a:solidFill>
                  <a:schemeClr val="tx1">
                    <a:lumMod val="95000"/>
                    <a:lumOff val="5000"/>
                  </a:schemeClr>
                </a:solidFill>
                <a:latin typeface="Arial Rounded MT Bold" pitchFamily="34" charset="0"/>
              </a:rPr>
              <a:t>Ischemic</a:t>
            </a:r>
          </a:p>
          <a:p>
            <a:pPr algn="l" rtl="0">
              <a:buClr>
                <a:schemeClr val="tx1"/>
              </a:buClr>
              <a:buFont typeface="Wingdings" pitchFamily="2" charset="2"/>
              <a:buChar char="q"/>
              <a:defRPr/>
            </a:pPr>
            <a:r>
              <a:rPr lang="en-US" dirty="0" err="1" smtClean="0">
                <a:solidFill>
                  <a:schemeClr val="tx1">
                    <a:lumMod val="95000"/>
                    <a:lumOff val="5000"/>
                  </a:schemeClr>
                </a:solidFill>
                <a:latin typeface="Arial Rounded MT Bold" pitchFamily="34" charset="0"/>
              </a:rPr>
              <a:t>Neuro</a:t>
            </a:r>
            <a:r>
              <a:rPr lang="en-US" dirty="0" smtClean="0">
                <a:solidFill>
                  <a:schemeClr val="tx1">
                    <a:lumMod val="95000"/>
                    <a:lumOff val="5000"/>
                  </a:schemeClr>
                </a:solidFill>
                <a:latin typeface="Arial Rounded MT Bold" pitchFamily="34" charset="0"/>
              </a:rPr>
              <a:t> –ischemic</a:t>
            </a:r>
          </a:p>
          <a:p>
            <a:pPr algn="l" rtl="0">
              <a:buClr>
                <a:schemeClr val="tx1"/>
              </a:buClr>
              <a:buFont typeface="Wingdings" pitchFamily="2" charset="2"/>
              <a:buChar char="q"/>
              <a:defRPr/>
            </a:pPr>
            <a:r>
              <a:rPr lang="en-US" dirty="0" smtClean="0">
                <a:solidFill>
                  <a:schemeClr val="tx1">
                    <a:lumMod val="95000"/>
                    <a:lumOff val="5000"/>
                  </a:schemeClr>
                </a:solidFill>
                <a:latin typeface="Arial Rounded MT Bold" pitchFamily="34" charset="0"/>
              </a:rPr>
              <a:t>Infection</a:t>
            </a:r>
            <a:endParaRPr lang="ar-IQ" dirty="0">
              <a:solidFill>
                <a:schemeClr val="tx1">
                  <a:lumMod val="95000"/>
                  <a:lumOff val="5000"/>
                </a:schemeClr>
              </a:solidFill>
            </a:endParaRPr>
          </a:p>
        </p:txBody>
      </p:sp>
      <p:pic>
        <p:nvPicPr>
          <p:cNvPr id="4" name="Picture 3" descr="images.jpg"/>
          <p:cNvPicPr>
            <a:picLocks noChangeAspect="1"/>
          </p:cNvPicPr>
          <p:nvPr/>
        </p:nvPicPr>
        <p:blipFill>
          <a:blip r:embed="rId2"/>
          <a:stretch>
            <a:fillRect/>
          </a:stretch>
        </p:blipFill>
        <p:spPr>
          <a:xfrm>
            <a:off x="5562600" y="1219200"/>
            <a:ext cx="3352800" cy="4096032"/>
          </a:xfrm>
          <a:prstGeom prst="rect">
            <a:avLst/>
          </a:prstGeom>
        </p:spPr>
      </p:pic>
      <p:grpSp>
        <p:nvGrpSpPr>
          <p:cNvPr id="5" name="Diagram 4"/>
          <p:cNvGrpSpPr>
            <a:grpSpLocks/>
          </p:cNvGrpSpPr>
          <p:nvPr/>
        </p:nvGrpSpPr>
        <p:grpSpPr bwMode="auto">
          <a:xfrm>
            <a:off x="914400" y="3733800"/>
            <a:ext cx="4781550" cy="2971800"/>
            <a:chOff x="884" y="1003"/>
            <a:chExt cx="4240" cy="2754"/>
          </a:xfrm>
        </p:grpSpPr>
        <p:graphicFrame>
          <p:nvGraphicFramePr>
            <p:cNvPr id="9" name="Diagram 8"/>
            <p:cNvGraphicFramePr/>
            <p:nvPr/>
          </p:nvGraphicFramePr>
          <p:xfrm>
            <a:off x="884" y="1003"/>
            <a:ext cx="4240" cy="2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12"/>
            <p:cNvSpPr txBox="1">
              <a:spLocks noChangeArrowheads="1"/>
            </p:cNvSpPr>
            <p:nvPr/>
          </p:nvSpPr>
          <p:spPr bwMode="auto">
            <a:xfrm>
              <a:off x="2517" y="1206"/>
              <a:ext cx="1185"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rtl="1" fontAlgn="base">
                <a:spcBef>
                  <a:spcPct val="0"/>
                </a:spcBef>
                <a:spcAft>
                  <a:spcPct val="0"/>
                </a:spcAft>
                <a:defRPr>
                  <a:solidFill>
                    <a:schemeClr val="tx1"/>
                  </a:solidFill>
                  <a:latin typeface="Arial" charset="0"/>
                  <a:cs typeface="Arial" charset="0"/>
                </a:defRPr>
              </a:lvl1pPr>
              <a:lvl2pPr marL="571500" algn="r" rtl="1" fontAlgn="base">
                <a:spcBef>
                  <a:spcPct val="0"/>
                </a:spcBef>
                <a:spcAft>
                  <a:spcPct val="0"/>
                </a:spcAft>
                <a:defRPr>
                  <a:solidFill>
                    <a:schemeClr val="tx1"/>
                  </a:solidFill>
                  <a:latin typeface="Arial" charset="0"/>
                  <a:cs typeface="Arial" charset="0"/>
                </a:defRPr>
              </a:lvl2pPr>
              <a:lvl3pPr marL="1143000" algn="r" rtl="1" fontAlgn="base">
                <a:spcBef>
                  <a:spcPct val="0"/>
                </a:spcBef>
                <a:spcAft>
                  <a:spcPct val="0"/>
                </a:spcAft>
                <a:defRPr>
                  <a:solidFill>
                    <a:schemeClr val="tx1"/>
                  </a:solidFill>
                  <a:latin typeface="Arial" charset="0"/>
                  <a:cs typeface="Arial" charset="0"/>
                </a:defRPr>
              </a:lvl3pPr>
              <a:lvl4pPr marL="1714500" algn="r" rtl="1" fontAlgn="base">
                <a:spcBef>
                  <a:spcPct val="0"/>
                </a:spcBef>
                <a:spcAft>
                  <a:spcPct val="0"/>
                </a:spcAft>
                <a:defRPr>
                  <a:solidFill>
                    <a:schemeClr val="tx1"/>
                  </a:solidFill>
                  <a:latin typeface="Arial" charset="0"/>
                  <a:cs typeface="Arial" charset="0"/>
                </a:defRPr>
              </a:lvl4pPr>
              <a:lvl5pPr marL="2286000" algn="r" rtl="1" fontAlgn="base">
                <a:spcBef>
                  <a:spcPct val="0"/>
                </a:spcBef>
                <a:spcAft>
                  <a:spcPct val="0"/>
                </a:spcAft>
                <a:defRPr>
                  <a:solidFill>
                    <a:schemeClr val="tx1"/>
                  </a:solidFill>
                  <a:latin typeface="Arial" charset="0"/>
                  <a:cs typeface="Arial" charset="0"/>
                </a:defRPr>
              </a:lvl5pPr>
              <a:lvl6pPr marL="2743200" algn="r" rtl="1" fontAlgn="base">
                <a:spcBef>
                  <a:spcPct val="0"/>
                </a:spcBef>
                <a:spcAft>
                  <a:spcPct val="0"/>
                </a:spcAft>
                <a:defRPr>
                  <a:solidFill>
                    <a:schemeClr val="tx1"/>
                  </a:solidFill>
                  <a:latin typeface="Arial" charset="0"/>
                  <a:cs typeface="Arial" charset="0"/>
                </a:defRPr>
              </a:lvl6pPr>
              <a:lvl7pPr marL="3200400" algn="r" rtl="1" fontAlgn="base">
                <a:spcBef>
                  <a:spcPct val="0"/>
                </a:spcBef>
                <a:spcAft>
                  <a:spcPct val="0"/>
                </a:spcAft>
                <a:defRPr>
                  <a:solidFill>
                    <a:schemeClr val="tx1"/>
                  </a:solidFill>
                  <a:latin typeface="Arial" charset="0"/>
                  <a:cs typeface="Arial" charset="0"/>
                </a:defRPr>
              </a:lvl7pPr>
              <a:lvl8pPr marL="3657600" algn="r" rtl="1" fontAlgn="base">
                <a:spcBef>
                  <a:spcPct val="0"/>
                </a:spcBef>
                <a:spcAft>
                  <a:spcPct val="0"/>
                </a:spcAft>
                <a:defRPr>
                  <a:solidFill>
                    <a:schemeClr val="tx1"/>
                  </a:solidFill>
                  <a:latin typeface="Arial" charset="0"/>
                  <a:cs typeface="Arial" charset="0"/>
                </a:defRPr>
              </a:lvl8pPr>
              <a:lvl9pPr marL="4114800" algn="r" rtl="1" fontAlgn="base">
                <a:spcBef>
                  <a:spcPct val="0"/>
                </a:spcBef>
                <a:spcAft>
                  <a:spcPct val="0"/>
                </a:spcAft>
                <a:defRPr>
                  <a:solidFill>
                    <a:schemeClr val="tx1"/>
                  </a:solidFill>
                  <a:latin typeface="Arial" charset="0"/>
                  <a:cs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Infection</a:t>
              </a:r>
            </a:p>
          </p:txBody>
        </p:sp>
        <p:sp>
          <p:nvSpPr>
            <p:cNvPr id="7" name="Text Box 13"/>
            <p:cNvSpPr txBox="1">
              <a:spLocks noChangeArrowheads="1"/>
            </p:cNvSpPr>
            <p:nvPr/>
          </p:nvSpPr>
          <p:spPr bwMode="auto">
            <a:xfrm>
              <a:off x="884" y="2479"/>
              <a:ext cx="1563"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rtl="1" fontAlgn="base">
                <a:spcBef>
                  <a:spcPct val="0"/>
                </a:spcBef>
                <a:spcAft>
                  <a:spcPct val="0"/>
                </a:spcAft>
                <a:defRPr>
                  <a:solidFill>
                    <a:schemeClr val="tx1"/>
                  </a:solidFill>
                  <a:latin typeface="Arial" charset="0"/>
                  <a:cs typeface="Arial" charset="0"/>
                </a:defRPr>
              </a:lvl1pPr>
              <a:lvl2pPr marL="571500" algn="r" rtl="1" fontAlgn="base">
                <a:spcBef>
                  <a:spcPct val="0"/>
                </a:spcBef>
                <a:spcAft>
                  <a:spcPct val="0"/>
                </a:spcAft>
                <a:defRPr>
                  <a:solidFill>
                    <a:schemeClr val="tx1"/>
                  </a:solidFill>
                  <a:latin typeface="Arial" charset="0"/>
                  <a:cs typeface="Arial" charset="0"/>
                </a:defRPr>
              </a:lvl2pPr>
              <a:lvl3pPr marL="1143000" algn="r" rtl="1" fontAlgn="base">
                <a:spcBef>
                  <a:spcPct val="0"/>
                </a:spcBef>
                <a:spcAft>
                  <a:spcPct val="0"/>
                </a:spcAft>
                <a:defRPr>
                  <a:solidFill>
                    <a:schemeClr val="tx1"/>
                  </a:solidFill>
                  <a:latin typeface="Arial" charset="0"/>
                  <a:cs typeface="Arial" charset="0"/>
                </a:defRPr>
              </a:lvl3pPr>
              <a:lvl4pPr marL="1714500" algn="r" rtl="1" fontAlgn="base">
                <a:spcBef>
                  <a:spcPct val="0"/>
                </a:spcBef>
                <a:spcAft>
                  <a:spcPct val="0"/>
                </a:spcAft>
                <a:defRPr>
                  <a:solidFill>
                    <a:schemeClr val="tx1"/>
                  </a:solidFill>
                  <a:latin typeface="Arial" charset="0"/>
                  <a:cs typeface="Arial" charset="0"/>
                </a:defRPr>
              </a:lvl4pPr>
              <a:lvl5pPr marL="2286000" algn="r" rtl="1" fontAlgn="base">
                <a:spcBef>
                  <a:spcPct val="0"/>
                </a:spcBef>
                <a:spcAft>
                  <a:spcPct val="0"/>
                </a:spcAft>
                <a:defRPr>
                  <a:solidFill>
                    <a:schemeClr val="tx1"/>
                  </a:solidFill>
                  <a:latin typeface="Arial" charset="0"/>
                  <a:cs typeface="Arial" charset="0"/>
                </a:defRPr>
              </a:lvl5pPr>
              <a:lvl6pPr marL="2743200" algn="r" rtl="1" fontAlgn="base">
                <a:spcBef>
                  <a:spcPct val="0"/>
                </a:spcBef>
                <a:spcAft>
                  <a:spcPct val="0"/>
                </a:spcAft>
                <a:defRPr>
                  <a:solidFill>
                    <a:schemeClr val="tx1"/>
                  </a:solidFill>
                  <a:latin typeface="Arial" charset="0"/>
                  <a:cs typeface="Arial" charset="0"/>
                </a:defRPr>
              </a:lvl6pPr>
              <a:lvl7pPr marL="3200400" algn="r" rtl="1" fontAlgn="base">
                <a:spcBef>
                  <a:spcPct val="0"/>
                </a:spcBef>
                <a:spcAft>
                  <a:spcPct val="0"/>
                </a:spcAft>
                <a:defRPr>
                  <a:solidFill>
                    <a:schemeClr val="tx1"/>
                  </a:solidFill>
                  <a:latin typeface="Arial" charset="0"/>
                  <a:cs typeface="Arial" charset="0"/>
                </a:defRPr>
              </a:lvl7pPr>
              <a:lvl8pPr marL="3657600" algn="r" rtl="1" fontAlgn="base">
                <a:spcBef>
                  <a:spcPct val="0"/>
                </a:spcBef>
                <a:spcAft>
                  <a:spcPct val="0"/>
                </a:spcAft>
                <a:defRPr>
                  <a:solidFill>
                    <a:schemeClr val="tx1"/>
                  </a:solidFill>
                  <a:latin typeface="Arial" charset="0"/>
                  <a:cs typeface="Arial" charset="0"/>
                </a:defRPr>
              </a:lvl8pPr>
              <a:lvl9pPr marL="4114800" algn="r" rtl="1" fontAlgn="base">
                <a:spcBef>
                  <a:spcPct val="0"/>
                </a:spcBef>
                <a:spcAft>
                  <a:spcPct val="0"/>
                </a:spcAft>
                <a:defRPr>
                  <a:solidFill>
                    <a:schemeClr val="tx1"/>
                  </a:solidFill>
                  <a:latin typeface="Arial" charset="0"/>
                  <a:cs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Neuropathy</a:t>
              </a:r>
            </a:p>
          </p:txBody>
        </p:sp>
        <p:sp>
          <p:nvSpPr>
            <p:cNvPr id="8" name="Text Box 14"/>
            <p:cNvSpPr txBox="1">
              <a:spLocks noChangeArrowheads="1"/>
            </p:cNvSpPr>
            <p:nvPr/>
          </p:nvSpPr>
          <p:spPr bwMode="auto">
            <a:xfrm>
              <a:off x="3878" y="2479"/>
              <a:ext cx="1246"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rtl="1" fontAlgn="base">
                <a:spcBef>
                  <a:spcPct val="0"/>
                </a:spcBef>
                <a:spcAft>
                  <a:spcPct val="0"/>
                </a:spcAft>
                <a:defRPr>
                  <a:solidFill>
                    <a:schemeClr val="tx1"/>
                  </a:solidFill>
                  <a:latin typeface="Arial" charset="0"/>
                  <a:cs typeface="Arial" charset="0"/>
                </a:defRPr>
              </a:lvl1pPr>
              <a:lvl2pPr marL="571500" algn="r" rtl="1" fontAlgn="base">
                <a:spcBef>
                  <a:spcPct val="0"/>
                </a:spcBef>
                <a:spcAft>
                  <a:spcPct val="0"/>
                </a:spcAft>
                <a:defRPr>
                  <a:solidFill>
                    <a:schemeClr val="tx1"/>
                  </a:solidFill>
                  <a:latin typeface="Arial" charset="0"/>
                  <a:cs typeface="Arial" charset="0"/>
                </a:defRPr>
              </a:lvl2pPr>
              <a:lvl3pPr marL="1143000" algn="r" rtl="1" fontAlgn="base">
                <a:spcBef>
                  <a:spcPct val="0"/>
                </a:spcBef>
                <a:spcAft>
                  <a:spcPct val="0"/>
                </a:spcAft>
                <a:defRPr>
                  <a:solidFill>
                    <a:schemeClr val="tx1"/>
                  </a:solidFill>
                  <a:latin typeface="Arial" charset="0"/>
                  <a:cs typeface="Arial" charset="0"/>
                </a:defRPr>
              </a:lvl3pPr>
              <a:lvl4pPr marL="1714500" algn="r" rtl="1" fontAlgn="base">
                <a:spcBef>
                  <a:spcPct val="0"/>
                </a:spcBef>
                <a:spcAft>
                  <a:spcPct val="0"/>
                </a:spcAft>
                <a:defRPr>
                  <a:solidFill>
                    <a:schemeClr val="tx1"/>
                  </a:solidFill>
                  <a:latin typeface="Arial" charset="0"/>
                  <a:cs typeface="Arial" charset="0"/>
                </a:defRPr>
              </a:lvl4pPr>
              <a:lvl5pPr marL="2286000" algn="r" rtl="1" fontAlgn="base">
                <a:spcBef>
                  <a:spcPct val="0"/>
                </a:spcBef>
                <a:spcAft>
                  <a:spcPct val="0"/>
                </a:spcAft>
                <a:defRPr>
                  <a:solidFill>
                    <a:schemeClr val="tx1"/>
                  </a:solidFill>
                  <a:latin typeface="Arial" charset="0"/>
                  <a:cs typeface="Arial" charset="0"/>
                </a:defRPr>
              </a:lvl5pPr>
              <a:lvl6pPr marL="2743200" algn="r" rtl="1" fontAlgn="base">
                <a:spcBef>
                  <a:spcPct val="0"/>
                </a:spcBef>
                <a:spcAft>
                  <a:spcPct val="0"/>
                </a:spcAft>
                <a:defRPr>
                  <a:solidFill>
                    <a:schemeClr val="tx1"/>
                  </a:solidFill>
                  <a:latin typeface="Arial" charset="0"/>
                  <a:cs typeface="Arial" charset="0"/>
                </a:defRPr>
              </a:lvl6pPr>
              <a:lvl7pPr marL="3200400" algn="r" rtl="1" fontAlgn="base">
                <a:spcBef>
                  <a:spcPct val="0"/>
                </a:spcBef>
                <a:spcAft>
                  <a:spcPct val="0"/>
                </a:spcAft>
                <a:defRPr>
                  <a:solidFill>
                    <a:schemeClr val="tx1"/>
                  </a:solidFill>
                  <a:latin typeface="Arial" charset="0"/>
                  <a:cs typeface="Arial" charset="0"/>
                </a:defRPr>
              </a:lvl7pPr>
              <a:lvl8pPr marL="3657600" algn="r" rtl="1" fontAlgn="base">
                <a:spcBef>
                  <a:spcPct val="0"/>
                </a:spcBef>
                <a:spcAft>
                  <a:spcPct val="0"/>
                </a:spcAft>
                <a:defRPr>
                  <a:solidFill>
                    <a:schemeClr val="tx1"/>
                  </a:solidFill>
                  <a:latin typeface="Arial" charset="0"/>
                  <a:cs typeface="Arial" charset="0"/>
                </a:defRPr>
              </a:lvl8pPr>
              <a:lvl9pPr marL="4114800" algn="r" rtl="1" fontAlgn="base">
                <a:spcBef>
                  <a:spcPct val="0"/>
                </a:spcBef>
                <a:spcAft>
                  <a:spcPct val="0"/>
                </a:spcAft>
                <a:defRPr>
                  <a:solidFill>
                    <a:schemeClr val="tx1"/>
                  </a:solidFill>
                  <a:latin typeface="Arial" charset="0"/>
                  <a:cs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Ischemia</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228600" y="1219200"/>
            <a:ext cx="4065587" cy="3200400"/>
          </a:xfrm>
        </p:spPr>
        <p:txBody>
          <a:bodyPr/>
          <a:lstStyle/>
          <a:p>
            <a:pPr marL="609600" indent="-609600" algn="l" eaLnBrk="1" hangingPunct="1">
              <a:lnSpc>
                <a:spcPct val="80000"/>
              </a:lnSpc>
            </a:pPr>
            <a:r>
              <a:rPr lang="en-GB" sz="1800" dirty="0" smtClean="0"/>
              <a:t>	</a:t>
            </a:r>
          </a:p>
          <a:p>
            <a:pPr marL="609600" indent="-609600" algn="l" eaLnBrk="1" hangingPunct="1">
              <a:lnSpc>
                <a:spcPct val="80000"/>
              </a:lnSpc>
            </a:pPr>
            <a:r>
              <a:rPr lang="en-GB" sz="1800" b="1" dirty="0" smtClean="0">
                <a:solidFill>
                  <a:schemeClr val="tx1">
                    <a:lumMod val="95000"/>
                    <a:lumOff val="5000"/>
                  </a:schemeClr>
                </a:solidFill>
                <a:sym typeface="Wingdings" pitchFamily="2" charset="2"/>
              </a:rPr>
              <a:t> </a:t>
            </a:r>
            <a:r>
              <a:rPr lang="en-GB" sz="1800" b="1" dirty="0" smtClean="0">
                <a:solidFill>
                  <a:schemeClr val="tx1">
                    <a:lumMod val="95000"/>
                    <a:lumOff val="5000"/>
                  </a:schemeClr>
                </a:solidFill>
              </a:rPr>
              <a:t>High blood sugar expedites</a:t>
            </a:r>
          </a:p>
          <a:p>
            <a:pPr marL="609600" indent="-609600" algn="l" eaLnBrk="1" hangingPunct="1">
              <a:lnSpc>
                <a:spcPct val="80000"/>
              </a:lnSpc>
            </a:pPr>
            <a:r>
              <a:rPr lang="en-GB" sz="1800" b="1" dirty="0" smtClean="0">
                <a:solidFill>
                  <a:schemeClr val="tx1"/>
                </a:solidFill>
                <a:hlinkClick r:id="rId2" action="ppaction://hlinksldjump"/>
              </a:rPr>
              <a:t>arthrosclerosis</a:t>
            </a:r>
            <a:r>
              <a:rPr lang="en-GB" sz="1800" b="1" dirty="0" smtClean="0">
                <a:solidFill>
                  <a:schemeClr val="tx1">
                    <a:lumMod val="95000"/>
                    <a:lumOff val="5000"/>
                  </a:schemeClr>
                </a:solidFill>
              </a:rPr>
              <a:t> giving peripheral </a:t>
            </a:r>
          </a:p>
          <a:p>
            <a:pPr marL="609600" indent="-609600" algn="l" eaLnBrk="1" hangingPunct="1">
              <a:lnSpc>
                <a:spcPct val="80000"/>
              </a:lnSpc>
            </a:pPr>
            <a:r>
              <a:rPr lang="en-GB" sz="1800" b="1" dirty="0" smtClean="0">
                <a:solidFill>
                  <a:schemeClr val="tx1">
                    <a:lumMod val="95000"/>
                    <a:lumOff val="5000"/>
                  </a:schemeClr>
                </a:solidFill>
              </a:rPr>
              <a:t>vascular disease (reduction of blood </a:t>
            </a:r>
          </a:p>
          <a:p>
            <a:pPr marL="609600" indent="-609600" algn="l" eaLnBrk="1" hangingPunct="1">
              <a:lnSpc>
                <a:spcPct val="80000"/>
              </a:lnSpc>
            </a:pPr>
            <a:r>
              <a:rPr lang="en-GB" sz="1800" b="1" dirty="0" smtClean="0">
                <a:solidFill>
                  <a:schemeClr val="tx1">
                    <a:lumMod val="95000"/>
                    <a:lumOff val="5000"/>
                  </a:schemeClr>
                </a:solidFill>
              </a:rPr>
              <a:t>supply to the foot). </a:t>
            </a:r>
          </a:p>
          <a:p>
            <a:pPr marL="609600" indent="-609600" algn="l" eaLnBrk="1" hangingPunct="1">
              <a:lnSpc>
                <a:spcPct val="80000"/>
              </a:lnSpc>
            </a:pPr>
            <a:r>
              <a:rPr lang="en-GB" sz="1800" b="1" dirty="0" smtClean="0">
                <a:solidFill>
                  <a:schemeClr val="tx1">
                    <a:lumMod val="95000"/>
                    <a:lumOff val="5000"/>
                  </a:schemeClr>
                </a:solidFill>
                <a:sym typeface="Wingdings" pitchFamily="2" charset="2"/>
              </a:rPr>
              <a:t> </a:t>
            </a:r>
            <a:r>
              <a:rPr lang="en-GB" sz="1800" b="1" dirty="0" smtClean="0">
                <a:solidFill>
                  <a:schemeClr val="tx1">
                    <a:lumMod val="95000"/>
                    <a:lumOff val="5000"/>
                  </a:schemeClr>
                </a:solidFill>
              </a:rPr>
              <a:t>The delivery of essential nutrients</a:t>
            </a:r>
          </a:p>
          <a:p>
            <a:pPr marL="609600" indent="-609600" algn="l" eaLnBrk="1" hangingPunct="1">
              <a:lnSpc>
                <a:spcPct val="80000"/>
              </a:lnSpc>
            </a:pPr>
            <a:r>
              <a:rPr lang="en-GB" sz="1800" b="1" dirty="0" smtClean="0">
                <a:solidFill>
                  <a:schemeClr val="tx1">
                    <a:lumMod val="95000"/>
                    <a:lumOff val="5000"/>
                  </a:schemeClr>
                </a:solidFill>
              </a:rPr>
              <a:t>and oxygen to the foot is</a:t>
            </a:r>
          </a:p>
          <a:p>
            <a:pPr marL="609600" indent="-609600" algn="l" eaLnBrk="1" hangingPunct="1">
              <a:lnSpc>
                <a:spcPct val="80000"/>
              </a:lnSpc>
            </a:pPr>
            <a:r>
              <a:rPr lang="en-GB" sz="1800" b="1" dirty="0" smtClean="0">
                <a:solidFill>
                  <a:schemeClr val="tx1">
                    <a:lumMod val="95000"/>
                    <a:lumOff val="5000"/>
                  </a:schemeClr>
                </a:solidFill>
              </a:rPr>
              <a:t>compromised leading to anaerobic </a:t>
            </a:r>
          </a:p>
          <a:p>
            <a:pPr marL="609600" indent="-609600" algn="l" eaLnBrk="1" hangingPunct="1">
              <a:lnSpc>
                <a:spcPct val="80000"/>
              </a:lnSpc>
            </a:pPr>
            <a:r>
              <a:rPr lang="en-GB" sz="1800" b="1" dirty="0" smtClean="0">
                <a:solidFill>
                  <a:schemeClr val="tx1">
                    <a:lumMod val="95000"/>
                    <a:lumOff val="5000"/>
                  </a:schemeClr>
                </a:solidFill>
              </a:rPr>
              <a:t>infections and tissue necrosis</a:t>
            </a:r>
            <a:r>
              <a:rPr lang="en-GB" sz="1800" dirty="0" smtClean="0"/>
              <a:t>.</a:t>
            </a:r>
            <a:endParaRPr lang="en-US" sz="1800" dirty="0" smtClean="0"/>
          </a:p>
        </p:txBody>
      </p:sp>
      <p:sp>
        <p:nvSpPr>
          <p:cNvPr id="34824" name="Rectangle 8"/>
          <p:cNvSpPr>
            <a:spLocks noChangeArrowheads="1"/>
          </p:cNvSpPr>
          <p:nvPr/>
        </p:nvSpPr>
        <p:spPr bwMode="auto">
          <a:xfrm>
            <a:off x="6591300" y="1376363"/>
            <a:ext cx="20574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GB" sz="1200">
                <a:latin typeface="Arial" charset="0"/>
                <a:cs typeface="Arial" charset="0"/>
              </a:rPr>
              <a:t>Peripheral arterial disease</a:t>
            </a:r>
            <a:endParaRPr lang="en-US" sz="1200">
              <a:latin typeface="Arial" charset="0"/>
              <a:cs typeface="Arial" charset="0"/>
            </a:endParaRPr>
          </a:p>
        </p:txBody>
      </p:sp>
      <p:sp>
        <p:nvSpPr>
          <p:cNvPr id="11268" name="Line 9"/>
          <p:cNvSpPr>
            <a:spLocks noChangeShapeType="1"/>
          </p:cNvSpPr>
          <p:nvPr/>
        </p:nvSpPr>
        <p:spPr bwMode="auto">
          <a:xfrm>
            <a:off x="7602538" y="1757363"/>
            <a:ext cx="0" cy="381000"/>
          </a:xfrm>
          <a:prstGeom prst="line">
            <a:avLst/>
          </a:prstGeom>
          <a:noFill/>
          <a:ln w="9525">
            <a:solidFill>
              <a:schemeClr val="tx1"/>
            </a:solidFill>
            <a:round/>
            <a:headEnd/>
            <a:tailEnd type="triangle" w="med" len="med"/>
          </a:ln>
        </p:spPr>
        <p:txBody>
          <a:bodyPr/>
          <a:lstStyle/>
          <a:p>
            <a:endParaRPr lang="ar-IQ"/>
          </a:p>
        </p:txBody>
      </p:sp>
      <p:sp>
        <p:nvSpPr>
          <p:cNvPr id="34826" name="Rectangle 10"/>
          <p:cNvSpPr>
            <a:spLocks noChangeArrowheads="1"/>
          </p:cNvSpPr>
          <p:nvPr/>
        </p:nvSpPr>
        <p:spPr bwMode="auto">
          <a:xfrm>
            <a:off x="6591300" y="2138363"/>
            <a:ext cx="2057400" cy="6096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GB" sz="1200">
                <a:latin typeface="Arial" charset="0"/>
                <a:cs typeface="Arial" charset="0"/>
              </a:rPr>
              <a:t>Artherosclerosis </a:t>
            </a:r>
          </a:p>
          <a:p>
            <a:pPr algn="ctr">
              <a:defRPr/>
            </a:pPr>
            <a:r>
              <a:rPr lang="en-GB" sz="1200">
                <a:latin typeface="Arial" charset="0"/>
                <a:cs typeface="Arial" charset="0"/>
              </a:rPr>
              <a:t>narrows or blocks </a:t>
            </a:r>
          </a:p>
          <a:p>
            <a:pPr algn="ctr">
              <a:defRPr/>
            </a:pPr>
            <a:r>
              <a:rPr lang="en-GB" sz="1200">
                <a:latin typeface="Arial" charset="0"/>
                <a:cs typeface="Arial" charset="0"/>
              </a:rPr>
              <a:t>the arterial lumen </a:t>
            </a:r>
            <a:endParaRPr lang="en-US" sz="1200">
              <a:latin typeface="Arial" charset="0"/>
              <a:cs typeface="Arial" charset="0"/>
            </a:endParaRPr>
          </a:p>
        </p:txBody>
      </p:sp>
      <p:sp>
        <p:nvSpPr>
          <p:cNvPr id="11270" name="Line 11"/>
          <p:cNvSpPr>
            <a:spLocks noChangeShapeType="1"/>
          </p:cNvSpPr>
          <p:nvPr/>
        </p:nvSpPr>
        <p:spPr bwMode="auto">
          <a:xfrm>
            <a:off x="7602538" y="2747963"/>
            <a:ext cx="0" cy="304800"/>
          </a:xfrm>
          <a:prstGeom prst="line">
            <a:avLst/>
          </a:prstGeom>
          <a:noFill/>
          <a:ln w="9525">
            <a:solidFill>
              <a:schemeClr val="tx1"/>
            </a:solidFill>
            <a:round/>
            <a:headEnd/>
            <a:tailEnd type="triangle" w="med" len="med"/>
          </a:ln>
        </p:spPr>
        <p:txBody>
          <a:bodyPr/>
          <a:lstStyle/>
          <a:p>
            <a:endParaRPr lang="ar-IQ"/>
          </a:p>
        </p:txBody>
      </p:sp>
      <p:sp>
        <p:nvSpPr>
          <p:cNvPr id="34828" name="Rectangle 12"/>
          <p:cNvSpPr>
            <a:spLocks noChangeArrowheads="1"/>
          </p:cNvSpPr>
          <p:nvPr/>
        </p:nvSpPr>
        <p:spPr bwMode="auto">
          <a:xfrm>
            <a:off x="6629400" y="3052763"/>
            <a:ext cx="2057400" cy="304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GB" sz="1200">
                <a:latin typeface="Arial" charset="0"/>
                <a:cs typeface="Arial" charset="0"/>
              </a:rPr>
              <a:t>Foot ischaemia</a:t>
            </a:r>
            <a:endParaRPr lang="en-US" sz="1200">
              <a:latin typeface="Arial" charset="0"/>
              <a:cs typeface="Arial" charset="0"/>
            </a:endParaRPr>
          </a:p>
        </p:txBody>
      </p:sp>
      <p:sp>
        <p:nvSpPr>
          <p:cNvPr id="11272" name="Line 13"/>
          <p:cNvSpPr>
            <a:spLocks noChangeShapeType="1"/>
          </p:cNvSpPr>
          <p:nvPr/>
        </p:nvSpPr>
        <p:spPr bwMode="auto">
          <a:xfrm>
            <a:off x="7048500" y="3357563"/>
            <a:ext cx="0" cy="223837"/>
          </a:xfrm>
          <a:prstGeom prst="line">
            <a:avLst/>
          </a:prstGeom>
          <a:noFill/>
          <a:ln w="9525">
            <a:solidFill>
              <a:schemeClr val="tx1"/>
            </a:solidFill>
            <a:round/>
            <a:headEnd/>
            <a:tailEnd type="triangle" w="med" len="med"/>
          </a:ln>
        </p:spPr>
        <p:txBody>
          <a:bodyPr/>
          <a:lstStyle/>
          <a:p>
            <a:endParaRPr lang="ar-IQ"/>
          </a:p>
        </p:txBody>
      </p:sp>
      <p:sp>
        <p:nvSpPr>
          <p:cNvPr id="11273" name="Oval 15"/>
          <p:cNvSpPr>
            <a:spLocks noChangeArrowheads="1"/>
          </p:cNvSpPr>
          <p:nvPr/>
        </p:nvSpPr>
        <p:spPr bwMode="auto">
          <a:xfrm>
            <a:off x="6324600" y="3581400"/>
            <a:ext cx="990600" cy="304800"/>
          </a:xfrm>
          <a:prstGeom prst="ellipse">
            <a:avLst/>
          </a:prstGeom>
          <a:solidFill>
            <a:srgbClr val="FF0000"/>
          </a:solidFill>
          <a:ln w="9525">
            <a:solidFill>
              <a:schemeClr val="tx1"/>
            </a:solidFill>
            <a:round/>
            <a:headEnd/>
            <a:tailEnd/>
          </a:ln>
        </p:spPr>
        <p:txBody>
          <a:bodyPr wrap="none" anchor="ctr"/>
          <a:lstStyle/>
          <a:p>
            <a:pPr algn="ctr"/>
            <a:r>
              <a:rPr lang="en-GB" sz="1200" b="1">
                <a:latin typeface="Arial" pitchFamily="34" charset="0"/>
              </a:rPr>
              <a:t>Foot ulcer</a:t>
            </a:r>
            <a:endParaRPr lang="en-US" sz="1200" b="1">
              <a:latin typeface="Arial" pitchFamily="34" charset="0"/>
            </a:endParaRPr>
          </a:p>
        </p:txBody>
      </p:sp>
      <p:sp>
        <p:nvSpPr>
          <p:cNvPr id="34832" name="Oval 16"/>
          <p:cNvSpPr>
            <a:spLocks noChangeArrowheads="1"/>
          </p:cNvSpPr>
          <p:nvPr/>
        </p:nvSpPr>
        <p:spPr bwMode="auto">
          <a:xfrm>
            <a:off x="7353300" y="3581400"/>
            <a:ext cx="1676400" cy="381000"/>
          </a:xfrm>
          <a:prstGeom prst="ellipse">
            <a:avLst/>
          </a:prstGeom>
          <a:solidFill>
            <a:schemeClr val="bg2">
              <a:lumMod val="40000"/>
              <a:lumOff val="60000"/>
            </a:schemeClr>
          </a:solidFill>
          <a:ln w="9525">
            <a:solidFill>
              <a:schemeClr val="tx1"/>
            </a:solidFill>
            <a:round/>
            <a:headEnd/>
            <a:tailEnd/>
          </a:ln>
          <a:effectLst/>
        </p:spPr>
        <p:txBody>
          <a:bodyPr wrap="none" anchor="ctr"/>
          <a:lstStyle/>
          <a:p>
            <a:pPr algn="ctr">
              <a:defRPr/>
            </a:pPr>
            <a:r>
              <a:rPr lang="en-GB" sz="1200" b="1">
                <a:cs typeface="Arial" charset="0"/>
              </a:rPr>
              <a:t> </a:t>
            </a:r>
            <a:r>
              <a:rPr lang="en-GB" sz="1200" b="1">
                <a:latin typeface="Arial" charset="0"/>
                <a:cs typeface="Arial" charset="0"/>
              </a:rPr>
              <a:t>Necrosis/ Gangrene</a:t>
            </a:r>
            <a:endParaRPr lang="en-US" sz="1200" b="1">
              <a:latin typeface="Arial" charset="0"/>
              <a:cs typeface="Arial" charset="0"/>
            </a:endParaRPr>
          </a:p>
        </p:txBody>
      </p:sp>
      <p:sp>
        <p:nvSpPr>
          <p:cNvPr id="11275" name="Rectangle 17"/>
          <p:cNvSpPr>
            <a:spLocks noChangeArrowheads="1"/>
          </p:cNvSpPr>
          <p:nvPr/>
        </p:nvSpPr>
        <p:spPr bwMode="auto">
          <a:xfrm>
            <a:off x="7048500" y="4538663"/>
            <a:ext cx="1143000" cy="228600"/>
          </a:xfrm>
          <a:prstGeom prst="rect">
            <a:avLst/>
          </a:prstGeom>
          <a:solidFill>
            <a:srgbClr val="FFCC00"/>
          </a:solidFill>
          <a:ln w="9525">
            <a:solidFill>
              <a:schemeClr val="tx1"/>
            </a:solidFill>
            <a:miter lim="800000"/>
            <a:headEnd/>
            <a:tailEnd/>
          </a:ln>
        </p:spPr>
        <p:txBody>
          <a:bodyPr wrap="none" anchor="ctr"/>
          <a:lstStyle/>
          <a:p>
            <a:pPr algn="ctr"/>
            <a:r>
              <a:rPr lang="en-GB" sz="1200">
                <a:latin typeface="Arial" pitchFamily="34" charset="0"/>
              </a:rPr>
              <a:t>Infection</a:t>
            </a:r>
            <a:endParaRPr lang="en-US" sz="1200">
              <a:latin typeface="Arial" pitchFamily="34" charset="0"/>
            </a:endParaRPr>
          </a:p>
        </p:txBody>
      </p:sp>
      <p:sp>
        <p:nvSpPr>
          <p:cNvPr id="11276" name="Line 18"/>
          <p:cNvSpPr>
            <a:spLocks noChangeShapeType="1"/>
          </p:cNvSpPr>
          <p:nvPr/>
        </p:nvSpPr>
        <p:spPr bwMode="auto">
          <a:xfrm flipH="1" flipV="1">
            <a:off x="7010400" y="3886200"/>
            <a:ext cx="342900" cy="609600"/>
          </a:xfrm>
          <a:prstGeom prst="line">
            <a:avLst/>
          </a:prstGeom>
          <a:noFill/>
          <a:ln w="9525">
            <a:solidFill>
              <a:schemeClr val="tx1"/>
            </a:solidFill>
            <a:round/>
            <a:headEnd/>
            <a:tailEnd type="triangle" w="med" len="med"/>
          </a:ln>
        </p:spPr>
        <p:txBody>
          <a:bodyPr/>
          <a:lstStyle/>
          <a:p>
            <a:endParaRPr lang="ar-IQ"/>
          </a:p>
        </p:txBody>
      </p:sp>
      <p:sp>
        <p:nvSpPr>
          <p:cNvPr id="11277" name="Line 19"/>
          <p:cNvSpPr>
            <a:spLocks noChangeShapeType="1"/>
          </p:cNvSpPr>
          <p:nvPr/>
        </p:nvSpPr>
        <p:spPr bwMode="auto">
          <a:xfrm flipV="1">
            <a:off x="8001000" y="3962400"/>
            <a:ext cx="190500" cy="533400"/>
          </a:xfrm>
          <a:prstGeom prst="line">
            <a:avLst/>
          </a:prstGeom>
          <a:noFill/>
          <a:ln w="9525">
            <a:solidFill>
              <a:schemeClr val="tx1"/>
            </a:solidFill>
            <a:round/>
            <a:headEnd/>
            <a:tailEnd type="triangle" w="med" len="med"/>
          </a:ln>
        </p:spPr>
        <p:txBody>
          <a:bodyPr/>
          <a:lstStyle/>
          <a:p>
            <a:endParaRPr lang="ar-IQ"/>
          </a:p>
        </p:txBody>
      </p:sp>
      <p:sp>
        <p:nvSpPr>
          <p:cNvPr id="11278" name="Text Box 21"/>
          <p:cNvSpPr txBox="1">
            <a:spLocks noChangeArrowheads="1"/>
          </p:cNvSpPr>
          <p:nvPr/>
        </p:nvSpPr>
        <p:spPr bwMode="auto">
          <a:xfrm>
            <a:off x="6324600" y="5216525"/>
            <a:ext cx="2478088" cy="850900"/>
          </a:xfrm>
          <a:prstGeom prst="rect">
            <a:avLst/>
          </a:prstGeom>
          <a:solidFill>
            <a:schemeClr val="accent2"/>
          </a:solidFill>
          <a:ln w="25400">
            <a:solidFill>
              <a:schemeClr val="tx1"/>
            </a:solidFill>
            <a:miter lim="800000"/>
            <a:headEnd/>
            <a:tailEnd/>
          </a:ln>
        </p:spPr>
        <p:txBody>
          <a:bodyPr>
            <a:spAutoFit/>
          </a:bodyPr>
          <a:lstStyle/>
          <a:p>
            <a:pPr>
              <a:spcBef>
                <a:spcPct val="50000"/>
              </a:spcBef>
            </a:pPr>
            <a:r>
              <a:rPr lang="en-GB" sz="1600">
                <a:solidFill>
                  <a:schemeClr val="bg1"/>
                </a:solidFill>
                <a:latin typeface="Arial" pitchFamily="34" charset="0"/>
              </a:rPr>
              <a:t>Artheroma plaque narrowing the arterial lumen</a:t>
            </a:r>
            <a:endParaRPr lang="en-US" sz="1600">
              <a:solidFill>
                <a:schemeClr val="bg1"/>
              </a:solidFill>
              <a:latin typeface="Arial" pitchFamily="34" charset="0"/>
            </a:endParaRPr>
          </a:p>
        </p:txBody>
      </p:sp>
      <p:grpSp>
        <p:nvGrpSpPr>
          <p:cNvPr id="2" name="Group 25"/>
          <p:cNvGrpSpPr>
            <a:grpSpLocks/>
          </p:cNvGrpSpPr>
          <p:nvPr/>
        </p:nvGrpSpPr>
        <p:grpSpPr bwMode="auto">
          <a:xfrm>
            <a:off x="971550" y="4168775"/>
            <a:ext cx="5353050" cy="2566988"/>
            <a:chOff x="612" y="2626"/>
            <a:chExt cx="3372" cy="1617"/>
          </a:xfrm>
        </p:grpSpPr>
        <p:pic>
          <p:nvPicPr>
            <p:cNvPr id="11283" name="Picture 19" descr="image_black_toe_smallR"/>
            <p:cNvPicPr>
              <a:picLocks noChangeAspect="1" noChangeArrowheads="1"/>
            </p:cNvPicPr>
            <p:nvPr/>
          </p:nvPicPr>
          <p:blipFill>
            <a:blip r:embed="rId3"/>
            <a:srcRect/>
            <a:stretch>
              <a:fillRect/>
            </a:stretch>
          </p:blipFill>
          <p:spPr bwMode="auto">
            <a:xfrm>
              <a:off x="2381" y="2626"/>
              <a:ext cx="1361" cy="1617"/>
            </a:xfrm>
            <a:prstGeom prst="rect">
              <a:avLst/>
            </a:prstGeom>
            <a:noFill/>
            <a:ln w="9525">
              <a:noFill/>
              <a:miter lim="800000"/>
              <a:headEnd/>
              <a:tailEnd/>
            </a:ln>
          </p:spPr>
        </p:pic>
        <p:sp>
          <p:nvSpPr>
            <p:cNvPr id="11284" name="Text Box 20"/>
            <p:cNvSpPr txBox="1">
              <a:spLocks noChangeArrowheads="1"/>
            </p:cNvSpPr>
            <p:nvPr/>
          </p:nvSpPr>
          <p:spPr bwMode="auto">
            <a:xfrm>
              <a:off x="612" y="3768"/>
              <a:ext cx="1406" cy="382"/>
            </a:xfrm>
            <a:prstGeom prst="rect">
              <a:avLst/>
            </a:prstGeom>
            <a:solidFill>
              <a:schemeClr val="accent2"/>
            </a:solidFill>
            <a:ln w="25400">
              <a:solidFill>
                <a:schemeClr val="tx1"/>
              </a:solidFill>
              <a:miter lim="800000"/>
              <a:headEnd/>
              <a:tailEnd/>
            </a:ln>
          </p:spPr>
          <p:txBody>
            <a:bodyPr>
              <a:spAutoFit/>
            </a:bodyPr>
            <a:lstStyle/>
            <a:p>
              <a:pPr>
                <a:spcBef>
                  <a:spcPct val="50000"/>
                </a:spcBef>
              </a:pPr>
              <a:r>
                <a:rPr lang="en-GB" sz="1600">
                  <a:solidFill>
                    <a:schemeClr val="bg1"/>
                  </a:solidFill>
                  <a:latin typeface="Arial" pitchFamily="34" charset="0"/>
                </a:rPr>
                <a:t>Ischaemic toes due to artherosclerosis</a:t>
              </a:r>
              <a:endParaRPr lang="en-US" sz="1600">
                <a:solidFill>
                  <a:schemeClr val="bg1"/>
                </a:solidFill>
                <a:latin typeface="Arial" pitchFamily="34" charset="0"/>
              </a:endParaRPr>
            </a:p>
          </p:txBody>
        </p:sp>
        <p:sp>
          <p:nvSpPr>
            <p:cNvPr id="11285" name="Line 22"/>
            <p:cNvSpPr>
              <a:spLocks noChangeShapeType="1"/>
            </p:cNvSpPr>
            <p:nvPr/>
          </p:nvSpPr>
          <p:spPr bwMode="auto">
            <a:xfrm flipV="1">
              <a:off x="2203" y="4052"/>
              <a:ext cx="460" cy="0"/>
            </a:xfrm>
            <a:prstGeom prst="line">
              <a:avLst/>
            </a:prstGeom>
            <a:noFill/>
            <a:ln w="9525">
              <a:solidFill>
                <a:schemeClr val="tx1"/>
              </a:solidFill>
              <a:round/>
              <a:headEnd/>
              <a:tailEnd type="triangle" w="med" len="med"/>
            </a:ln>
          </p:spPr>
          <p:txBody>
            <a:bodyPr/>
            <a:lstStyle/>
            <a:p>
              <a:endParaRPr lang="ar-IQ"/>
            </a:p>
          </p:txBody>
        </p:sp>
        <p:sp>
          <p:nvSpPr>
            <p:cNvPr id="11286" name="Line 23"/>
            <p:cNvSpPr>
              <a:spLocks noChangeShapeType="1"/>
            </p:cNvSpPr>
            <p:nvPr/>
          </p:nvSpPr>
          <p:spPr bwMode="auto">
            <a:xfrm flipV="1">
              <a:off x="2115" y="3768"/>
              <a:ext cx="318" cy="107"/>
            </a:xfrm>
            <a:prstGeom prst="line">
              <a:avLst/>
            </a:prstGeom>
            <a:noFill/>
            <a:ln w="9525">
              <a:solidFill>
                <a:schemeClr val="tx1"/>
              </a:solidFill>
              <a:round/>
              <a:headEnd/>
              <a:tailEnd type="triangle" w="med" len="med"/>
            </a:ln>
          </p:spPr>
          <p:txBody>
            <a:bodyPr/>
            <a:lstStyle/>
            <a:p>
              <a:endParaRPr lang="ar-IQ"/>
            </a:p>
          </p:txBody>
        </p:sp>
        <p:sp>
          <p:nvSpPr>
            <p:cNvPr id="11287" name="Line 24"/>
            <p:cNvSpPr>
              <a:spLocks noChangeShapeType="1"/>
            </p:cNvSpPr>
            <p:nvPr/>
          </p:nvSpPr>
          <p:spPr bwMode="auto">
            <a:xfrm flipH="1" flipV="1">
              <a:off x="3198" y="2832"/>
              <a:ext cx="786" cy="603"/>
            </a:xfrm>
            <a:prstGeom prst="line">
              <a:avLst/>
            </a:prstGeom>
            <a:noFill/>
            <a:ln w="9525">
              <a:solidFill>
                <a:schemeClr val="tx1"/>
              </a:solidFill>
              <a:round/>
              <a:headEnd/>
              <a:tailEnd type="triangle" w="med" len="med"/>
            </a:ln>
          </p:spPr>
          <p:txBody>
            <a:bodyPr/>
            <a:lstStyle/>
            <a:p>
              <a:endParaRPr lang="ar-IQ"/>
            </a:p>
          </p:txBody>
        </p:sp>
      </p:grpSp>
      <p:sp>
        <p:nvSpPr>
          <p:cNvPr id="11280" name="Line 13"/>
          <p:cNvSpPr>
            <a:spLocks noChangeShapeType="1"/>
          </p:cNvSpPr>
          <p:nvPr/>
        </p:nvSpPr>
        <p:spPr bwMode="auto">
          <a:xfrm>
            <a:off x="8191500" y="3357563"/>
            <a:ext cx="0" cy="223837"/>
          </a:xfrm>
          <a:prstGeom prst="line">
            <a:avLst/>
          </a:prstGeom>
          <a:noFill/>
          <a:ln w="9525">
            <a:solidFill>
              <a:schemeClr val="tx1"/>
            </a:solidFill>
            <a:round/>
            <a:headEnd/>
            <a:tailEnd type="triangle" w="med" len="med"/>
          </a:ln>
        </p:spPr>
        <p:txBody>
          <a:bodyPr/>
          <a:lstStyle/>
          <a:p>
            <a:endParaRPr lang="ar-IQ"/>
          </a:p>
        </p:txBody>
      </p:sp>
      <p:sp>
        <p:nvSpPr>
          <p:cNvPr id="11282" name="Rectangle 2"/>
          <p:cNvSpPr>
            <a:spLocks noChangeArrowheads="1"/>
          </p:cNvSpPr>
          <p:nvPr/>
        </p:nvSpPr>
        <p:spPr bwMode="auto">
          <a:xfrm>
            <a:off x="685800" y="228600"/>
            <a:ext cx="7847013" cy="719138"/>
          </a:xfrm>
          <a:prstGeom prst="rect">
            <a:avLst/>
          </a:prstGeom>
          <a:solidFill>
            <a:srgbClr val="FFFFFF"/>
          </a:solidFill>
          <a:ln w="9525">
            <a:solidFill>
              <a:srgbClr val="000000"/>
            </a:solidFill>
            <a:miter lim="800000"/>
            <a:headEnd/>
            <a:tailEnd/>
          </a:ln>
        </p:spPr>
        <p:txBody>
          <a:bodyPr/>
          <a:lstStyle/>
          <a:p>
            <a:r>
              <a:rPr lang="en-US" sz="1400">
                <a:solidFill>
                  <a:schemeClr val="tx2"/>
                </a:solidFill>
                <a:latin typeface="Arial" pitchFamily="34" charset="0"/>
              </a:rPr>
              <a:t>Pathophysiology</a:t>
            </a:r>
            <a:r>
              <a:rPr lang="en-US" sz="3600">
                <a:solidFill>
                  <a:schemeClr val="tx2"/>
                </a:solidFill>
                <a:latin typeface="Arial" pitchFamily="34" charset="0"/>
              </a:rPr>
              <a:t> Peripheral Arterial Disease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4267200" y="1316038"/>
            <a:ext cx="1600200" cy="3810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defRPr/>
            </a:pPr>
            <a:r>
              <a:rPr lang="en-GB" sz="1400" b="1" dirty="0">
                <a:latin typeface="Arial" charset="0"/>
                <a:cs typeface="Arial" charset="0"/>
              </a:rPr>
              <a:t>Neuropathy</a:t>
            </a:r>
            <a:endParaRPr lang="en-US" sz="1400" b="1" dirty="0">
              <a:latin typeface="Arial" charset="0"/>
              <a:cs typeface="Arial" charset="0"/>
            </a:endParaRPr>
          </a:p>
        </p:txBody>
      </p:sp>
      <p:sp>
        <p:nvSpPr>
          <p:cNvPr id="10243" name="Line 8"/>
          <p:cNvSpPr>
            <a:spLocks noChangeShapeType="1"/>
          </p:cNvSpPr>
          <p:nvPr/>
        </p:nvSpPr>
        <p:spPr bwMode="auto">
          <a:xfrm flipV="1">
            <a:off x="2895600" y="1895475"/>
            <a:ext cx="4268788" cy="0"/>
          </a:xfrm>
          <a:prstGeom prst="line">
            <a:avLst/>
          </a:prstGeom>
          <a:noFill/>
          <a:ln w="9525">
            <a:solidFill>
              <a:schemeClr val="tx1"/>
            </a:solidFill>
            <a:round/>
            <a:headEnd/>
            <a:tailEnd/>
          </a:ln>
        </p:spPr>
        <p:txBody>
          <a:bodyPr/>
          <a:lstStyle/>
          <a:p>
            <a:endParaRPr lang="ar-IQ"/>
          </a:p>
        </p:txBody>
      </p:sp>
      <p:sp>
        <p:nvSpPr>
          <p:cNvPr id="10244" name="Line 9"/>
          <p:cNvSpPr>
            <a:spLocks noChangeShapeType="1"/>
          </p:cNvSpPr>
          <p:nvPr/>
        </p:nvSpPr>
        <p:spPr bwMode="auto">
          <a:xfrm>
            <a:off x="2895600" y="1898650"/>
            <a:ext cx="0" cy="381000"/>
          </a:xfrm>
          <a:prstGeom prst="line">
            <a:avLst/>
          </a:prstGeom>
          <a:noFill/>
          <a:ln w="9525">
            <a:solidFill>
              <a:schemeClr val="tx1"/>
            </a:solidFill>
            <a:round/>
            <a:headEnd/>
            <a:tailEnd type="triangle" w="med" len="med"/>
          </a:ln>
        </p:spPr>
        <p:txBody>
          <a:bodyPr/>
          <a:lstStyle/>
          <a:p>
            <a:endParaRPr lang="ar-IQ"/>
          </a:p>
        </p:txBody>
      </p:sp>
      <p:sp>
        <p:nvSpPr>
          <p:cNvPr id="10245" name="Line 11"/>
          <p:cNvSpPr>
            <a:spLocks noChangeShapeType="1"/>
          </p:cNvSpPr>
          <p:nvPr/>
        </p:nvSpPr>
        <p:spPr bwMode="auto">
          <a:xfrm>
            <a:off x="7164388" y="1898650"/>
            <a:ext cx="0" cy="381000"/>
          </a:xfrm>
          <a:prstGeom prst="line">
            <a:avLst/>
          </a:prstGeom>
          <a:noFill/>
          <a:ln w="9525">
            <a:solidFill>
              <a:schemeClr val="tx1"/>
            </a:solidFill>
            <a:round/>
            <a:headEnd/>
            <a:tailEnd type="triangle" w="med" len="med"/>
          </a:ln>
        </p:spPr>
        <p:txBody>
          <a:bodyPr/>
          <a:lstStyle/>
          <a:p>
            <a:endParaRPr lang="ar-IQ"/>
          </a:p>
        </p:txBody>
      </p:sp>
      <p:sp>
        <p:nvSpPr>
          <p:cNvPr id="18444" name="Rectangle 12"/>
          <p:cNvSpPr>
            <a:spLocks noChangeArrowheads="1"/>
          </p:cNvSpPr>
          <p:nvPr/>
        </p:nvSpPr>
        <p:spPr bwMode="auto">
          <a:xfrm>
            <a:off x="2362200" y="2276475"/>
            <a:ext cx="1143000" cy="304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GB" sz="1200" dirty="0">
                <a:latin typeface="Arial" charset="0"/>
                <a:cs typeface="Arial" charset="0"/>
              </a:rPr>
              <a:t>Motor</a:t>
            </a:r>
            <a:endParaRPr lang="en-US" sz="1200" dirty="0">
              <a:latin typeface="Arial" charset="0"/>
              <a:cs typeface="Arial" charset="0"/>
            </a:endParaRPr>
          </a:p>
        </p:txBody>
      </p:sp>
      <p:sp>
        <p:nvSpPr>
          <p:cNvPr id="10247" name="Rectangle 13"/>
          <p:cNvSpPr>
            <a:spLocks noChangeArrowheads="1"/>
          </p:cNvSpPr>
          <p:nvPr/>
        </p:nvSpPr>
        <p:spPr bwMode="auto">
          <a:xfrm>
            <a:off x="4572000" y="2276475"/>
            <a:ext cx="990600" cy="304800"/>
          </a:xfrm>
          <a:prstGeom prst="rect">
            <a:avLst/>
          </a:prstGeom>
          <a:solidFill>
            <a:srgbClr val="92D050"/>
          </a:solidFill>
          <a:ln w="9525">
            <a:solidFill>
              <a:schemeClr val="tx1"/>
            </a:solidFill>
            <a:miter lim="800000"/>
            <a:headEnd/>
            <a:tailEnd/>
          </a:ln>
        </p:spPr>
        <p:txBody>
          <a:bodyPr wrap="none" anchor="ctr"/>
          <a:lstStyle/>
          <a:p>
            <a:pPr algn="ctr"/>
            <a:r>
              <a:rPr lang="en-GB" sz="1200">
                <a:latin typeface="Arial" pitchFamily="34" charset="0"/>
              </a:rPr>
              <a:t>Sensory</a:t>
            </a:r>
            <a:endParaRPr lang="en-US" sz="1200">
              <a:latin typeface="Arial" pitchFamily="34" charset="0"/>
            </a:endParaRPr>
          </a:p>
        </p:txBody>
      </p:sp>
      <p:sp>
        <p:nvSpPr>
          <p:cNvPr id="10248" name="Rectangle 14"/>
          <p:cNvSpPr>
            <a:spLocks noChangeArrowheads="1"/>
          </p:cNvSpPr>
          <p:nvPr/>
        </p:nvSpPr>
        <p:spPr bwMode="auto">
          <a:xfrm>
            <a:off x="6705600" y="2276475"/>
            <a:ext cx="990600" cy="304800"/>
          </a:xfrm>
          <a:prstGeom prst="rect">
            <a:avLst/>
          </a:prstGeom>
          <a:solidFill>
            <a:schemeClr val="accent1"/>
          </a:solidFill>
          <a:ln w="9525">
            <a:solidFill>
              <a:schemeClr val="tx1"/>
            </a:solidFill>
            <a:miter lim="800000"/>
            <a:headEnd/>
            <a:tailEnd/>
          </a:ln>
        </p:spPr>
        <p:txBody>
          <a:bodyPr wrap="none" anchor="ctr"/>
          <a:lstStyle/>
          <a:p>
            <a:pPr algn="ctr"/>
            <a:r>
              <a:rPr lang="en-GB" sz="1200">
                <a:latin typeface="Arial" pitchFamily="34" charset="0"/>
              </a:rPr>
              <a:t>Autonomic</a:t>
            </a:r>
            <a:endParaRPr lang="en-US" sz="1200">
              <a:latin typeface="Arial" pitchFamily="34" charset="0"/>
            </a:endParaRPr>
          </a:p>
        </p:txBody>
      </p:sp>
      <p:sp>
        <p:nvSpPr>
          <p:cNvPr id="10249" name="Line 15"/>
          <p:cNvSpPr>
            <a:spLocks noChangeShapeType="1"/>
          </p:cNvSpPr>
          <p:nvPr/>
        </p:nvSpPr>
        <p:spPr bwMode="auto">
          <a:xfrm>
            <a:off x="5032375" y="2581275"/>
            <a:ext cx="0" cy="228600"/>
          </a:xfrm>
          <a:prstGeom prst="line">
            <a:avLst/>
          </a:prstGeom>
          <a:noFill/>
          <a:ln w="9525">
            <a:solidFill>
              <a:schemeClr val="tx1"/>
            </a:solidFill>
            <a:round/>
            <a:headEnd/>
            <a:tailEnd type="triangle" w="med" len="med"/>
          </a:ln>
        </p:spPr>
        <p:txBody>
          <a:bodyPr/>
          <a:lstStyle/>
          <a:p>
            <a:endParaRPr lang="ar-IQ"/>
          </a:p>
        </p:txBody>
      </p:sp>
      <p:sp>
        <p:nvSpPr>
          <p:cNvPr id="10250" name="Line 16"/>
          <p:cNvSpPr>
            <a:spLocks noChangeShapeType="1"/>
          </p:cNvSpPr>
          <p:nvPr/>
        </p:nvSpPr>
        <p:spPr bwMode="auto">
          <a:xfrm flipH="1">
            <a:off x="4067175" y="3190875"/>
            <a:ext cx="352425" cy="0"/>
          </a:xfrm>
          <a:prstGeom prst="line">
            <a:avLst/>
          </a:prstGeom>
          <a:noFill/>
          <a:ln w="9525">
            <a:solidFill>
              <a:schemeClr val="tx1"/>
            </a:solidFill>
            <a:round/>
            <a:headEnd/>
            <a:tailEnd/>
          </a:ln>
        </p:spPr>
        <p:txBody>
          <a:bodyPr/>
          <a:lstStyle/>
          <a:p>
            <a:endParaRPr lang="ar-IQ"/>
          </a:p>
        </p:txBody>
      </p:sp>
      <p:sp>
        <p:nvSpPr>
          <p:cNvPr id="10251" name="Line 19"/>
          <p:cNvSpPr>
            <a:spLocks noChangeShapeType="1"/>
          </p:cNvSpPr>
          <p:nvPr/>
        </p:nvSpPr>
        <p:spPr bwMode="auto">
          <a:xfrm>
            <a:off x="5041900" y="3571875"/>
            <a:ext cx="0" cy="228600"/>
          </a:xfrm>
          <a:prstGeom prst="line">
            <a:avLst/>
          </a:prstGeom>
          <a:noFill/>
          <a:ln w="9525">
            <a:solidFill>
              <a:schemeClr val="tx1"/>
            </a:solidFill>
            <a:round/>
            <a:headEnd/>
            <a:tailEnd type="triangle" w="med" len="med"/>
          </a:ln>
        </p:spPr>
        <p:txBody>
          <a:bodyPr/>
          <a:lstStyle/>
          <a:p>
            <a:endParaRPr lang="ar-IQ"/>
          </a:p>
        </p:txBody>
      </p:sp>
      <p:sp>
        <p:nvSpPr>
          <p:cNvPr id="10252" name="Rectangle 20"/>
          <p:cNvSpPr>
            <a:spLocks noChangeArrowheads="1"/>
          </p:cNvSpPr>
          <p:nvPr/>
        </p:nvSpPr>
        <p:spPr bwMode="auto">
          <a:xfrm>
            <a:off x="3124200" y="3886200"/>
            <a:ext cx="1143000" cy="381000"/>
          </a:xfrm>
          <a:prstGeom prst="rect">
            <a:avLst/>
          </a:prstGeom>
          <a:solidFill>
            <a:srgbClr val="92D050"/>
          </a:solidFill>
          <a:ln w="9525">
            <a:solidFill>
              <a:schemeClr val="tx1"/>
            </a:solidFill>
            <a:miter lim="800000"/>
            <a:headEnd/>
            <a:tailEnd/>
          </a:ln>
        </p:spPr>
        <p:txBody>
          <a:bodyPr wrap="none" anchor="ctr"/>
          <a:lstStyle/>
          <a:p>
            <a:pPr algn="ctr"/>
            <a:r>
              <a:rPr lang="en-US" sz="1200" dirty="0"/>
              <a:t>↓ </a:t>
            </a:r>
            <a:r>
              <a:rPr lang="en-US" sz="1200" dirty="0" err="1" smtClean="0">
                <a:latin typeface="Arial" pitchFamily="34" charset="0"/>
              </a:rPr>
              <a:t>nociception</a:t>
            </a:r>
            <a:endParaRPr lang="en-US" sz="1200" dirty="0" smtClean="0">
              <a:latin typeface="Arial" pitchFamily="34" charset="0"/>
            </a:endParaRPr>
          </a:p>
          <a:p>
            <a:pPr algn="ctr"/>
            <a:r>
              <a:rPr lang="en-US" sz="1200" dirty="0" smtClean="0">
                <a:latin typeface="Arial" pitchFamily="34" charset="0"/>
              </a:rPr>
              <a:t>( pain feeing)</a:t>
            </a:r>
            <a:endParaRPr lang="en-US" sz="1200" dirty="0">
              <a:latin typeface="Arial" pitchFamily="34" charset="0"/>
            </a:endParaRPr>
          </a:p>
        </p:txBody>
      </p:sp>
      <p:sp>
        <p:nvSpPr>
          <p:cNvPr id="10253" name="Rectangle 21"/>
          <p:cNvSpPr>
            <a:spLocks noChangeArrowheads="1"/>
          </p:cNvSpPr>
          <p:nvPr/>
        </p:nvSpPr>
        <p:spPr bwMode="auto">
          <a:xfrm flipV="1">
            <a:off x="4419600" y="2809875"/>
            <a:ext cx="1676400" cy="762000"/>
          </a:xfrm>
          <a:prstGeom prst="rect">
            <a:avLst/>
          </a:prstGeom>
          <a:solidFill>
            <a:srgbClr val="92D050"/>
          </a:solidFill>
          <a:ln w="9525">
            <a:solidFill>
              <a:schemeClr val="tx1"/>
            </a:solidFill>
            <a:miter lim="800000"/>
            <a:headEnd/>
            <a:tailEnd/>
          </a:ln>
        </p:spPr>
        <p:txBody>
          <a:bodyPr rot="10800000" wrap="none" anchor="ctr"/>
          <a:lstStyle/>
          <a:p>
            <a:pPr algn="ctr"/>
            <a:r>
              <a:rPr lang="en-GB" sz="1200" dirty="0">
                <a:latin typeface="Arial" pitchFamily="34" charset="0"/>
              </a:rPr>
              <a:t>↓ </a:t>
            </a:r>
            <a:r>
              <a:rPr lang="en-GB" sz="1200" dirty="0" err="1">
                <a:latin typeface="Arial" pitchFamily="34" charset="0"/>
              </a:rPr>
              <a:t>Proprioception</a:t>
            </a:r>
            <a:r>
              <a:rPr lang="en-GB" sz="1200" dirty="0">
                <a:latin typeface="Arial" pitchFamily="34" charset="0"/>
              </a:rPr>
              <a:t>,</a:t>
            </a:r>
          </a:p>
          <a:p>
            <a:pPr algn="ctr"/>
            <a:r>
              <a:rPr lang="en-GB" sz="1200" dirty="0">
                <a:latin typeface="Arial" pitchFamily="34" charset="0"/>
              </a:rPr>
              <a:t>Unawareness</a:t>
            </a:r>
          </a:p>
          <a:p>
            <a:pPr algn="ctr"/>
            <a:r>
              <a:rPr lang="en-GB" sz="1200" dirty="0">
                <a:latin typeface="Arial" pitchFamily="34" charset="0"/>
              </a:rPr>
              <a:t>of foot position</a:t>
            </a:r>
            <a:endParaRPr lang="en-US" sz="1200" dirty="0">
              <a:latin typeface="Arial" pitchFamily="34" charset="0"/>
            </a:endParaRPr>
          </a:p>
        </p:txBody>
      </p:sp>
      <p:sp>
        <p:nvSpPr>
          <p:cNvPr id="10254" name="Line 34"/>
          <p:cNvSpPr>
            <a:spLocks noChangeShapeType="1"/>
          </p:cNvSpPr>
          <p:nvPr/>
        </p:nvSpPr>
        <p:spPr bwMode="auto">
          <a:xfrm>
            <a:off x="6781800" y="2809875"/>
            <a:ext cx="1452563" cy="0"/>
          </a:xfrm>
          <a:prstGeom prst="line">
            <a:avLst/>
          </a:prstGeom>
          <a:noFill/>
          <a:ln w="9525">
            <a:solidFill>
              <a:schemeClr val="tx1"/>
            </a:solidFill>
            <a:round/>
            <a:headEnd/>
            <a:tailEnd/>
          </a:ln>
        </p:spPr>
        <p:txBody>
          <a:bodyPr/>
          <a:lstStyle/>
          <a:p>
            <a:endParaRPr lang="ar-IQ"/>
          </a:p>
        </p:txBody>
      </p:sp>
      <p:sp>
        <p:nvSpPr>
          <p:cNvPr id="10255" name="Line 35"/>
          <p:cNvSpPr>
            <a:spLocks noChangeShapeType="1"/>
          </p:cNvSpPr>
          <p:nvPr/>
        </p:nvSpPr>
        <p:spPr bwMode="auto">
          <a:xfrm flipH="1">
            <a:off x="6786563" y="2581275"/>
            <a:ext cx="0" cy="609600"/>
          </a:xfrm>
          <a:prstGeom prst="line">
            <a:avLst/>
          </a:prstGeom>
          <a:noFill/>
          <a:ln w="9525">
            <a:solidFill>
              <a:schemeClr val="tx1"/>
            </a:solidFill>
            <a:round/>
            <a:headEnd/>
            <a:tailEnd type="triangle" w="med" len="med"/>
          </a:ln>
        </p:spPr>
        <p:txBody>
          <a:bodyPr/>
          <a:lstStyle/>
          <a:p>
            <a:endParaRPr lang="ar-IQ"/>
          </a:p>
        </p:txBody>
      </p:sp>
      <p:sp>
        <p:nvSpPr>
          <p:cNvPr id="10256" name="Line 36"/>
          <p:cNvSpPr>
            <a:spLocks noChangeShapeType="1"/>
          </p:cNvSpPr>
          <p:nvPr/>
        </p:nvSpPr>
        <p:spPr bwMode="auto">
          <a:xfrm>
            <a:off x="8229600" y="2809875"/>
            <a:ext cx="0" cy="381000"/>
          </a:xfrm>
          <a:prstGeom prst="line">
            <a:avLst/>
          </a:prstGeom>
          <a:noFill/>
          <a:ln w="9525">
            <a:solidFill>
              <a:schemeClr val="tx1"/>
            </a:solidFill>
            <a:round/>
            <a:headEnd/>
            <a:tailEnd type="triangle" w="med" len="med"/>
          </a:ln>
        </p:spPr>
        <p:txBody>
          <a:bodyPr/>
          <a:lstStyle/>
          <a:p>
            <a:endParaRPr lang="ar-IQ"/>
          </a:p>
        </p:txBody>
      </p:sp>
      <p:sp>
        <p:nvSpPr>
          <p:cNvPr id="10257" name="Rectangle 37"/>
          <p:cNvSpPr>
            <a:spLocks noChangeArrowheads="1"/>
          </p:cNvSpPr>
          <p:nvPr/>
        </p:nvSpPr>
        <p:spPr bwMode="auto">
          <a:xfrm>
            <a:off x="7620000" y="3200400"/>
            <a:ext cx="1295400" cy="381000"/>
          </a:xfrm>
          <a:prstGeom prst="rect">
            <a:avLst/>
          </a:prstGeom>
          <a:solidFill>
            <a:schemeClr val="accent1"/>
          </a:solidFill>
          <a:ln w="9525">
            <a:solidFill>
              <a:schemeClr val="tx1"/>
            </a:solidFill>
            <a:miter lim="800000"/>
            <a:headEnd/>
            <a:tailEnd/>
          </a:ln>
        </p:spPr>
        <p:txBody>
          <a:bodyPr wrap="none" anchor="ctr"/>
          <a:lstStyle/>
          <a:p>
            <a:pPr algn="ctr"/>
            <a:r>
              <a:rPr lang="en-GB" sz="1200">
                <a:latin typeface="Arial" pitchFamily="34" charset="0"/>
              </a:rPr>
              <a:t>A-V Shunt* open</a:t>
            </a:r>
          </a:p>
          <a:p>
            <a:pPr algn="ctr"/>
            <a:r>
              <a:rPr lang="en-GB" sz="1200">
                <a:latin typeface="Arial" pitchFamily="34" charset="0"/>
              </a:rPr>
              <a:t>Permanent</a:t>
            </a:r>
            <a:endParaRPr lang="en-US" sz="1200">
              <a:latin typeface="Arial" pitchFamily="34" charset="0"/>
            </a:endParaRPr>
          </a:p>
        </p:txBody>
      </p:sp>
      <p:sp>
        <p:nvSpPr>
          <p:cNvPr id="10258" name="Rectangle 39"/>
          <p:cNvSpPr>
            <a:spLocks noChangeArrowheads="1"/>
          </p:cNvSpPr>
          <p:nvPr/>
        </p:nvSpPr>
        <p:spPr bwMode="auto">
          <a:xfrm>
            <a:off x="7586663" y="3810000"/>
            <a:ext cx="1295400" cy="381000"/>
          </a:xfrm>
          <a:prstGeom prst="rect">
            <a:avLst/>
          </a:prstGeom>
          <a:solidFill>
            <a:schemeClr val="accent1"/>
          </a:solidFill>
          <a:ln w="9525">
            <a:solidFill>
              <a:schemeClr val="tx1"/>
            </a:solidFill>
            <a:miter lim="800000"/>
            <a:headEnd/>
            <a:tailEnd/>
          </a:ln>
        </p:spPr>
        <p:txBody>
          <a:bodyPr wrap="none" anchor="ctr"/>
          <a:lstStyle/>
          <a:p>
            <a:pPr algn="ctr"/>
            <a:r>
              <a:rPr lang="en-GB" sz="1200">
                <a:latin typeface="Arial" pitchFamily="34" charset="0"/>
              </a:rPr>
              <a:t>Increase foot</a:t>
            </a:r>
          </a:p>
          <a:p>
            <a:pPr algn="ctr"/>
            <a:r>
              <a:rPr lang="en-GB" sz="1200">
                <a:latin typeface="Arial" pitchFamily="34" charset="0"/>
              </a:rPr>
              <a:t>Blood flow</a:t>
            </a:r>
            <a:endParaRPr lang="en-US" sz="1200">
              <a:latin typeface="Arial" pitchFamily="34" charset="0"/>
            </a:endParaRPr>
          </a:p>
        </p:txBody>
      </p:sp>
      <p:sp>
        <p:nvSpPr>
          <p:cNvPr id="10259" name="Rectangle 41"/>
          <p:cNvSpPr>
            <a:spLocks noChangeArrowheads="1"/>
          </p:cNvSpPr>
          <p:nvPr/>
        </p:nvSpPr>
        <p:spPr bwMode="auto">
          <a:xfrm>
            <a:off x="7696200" y="4495800"/>
            <a:ext cx="1303338" cy="533400"/>
          </a:xfrm>
          <a:prstGeom prst="rect">
            <a:avLst/>
          </a:prstGeom>
          <a:solidFill>
            <a:schemeClr val="accent1"/>
          </a:solidFill>
          <a:ln w="9525">
            <a:solidFill>
              <a:schemeClr val="tx1"/>
            </a:solidFill>
            <a:miter lim="800000"/>
            <a:headEnd/>
            <a:tailEnd/>
          </a:ln>
        </p:spPr>
        <p:txBody>
          <a:bodyPr wrap="none" anchor="ctr"/>
          <a:lstStyle/>
          <a:p>
            <a:pPr algn="ctr"/>
            <a:r>
              <a:rPr lang="en-GB" sz="1200">
                <a:latin typeface="Arial" pitchFamily="34" charset="0"/>
              </a:rPr>
              <a:t>Bulging foot veins,</a:t>
            </a:r>
          </a:p>
          <a:p>
            <a:pPr algn="ctr"/>
            <a:r>
              <a:rPr lang="en-GB" sz="1200">
                <a:latin typeface="Arial" pitchFamily="34" charset="0"/>
              </a:rPr>
              <a:t>Warm foot</a:t>
            </a:r>
            <a:endParaRPr lang="en-US" sz="1200">
              <a:latin typeface="Arial" pitchFamily="34" charset="0"/>
            </a:endParaRPr>
          </a:p>
        </p:txBody>
      </p:sp>
      <p:sp>
        <p:nvSpPr>
          <p:cNvPr id="10260" name="Rectangle 42"/>
          <p:cNvSpPr>
            <a:spLocks noChangeArrowheads="1"/>
          </p:cNvSpPr>
          <p:nvPr/>
        </p:nvSpPr>
        <p:spPr bwMode="auto">
          <a:xfrm>
            <a:off x="6477000" y="3200400"/>
            <a:ext cx="876300" cy="381000"/>
          </a:xfrm>
          <a:prstGeom prst="rect">
            <a:avLst/>
          </a:prstGeom>
          <a:solidFill>
            <a:schemeClr val="accent1"/>
          </a:solidFill>
          <a:ln w="9525">
            <a:solidFill>
              <a:schemeClr val="tx1"/>
            </a:solidFill>
            <a:miter lim="800000"/>
            <a:headEnd/>
            <a:tailEnd/>
          </a:ln>
        </p:spPr>
        <p:txBody>
          <a:bodyPr wrap="none" anchor="ctr"/>
          <a:lstStyle/>
          <a:p>
            <a:pPr algn="ctr"/>
            <a:r>
              <a:rPr lang="en-GB" sz="1200">
                <a:latin typeface="Arial" pitchFamily="34" charset="0"/>
              </a:rPr>
              <a:t>Reduced </a:t>
            </a:r>
          </a:p>
          <a:p>
            <a:pPr algn="ctr"/>
            <a:r>
              <a:rPr lang="en-GB" sz="1200">
                <a:latin typeface="Arial" pitchFamily="34" charset="0"/>
              </a:rPr>
              <a:t>sweating</a:t>
            </a:r>
            <a:endParaRPr lang="en-US" sz="1200">
              <a:latin typeface="Arial" pitchFamily="34" charset="0"/>
            </a:endParaRPr>
          </a:p>
        </p:txBody>
      </p:sp>
      <p:sp>
        <p:nvSpPr>
          <p:cNvPr id="10261" name="Line 44"/>
          <p:cNvSpPr>
            <a:spLocks noChangeShapeType="1"/>
          </p:cNvSpPr>
          <p:nvPr/>
        </p:nvSpPr>
        <p:spPr bwMode="auto">
          <a:xfrm>
            <a:off x="6786563" y="3571875"/>
            <a:ext cx="0" cy="228600"/>
          </a:xfrm>
          <a:prstGeom prst="line">
            <a:avLst/>
          </a:prstGeom>
          <a:noFill/>
          <a:ln w="9525">
            <a:solidFill>
              <a:schemeClr val="tx1"/>
            </a:solidFill>
            <a:round/>
            <a:headEnd/>
            <a:tailEnd type="triangle" w="med" len="med"/>
          </a:ln>
        </p:spPr>
        <p:txBody>
          <a:bodyPr/>
          <a:lstStyle/>
          <a:p>
            <a:endParaRPr lang="ar-IQ"/>
          </a:p>
        </p:txBody>
      </p:sp>
      <p:sp>
        <p:nvSpPr>
          <p:cNvPr id="10262" name="Rectangle 45"/>
          <p:cNvSpPr>
            <a:spLocks noChangeArrowheads="1"/>
          </p:cNvSpPr>
          <p:nvPr/>
        </p:nvSpPr>
        <p:spPr bwMode="auto">
          <a:xfrm>
            <a:off x="6477000" y="3810000"/>
            <a:ext cx="876300" cy="457200"/>
          </a:xfrm>
          <a:prstGeom prst="rect">
            <a:avLst/>
          </a:prstGeom>
          <a:solidFill>
            <a:schemeClr val="accent1"/>
          </a:solidFill>
          <a:ln w="9525">
            <a:solidFill>
              <a:schemeClr val="tx1"/>
            </a:solidFill>
            <a:miter lim="800000"/>
            <a:headEnd/>
            <a:tailEnd/>
          </a:ln>
        </p:spPr>
        <p:txBody>
          <a:bodyPr wrap="none" anchor="ctr"/>
          <a:lstStyle/>
          <a:p>
            <a:pPr algn="ctr"/>
            <a:r>
              <a:rPr lang="en-GB" sz="1200">
                <a:latin typeface="Arial" pitchFamily="34" charset="0"/>
              </a:rPr>
              <a:t>Dry skin</a:t>
            </a:r>
            <a:endParaRPr lang="en-US" sz="1200">
              <a:latin typeface="Arial" pitchFamily="34" charset="0"/>
            </a:endParaRPr>
          </a:p>
        </p:txBody>
      </p:sp>
      <p:sp>
        <p:nvSpPr>
          <p:cNvPr id="10263" name="Rectangle 47"/>
          <p:cNvSpPr>
            <a:spLocks noChangeArrowheads="1"/>
          </p:cNvSpPr>
          <p:nvPr/>
        </p:nvSpPr>
        <p:spPr bwMode="auto">
          <a:xfrm>
            <a:off x="6477000" y="4495800"/>
            <a:ext cx="1109663" cy="457200"/>
          </a:xfrm>
          <a:prstGeom prst="rect">
            <a:avLst/>
          </a:prstGeom>
          <a:solidFill>
            <a:schemeClr val="accent1"/>
          </a:solidFill>
          <a:ln w="9525">
            <a:solidFill>
              <a:schemeClr val="tx1"/>
            </a:solidFill>
            <a:miter lim="800000"/>
            <a:headEnd/>
            <a:tailEnd/>
          </a:ln>
        </p:spPr>
        <p:txBody>
          <a:bodyPr wrap="none" anchor="ctr"/>
          <a:lstStyle/>
          <a:p>
            <a:pPr algn="ctr"/>
            <a:r>
              <a:rPr lang="en-GB" sz="1200">
                <a:latin typeface="Arial" pitchFamily="34" charset="0"/>
              </a:rPr>
              <a:t>Fissures and</a:t>
            </a:r>
          </a:p>
          <a:p>
            <a:pPr algn="ctr"/>
            <a:r>
              <a:rPr lang="en-GB" sz="1200">
                <a:latin typeface="Arial" pitchFamily="34" charset="0"/>
              </a:rPr>
              <a:t>cracks</a:t>
            </a:r>
            <a:endParaRPr lang="en-US" sz="1200">
              <a:latin typeface="Arial" pitchFamily="34" charset="0"/>
            </a:endParaRPr>
          </a:p>
        </p:txBody>
      </p:sp>
      <p:sp>
        <p:nvSpPr>
          <p:cNvPr id="10264" name="Line 50"/>
          <p:cNvSpPr>
            <a:spLocks noChangeShapeType="1"/>
          </p:cNvSpPr>
          <p:nvPr/>
        </p:nvSpPr>
        <p:spPr bwMode="auto">
          <a:xfrm>
            <a:off x="2895600" y="2581275"/>
            <a:ext cx="0" cy="228600"/>
          </a:xfrm>
          <a:prstGeom prst="line">
            <a:avLst/>
          </a:prstGeom>
          <a:noFill/>
          <a:ln w="9525">
            <a:solidFill>
              <a:schemeClr val="tx1"/>
            </a:solidFill>
            <a:round/>
            <a:headEnd/>
            <a:tailEnd type="triangle" w="med" len="med"/>
          </a:ln>
        </p:spPr>
        <p:txBody>
          <a:bodyPr/>
          <a:lstStyle/>
          <a:p>
            <a:endParaRPr lang="ar-IQ"/>
          </a:p>
        </p:txBody>
      </p:sp>
      <p:sp>
        <p:nvSpPr>
          <p:cNvPr id="18483" name="Rectangle 51"/>
          <p:cNvSpPr>
            <a:spLocks noChangeArrowheads="1"/>
          </p:cNvSpPr>
          <p:nvPr/>
        </p:nvSpPr>
        <p:spPr bwMode="auto">
          <a:xfrm>
            <a:off x="2362200" y="2809875"/>
            <a:ext cx="1371600" cy="762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GB" sz="1200">
                <a:latin typeface="Arial" charset="0"/>
                <a:cs typeface="Arial" charset="0"/>
              </a:rPr>
              <a:t>Muscle wasting</a:t>
            </a:r>
          </a:p>
          <a:p>
            <a:pPr algn="ctr">
              <a:defRPr/>
            </a:pPr>
            <a:r>
              <a:rPr lang="en-GB" sz="1200">
                <a:latin typeface="Arial" charset="0"/>
                <a:cs typeface="Arial" charset="0"/>
              </a:rPr>
              <a:t>Foot weakness</a:t>
            </a:r>
          </a:p>
          <a:p>
            <a:pPr algn="ctr">
              <a:defRPr/>
            </a:pPr>
            <a:r>
              <a:rPr lang="en-GB" sz="1200">
                <a:latin typeface="Arial" charset="0"/>
                <a:cs typeface="Arial" charset="0"/>
              </a:rPr>
              <a:t>Postural deviation</a:t>
            </a:r>
            <a:endParaRPr lang="en-US" sz="1200">
              <a:latin typeface="Arial" charset="0"/>
              <a:cs typeface="Arial" charset="0"/>
            </a:endParaRPr>
          </a:p>
        </p:txBody>
      </p:sp>
      <p:sp>
        <p:nvSpPr>
          <p:cNvPr id="18489" name="Rectangle 57"/>
          <p:cNvSpPr>
            <a:spLocks noChangeArrowheads="1"/>
          </p:cNvSpPr>
          <p:nvPr/>
        </p:nvSpPr>
        <p:spPr bwMode="auto">
          <a:xfrm>
            <a:off x="2286000" y="4648200"/>
            <a:ext cx="14478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GB" sz="1200">
                <a:latin typeface="Arial" charset="0"/>
                <a:cs typeface="Arial" charset="0"/>
              </a:rPr>
              <a:t>Deformities, stress</a:t>
            </a:r>
          </a:p>
          <a:p>
            <a:pPr algn="ctr">
              <a:defRPr/>
            </a:pPr>
            <a:r>
              <a:rPr lang="en-GB" sz="1200">
                <a:latin typeface="Arial" charset="0"/>
                <a:cs typeface="Arial" charset="0"/>
              </a:rPr>
              <a:t>and shear pressures</a:t>
            </a:r>
            <a:endParaRPr lang="en-US" sz="1200">
              <a:latin typeface="Arial" charset="0"/>
              <a:cs typeface="Arial" charset="0"/>
            </a:endParaRPr>
          </a:p>
        </p:txBody>
      </p:sp>
      <p:sp>
        <p:nvSpPr>
          <p:cNvPr id="10267" name="Line 66"/>
          <p:cNvSpPr>
            <a:spLocks noChangeShapeType="1"/>
          </p:cNvSpPr>
          <p:nvPr/>
        </p:nvSpPr>
        <p:spPr bwMode="auto">
          <a:xfrm flipH="1">
            <a:off x="6781800" y="5032375"/>
            <a:ext cx="1376363" cy="606425"/>
          </a:xfrm>
          <a:prstGeom prst="line">
            <a:avLst/>
          </a:prstGeom>
          <a:noFill/>
          <a:ln w="9525">
            <a:solidFill>
              <a:schemeClr val="tx1"/>
            </a:solidFill>
            <a:round/>
            <a:headEnd/>
            <a:tailEnd type="triangle" w="med" len="med"/>
          </a:ln>
        </p:spPr>
        <p:txBody>
          <a:bodyPr/>
          <a:lstStyle/>
          <a:p>
            <a:endParaRPr lang="ar-IQ"/>
          </a:p>
        </p:txBody>
      </p:sp>
      <p:sp>
        <p:nvSpPr>
          <p:cNvPr id="10268" name="Line 67"/>
          <p:cNvSpPr>
            <a:spLocks noChangeShapeType="1"/>
          </p:cNvSpPr>
          <p:nvPr/>
        </p:nvSpPr>
        <p:spPr bwMode="auto">
          <a:xfrm flipH="1">
            <a:off x="6477000" y="4953000"/>
            <a:ext cx="331788" cy="685800"/>
          </a:xfrm>
          <a:prstGeom prst="line">
            <a:avLst/>
          </a:prstGeom>
          <a:noFill/>
          <a:ln w="9525">
            <a:solidFill>
              <a:schemeClr val="tx1"/>
            </a:solidFill>
            <a:round/>
            <a:headEnd/>
            <a:tailEnd type="triangle" w="med" len="med"/>
          </a:ln>
        </p:spPr>
        <p:txBody>
          <a:bodyPr/>
          <a:lstStyle/>
          <a:p>
            <a:endParaRPr lang="ar-IQ"/>
          </a:p>
        </p:txBody>
      </p:sp>
      <p:sp>
        <p:nvSpPr>
          <p:cNvPr id="10270" name="Rectangle 71"/>
          <p:cNvSpPr>
            <a:spLocks noChangeArrowheads="1"/>
          </p:cNvSpPr>
          <p:nvPr/>
        </p:nvSpPr>
        <p:spPr bwMode="auto">
          <a:xfrm>
            <a:off x="2452688" y="5638800"/>
            <a:ext cx="866775" cy="381000"/>
          </a:xfrm>
          <a:prstGeom prst="rect">
            <a:avLst/>
          </a:prstGeom>
          <a:solidFill>
            <a:srgbClr val="FFFF00"/>
          </a:solidFill>
          <a:ln w="9525">
            <a:solidFill>
              <a:schemeClr val="tx1"/>
            </a:solidFill>
            <a:miter lim="800000"/>
            <a:headEnd/>
            <a:tailEnd/>
          </a:ln>
        </p:spPr>
        <p:txBody>
          <a:bodyPr wrap="none" anchor="ctr"/>
          <a:lstStyle/>
          <a:p>
            <a:pPr algn="ctr"/>
            <a:r>
              <a:rPr lang="en-GB" sz="1200">
                <a:latin typeface="Arial" pitchFamily="34" charset="0"/>
              </a:rPr>
              <a:t>Trauma</a:t>
            </a:r>
            <a:endParaRPr lang="en-US" sz="1200">
              <a:latin typeface="Arial" pitchFamily="34" charset="0"/>
            </a:endParaRPr>
          </a:p>
        </p:txBody>
      </p:sp>
      <p:sp>
        <p:nvSpPr>
          <p:cNvPr id="10271" name="Line 77"/>
          <p:cNvSpPr>
            <a:spLocks noChangeShapeType="1"/>
          </p:cNvSpPr>
          <p:nvPr/>
        </p:nvSpPr>
        <p:spPr bwMode="auto">
          <a:xfrm flipH="1" flipV="1">
            <a:off x="6781800" y="5818188"/>
            <a:ext cx="782638" cy="0"/>
          </a:xfrm>
          <a:prstGeom prst="line">
            <a:avLst/>
          </a:prstGeom>
          <a:noFill/>
          <a:ln w="9525">
            <a:solidFill>
              <a:schemeClr val="tx1"/>
            </a:solidFill>
            <a:round/>
            <a:headEnd/>
            <a:tailEnd type="triangle" w="med" len="med"/>
          </a:ln>
        </p:spPr>
        <p:txBody>
          <a:bodyPr/>
          <a:lstStyle/>
          <a:p>
            <a:endParaRPr lang="ar-IQ"/>
          </a:p>
        </p:txBody>
      </p:sp>
      <p:cxnSp>
        <p:nvCxnSpPr>
          <p:cNvPr id="10272" name="Straight Connector 66"/>
          <p:cNvCxnSpPr>
            <a:cxnSpLocks noChangeShapeType="1"/>
            <a:stCxn id="10244" idx="0"/>
            <a:endCxn id="10244" idx="0"/>
          </p:cNvCxnSpPr>
          <p:nvPr/>
        </p:nvCxnSpPr>
        <p:spPr bwMode="auto">
          <a:xfrm>
            <a:off x="2895600" y="1898650"/>
            <a:ext cx="0" cy="0"/>
          </a:xfrm>
          <a:prstGeom prst="line">
            <a:avLst/>
          </a:prstGeom>
          <a:noFill/>
          <a:ln w="9525" algn="ctr">
            <a:solidFill>
              <a:srgbClr val="00CC98"/>
            </a:solidFill>
            <a:round/>
            <a:headEnd/>
            <a:tailEnd/>
          </a:ln>
        </p:spPr>
      </p:cxnSp>
      <p:sp>
        <p:nvSpPr>
          <p:cNvPr id="10273" name="Line 75"/>
          <p:cNvSpPr>
            <a:spLocks noChangeShapeType="1"/>
          </p:cNvSpPr>
          <p:nvPr/>
        </p:nvSpPr>
        <p:spPr bwMode="auto">
          <a:xfrm>
            <a:off x="2995613" y="5029200"/>
            <a:ext cx="942975" cy="609600"/>
          </a:xfrm>
          <a:prstGeom prst="line">
            <a:avLst/>
          </a:prstGeom>
          <a:noFill/>
          <a:ln w="9525">
            <a:solidFill>
              <a:schemeClr val="tx1"/>
            </a:solidFill>
            <a:round/>
            <a:headEnd/>
            <a:tailEnd type="triangle" w="med" len="med"/>
          </a:ln>
        </p:spPr>
        <p:txBody>
          <a:bodyPr/>
          <a:lstStyle/>
          <a:p>
            <a:endParaRPr lang="ar-IQ"/>
          </a:p>
        </p:txBody>
      </p:sp>
      <p:sp>
        <p:nvSpPr>
          <p:cNvPr id="10274" name="Line 67"/>
          <p:cNvSpPr>
            <a:spLocks noChangeShapeType="1"/>
          </p:cNvSpPr>
          <p:nvPr/>
        </p:nvSpPr>
        <p:spPr bwMode="auto">
          <a:xfrm>
            <a:off x="4067175" y="4267200"/>
            <a:ext cx="200025" cy="1066800"/>
          </a:xfrm>
          <a:prstGeom prst="line">
            <a:avLst/>
          </a:prstGeom>
          <a:noFill/>
          <a:ln w="9525">
            <a:solidFill>
              <a:schemeClr val="tx1"/>
            </a:solidFill>
            <a:round/>
            <a:headEnd/>
            <a:tailEnd type="triangle" w="med" len="med"/>
          </a:ln>
        </p:spPr>
        <p:txBody>
          <a:bodyPr/>
          <a:lstStyle/>
          <a:p>
            <a:endParaRPr lang="ar-IQ"/>
          </a:p>
        </p:txBody>
      </p:sp>
      <p:sp>
        <p:nvSpPr>
          <p:cNvPr id="10275" name="Line 67"/>
          <p:cNvSpPr>
            <a:spLocks noChangeShapeType="1"/>
          </p:cNvSpPr>
          <p:nvPr/>
        </p:nvSpPr>
        <p:spPr bwMode="auto">
          <a:xfrm flipH="1">
            <a:off x="4067175" y="3200400"/>
            <a:ext cx="19050" cy="685800"/>
          </a:xfrm>
          <a:prstGeom prst="line">
            <a:avLst/>
          </a:prstGeom>
          <a:noFill/>
          <a:ln w="9525">
            <a:solidFill>
              <a:schemeClr val="tx1"/>
            </a:solidFill>
            <a:round/>
            <a:headEnd/>
            <a:tailEnd type="triangle" w="med" len="med"/>
          </a:ln>
        </p:spPr>
        <p:txBody>
          <a:bodyPr/>
          <a:lstStyle/>
          <a:p>
            <a:endParaRPr lang="ar-IQ"/>
          </a:p>
        </p:txBody>
      </p:sp>
      <p:sp>
        <p:nvSpPr>
          <p:cNvPr id="10276" name="Line 75"/>
          <p:cNvSpPr>
            <a:spLocks noChangeShapeType="1"/>
          </p:cNvSpPr>
          <p:nvPr/>
        </p:nvSpPr>
        <p:spPr bwMode="auto">
          <a:xfrm>
            <a:off x="3319463" y="5811838"/>
            <a:ext cx="414337" cy="0"/>
          </a:xfrm>
          <a:prstGeom prst="line">
            <a:avLst/>
          </a:prstGeom>
          <a:noFill/>
          <a:ln w="9525">
            <a:solidFill>
              <a:schemeClr val="tx1"/>
            </a:solidFill>
            <a:round/>
            <a:headEnd/>
            <a:tailEnd type="triangle" w="med" len="med"/>
          </a:ln>
        </p:spPr>
        <p:txBody>
          <a:bodyPr/>
          <a:lstStyle/>
          <a:p>
            <a:endParaRPr lang="ar-IQ"/>
          </a:p>
        </p:txBody>
      </p:sp>
      <p:sp>
        <p:nvSpPr>
          <p:cNvPr id="10277" name="Line 67"/>
          <p:cNvSpPr>
            <a:spLocks noChangeShapeType="1"/>
          </p:cNvSpPr>
          <p:nvPr/>
        </p:nvSpPr>
        <p:spPr bwMode="auto">
          <a:xfrm>
            <a:off x="5032375" y="1697038"/>
            <a:ext cx="0" cy="579437"/>
          </a:xfrm>
          <a:prstGeom prst="line">
            <a:avLst/>
          </a:prstGeom>
          <a:noFill/>
          <a:ln w="9525">
            <a:solidFill>
              <a:schemeClr val="tx1"/>
            </a:solidFill>
            <a:round/>
            <a:headEnd/>
            <a:tailEnd type="triangle" w="med" len="med"/>
          </a:ln>
        </p:spPr>
        <p:txBody>
          <a:bodyPr/>
          <a:lstStyle/>
          <a:p>
            <a:endParaRPr lang="ar-IQ"/>
          </a:p>
        </p:txBody>
      </p:sp>
      <p:sp>
        <p:nvSpPr>
          <p:cNvPr id="10278" name="Line 67"/>
          <p:cNvSpPr>
            <a:spLocks noChangeShapeType="1"/>
          </p:cNvSpPr>
          <p:nvPr/>
        </p:nvSpPr>
        <p:spPr bwMode="auto">
          <a:xfrm>
            <a:off x="2886075" y="3571875"/>
            <a:ext cx="0" cy="1066800"/>
          </a:xfrm>
          <a:prstGeom prst="line">
            <a:avLst/>
          </a:prstGeom>
          <a:noFill/>
          <a:ln w="9525">
            <a:solidFill>
              <a:schemeClr val="tx1"/>
            </a:solidFill>
            <a:round/>
            <a:headEnd/>
            <a:tailEnd type="triangle" w="med" len="med"/>
          </a:ln>
        </p:spPr>
        <p:txBody>
          <a:bodyPr/>
          <a:lstStyle/>
          <a:p>
            <a:endParaRPr lang="ar-IQ"/>
          </a:p>
        </p:txBody>
      </p:sp>
      <p:cxnSp>
        <p:nvCxnSpPr>
          <p:cNvPr id="10279" name="Straight Arrow Connector 78"/>
          <p:cNvCxnSpPr>
            <a:cxnSpLocks noChangeShapeType="1"/>
            <a:stCxn id="10253" idx="1"/>
            <a:endCxn id="10253" idx="1"/>
          </p:cNvCxnSpPr>
          <p:nvPr/>
        </p:nvCxnSpPr>
        <p:spPr bwMode="auto">
          <a:xfrm>
            <a:off x="4419600" y="3190875"/>
            <a:ext cx="0" cy="0"/>
          </a:xfrm>
          <a:prstGeom prst="straightConnector1">
            <a:avLst/>
          </a:prstGeom>
          <a:noFill/>
          <a:ln w="9525" algn="ctr">
            <a:solidFill>
              <a:schemeClr val="tx1"/>
            </a:solidFill>
            <a:round/>
            <a:headEnd/>
            <a:tailEnd type="arrow" w="med" len="med"/>
          </a:ln>
        </p:spPr>
      </p:cxnSp>
      <p:sp>
        <p:nvSpPr>
          <p:cNvPr id="10280" name="Line 46"/>
          <p:cNvSpPr>
            <a:spLocks noChangeShapeType="1"/>
          </p:cNvSpPr>
          <p:nvPr/>
        </p:nvSpPr>
        <p:spPr bwMode="auto">
          <a:xfrm flipH="1">
            <a:off x="5032375" y="4962525"/>
            <a:ext cx="1588" cy="371475"/>
          </a:xfrm>
          <a:prstGeom prst="line">
            <a:avLst/>
          </a:prstGeom>
          <a:noFill/>
          <a:ln w="9525">
            <a:solidFill>
              <a:schemeClr val="tx1"/>
            </a:solidFill>
            <a:round/>
            <a:headEnd/>
            <a:tailEnd type="triangle" w="med" len="med"/>
          </a:ln>
        </p:spPr>
        <p:txBody>
          <a:bodyPr/>
          <a:lstStyle/>
          <a:p>
            <a:endParaRPr lang="ar-IQ"/>
          </a:p>
        </p:txBody>
      </p:sp>
      <p:sp>
        <p:nvSpPr>
          <p:cNvPr id="10281" name="Rectangle 26"/>
          <p:cNvSpPr>
            <a:spLocks noChangeArrowheads="1"/>
          </p:cNvSpPr>
          <p:nvPr/>
        </p:nvSpPr>
        <p:spPr bwMode="auto">
          <a:xfrm>
            <a:off x="4330700" y="3810000"/>
            <a:ext cx="1765300" cy="609600"/>
          </a:xfrm>
          <a:prstGeom prst="rect">
            <a:avLst/>
          </a:prstGeom>
          <a:solidFill>
            <a:srgbClr val="92D050"/>
          </a:solidFill>
          <a:ln w="9525">
            <a:solidFill>
              <a:schemeClr val="tx1"/>
            </a:solidFill>
            <a:miter lim="800000"/>
            <a:headEnd/>
            <a:tailEnd/>
          </a:ln>
        </p:spPr>
        <p:txBody>
          <a:bodyPr wrap="none" anchor="ctr"/>
          <a:lstStyle/>
          <a:p>
            <a:pPr algn="ctr"/>
            <a:r>
              <a:rPr lang="en-GB" sz="1200">
                <a:latin typeface="Arial" pitchFamily="34" charset="0"/>
              </a:rPr>
              <a:t>Stress on bones &amp; joints</a:t>
            </a:r>
          </a:p>
          <a:p>
            <a:pPr algn="ctr"/>
            <a:r>
              <a:rPr lang="en-GB" sz="1200">
                <a:latin typeface="Arial" pitchFamily="34" charset="0"/>
              </a:rPr>
              <a:t>Plantar pressure</a:t>
            </a:r>
            <a:endParaRPr lang="en-US" sz="1200">
              <a:latin typeface="Arial" pitchFamily="34" charset="0"/>
            </a:endParaRPr>
          </a:p>
        </p:txBody>
      </p:sp>
      <p:sp>
        <p:nvSpPr>
          <p:cNvPr id="10282" name="Rectangle 29"/>
          <p:cNvSpPr>
            <a:spLocks noChangeArrowheads="1"/>
          </p:cNvSpPr>
          <p:nvPr/>
        </p:nvSpPr>
        <p:spPr bwMode="auto">
          <a:xfrm>
            <a:off x="4419600" y="4610100"/>
            <a:ext cx="1562100" cy="342900"/>
          </a:xfrm>
          <a:prstGeom prst="rect">
            <a:avLst/>
          </a:prstGeom>
          <a:solidFill>
            <a:srgbClr val="92D050"/>
          </a:solidFill>
          <a:ln w="9525">
            <a:solidFill>
              <a:schemeClr val="tx1"/>
            </a:solidFill>
            <a:miter lim="800000"/>
            <a:headEnd/>
            <a:tailEnd/>
          </a:ln>
        </p:spPr>
        <p:txBody>
          <a:bodyPr wrap="none" anchor="ctr"/>
          <a:lstStyle/>
          <a:p>
            <a:pPr algn="ctr"/>
            <a:endParaRPr lang="en-GB" sz="1200"/>
          </a:p>
          <a:p>
            <a:pPr algn="ctr"/>
            <a:r>
              <a:rPr lang="en-GB" sz="1200">
                <a:latin typeface="Arial" pitchFamily="34" charset="0"/>
              </a:rPr>
              <a:t>Callus formation</a:t>
            </a:r>
            <a:endParaRPr lang="en-US" sz="1200">
              <a:latin typeface="Arial" pitchFamily="34" charset="0"/>
            </a:endParaRPr>
          </a:p>
          <a:p>
            <a:pPr algn="ctr"/>
            <a:endParaRPr lang="en-US" sz="1200">
              <a:latin typeface="Arial" pitchFamily="34" charset="0"/>
            </a:endParaRPr>
          </a:p>
        </p:txBody>
      </p:sp>
      <p:sp>
        <p:nvSpPr>
          <p:cNvPr id="10283" name="Line 25"/>
          <p:cNvSpPr>
            <a:spLocks noChangeShapeType="1"/>
          </p:cNvSpPr>
          <p:nvPr/>
        </p:nvSpPr>
        <p:spPr bwMode="auto">
          <a:xfrm>
            <a:off x="5051425" y="4429125"/>
            <a:ext cx="0" cy="152400"/>
          </a:xfrm>
          <a:prstGeom prst="line">
            <a:avLst/>
          </a:prstGeom>
          <a:noFill/>
          <a:ln w="9525">
            <a:solidFill>
              <a:schemeClr val="tx1"/>
            </a:solidFill>
            <a:round/>
            <a:headEnd/>
            <a:tailEnd type="triangle" w="med" len="med"/>
          </a:ln>
        </p:spPr>
        <p:txBody>
          <a:bodyPr/>
          <a:lstStyle/>
          <a:p>
            <a:endParaRPr lang="ar-IQ"/>
          </a:p>
        </p:txBody>
      </p:sp>
      <p:sp>
        <p:nvSpPr>
          <p:cNvPr id="10284" name="Line 44"/>
          <p:cNvSpPr>
            <a:spLocks noChangeShapeType="1"/>
          </p:cNvSpPr>
          <p:nvPr/>
        </p:nvSpPr>
        <p:spPr bwMode="auto">
          <a:xfrm>
            <a:off x="8229600" y="3581400"/>
            <a:ext cx="0" cy="228600"/>
          </a:xfrm>
          <a:prstGeom prst="line">
            <a:avLst/>
          </a:prstGeom>
          <a:noFill/>
          <a:ln w="9525">
            <a:solidFill>
              <a:schemeClr val="tx1"/>
            </a:solidFill>
            <a:round/>
            <a:headEnd/>
            <a:tailEnd type="triangle" w="med" len="med"/>
          </a:ln>
        </p:spPr>
        <p:txBody>
          <a:bodyPr/>
          <a:lstStyle/>
          <a:p>
            <a:endParaRPr lang="ar-IQ"/>
          </a:p>
        </p:txBody>
      </p:sp>
      <p:sp>
        <p:nvSpPr>
          <p:cNvPr id="10285" name="Line 44"/>
          <p:cNvSpPr>
            <a:spLocks noChangeShapeType="1"/>
          </p:cNvSpPr>
          <p:nvPr/>
        </p:nvSpPr>
        <p:spPr bwMode="auto">
          <a:xfrm>
            <a:off x="6804025" y="4267200"/>
            <a:ext cx="0" cy="228600"/>
          </a:xfrm>
          <a:prstGeom prst="line">
            <a:avLst/>
          </a:prstGeom>
          <a:noFill/>
          <a:ln w="9525">
            <a:solidFill>
              <a:schemeClr val="tx1"/>
            </a:solidFill>
            <a:round/>
            <a:headEnd/>
            <a:tailEnd type="triangle" w="med" len="med"/>
          </a:ln>
        </p:spPr>
        <p:txBody>
          <a:bodyPr/>
          <a:lstStyle/>
          <a:p>
            <a:endParaRPr lang="ar-IQ"/>
          </a:p>
        </p:txBody>
      </p:sp>
      <p:sp>
        <p:nvSpPr>
          <p:cNvPr id="10286" name="Line 44"/>
          <p:cNvSpPr>
            <a:spLocks noChangeShapeType="1"/>
          </p:cNvSpPr>
          <p:nvPr/>
        </p:nvSpPr>
        <p:spPr bwMode="auto">
          <a:xfrm>
            <a:off x="8229600" y="4191000"/>
            <a:ext cx="0" cy="228600"/>
          </a:xfrm>
          <a:prstGeom prst="line">
            <a:avLst/>
          </a:prstGeom>
          <a:noFill/>
          <a:ln w="9525">
            <a:solidFill>
              <a:schemeClr val="tx1"/>
            </a:solidFill>
            <a:round/>
            <a:headEnd/>
            <a:tailEnd type="triangle" w="med" len="med"/>
          </a:ln>
        </p:spPr>
        <p:txBody>
          <a:bodyPr/>
          <a:lstStyle/>
          <a:p>
            <a:endParaRPr lang="ar-IQ"/>
          </a:p>
        </p:txBody>
      </p:sp>
      <p:sp>
        <p:nvSpPr>
          <p:cNvPr id="10287" name="AutoShape 67"/>
          <p:cNvSpPr>
            <a:spLocks noChangeArrowheads="1"/>
          </p:cNvSpPr>
          <p:nvPr/>
        </p:nvSpPr>
        <p:spPr bwMode="auto">
          <a:xfrm>
            <a:off x="3938588" y="5334000"/>
            <a:ext cx="2767012" cy="1219200"/>
          </a:xfrm>
          <a:prstGeom prst="irregularSeal1">
            <a:avLst/>
          </a:prstGeom>
          <a:solidFill>
            <a:srgbClr val="FFFF00"/>
          </a:solidFill>
          <a:ln w="9525">
            <a:solidFill>
              <a:schemeClr val="tx1"/>
            </a:solidFill>
            <a:miter lim="800000"/>
            <a:headEnd/>
            <a:tailEnd/>
          </a:ln>
        </p:spPr>
        <p:txBody>
          <a:bodyPr wrap="none" anchor="ctr"/>
          <a:lstStyle/>
          <a:p>
            <a:endParaRPr lang="en-GB"/>
          </a:p>
        </p:txBody>
      </p:sp>
      <p:sp>
        <p:nvSpPr>
          <p:cNvPr id="10288" name="Rectangle 71"/>
          <p:cNvSpPr>
            <a:spLocks noChangeArrowheads="1"/>
          </p:cNvSpPr>
          <p:nvPr/>
        </p:nvSpPr>
        <p:spPr bwMode="auto">
          <a:xfrm>
            <a:off x="7586663" y="5638800"/>
            <a:ext cx="866775" cy="381000"/>
          </a:xfrm>
          <a:prstGeom prst="rect">
            <a:avLst/>
          </a:prstGeom>
          <a:solidFill>
            <a:srgbClr val="FFFF00"/>
          </a:solidFill>
          <a:ln w="9525">
            <a:solidFill>
              <a:schemeClr val="tx1"/>
            </a:solidFill>
            <a:miter lim="800000"/>
            <a:headEnd/>
            <a:tailEnd/>
          </a:ln>
        </p:spPr>
        <p:txBody>
          <a:bodyPr wrap="none" anchor="ctr"/>
          <a:lstStyle/>
          <a:p>
            <a:pPr algn="ctr"/>
            <a:r>
              <a:rPr lang="en-GB" sz="1200">
                <a:latin typeface="Arial" pitchFamily="34" charset="0"/>
              </a:rPr>
              <a:t>Infection</a:t>
            </a:r>
            <a:endParaRPr lang="en-US" sz="1200">
              <a:latin typeface="Arial" pitchFamily="34" charset="0"/>
            </a:endParaRPr>
          </a:p>
        </p:txBody>
      </p:sp>
      <p:sp>
        <p:nvSpPr>
          <p:cNvPr id="10289" name="Text Box 70"/>
          <p:cNvSpPr txBox="1">
            <a:spLocks noChangeArrowheads="1"/>
          </p:cNvSpPr>
          <p:nvPr/>
        </p:nvSpPr>
        <p:spPr bwMode="auto">
          <a:xfrm>
            <a:off x="4800600" y="5638800"/>
            <a:ext cx="1295400" cy="457200"/>
          </a:xfrm>
          <a:prstGeom prst="rect">
            <a:avLst/>
          </a:prstGeom>
          <a:noFill/>
          <a:ln w="9525">
            <a:noFill/>
            <a:miter lim="800000"/>
            <a:headEnd/>
            <a:tailEnd/>
          </a:ln>
        </p:spPr>
        <p:txBody>
          <a:bodyPr>
            <a:spAutoFit/>
          </a:bodyPr>
          <a:lstStyle/>
          <a:p>
            <a:pPr>
              <a:spcBef>
                <a:spcPct val="50000"/>
              </a:spcBef>
            </a:pPr>
            <a:r>
              <a:rPr lang="en-GB"/>
              <a:t>Ulcer</a:t>
            </a:r>
          </a:p>
        </p:txBody>
      </p:sp>
      <p:sp>
        <p:nvSpPr>
          <p:cNvPr id="10291" name="Rectangle 2"/>
          <p:cNvSpPr>
            <a:spLocks noChangeArrowheads="1"/>
          </p:cNvSpPr>
          <p:nvPr/>
        </p:nvSpPr>
        <p:spPr bwMode="auto">
          <a:xfrm>
            <a:off x="685800" y="228600"/>
            <a:ext cx="7847013" cy="719138"/>
          </a:xfrm>
          <a:prstGeom prst="rect">
            <a:avLst/>
          </a:prstGeom>
          <a:solidFill>
            <a:srgbClr val="FFFFFF"/>
          </a:solidFill>
          <a:ln w="9525">
            <a:solidFill>
              <a:srgbClr val="000000"/>
            </a:solidFill>
            <a:miter lim="800000"/>
            <a:headEnd/>
            <a:tailEnd/>
          </a:ln>
        </p:spPr>
        <p:txBody>
          <a:bodyPr/>
          <a:lstStyle/>
          <a:p>
            <a:r>
              <a:rPr lang="en-US" sz="1400" dirty="0" err="1">
                <a:solidFill>
                  <a:schemeClr val="tx2"/>
                </a:solidFill>
                <a:latin typeface="Arial" pitchFamily="34" charset="0"/>
              </a:rPr>
              <a:t>Pathophysiology</a:t>
            </a:r>
            <a:r>
              <a:rPr lang="en-US" sz="3600" dirty="0">
                <a:solidFill>
                  <a:schemeClr val="tx2"/>
                </a:solidFill>
                <a:latin typeface="Arial" pitchFamily="34" charset="0"/>
              </a:rPr>
              <a:t>           Neuropathy</a:t>
            </a:r>
          </a:p>
        </p:txBody>
      </p:sp>
      <p:sp>
        <p:nvSpPr>
          <p:cNvPr id="52" name="Text Box 68"/>
          <p:cNvSpPr txBox="1">
            <a:spLocks noChangeArrowheads="1"/>
          </p:cNvSpPr>
          <p:nvPr/>
        </p:nvSpPr>
        <p:spPr bwMode="auto">
          <a:xfrm>
            <a:off x="533400" y="6400800"/>
            <a:ext cx="6105525" cy="274637"/>
          </a:xfrm>
          <a:prstGeom prst="rect">
            <a:avLst/>
          </a:prstGeom>
          <a:noFill/>
          <a:ln w="9525">
            <a:noFill/>
            <a:miter lim="800000"/>
            <a:headEnd/>
            <a:tailEnd/>
          </a:ln>
        </p:spPr>
        <p:txBody>
          <a:bodyPr>
            <a:spAutoFit/>
          </a:bodyPr>
          <a:lstStyle/>
          <a:p>
            <a:pPr>
              <a:spcBef>
                <a:spcPct val="50000"/>
              </a:spcBef>
            </a:pPr>
            <a:r>
              <a:rPr lang="en-GB" sz="1200" dirty="0"/>
              <a:t>*</a:t>
            </a:r>
            <a:r>
              <a:rPr lang="en-GB" sz="1200" b="1" dirty="0"/>
              <a:t>Shunts</a:t>
            </a:r>
            <a:r>
              <a:rPr lang="en-GB" sz="1200" dirty="0"/>
              <a:t>: blood vessels that bypass capillaries and lead directly from arteries to veins</a:t>
            </a:r>
            <a:endParaRPr lang="en-US" sz="1200" dirty="0"/>
          </a:p>
        </p:txBody>
      </p:sp>
      <p:pic>
        <p:nvPicPr>
          <p:cNvPr id="51" name="Picture 7" descr="mso8B57F"/>
          <p:cNvPicPr>
            <a:picLocks noChangeAspect="1" noChangeArrowheads="1"/>
          </p:cNvPicPr>
          <p:nvPr/>
        </p:nvPicPr>
        <p:blipFill>
          <a:blip r:embed="rId2"/>
          <a:srcRect l="55510" t="2222" r="710" b="68889"/>
          <a:stretch>
            <a:fillRect/>
          </a:stretch>
        </p:blipFill>
        <p:spPr bwMode="auto">
          <a:xfrm>
            <a:off x="76200" y="1066800"/>
            <a:ext cx="2133600" cy="1540933"/>
          </a:xfrm>
          <a:prstGeom prst="rect">
            <a:avLst/>
          </a:prstGeom>
          <a:noFill/>
          <a:ln w="76200" cmpd="tri">
            <a:solidFill>
              <a:schemeClr val="hlink"/>
            </a:solidFill>
            <a:miter lim="800000"/>
            <a:headEnd/>
            <a:tailEnd/>
          </a:ln>
        </p:spPr>
      </p:pic>
      <p:pic>
        <p:nvPicPr>
          <p:cNvPr id="53" name="Picture 4" descr="mso8B57F"/>
          <p:cNvPicPr>
            <a:picLocks noChangeAspect="1" noChangeArrowheads="1"/>
          </p:cNvPicPr>
          <p:nvPr/>
        </p:nvPicPr>
        <p:blipFill>
          <a:blip r:embed="rId2"/>
          <a:srcRect l="3061" t="2000" r="50000" b="69000"/>
          <a:stretch>
            <a:fillRect/>
          </a:stretch>
        </p:blipFill>
        <p:spPr bwMode="auto">
          <a:xfrm>
            <a:off x="65690" y="2895600"/>
            <a:ext cx="2220310" cy="1447800"/>
          </a:xfrm>
          <a:prstGeom prst="rect">
            <a:avLst/>
          </a:prstGeom>
          <a:noFill/>
          <a:ln w="57150" cmpd="thickThin">
            <a:solidFill>
              <a:schemeClr val="hlink"/>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rtl="0" eaLnBrk="1" hangingPunct="1">
              <a:defRPr/>
            </a:pPr>
            <a:r>
              <a:rPr lang="en-US" dirty="0">
                <a:latin typeface="Arial Rounded MT Bold" pitchFamily="34" charset="0"/>
              </a:rPr>
              <a:t>Biomechanics of foot wear</a:t>
            </a:r>
          </a:p>
        </p:txBody>
      </p:sp>
      <p:sp>
        <p:nvSpPr>
          <p:cNvPr id="50179" name="Rectangle 3"/>
          <p:cNvSpPr>
            <a:spLocks noGrp="1" noChangeArrowheads="1"/>
          </p:cNvSpPr>
          <p:nvPr>
            <p:ph idx="1"/>
          </p:nvPr>
        </p:nvSpPr>
        <p:spPr/>
        <p:txBody>
          <a:bodyPr/>
          <a:lstStyle/>
          <a:p>
            <a:pPr algn="l" rtl="0" eaLnBrk="1" hangingPunct="1">
              <a:lnSpc>
                <a:spcPct val="80000"/>
              </a:lnSpc>
              <a:buClr>
                <a:schemeClr val="tx1"/>
              </a:buClr>
              <a:buFont typeface="Wingdings" pitchFamily="2" charset="2"/>
              <a:buChar char="q"/>
              <a:defRPr/>
            </a:pPr>
            <a:r>
              <a:rPr lang="en-US" sz="2800">
                <a:latin typeface="Arial Rounded MT Bold" pitchFamily="34" charset="0"/>
              </a:rPr>
              <a:t>Biomechanical abnormalities are consequence of neuropathy, they lead to abnormal foot</a:t>
            </a:r>
            <a:r>
              <a:rPr lang="en-US" sz="2800">
                <a:latin typeface="Arial Rounded MT Bold" pitchFamily="34" charset="0"/>
                <a:hlinkClick r:id="" action="ppaction://noaction"/>
              </a:rPr>
              <a:t> pressure</a:t>
            </a:r>
            <a:endParaRPr lang="en-US" sz="2800">
              <a:latin typeface="Arial Rounded MT Bold" pitchFamily="34" charset="0"/>
            </a:endParaRPr>
          </a:p>
          <a:p>
            <a:pPr algn="l" rtl="0" eaLnBrk="1" hangingPunct="1">
              <a:lnSpc>
                <a:spcPct val="80000"/>
              </a:lnSpc>
              <a:buClr>
                <a:schemeClr val="tx1"/>
              </a:buClr>
              <a:buFont typeface="Wingdings" pitchFamily="2" charset="2"/>
              <a:buChar char="q"/>
              <a:defRPr/>
            </a:pPr>
            <a:r>
              <a:rPr lang="en-US" sz="2800">
                <a:latin typeface="Arial Rounded MT Bold" pitchFamily="34" charset="0"/>
              </a:rPr>
              <a:t>Foot deformity &amp; neuropathy  increase the risk of </a:t>
            </a:r>
            <a:r>
              <a:rPr lang="en-US" sz="2800">
                <a:latin typeface="Arial Rounded MT Bold" pitchFamily="34" charset="0"/>
                <a:hlinkClick r:id="" action="ppaction://noaction"/>
              </a:rPr>
              <a:t>ulcer</a:t>
            </a:r>
            <a:endParaRPr lang="en-US" sz="2800">
              <a:latin typeface="Arial Rounded MT Bold" pitchFamily="34" charset="0"/>
            </a:endParaRPr>
          </a:p>
          <a:p>
            <a:pPr algn="l" rtl="0" eaLnBrk="1" hangingPunct="1">
              <a:lnSpc>
                <a:spcPct val="80000"/>
              </a:lnSpc>
              <a:buClr>
                <a:schemeClr val="tx1"/>
              </a:buClr>
              <a:buFont typeface="Wingdings" pitchFamily="2" charset="2"/>
              <a:buChar char="q"/>
              <a:defRPr/>
            </a:pPr>
            <a:r>
              <a:rPr lang="en-US" sz="2800">
                <a:latin typeface="Arial Rounded MT Bold" pitchFamily="34" charset="0"/>
                <a:hlinkClick r:id="" action="ppaction://noaction"/>
              </a:rPr>
              <a:t>Pressure</a:t>
            </a:r>
            <a:r>
              <a:rPr lang="en-US" sz="2800">
                <a:latin typeface="Arial Rounded MT Bold" pitchFamily="34" charset="0"/>
              </a:rPr>
              <a:t> relief is essential for ulcer healing and/or prevention</a:t>
            </a:r>
          </a:p>
          <a:p>
            <a:pPr algn="l" rtl="0" eaLnBrk="1" hangingPunct="1">
              <a:lnSpc>
                <a:spcPct val="80000"/>
              </a:lnSpc>
              <a:buClr>
                <a:schemeClr val="tx1"/>
              </a:buClr>
              <a:buFont typeface="Wingdings" pitchFamily="2" charset="2"/>
              <a:buChar char="q"/>
              <a:defRPr/>
            </a:pPr>
            <a:r>
              <a:rPr lang="en-US" sz="2800">
                <a:latin typeface="Arial Rounded MT Bold" pitchFamily="34" charset="0"/>
              </a:rPr>
              <a:t>Frequent inspection of shoes &amp; insoles is mandatory</a:t>
            </a:r>
          </a:p>
          <a:p>
            <a:pPr algn="l" rtl="0" eaLnBrk="1" hangingPunct="1">
              <a:lnSpc>
                <a:spcPct val="80000"/>
              </a:lnSpc>
              <a:buClr>
                <a:schemeClr val="tx1"/>
              </a:buClr>
              <a:buFont typeface="Wingdings" pitchFamily="2" charset="2"/>
              <a:buChar char="q"/>
              <a:defRPr/>
            </a:pPr>
            <a:r>
              <a:rPr lang="en-US" sz="2800">
                <a:latin typeface="Arial Rounded MT Bold" pitchFamily="34" charset="0"/>
              </a:rPr>
              <a:t>Appropriate foot wear significantly reduce ulcer recurrence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0000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2">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571</TotalTime>
  <Words>1187</Words>
  <Application>Microsoft Office PowerPoint</Application>
  <PresentationFormat>On-screen Show (4:3)</PresentationFormat>
  <Paragraphs>257</Paragraphs>
  <Slides>42</Slides>
  <Notes>0</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Opulent</vt:lpstr>
      <vt:lpstr>Diabetic Foot</vt:lpstr>
      <vt:lpstr>PowerPoint Presentation</vt:lpstr>
      <vt:lpstr>Epidemiology</vt:lpstr>
      <vt:lpstr>Epidemiology</vt:lpstr>
      <vt:lpstr>Social &amp; Economic Factors</vt:lpstr>
      <vt:lpstr>Pathophsiology of Foot Ulceration</vt:lpstr>
      <vt:lpstr>PowerPoint Presentation</vt:lpstr>
      <vt:lpstr>PowerPoint Presentation</vt:lpstr>
      <vt:lpstr>Biomechanics of foot wear</vt:lpstr>
      <vt:lpstr>PowerPoint Presentation</vt:lpstr>
      <vt:lpstr>COMMON FOOT PROBLEMS</vt:lpstr>
      <vt:lpstr>PowerPoint Presentation</vt:lpstr>
      <vt:lpstr>Management of Diabetic Foot</vt:lpstr>
      <vt:lpstr>Management </vt:lpstr>
      <vt:lpstr>Patient Evaluation</vt:lpstr>
      <vt:lpstr>Patient Evaluation</vt:lpstr>
      <vt:lpstr>Patient Evaluation</vt:lpstr>
      <vt:lpstr>Patient Evaluation</vt:lpstr>
      <vt:lpstr>Patient Evaluation</vt:lpstr>
      <vt:lpstr>Patient Evaluation</vt:lpstr>
      <vt:lpstr>PowerPoint Presentation</vt:lpstr>
      <vt:lpstr>Treatment</vt:lpstr>
      <vt:lpstr>Treatment</vt:lpstr>
      <vt:lpstr>Treatment</vt:lpstr>
      <vt:lpstr>Other non surgical treatment modality </vt:lpstr>
      <vt:lpstr>Other non surgical treatment modality </vt:lpstr>
      <vt:lpstr>Orthotic Treatment of Diabetic Ulcers </vt:lpstr>
      <vt:lpstr>PowerPoint Presentation</vt:lpstr>
      <vt:lpstr>PowerPoint Presentation</vt:lpstr>
      <vt:lpstr>PowerPoint Presentation</vt:lpstr>
      <vt:lpstr>PowerPoint Presentation</vt:lpstr>
      <vt:lpstr> CROW (Charcot  Restraint   Orthopedic Walker)</vt:lpstr>
      <vt:lpstr>Surgical Treatment </vt:lpstr>
      <vt:lpstr>Indications for Amputation</vt:lpstr>
      <vt:lpstr>Site of predilection </vt:lpstr>
      <vt:lpstr>Site of predilection </vt:lpstr>
      <vt:lpstr>Site of predilection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Altered foot sensation.  Foot deformities.  Previous foot ulcer.  Previous amputation of other foot.</dc:title>
  <dc:creator>amunversal group</dc:creator>
  <cp:lastModifiedBy>user</cp:lastModifiedBy>
  <cp:revision>61</cp:revision>
  <dcterms:created xsi:type="dcterms:W3CDTF">2006-08-16T00:00:00Z</dcterms:created>
  <dcterms:modified xsi:type="dcterms:W3CDTF">2019-04-08T02:21:28Z</dcterms:modified>
</cp:coreProperties>
</file>