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1" r:id="rId14"/>
    <p:sldId id="272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34" autoAdjust="0"/>
  </p:normalViewPr>
  <p:slideViewPr>
    <p:cSldViewPr>
      <p:cViewPr>
        <p:scale>
          <a:sx n="91" d="100"/>
          <a:sy n="91" d="100"/>
        </p:scale>
        <p:origin x="-774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2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2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1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1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1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4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2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9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6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5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EC334-B012-42DB-859A-946903E2090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9773-CA7E-44F4-9B36-F7E1557F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5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TRAUMATIC SHOCK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Recognition of Shock :</a:t>
            </a:r>
            <a:endParaRPr lang="en-US" dirty="0"/>
          </a:p>
          <a:p>
            <a:pPr lvl="0"/>
            <a:r>
              <a:rPr lang="en-US" dirty="0"/>
              <a:t>Early: Tachycardia and cutaneous vasoconstriction</a:t>
            </a:r>
          </a:p>
          <a:p>
            <a:pPr lvl="0"/>
            <a:r>
              <a:rPr lang="en-US" dirty="0"/>
              <a:t>Normal heart rate varies with age, tachycardia is present when</a:t>
            </a:r>
          </a:p>
          <a:p>
            <a:r>
              <a:rPr lang="en-US" dirty="0"/>
              <a:t>Infant: &gt;160 BPM</a:t>
            </a:r>
          </a:p>
          <a:p>
            <a:r>
              <a:rPr lang="en-US" dirty="0"/>
              <a:t>Preschool age child: &gt;140 BPM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1-Massive </a:t>
            </a:r>
            <a:r>
              <a:rPr lang="en-US" dirty="0" err="1" smtClean="0">
                <a:solidFill>
                  <a:srgbClr val="FF0000"/>
                </a:solidFill>
              </a:rPr>
              <a:t>hemothorax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en-US" dirty="0" smtClean="0"/>
              <a:t>Rapid </a:t>
            </a:r>
            <a:r>
              <a:rPr lang="en-US" dirty="0"/>
              <a:t>accumulation of &gt; 1500 mL o blood in the chest cavity.</a:t>
            </a:r>
          </a:p>
          <a:p>
            <a:pPr lvl="0"/>
            <a:r>
              <a:rPr lang="en-US" dirty="0"/>
              <a:t>Hypoxia</a:t>
            </a:r>
          </a:p>
          <a:p>
            <a:pPr lvl="0"/>
            <a:r>
              <a:rPr lang="en-US" dirty="0"/>
              <a:t>Neck veins may be flat secondary to </a:t>
            </a:r>
            <a:r>
              <a:rPr lang="en-US" dirty="0" err="1"/>
              <a:t>hypovolemia</a:t>
            </a:r>
            <a:endParaRPr lang="en-US" dirty="0"/>
          </a:p>
          <a:p>
            <a:pPr lvl="0"/>
            <a:r>
              <a:rPr lang="en-US" dirty="0"/>
              <a:t>Absence of breath sounds and/or dullness to percussion on one side of the chest</a:t>
            </a:r>
          </a:p>
          <a:p>
            <a:pPr lvl="0"/>
            <a:r>
              <a:rPr lang="en-US" dirty="0"/>
              <a:t>Management: Restoration of blood volume and decompression of the chest cavity.</a:t>
            </a:r>
          </a:p>
          <a:p>
            <a:pPr lvl="0"/>
            <a:r>
              <a:rPr lang="en-US" dirty="0"/>
              <a:t>Indication of thoracotomy: a. Immediately 1500 </a:t>
            </a:r>
            <a:r>
              <a:rPr lang="en-US" dirty="0" err="1"/>
              <a:t>mLof</a:t>
            </a:r>
            <a:r>
              <a:rPr lang="en-US" dirty="0"/>
              <a:t> blood evacuated. b. 200mL/</a:t>
            </a:r>
            <a:r>
              <a:rPr lang="en-US" dirty="0" err="1"/>
              <a:t>hr</a:t>
            </a:r>
            <a:r>
              <a:rPr lang="en-US" dirty="0"/>
              <a:t> for 2-4 hrs. </a:t>
            </a:r>
            <a:r>
              <a:rPr lang="en-US" dirty="0" smtClean="0"/>
              <a:t>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2-Cardiac </a:t>
            </a:r>
            <a:r>
              <a:rPr lang="en-US" dirty="0" err="1">
                <a:solidFill>
                  <a:srgbClr val="FF0000"/>
                </a:solidFill>
              </a:rPr>
              <a:t>tamponade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en-US" dirty="0"/>
              <a:t>Beck’s triad: venous pressure elevation, decline in arterial pressure, muffled heart tones.</a:t>
            </a:r>
          </a:p>
          <a:p>
            <a:pPr lvl="0"/>
            <a:r>
              <a:rPr lang="en-US" dirty="0" err="1"/>
              <a:t>Pulsus</a:t>
            </a:r>
            <a:r>
              <a:rPr lang="en-US" dirty="0"/>
              <a:t> </a:t>
            </a:r>
            <a:r>
              <a:rPr lang="en-US" dirty="0" err="1"/>
              <a:t>paradoxicus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Kussmaul’s</a:t>
            </a:r>
            <a:r>
              <a:rPr lang="en-US" dirty="0"/>
              <a:t> sign.</a:t>
            </a:r>
          </a:p>
          <a:p>
            <a:pPr lvl="0"/>
            <a:r>
              <a:rPr lang="en-US" dirty="0"/>
              <a:t>PEA</a:t>
            </a:r>
          </a:p>
          <a:p>
            <a:pPr lvl="0"/>
            <a:r>
              <a:rPr lang="en-US" dirty="0"/>
              <a:t>Echocardiogram.</a:t>
            </a:r>
          </a:p>
          <a:p>
            <a:pPr lvl="0"/>
            <a:r>
              <a:rPr lang="en-US" dirty="0"/>
              <a:t>Management: </a:t>
            </a:r>
            <a:r>
              <a:rPr lang="en-US" dirty="0" err="1"/>
              <a:t>Pericardiocentesis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SECONDARY SURVEY:</a:t>
            </a:r>
            <a:endParaRPr lang="en-US" dirty="0"/>
          </a:p>
          <a:p>
            <a:pPr lvl="0"/>
            <a:r>
              <a:rPr lang="en-US" dirty="0"/>
              <a:t>Further in-depth PE, Chest x-rays (PA), ABG, Monitoring.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Eight lethal injuries are considered:</a:t>
            </a:r>
          </a:p>
          <a:p>
            <a:pPr lvl="0"/>
            <a:r>
              <a:rPr lang="en-US" dirty="0" smtClean="0"/>
              <a:t>1-Simple </a:t>
            </a:r>
            <a:r>
              <a:rPr lang="en-US" dirty="0"/>
              <a:t>pneumothorax</a:t>
            </a:r>
          </a:p>
          <a:p>
            <a:pPr lvl="0"/>
            <a:r>
              <a:rPr lang="en-US" dirty="0" smtClean="0"/>
              <a:t>2-Hemothorax</a:t>
            </a:r>
            <a:endParaRPr lang="en-US" dirty="0"/>
          </a:p>
          <a:p>
            <a:pPr lvl="0"/>
            <a:r>
              <a:rPr lang="en-US" dirty="0" smtClean="0"/>
              <a:t>3-Pulmonary </a:t>
            </a:r>
            <a:r>
              <a:rPr lang="en-US" dirty="0"/>
              <a:t>contusion</a:t>
            </a:r>
          </a:p>
          <a:p>
            <a:pPr lvl="0"/>
            <a:r>
              <a:rPr lang="en-US" dirty="0" smtClean="0"/>
              <a:t>4-Tracheobronchial </a:t>
            </a:r>
            <a:r>
              <a:rPr lang="en-US" dirty="0"/>
              <a:t>three injuries</a:t>
            </a:r>
          </a:p>
          <a:p>
            <a:pPr lvl="0"/>
            <a:r>
              <a:rPr lang="en-US" dirty="0" smtClean="0"/>
              <a:t>5-Blunt </a:t>
            </a:r>
            <a:r>
              <a:rPr lang="en-US" dirty="0"/>
              <a:t>cardiac injuries</a:t>
            </a:r>
          </a:p>
          <a:p>
            <a:pPr lvl="0"/>
            <a:r>
              <a:rPr lang="en-US" dirty="0" smtClean="0"/>
              <a:t>6-Traumatic </a:t>
            </a:r>
            <a:r>
              <a:rPr lang="en-US" dirty="0"/>
              <a:t>aortic disruption</a:t>
            </a:r>
          </a:p>
          <a:p>
            <a:pPr lvl="0"/>
            <a:r>
              <a:rPr lang="en-US" dirty="0" smtClean="0"/>
              <a:t>7-Traumatic </a:t>
            </a:r>
            <a:r>
              <a:rPr lang="en-US" dirty="0"/>
              <a:t>diaphragmatic injury</a:t>
            </a:r>
          </a:p>
          <a:p>
            <a:pPr lvl="0"/>
            <a:r>
              <a:rPr lang="en-US" dirty="0" smtClean="0"/>
              <a:t>8-Mediastinal </a:t>
            </a:r>
            <a:r>
              <a:rPr lang="en-US" dirty="0"/>
              <a:t>traversing wounds.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1-Simple </a:t>
            </a:r>
            <a:r>
              <a:rPr lang="en-US" b="1" dirty="0"/>
              <a:t>Pneumothorax </a:t>
            </a:r>
            <a:endParaRPr lang="en-US" dirty="0"/>
          </a:p>
          <a:p>
            <a:pPr lvl="0"/>
            <a:r>
              <a:rPr lang="en-US" dirty="0"/>
              <a:t>Breath sounds are decreased on the affected side. Percussion demonstrates </a:t>
            </a:r>
            <a:r>
              <a:rPr lang="en-US" dirty="0" err="1"/>
              <a:t>hyperresonance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CXR</a:t>
            </a:r>
          </a:p>
          <a:p>
            <a:pPr lvl="0"/>
            <a:r>
              <a:rPr lang="en-US" dirty="0"/>
              <a:t>Chest tube insertion </a:t>
            </a:r>
            <a:r>
              <a:rPr lang="en-US" dirty="0">
                <a:sym typeface="Monotype Sorts"/>
              </a:rPr>
              <a:t></a:t>
            </a:r>
            <a:r>
              <a:rPr lang="en-US" dirty="0"/>
              <a:t> F/U CXR..</a:t>
            </a:r>
          </a:p>
          <a:p>
            <a:pPr lvl="0"/>
            <a:r>
              <a:rPr lang="en-US" dirty="0"/>
              <a:t>Never use general anesthesia or positive pressure ventilation to patient who sustains traumatic pneumothorax until a chest tube is inserted.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2- </a:t>
            </a:r>
            <a:r>
              <a:rPr lang="en-US" b="1" dirty="0" err="1"/>
              <a:t>Hemothorax</a:t>
            </a:r>
            <a:r>
              <a:rPr lang="en-US" b="1" dirty="0"/>
              <a:t> 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Lung laceration/ intercostal vessel laceration/ </a:t>
            </a:r>
            <a:r>
              <a:rPr lang="en-US" dirty="0" err="1"/>
              <a:t>Int.mammary</a:t>
            </a:r>
            <a:r>
              <a:rPr lang="en-US" dirty="0"/>
              <a:t> a. Laceration.</a:t>
            </a:r>
          </a:p>
          <a:p>
            <a:pPr lvl="0"/>
            <a:r>
              <a:rPr lang="en-US" dirty="0"/>
              <a:t>Chest tube</a:t>
            </a:r>
          </a:p>
          <a:p>
            <a:pPr lvl="0"/>
            <a:r>
              <a:rPr lang="en-US" dirty="0"/>
              <a:t>Guide line of surgical exploration.</a:t>
            </a:r>
          </a:p>
          <a:p>
            <a:r>
              <a:rPr lang="en-US" dirty="0"/>
              <a:t> </a:t>
            </a:r>
          </a:p>
          <a:p>
            <a:r>
              <a:rPr lang="en-US" b="1" dirty="0" smtClean="0"/>
              <a:t>3- </a:t>
            </a:r>
            <a:r>
              <a:rPr lang="en-US" b="1" dirty="0"/>
              <a:t>Pulmonary Contusion </a:t>
            </a:r>
            <a:endParaRPr lang="en-US" dirty="0"/>
          </a:p>
          <a:p>
            <a:pPr lvl="0"/>
            <a:r>
              <a:rPr lang="en-US" dirty="0"/>
              <a:t>Respiratory failure.</a:t>
            </a:r>
          </a:p>
          <a:p>
            <a:pPr lvl="0"/>
            <a:r>
              <a:rPr lang="en-US" dirty="0"/>
              <a:t>Patients with significant hypoxia should be intubated.</a:t>
            </a:r>
          </a:p>
          <a:p>
            <a:pPr lvl="0"/>
            <a:r>
              <a:rPr lang="en-US" dirty="0"/>
              <a:t>Monitoring.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4- </a:t>
            </a:r>
            <a:r>
              <a:rPr lang="en-US" b="1" dirty="0"/>
              <a:t>Tracheobronchial Tree Injury </a:t>
            </a:r>
            <a:endParaRPr lang="en-US" dirty="0"/>
          </a:p>
          <a:p>
            <a:pPr lvl="0"/>
            <a:r>
              <a:rPr lang="en-US" dirty="0"/>
              <a:t>Hemoptysis, subcutaneous emphysema, tension pneumothorax with a </a:t>
            </a:r>
            <a:r>
              <a:rPr lang="en-US" dirty="0" err="1"/>
              <a:t>mediastinal</a:t>
            </a:r>
            <a:r>
              <a:rPr lang="en-US" dirty="0"/>
              <a:t> shift.</a:t>
            </a:r>
          </a:p>
          <a:p>
            <a:pPr lvl="0"/>
            <a:r>
              <a:rPr lang="en-US" dirty="0"/>
              <a:t>Pneumothorax associated with a persistent large air leak after tube </a:t>
            </a:r>
            <a:r>
              <a:rPr lang="en-US" dirty="0" err="1"/>
              <a:t>thoracostomy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Bronchoscopy</a:t>
            </a:r>
          </a:p>
          <a:p>
            <a:pPr lvl="0"/>
            <a:r>
              <a:rPr lang="en-US" dirty="0"/>
              <a:t>Opposite main stem bronchial intubation.</a:t>
            </a:r>
          </a:p>
          <a:p>
            <a:pPr lvl="0"/>
            <a:r>
              <a:rPr lang="en-US" dirty="0"/>
              <a:t>Intubation may be difficult </a:t>
            </a:r>
            <a:r>
              <a:rPr lang="en-US" dirty="0">
                <a:sym typeface="Monotype Sorts"/>
              </a:rPr>
              <a:t></a:t>
            </a:r>
            <a:r>
              <a:rPr lang="en-US" dirty="0"/>
              <a:t> operative intervention</a:t>
            </a:r>
          </a:p>
          <a:p>
            <a:r>
              <a:rPr lang="en-US" dirty="0"/>
              <a:t> </a:t>
            </a:r>
          </a:p>
          <a:p>
            <a:r>
              <a:rPr lang="en-US" b="1" dirty="0" smtClean="0"/>
              <a:t>5- </a:t>
            </a:r>
            <a:r>
              <a:rPr lang="en-US" b="1" dirty="0"/>
              <a:t>Blunt Cardiac Injury </a:t>
            </a:r>
            <a:endParaRPr lang="en-US" dirty="0"/>
          </a:p>
          <a:p>
            <a:pPr lvl="0"/>
            <a:r>
              <a:rPr lang="en-US" dirty="0"/>
              <a:t>Result in: Myocardial muscle contusion, cardiac chamber rupture, </a:t>
            </a:r>
            <a:r>
              <a:rPr lang="en-US" dirty="0" err="1"/>
              <a:t>valvular</a:t>
            </a:r>
            <a:r>
              <a:rPr lang="en-US" dirty="0"/>
              <a:t> disruption.</a:t>
            </a:r>
          </a:p>
          <a:p>
            <a:pPr lvl="0"/>
            <a:r>
              <a:rPr lang="en-US" dirty="0"/>
              <a:t>Hypotension, ECG abnormalities, wall-motion abnormality</a:t>
            </a:r>
          </a:p>
          <a:p>
            <a:pPr lvl="0"/>
            <a:r>
              <a:rPr lang="en-US" dirty="0"/>
              <a:t>ECG: VPC, sinus tachycardia, </a:t>
            </a:r>
            <a:r>
              <a:rPr lang="en-US" dirty="0" err="1"/>
              <a:t>Af</a:t>
            </a:r>
            <a:r>
              <a:rPr lang="en-US" dirty="0"/>
              <a:t>, RBBB, ST </a:t>
            </a:r>
            <a:r>
              <a:rPr lang="en-US" dirty="0" err="1"/>
              <a:t>seg</a:t>
            </a:r>
            <a:r>
              <a:rPr lang="en-US" dirty="0"/>
              <a:t>. changes.</a:t>
            </a:r>
          </a:p>
          <a:p>
            <a:pPr lvl="0"/>
            <a:r>
              <a:rPr lang="en-US" dirty="0"/>
              <a:t>Elevated CVP.</a:t>
            </a:r>
          </a:p>
          <a:p>
            <a:pPr lvl="0"/>
            <a:r>
              <a:rPr lang="en-US" dirty="0"/>
              <a:t>Monitor.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5-Tracheobronchial </a:t>
            </a:r>
            <a:r>
              <a:rPr lang="en-US" b="1" dirty="0"/>
              <a:t>Tree Injury </a:t>
            </a:r>
            <a:endParaRPr lang="en-US" dirty="0"/>
          </a:p>
          <a:p>
            <a:pPr lvl="0"/>
            <a:r>
              <a:rPr lang="en-US" dirty="0"/>
              <a:t>Hemoptysis, subcutaneous emphysema, tension pneumothorax with a </a:t>
            </a:r>
            <a:r>
              <a:rPr lang="en-US" dirty="0" err="1"/>
              <a:t>mediastinal</a:t>
            </a:r>
            <a:r>
              <a:rPr lang="en-US" dirty="0"/>
              <a:t> shift.</a:t>
            </a:r>
          </a:p>
          <a:p>
            <a:pPr lvl="0"/>
            <a:r>
              <a:rPr lang="en-US" dirty="0"/>
              <a:t>Pneumothorax associated with a persistent large air leak after tube </a:t>
            </a:r>
            <a:r>
              <a:rPr lang="en-US" dirty="0" err="1"/>
              <a:t>thoracostomy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Bronchoscopy</a:t>
            </a:r>
          </a:p>
          <a:p>
            <a:pPr lvl="0"/>
            <a:r>
              <a:rPr lang="en-US" dirty="0"/>
              <a:t>Opposite main stem bronchial intubation.</a:t>
            </a:r>
          </a:p>
          <a:p>
            <a:pPr lvl="0"/>
            <a:r>
              <a:rPr lang="en-US" dirty="0"/>
              <a:t>Intubation may be difficult </a:t>
            </a:r>
            <a:r>
              <a:rPr lang="en-US" dirty="0">
                <a:sym typeface="Monotype Sorts"/>
              </a:rPr>
              <a:t></a:t>
            </a:r>
            <a:r>
              <a:rPr lang="en-US" dirty="0"/>
              <a:t> operative intervention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6-Tracheobronchial </a:t>
            </a:r>
            <a:r>
              <a:rPr lang="en-US" b="1" dirty="0"/>
              <a:t>Tree Injury </a:t>
            </a:r>
            <a:endParaRPr lang="en-US" dirty="0"/>
          </a:p>
          <a:p>
            <a:pPr lvl="0"/>
            <a:r>
              <a:rPr lang="en-US" dirty="0"/>
              <a:t>Hemoptysis, subcutaneous emphysema, tension pneumothorax with a </a:t>
            </a:r>
            <a:r>
              <a:rPr lang="en-US" dirty="0" err="1"/>
              <a:t>mediastinal</a:t>
            </a:r>
            <a:r>
              <a:rPr lang="en-US" dirty="0"/>
              <a:t> shift.</a:t>
            </a:r>
          </a:p>
          <a:p>
            <a:pPr lvl="0"/>
            <a:r>
              <a:rPr lang="en-US" dirty="0"/>
              <a:t>Pneumothorax associated with a persistent large air leak after tube </a:t>
            </a:r>
            <a:r>
              <a:rPr lang="en-US" dirty="0" err="1"/>
              <a:t>thoracostomy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Bronchoscopy</a:t>
            </a:r>
          </a:p>
          <a:p>
            <a:pPr lvl="0"/>
            <a:r>
              <a:rPr lang="en-US" dirty="0"/>
              <a:t>Opposite main stem bronchial intubation.</a:t>
            </a:r>
          </a:p>
          <a:p>
            <a:pPr lvl="0"/>
            <a:r>
              <a:rPr lang="en-US" dirty="0"/>
              <a:t>Intubation may be difficult </a:t>
            </a:r>
            <a:r>
              <a:rPr lang="en-US" dirty="0">
                <a:sym typeface="Monotype Sorts"/>
              </a:rPr>
              <a:t></a:t>
            </a:r>
            <a:r>
              <a:rPr lang="en-US" dirty="0"/>
              <a:t> operative intervention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7-Traumatic </a:t>
            </a:r>
            <a:r>
              <a:rPr lang="en-US" b="1" dirty="0"/>
              <a:t>Aortic Disruption </a:t>
            </a:r>
            <a:endParaRPr lang="en-US" dirty="0"/>
          </a:p>
          <a:p>
            <a:pPr lvl="0"/>
            <a:r>
              <a:rPr lang="en-US" dirty="0"/>
              <a:t>High index of suspicion</a:t>
            </a:r>
          </a:p>
          <a:p>
            <a:pPr lvl="0"/>
            <a:r>
              <a:rPr lang="en-US" dirty="0"/>
              <a:t>Adjunctive radiological signs:</a:t>
            </a:r>
          </a:p>
          <a:p>
            <a:pPr lvl="0"/>
            <a:r>
              <a:rPr lang="en-US" dirty="0"/>
              <a:t>Widened mediastinum</a:t>
            </a:r>
          </a:p>
          <a:p>
            <a:pPr lvl="0"/>
            <a:r>
              <a:rPr lang="en-US" dirty="0"/>
              <a:t>Obliteration of the aortic knob</a:t>
            </a:r>
          </a:p>
          <a:p>
            <a:pPr lvl="0"/>
            <a:r>
              <a:rPr lang="en-US" dirty="0"/>
              <a:t>Deviation of the trachea to the right</a:t>
            </a:r>
          </a:p>
          <a:p>
            <a:pPr lvl="0"/>
            <a:r>
              <a:rPr lang="en-US" dirty="0"/>
              <a:t>Obliteration of the space between the pulmonary artery and the aorta</a:t>
            </a:r>
          </a:p>
          <a:p>
            <a:pPr lvl="0"/>
            <a:r>
              <a:rPr lang="en-US" dirty="0"/>
              <a:t>Depression of the left main bronchus</a:t>
            </a:r>
          </a:p>
          <a:p>
            <a:pPr lvl="0"/>
            <a:r>
              <a:rPr lang="en-US" dirty="0"/>
              <a:t>Deviation of the esophagus to the right</a:t>
            </a:r>
          </a:p>
          <a:p>
            <a:pPr lvl="0"/>
            <a:r>
              <a:rPr lang="en-US" dirty="0"/>
              <a:t>Widened </a:t>
            </a:r>
            <a:r>
              <a:rPr lang="en-US" dirty="0" err="1"/>
              <a:t>paratracheal</a:t>
            </a:r>
            <a:r>
              <a:rPr lang="en-US" dirty="0"/>
              <a:t> stripe</a:t>
            </a:r>
          </a:p>
          <a:p>
            <a:pPr lvl="0"/>
            <a:r>
              <a:rPr lang="en-US" dirty="0"/>
              <a:t>Widened </a:t>
            </a:r>
            <a:r>
              <a:rPr lang="en-US" dirty="0" err="1"/>
              <a:t>paraspinal</a:t>
            </a:r>
            <a:r>
              <a:rPr lang="en-US" dirty="0"/>
              <a:t> interfaces</a:t>
            </a:r>
          </a:p>
          <a:p>
            <a:pPr lvl="0"/>
            <a:r>
              <a:rPr lang="en-US" dirty="0"/>
              <a:t>Presence of a pleural or apical cap</a:t>
            </a:r>
          </a:p>
          <a:p>
            <a:pPr lvl="0"/>
            <a:r>
              <a:rPr lang="en-US" dirty="0"/>
              <a:t>Left </a:t>
            </a:r>
            <a:r>
              <a:rPr lang="en-US" dirty="0" err="1"/>
              <a:t>hemothorax</a:t>
            </a:r>
            <a:endParaRPr lang="en-US" dirty="0"/>
          </a:p>
          <a:p>
            <a:pPr lvl="0"/>
            <a:r>
              <a:rPr lang="en-US" dirty="0"/>
              <a:t>Fractures of the first or second rib or scapula.</a:t>
            </a:r>
          </a:p>
          <a:p>
            <a:pPr lvl="0"/>
            <a:r>
              <a:rPr lang="en-US" dirty="0"/>
              <a:t>Angiography is the gold standard.</a:t>
            </a:r>
          </a:p>
          <a:p>
            <a:pPr lvl="0"/>
            <a:r>
              <a:rPr lang="en-US" dirty="0"/>
              <a:t>On critical.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8-Traumatic </a:t>
            </a:r>
            <a:r>
              <a:rPr lang="en-US" b="1" dirty="0"/>
              <a:t>Diaphragmatic Injury </a:t>
            </a:r>
            <a:endParaRPr lang="en-US" dirty="0"/>
          </a:p>
          <a:p>
            <a:pPr lvl="0"/>
            <a:r>
              <a:rPr lang="en-US" dirty="0"/>
              <a:t>More commonly diagnosed on the left side</a:t>
            </a:r>
          </a:p>
          <a:p>
            <a:pPr lvl="0"/>
            <a:r>
              <a:rPr lang="en-US" dirty="0"/>
              <a:t>NG tube</a:t>
            </a:r>
          </a:p>
          <a:p>
            <a:pPr lvl="0"/>
            <a:r>
              <a:rPr lang="en-US" dirty="0"/>
              <a:t>UGI series.</a:t>
            </a:r>
          </a:p>
          <a:p>
            <a:pPr lvl="0"/>
            <a:r>
              <a:rPr lang="en-US" dirty="0"/>
              <a:t>Direct repair.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age to puberty: &gt;120 BPM</a:t>
            </a:r>
          </a:p>
          <a:p>
            <a:r>
              <a:rPr lang="en-US" dirty="0"/>
              <a:t>Adult: &gt;100 BPM</a:t>
            </a:r>
          </a:p>
          <a:p>
            <a:pPr lvl="0"/>
            <a:r>
              <a:rPr lang="en-US" dirty="0"/>
              <a:t>The elderly patient may not exhibit tachycardia because of the limited cardiac response to catecholamine stimulation / use of medications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9- </a:t>
            </a:r>
            <a:r>
              <a:rPr lang="en-US" b="1" dirty="0" err="1"/>
              <a:t>Mediastinal</a:t>
            </a:r>
            <a:r>
              <a:rPr lang="en-US" b="1" dirty="0"/>
              <a:t> Traversing Wounds </a:t>
            </a:r>
            <a:endParaRPr lang="en-US" dirty="0"/>
          </a:p>
          <a:p>
            <a:pPr lvl="0"/>
            <a:r>
              <a:rPr lang="en-US" dirty="0"/>
              <a:t>Surgical consultation is mandatory.</a:t>
            </a:r>
          </a:p>
          <a:p>
            <a:pPr lvl="0"/>
            <a:r>
              <a:rPr lang="en-US" dirty="0"/>
              <a:t>Hemodynamic abnormal : thoracic hemorrhage, tension pneumothorax, pericardial </a:t>
            </a:r>
            <a:r>
              <a:rPr lang="en-US" dirty="0" err="1"/>
              <a:t>tamponade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Mediastinal</a:t>
            </a:r>
            <a:r>
              <a:rPr lang="en-US" dirty="0"/>
              <a:t> emphysema: esophageal or tracheobronchial injury.</a:t>
            </a:r>
          </a:p>
          <a:p>
            <a:pPr lvl="0"/>
            <a:r>
              <a:rPr lang="en-US" dirty="0" err="1"/>
              <a:t>Mediastinal</a:t>
            </a:r>
            <a:r>
              <a:rPr lang="en-US" dirty="0"/>
              <a:t> hematoma: great vessel injury.</a:t>
            </a:r>
          </a:p>
          <a:p>
            <a:pPr lvl="0"/>
            <a:r>
              <a:rPr lang="en-US" dirty="0"/>
              <a:t>Spinal cord.</a:t>
            </a:r>
          </a:p>
          <a:p>
            <a:pPr lvl="0"/>
            <a:r>
              <a:rPr lang="en-US" dirty="0"/>
              <a:t>For stable patient.</a:t>
            </a:r>
          </a:p>
          <a:p>
            <a:pPr lvl="0"/>
            <a:r>
              <a:rPr lang="en-US" dirty="0"/>
              <a:t>Angiography</a:t>
            </a:r>
          </a:p>
          <a:p>
            <a:pPr lvl="0"/>
            <a:r>
              <a:rPr lang="en-US" dirty="0"/>
              <a:t>Water-soluble contrast </a:t>
            </a:r>
            <a:r>
              <a:rPr lang="en-US" dirty="0" err="1"/>
              <a:t>esophagography</a:t>
            </a:r>
            <a:endParaRPr lang="en-US" dirty="0"/>
          </a:p>
          <a:p>
            <a:pPr lvl="0"/>
            <a:r>
              <a:rPr lang="en-US" dirty="0"/>
              <a:t>Bronchoscopy</a:t>
            </a:r>
          </a:p>
          <a:p>
            <a:pPr lvl="0"/>
            <a:r>
              <a:rPr lang="en-US" dirty="0"/>
              <a:t>CT</a:t>
            </a:r>
          </a:p>
          <a:p>
            <a:pPr lvl="0"/>
            <a:r>
              <a:rPr lang="en-US" dirty="0"/>
              <a:t>Ultrasonography.</a:t>
            </a:r>
          </a:p>
          <a:p>
            <a:r>
              <a:rPr lang="en-US" dirty="0"/>
              <a:t> </a:t>
            </a:r>
          </a:p>
          <a:p>
            <a:r>
              <a:rPr lang="en-US" b="1" dirty="0" smtClean="0"/>
              <a:t>10- </a:t>
            </a:r>
            <a:r>
              <a:rPr lang="en-US" b="1" dirty="0"/>
              <a:t>Others </a:t>
            </a:r>
            <a:endParaRPr lang="en-US" dirty="0"/>
          </a:p>
          <a:p>
            <a:pPr lvl="0"/>
            <a:r>
              <a:rPr lang="en-US" b="1" dirty="0"/>
              <a:t>Subcutaneous emphysema</a:t>
            </a:r>
            <a:endParaRPr lang="en-US" dirty="0"/>
          </a:p>
          <a:p>
            <a:pPr lvl="0"/>
            <a:r>
              <a:rPr lang="en-US" b="1" dirty="0"/>
              <a:t>Traumatic Asphyxia</a:t>
            </a:r>
            <a:endParaRPr lang="en-US" dirty="0"/>
          </a:p>
          <a:p>
            <a:pPr lvl="0"/>
            <a:r>
              <a:rPr lang="en-US" dirty="0"/>
              <a:t>Compression of the SVC.</a:t>
            </a:r>
          </a:p>
          <a:p>
            <a:pPr lvl="0"/>
            <a:r>
              <a:rPr lang="en-US" b="1" dirty="0" smtClean="0"/>
              <a:t>Rib</a:t>
            </a:r>
            <a:r>
              <a:rPr lang="en-US" b="1" dirty="0"/>
              <a:t>, Sternum, and Scapular fractures.</a:t>
            </a:r>
            <a:endParaRPr lang="en-US" dirty="0"/>
          </a:p>
          <a:p>
            <a:pPr lvl="0"/>
            <a:r>
              <a:rPr lang="en-US" b="1" dirty="0"/>
              <a:t>Blunt esophageal Rupture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Abdominal Trauma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Mechanism of Injury:</a:t>
            </a:r>
            <a:endParaRPr lang="en-US" dirty="0"/>
          </a:p>
          <a:p>
            <a:pPr lvl="0"/>
            <a:r>
              <a:rPr lang="en-US" b="1" dirty="0"/>
              <a:t>Blunt Trauma:</a:t>
            </a:r>
            <a:endParaRPr lang="en-US" dirty="0"/>
          </a:p>
          <a:p>
            <a:pPr lvl="0"/>
            <a:r>
              <a:rPr lang="en-US" dirty="0"/>
              <a:t>Spleen, liver, retroperitoneal hematoma</a:t>
            </a:r>
          </a:p>
          <a:p>
            <a:pPr lvl="0"/>
            <a:r>
              <a:rPr lang="en-US" b="1" dirty="0"/>
              <a:t>Penetrating Trauma:</a:t>
            </a:r>
            <a:endParaRPr lang="en-US" dirty="0"/>
          </a:p>
          <a:p>
            <a:pPr lvl="0"/>
            <a:r>
              <a:rPr lang="en-US" dirty="0"/>
              <a:t>Stab: Liver, small bowel, diaphragm, colon </a:t>
            </a:r>
          </a:p>
          <a:p>
            <a:pPr lvl="0"/>
            <a:r>
              <a:rPr lang="en-US" dirty="0"/>
              <a:t>Gunshot: small bowel, colon, liver, abdominal vascular structures.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15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b="1" dirty="0"/>
              <a:t>Assessment:</a:t>
            </a:r>
            <a:endParaRPr lang="en-US" dirty="0"/>
          </a:p>
          <a:p>
            <a:pPr lvl="0"/>
            <a:r>
              <a:rPr lang="en-US" b="1" dirty="0" err="1"/>
              <a:t>Hitory</a:t>
            </a:r>
            <a:r>
              <a:rPr lang="en-US" b="1" dirty="0"/>
              <a:t>.</a:t>
            </a:r>
            <a:endParaRPr lang="en-US" dirty="0"/>
          </a:p>
          <a:p>
            <a:pPr lvl="0"/>
            <a:r>
              <a:rPr lang="en-US" b="1" dirty="0"/>
              <a:t>PE:</a:t>
            </a:r>
            <a:endParaRPr lang="en-US" dirty="0"/>
          </a:p>
          <a:p>
            <a:pPr lvl="0"/>
            <a:r>
              <a:rPr lang="en-US" b="1" dirty="0"/>
              <a:t>Inspection</a:t>
            </a:r>
            <a:endParaRPr lang="en-US" dirty="0"/>
          </a:p>
          <a:p>
            <a:pPr lvl="0"/>
            <a:r>
              <a:rPr lang="en-US" b="1" dirty="0"/>
              <a:t>Auscultation:</a:t>
            </a:r>
            <a:endParaRPr lang="en-US" dirty="0"/>
          </a:p>
          <a:p>
            <a:r>
              <a:rPr lang="en-US" dirty="0"/>
              <a:t>1. Bowel sounds</a:t>
            </a:r>
          </a:p>
          <a:p>
            <a:pPr lvl="0"/>
            <a:r>
              <a:rPr lang="en-US" b="1" dirty="0"/>
              <a:t>Percussion</a:t>
            </a:r>
            <a:endParaRPr lang="en-US" dirty="0"/>
          </a:p>
          <a:p>
            <a:pPr lvl="0"/>
            <a:r>
              <a:rPr lang="en-US" dirty="0"/>
              <a:t>signs of peritonitis</a:t>
            </a:r>
          </a:p>
          <a:p>
            <a:pPr lvl="0"/>
            <a:r>
              <a:rPr lang="en-US" dirty="0"/>
              <a:t>Tympanic/ diffuse dullness</a:t>
            </a:r>
          </a:p>
          <a:p>
            <a:pPr lvl="0"/>
            <a:r>
              <a:rPr lang="en-US" b="1" dirty="0"/>
              <a:t>Palpation</a:t>
            </a:r>
            <a:endParaRPr lang="en-US" dirty="0"/>
          </a:p>
          <a:p>
            <a:pPr lvl="0"/>
            <a:r>
              <a:rPr lang="en-US" dirty="0"/>
              <a:t>Involuntary muscle guarding</a:t>
            </a:r>
          </a:p>
          <a:p>
            <a:pPr lvl="0"/>
            <a:r>
              <a:rPr lang="en-US" b="1" dirty="0"/>
              <a:t>Evaluation of penetrating wounds:</a:t>
            </a:r>
            <a:endParaRPr lang="en-US" dirty="0"/>
          </a:p>
          <a:p>
            <a:r>
              <a:rPr lang="en-US" dirty="0"/>
              <a:t>Determine the depth</a:t>
            </a:r>
          </a:p>
          <a:p>
            <a:pPr lvl="0"/>
            <a:r>
              <a:rPr lang="en-US" b="1" dirty="0"/>
              <a:t>Assessing pelvic stability:</a:t>
            </a:r>
            <a:endParaRPr lang="en-US" dirty="0"/>
          </a:p>
          <a:p>
            <a:r>
              <a:rPr lang="en-US" dirty="0"/>
              <a:t>Manual compression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87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Penile, </a:t>
            </a:r>
            <a:r>
              <a:rPr lang="en-US" b="1" dirty="0" err="1"/>
              <a:t>perineal</a:t>
            </a:r>
            <a:r>
              <a:rPr lang="en-US" b="1" dirty="0"/>
              <a:t> and rectal examination:</a:t>
            </a:r>
            <a:endParaRPr lang="en-US" dirty="0"/>
          </a:p>
          <a:p>
            <a:pPr lvl="0"/>
            <a:r>
              <a:rPr lang="en-US" dirty="0"/>
              <a:t>Presence of urethral tear.</a:t>
            </a:r>
          </a:p>
          <a:p>
            <a:pPr lvl="0"/>
            <a:r>
              <a:rPr lang="en-US" dirty="0"/>
              <a:t>Rectal exam: Blunt (sphincter tone, position of the prostate, pelvic bone fractures), Penetration (sphincter tone, gross blood from a perforation)</a:t>
            </a:r>
          </a:p>
          <a:p>
            <a:pPr lvl="0"/>
            <a:r>
              <a:rPr lang="en-US" b="1" dirty="0"/>
              <a:t>Vaginal examination</a:t>
            </a:r>
            <a:endParaRPr lang="en-US" dirty="0"/>
          </a:p>
          <a:p>
            <a:pPr lvl="0"/>
            <a:r>
              <a:rPr lang="en-US" b="1" dirty="0"/>
              <a:t>Gluteal examination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25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Intubation:</a:t>
            </a:r>
            <a:endParaRPr lang="en-US" dirty="0"/>
          </a:p>
          <a:p>
            <a:pPr lvl="0"/>
            <a:r>
              <a:rPr lang="en-US" b="1" dirty="0"/>
              <a:t>Gastric tube:</a:t>
            </a:r>
            <a:endParaRPr lang="en-US" dirty="0"/>
          </a:p>
          <a:p>
            <a:pPr lvl="0"/>
            <a:r>
              <a:rPr lang="en-US" dirty="0"/>
              <a:t>Relieve acute gastric dilatation.</a:t>
            </a:r>
          </a:p>
          <a:p>
            <a:pPr lvl="0"/>
            <a:r>
              <a:rPr lang="en-US" dirty="0"/>
              <a:t>Presence of blood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Urinary catheter:</a:t>
            </a:r>
            <a:endParaRPr lang="en-US" dirty="0"/>
          </a:p>
          <a:p>
            <a:pPr lvl="0"/>
            <a:r>
              <a:rPr lang="en-US" dirty="0"/>
              <a:t>Relieve urine retention</a:t>
            </a:r>
          </a:p>
          <a:p>
            <a:pPr lvl="0"/>
            <a:r>
              <a:rPr lang="en-US" dirty="0"/>
              <a:t>Monitoring urine output.</a:t>
            </a:r>
          </a:p>
          <a:p>
            <a:pPr lvl="0"/>
            <a:r>
              <a:rPr lang="en-US" b="1" dirty="0"/>
              <a:t>Caution: </a:t>
            </a:r>
            <a:r>
              <a:rPr lang="en-US" dirty="0"/>
              <a:t>The inability to void, unstable pelvic </a:t>
            </a:r>
            <a:r>
              <a:rPr lang="en-US" dirty="0" err="1"/>
              <a:t>fracture,blood</a:t>
            </a:r>
            <a:r>
              <a:rPr lang="en-US" dirty="0"/>
              <a:t> in the meatus, a scrotal hematoma, </a:t>
            </a:r>
            <a:r>
              <a:rPr lang="en-US" dirty="0" err="1"/>
              <a:t>perineal</a:t>
            </a:r>
            <a:r>
              <a:rPr lang="en-US" dirty="0"/>
              <a:t> </a:t>
            </a:r>
            <a:r>
              <a:rPr lang="en-US" dirty="0" err="1"/>
              <a:t>ecchymoses</a:t>
            </a:r>
            <a:r>
              <a:rPr lang="en-US" dirty="0"/>
              <a:t>, high-riding prostate.</a:t>
            </a:r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02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/>
              <a:t>X-rays studies:</a:t>
            </a:r>
            <a:endParaRPr lang="en-US" dirty="0"/>
          </a:p>
          <a:p>
            <a:pPr lvl="0"/>
            <a:r>
              <a:rPr lang="en-US" b="1" dirty="0"/>
              <a:t>Blunt Trauma:</a:t>
            </a:r>
            <a:endParaRPr lang="en-US" dirty="0"/>
          </a:p>
          <a:p>
            <a:pPr lvl="0"/>
            <a:r>
              <a:rPr lang="en-US" dirty="0" err="1"/>
              <a:t>Hemodynamically</a:t>
            </a:r>
            <a:r>
              <a:rPr lang="en-US" dirty="0"/>
              <a:t> stable:</a:t>
            </a:r>
          </a:p>
          <a:p>
            <a:r>
              <a:rPr lang="en-US" dirty="0"/>
              <a:t>Supine/upright abdominal x-rays</a:t>
            </a:r>
          </a:p>
          <a:p>
            <a:r>
              <a:rPr lang="en-US" dirty="0"/>
              <a:t>Left lateral decubitus film</a:t>
            </a:r>
          </a:p>
          <a:p>
            <a:pPr lvl="0"/>
            <a:r>
              <a:rPr lang="en-US" b="1" dirty="0"/>
              <a:t>Penetrating Trauma:</a:t>
            </a:r>
            <a:endParaRPr lang="en-US" dirty="0"/>
          </a:p>
          <a:p>
            <a:pPr lvl="0"/>
            <a:r>
              <a:rPr lang="en-US" dirty="0" err="1"/>
              <a:t>Hemodynamically</a:t>
            </a:r>
            <a:r>
              <a:rPr lang="en-US" dirty="0"/>
              <a:t> stable:</a:t>
            </a:r>
          </a:p>
          <a:p>
            <a:r>
              <a:rPr lang="en-US" dirty="0"/>
              <a:t>Upright CXR.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Contrast Studies:</a:t>
            </a:r>
            <a:endParaRPr lang="en-US" dirty="0"/>
          </a:p>
          <a:p>
            <a:pPr lvl="0"/>
            <a:r>
              <a:rPr lang="en-US" b="1" dirty="0" err="1"/>
              <a:t>Urethrography</a:t>
            </a:r>
            <a:endParaRPr lang="en-US" dirty="0"/>
          </a:p>
          <a:p>
            <a:pPr lvl="0"/>
            <a:r>
              <a:rPr lang="en-US" b="1" dirty="0" err="1"/>
              <a:t>Cystogaphy</a:t>
            </a:r>
            <a:endParaRPr lang="en-US" dirty="0"/>
          </a:p>
          <a:p>
            <a:pPr lvl="0"/>
            <a:r>
              <a:rPr lang="en-US" b="1" dirty="0"/>
              <a:t>IVP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76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/>
              <a:t>Special diagnostic studies in blunt trauma:</a:t>
            </a:r>
            <a:endParaRPr lang="en-US" dirty="0"/>
          </a:p>
          <a:p>
            <a:pPr lvl="0"/>
            <a:r>
              <a:rPr lang="en-US" b="1" dirty="0"/>
              <a:t>DPL</a:t>
            </a:r>
            <a:endParaRPr lang="en-US" dirty="0"/>
          </a:p>
          <a:p>
            <a:pPr lvl="0"/>
            <a:r>
              <a:rPr lang="en-US" b="1" dirty="0" err="1"/>
              <a:t>Ultrsonography</a:t>
            </a:r>
            <a:endParaRPr lang="en-US" dirty="0"/>
          </a:p>
          <a:p>
            <a:pPr lvl="0"/>
            <a:r>
              <a:rPr lang="en-US" b="1" dirty="0"/>
              <a:t>Computed tomography</a:t>
            </a:r>
            <a:endParaRPr lang="en-US" dirty="0"/>
          </a:p>
          <a:p>
            <a:pPr lvl="0"/>
            <a:r>
              <a:rPr lang="en-US" b="1" dirty="0"/>
              <a:t>Special diagnostic studies in penetrating trauma:</a:t>
            </a:r>
            <a:endParaRPr lang="en-US" dirty="0"/>
          </a:p>
          <a:p>
            <a:pPr lvl="0"/>
            <a:r>
              <a:rPr lang="en-US" b="1" dirty="0"/>
              <a:t>Lower chest wounds</a:t>
            </a:r>
            <a:endParaRPr lang="en-US" dirty="0"/>
          </a:p>
          <a:p>
            <a:pPr lvl="0"/>
            <a:r>
              <a:rPr lang="en-US" b="1" dirty="0"/>
              <a:t>Anterior abdominal</a:t>
            </a:r>
            <a:endParaRPr lang="en-US" dirty="0"/>
          </a:p>
          <a:p>
            <a:pPr lvl="0"/>
            <a:r>
              <a:rPr lang="en-US" b="1" dirty="0"/>
              <a:t>Flank/back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78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i="1" u="sng" dirty="0">
                <a:solidFill>
                  <a:srgbClr val="C00000"/>
                </a:solidFill>
              </a:rPr>
              <a:t>Indications For </a:t>
            </a:r>
            <a:r>
              <a:rPr lang="en-US" b="1" i="1" u="sng" dirty="0" err="1" smtClean="0">
                <a:solidFill>
                  <a:srgbClr val="C00000"/>
                </a:solidFill>
              </a:rPr>
              <a:t>Coloestomy</a:t>
            </a:r>
            <a:endParaRPr lang="en-US" i="1" u="sng" dirty="0">
              <a:solidFill>
                <a:srgbClr val="C00000"/>
              </a:solidFill>
            </a:endParaRPr>
          </a:p>
          <a:p>
            <a:pPr lvl="0"/>
            <a:r>
              <a:rPr lang="en-US" b="1" dirty="0"/>
              <a:t>Based on abdominal evaluation</a:t>
            </a:r>
            <a:endParaRPr lang="en-US" dirty="0"/>
          </a:p>
          <a:p>
            <a:pPr lvl="0"/>
            <a:r>
              <a:rPr lang="en-US" b="1" dirty="0"/>
              <a:t>Blunt: </a:t>
            </a:r>
            <a:r>
              <a:rPr lang="en-US" dirty="0"/>
              <a:t>Positive DPL/ ultrasound</a:t>
            </a:r>
          </a:p>
          <a:p>
            <a:pPr lvl="0"/>
            <a:r>
              <a:rPr lang="en-US" b="1" dirty="0"/>
              <a:t>Blunt: </a:t>
            </a:r>
            <a:r>
              <a:rPr lang="en-US" dirty="0"/>
              <a:t>Recurrent hypotension despite adequate resuscitation</a:t>
            </a:r>
          </a:p>
          <a:p>
            <a:pPr lvl="0"/>
            <a:r>
              <a:rPr lang="en-US" b="1" dirty="0"/>
              <a:t>Peritonitis</a:t>
            </a:r>
            <a:endParaRPr lang="en-US" dirty="0"/>
          </a:p>
          <a:p>
            <a:pPr lvl="0"/>
            <a:r>
              <a:rPr lang="en-US" b="1" dirty="0"/>
              <a:t>Penetrating: </a:t>
            </a:r>
            <a:r>
              <a:rPr lang="en-US" dirty="0"/>
              <a:t>Hypotension</a:t>
            </a:r>
          </a:p>
          <a:p>
            <a:pPr lvl="0"/>
            <a:r>
              <a:rPr lang="en-US" b="1" dirty="0"/>
              <a:t>Penetrating: </a:t>
            </a:r>
            <a:r>
              <a:rPr lang="en-US" dirty="0"/>
              <a:t>Bleeding from the stomach, rectum, GU tract.</a:t>
            </a:r>
          </a:p>
          <a:p>
            <a:pPr lvl="0"/>
            <a:r>
              <a:rPr lang="en-US" b="1" dirty="0"/>
              <a:t>Gunshot wounds: </a:t>
            </a:r>
            <a:r>
              <a:rPr lang="en-US" dirty="0"/>
              <a:t>Traversing the peritoneal cavity</a:t>
            </a:r>
          </a:p>
          <a:p>
            <a:r>
              <a:rPr lang="en-US" b="1" dirty="0"/>
              <a:t>Evisceration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45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>
                <a:solidFill>
                  <a:srgbClr val="C00000"/>
                </a:solidFill>
              </a:rPr>
              <a:t>Special Problems</a:t>
            </a:r>
            <a:endParaRPr lang="en-US" u="sng" dirty="0">
              <a:solidFill>
                <a:srgbClr val="C00000"/>
              </a:solidFill>
            </a:endParaRPr>
          </a:p>
          <a:p>
            <a:pPr lvl="0"/>
            <a:r>
              <a:rPr lang="en-US" b="1" dirty="0"/>
              <a:t>Blunt Trauma:</a:t>
            </a:r>
            <a:endParaRPr lang="en-US" dirty="0"/>
          </a:p>
          <a:p>
            <a:pPr lvl="0"/>
            <a:r>
              <a:rPr lang="en-US" b="1" dirty="0"/>
              <a:t>Diaphragm</a:t>
            </a:r>
            <a:endParaRPr lang="en-US" dirty="0"/>
          </a:p>
          <a:p>
            <a:pPr lvl="0"/>
            <a:r>
              <a:rPr lang="en-US" b="1" dirty="0" err="1"/>
              <a:t>Duodemun</a:t>
            </a:r>
            <a:endParaRPr lang="en-US" dirty="0"/>
          </a:p>
          <a:p>
            <a:pPr lvl="0"/>
            <a:r>
              <a:rPr lang="en-US" b="1" dirty="0" err="1"/>
              <a:t>Pancrease</a:t>
            </a:r>
            <a:endParaRPr lang="en-US" dirty="0"/>
          </a:p>
          <a:p>
            <a:pPr lvl="0"/>
            <a:r>
              <a:rPr lang="en-US" b="1" dirty="0"/>
              <a:t>Genitourinary</a:t>
            </a:r>
            <a:endParaRPr lang="en-US" dirty="0"/>
          </a:p>
          <a:p>
            <a:pPr lvl="0"/>
            <a:r>
              <a:rPr lang="en-US" b="1" dirty="0"/>
              <a:t>Small bowel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49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Pelvic Fractures:</a:t>
            </a:r>
            <a:endParaRPr lang="en-US" dirty="0"/>
          </a:p>
          <a:p>
            <a:pPr lvl="0"/>
            <a:r>
              <a:rPr lang="en-US" b="1" dirty="0"/>
              <a:t>Assessment:</a:t>
            </a:r>
            <a:endParaRPr lang="en-US" dirty="0"/>
          </a:p>
          <a:p>
            <a:pPr lvl="0"/>
            <a:r>
              <a:rPr lang="en-US" dirty="0"/>
              <a:t>The flank, scrotum and </a:t>
            </a:r>
            <a:r>
              <a:rPr lang="en-US" dirty="0" err="1"/>
              <a:t>perianl</a:t>
            </a:r>
            <a:r>
              <a:rPr lang="en-US" dirty="0"/>
              <a:t> area should be inspected</a:t>
            </a:r>
          </a:p>
          <a:p>
            <a:pPr lvl="0"/>
            <a:r>
              <a:rPr lang="en-US" dirty="0"/>
              <a:t>Blood at the urethral meatus, swelling/</a:t>
            </a:r>
            <a:r>
              <a:rPr lang="en-US" dirty="0" err="1"/>
              <a:t>bruishing</a:t>
            </a:r>
            <a:r>
              <a:rPr lang="en-US" dirty="0"/>
              <a:t>/laceration in the peritoneum, vagina, rectum, or buttock </a:t>
            </a:r>
            <a:r>
              <a:rPr lang="en-US" dirty="0">
                <a:sym typeface="Monotype Sorts"/>
              </a:rPr>
              <a:t></a:t>
            </a:r>
            <a:r>
              <a:rPr lang="en-US" dirty="0"/>
              <a:t> open pelvic facture</a:t>
            </a:r>
          </a:p>
          <a:p>
            <a:pPr lvl="0"/>
            <a:r>
              <a:rPr lang="en-US" dirty="0"/>
              <a:t>Palpation of a high-riding prostate gland.</a:t>
            </a:r>
          </a:p>
          <a:p>
            <a:pPr lvl="0"/>
            <a:r>
              <a:rPr lang="en-US" dirty="0"/>
              <a:t>Manual manipulation of the pelvis should be performed only once.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2136339"/>
            <a:ext cx="53103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Differentiation of shock:</a:t>
            </a:r>
            <a:endParaRPr lang="en-US" sz="2800" dirty="0"/>
          </a:p>
          <a:p>
            <a:pPr lvl="0"/>
            <a:r>
              <a:rPr lang="en-US" sz="2800" b="1" dirty="0" smtClean="0"/>
              <a:t>A-Hemorrhagic </a:t>
            </a:r>
            <a:r>
              <a:rPr lang="en-US" sz="2800" b="1" dirty="0"/>
              <a:t>shock </a:t>
            </a:r>
            <a:r>
              <a:rPr lang="en-US" sz="2800" b="1" dirty="0">
                <a:sym typeface="Monotype Sorts"/>
              </a:rPr>
              <a:t></a:t>
            </a:r>
            <a:r>
              <a:rPr lang="en-US" sz="2800" b="1" dirty="0"/>
              <a:t> </a:t>
            </a:r>
            <a:r>
              <a:rPr lang="en-US" sz="2800" dirty="0"/>
              <a:t>hypovolemic shock</a:t>
            </a:r>
          </a:p>
          <a:p>
            <a:pPr lvl="0"/>
            <a:r>
              <a:rPr lang="en-US" sz="2800" b="1" dirty="0" smtClean="0"/>
              <a:t>B-</a:t>
            </a:r>
            <a:r>
              <a:rPr lang="en-US" sz="2800" b="1" dirty="0" err="1" smtClean="0"/>
              <a:t>Nonhemorrhagic</a:t>
            </a:r>
            <a:r>
              <a:rPr lang="en-US" sz="2800" b="1" dirty="0" smtClean="0"/>
              <a:t> </a:t>
            </a:r>
            <a:r>
              <a:rPr lang="en-US" sz="2800" b="1" dirty="0"/>
              <a:t>shock:</a:t>
            </a:r>
            <a:endParaRPr lang="en-US" sz="2800" dirty="0"/>
          </a:p>
          <a:p>
            <a:pPr lvl="0"/>
            <a:r>
              <a:rPr lang="en-US" sz="2800" dirty="0" smtClean="0"/>
              <a:t>1-Cardiogenic </a:t>
            </a:r>
            <a:r>
              <a:rPr lang="en-US" sz="2800" dirty="0"/>
              <a:t>shock: Blunt cardiac injury, cardiac </a:t>
            </a:r>
            <a:r>
              <a:rPr lang="en-US" sz="2800" dirty="0" err="1"/>
              <a:t>tamponade</a:t>
            </a:r>
            <a:r>
              <a:rPr lang="en-US" sz="2800" dirty="0"/>
              <a:t>, air embolus, myocardial infarction.</a:t>
            </a:r>
          </a:p>
          <a:p>
            <a:pPr lvl="0"/>
            <a:r>
              <a:rPr lang="en-US" sz="2800" dirty="0" smtClean="0"/>
              <a:t>2-Tension </a:t>
            </a:r>
            <a:r>
              <a:rPr lang="en-US" sz="2800" dirty="0"/>
              <a:t>pneumothorax</a:t>
            </a:r>
          </a:p>
          <a:p>
            <a:pPr lvl="0"/>
            <a:r>
              <a:rPr lang="en-US" sz="2800" dirty="0"/>
              <a:t>3</a:t>
            </a:r>
            <a:r>
              <a:rPr lang="en-US" sz="2800" dirty="0" smtClean="0"/>
              <a:t>-Neurogenic </a:t>
            </a:r>
            <a:r>
              <a:rPr lang="en-US" sz="2800" dirty="0"/>
              <a:t>shock</a:t>
            </a:r>
          </a:p>
          <a:p>
            <a:r>
              <a:rPr lang="en-US" sz="2800" dirty="0"/>
              <a:t>4</a:t>
            </a:r>
            <a:r>
              <a:rPr lang="en-US" sz="2800" dirty="0" smtClean="0"/>
              <a:t>-Septic </a:t>
            </a:r>
            <a:r>
              <a:rPr lang="en-US" sz="2800" dirty="0"/>
              <a:t>shock</a:t>
            </a:r>
          </a:p>
        </p:txBody>
      </p:sp>
    </p:spTree>
    <p:extLst>
      <p:ext uri="{BB962C8B-B14F-4D97-AF65-F5344CB8AC3E}">
        <p14:creationId xmlns:p14="http://schemas.microsoft.com/office/powerpoint/2010/main" val="35097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charset="-120"/>
                <a:cs typeface="Times New Roman" pitchFamily="18" charset="0"/>
              </a:rPr>
              <a:t>Management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152616"/>
              </p:ext>
            </p:extLst>
          </p:nvPr>
        </p:nvGraphicFramePr>
        <p:xfrm>
          <a:off x="2455863" y="1529834"/>
          <a:ext cx="4231303" cy="463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970"/>
                <a:gridCol w="1466747"/>
                <a:gridCol w="1285586"/>
              </a:tblGrid>
              <a:tr h="754327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Exsanguination with/without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open pelvic fracture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(BP&lt;70mmHg)</a:t>
                      </a:r>
                      <a:endParaRPr lang="en-US" sz="8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2223" marR="12223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Blood pressure stabilizees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with difficulty and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closed/unstable fracture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(BP 90-110mmHg)</a:t>
                      </a:r>
                      <a:endParaRPr lang="en-US" sz="8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2223" marR="12223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Blood Pressure normal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and closed/unstable or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stable fracture (BP 120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mmHg)</a:t>
                      </a:r>
                      <a:endParaRPr lang="en-US" sz="8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2223" marR="12223" marT="0" marB="0"/>
                </a:tc>
              </a:tr>
              <a:tr h="377163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Initiate ABCDEs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    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If transfer neccessary, apply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PASG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If open go to OR for possible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perineal exploration and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celiotomy ; if closed,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supraumbilical DPL or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Ultrasound to exclude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intraperitoneal hemorrhage.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     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Positive        Negative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                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After operation    Red uce &amp;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reduce &amp; apply   apply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fixation device   fixation device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as appropriate    as appropriate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  Hemodynamically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    Abnomal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   Angiography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en-US" sz="8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2223" marR="12223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   Initiate ABCDEs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       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If transfer </a:t>
                      </a:r>
                      <a:r>
                        <a:rPr lang="en-US" sz="800" kern="100" dirty="0" err="1">
                          <a:effectLst/>
                        </a:rPr>
                        <a:t>neccessary</a:t>
                      </a:r>
                      <a:r>
                        <a:rPr lang="en-US" sz="800" kern="100" dirty="0">
                          <a:effectLst/>
                        </a:rPr>
                        <a:t>, apply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PASG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</a:t>
                      </a:r>
                      <a:r>
                        <a:rPr lang="en-US" sz="800" kern="100" dirty="0" err="1">
                          <a:effectLst/>
                        </a:rPr>
                        <a:t>supraumbilical</a:t>
                      </a:r>
                      <a:r>
                        <a:rPr lang="en-US" sz="800" kern="100" dirty="0">
                          <a:effectLst/>
                        </a:rPr>
                        <a:t> DPL or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Ultrasound to exclude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</a:t>
                      </a:r>
                      <a:r>
                        <a:rPr lang="en-US" sz="800" kern="100" dirty="0" err="1">
                          <a:effectLst/>
                        </a:rPr>
                        <a:t>intraperitoneal</a:t>
                      </a:r>
                      <a:r>
                        <a:rPr lang="en-US" sz="800" kern="100" dirty="0">
                          <a:effectLst/>
                        </a:rPr>
                        <a:t> hemorrhage.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Positive        Negative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After </a:t>
                      </a:r>
                      <a:r>
                        <a:rPr lang="en-US" sz="800" kern="100" dirty="0" err="1">
                          <a:effectLst/>
                        </a:rPr>
                        <a:t>celiotomy</a:t>
                      </a:r>
                      <a:r>
                        <a:rPr lang="en-US" sz="800" kern="100" dirty="0">
                          <a:effectLst/>
                        </a:rPr>
                        <a:t>    Reduce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reduce &amp; apply    &amp; apply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fixation device    fixation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as appropriate     device as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              appropriate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 </a:t>
                      </a:r>
                      <a:r>
                        <a:rPr lang="en-US" sz="800" kern="100" dirty="0" err="1">
                          <a:effectLst/>
                        </a:rPr>
                        <a:t>Hemodynamically</a:t>
                      </a:r>
                      <a:endParaRPr lang="en-US" sz="800" kern="100" dirty="0">
                        <a:effectLst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    </a:t>
                      </a:r>
                      <a:r>
                        <a:rPr lang="en-US" sz="800" kern="100" dirty="0" err="1">
                          <a:effectLst/>
                        </a:rPr>
                        <a:t>Abnomal</a:t>
                      </a:r>
                      <a:endParaRPr lang="en-US" sz="800" kern="100" dirty="0">
                        <a:effectLst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   Angiography</a:t>
                      </a:r>
                      <a:endParaRPr lang="en-US" sz="8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2223" marR="12223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Initiate ABCDEs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If transfer </a:t>
                      </a:r>
                      <a:r>
                        <a:rPr lang="en-US" sz="800" kern="100" dirty="0" err="1">
                          <a:effectLst/>
                        </a:rPr>
                        <a:t>neccessary</a:t>
                      </a:r>
                      <a:r>
                        <a:rPr lang="en-US" sz="800" kern="100" dirty="0">
                          <a:effectLst/>
                        </a:rPr>
                        <a:t>,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 apply PASG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Evaluate for other injuries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Apply fixation device if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needed for patient mobility</a:t>
                      </a:r>
                      <a:endParaRPr lang="en-US" sz="8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2223" marR="12223" marT="0" marB="0"/>
                </a:tc>
              </a:tr>
            </a:tbl>
          </a:graphicData>
        </a:graphic>
      </p:graphicFrame>
      <p:sp>
        <p:nvSpPr>
          <p:cNvPr id="5" name="Line 1"/>
          <p:cNvSpPr>
            <a:spLocks noChangeShapeType="1"/>
          </p:cNvSpPr>
          <p:nvPr/>
        </p:nvSpPr>
        <p:spPr bwMode="auto">
          <a:xfrm>
            <a:off x="3217863" y="16938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3217863" y="21510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446463" y="3408363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2836863" y="3751263"/>
            <a:ext cx="1219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836863" y="37512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56063" y="37512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836863" y="42084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056063" y="40941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2760663" y="50085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760663" y="50085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4056063" y="50085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760663" y="5122863"/>
            <a:ext cx="1295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3370263" y="51228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3370263" y="51228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3294063" y="55800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503863" y="16938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503863" y="21510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5503863" y="29511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046663" y="3065463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5046663" y="30654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113463" y="30654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5046663" y="34083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6113463" y="34083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046663" y="4322763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6189663" y="44370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5046663" y="466566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5580063" y="4665663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5580063" y="53514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561263" y="16938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561263" y="23796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7561263" y="2722563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2455863" y="1529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6138" algn="l"/>
              </a:tabLst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5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10053"/>
              </p:ext>
            </p:extLst>
          </p:nvPr>
        </p:nvGraphicFramePr>
        <p:xfrm>
          <a:off x="1619670" y="1621909"/>
          <a:ext cx="5952012" cy="4535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3635"/>
                <a:gridCol w="1067012"/>
                <a:gridCol w="1067012"/>
                <a:gridCol w="1067012"/>
                <a:gridCol w="1027341"/>
              </a:tblGrid>
              <a:tr h="181039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  </a:t>
                      </a:r>
                      <a:endParaRPr lang="en-US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Class I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Class II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Class III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Class IV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  <a:tr h="362077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Blood Loss (ml)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Up to 750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750-1500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1500-2000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&gt;2000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  <a:tr h="362077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Blood Loss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(% Blood Volume)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Up to 15 %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15-30 %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30-40 %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&gt;40 %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  <a:tr h="181039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Pulse Rate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&lt;100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&gt;100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&gt;120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&gt;140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  <a:tr h="543116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Blood Pressure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Normal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Normal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Decreased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Decreased</a:t>
                      </a:r>
                      <a:endParaRPr lang="en-US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  <a:tr h="543116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Pulse Pressure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(mmHg)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Normal or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increased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Decreased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Decreased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Decreased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  <a:tr h="181039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Respiratory Rate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14-20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20-30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30-40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&gt; 35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  <a:tr h="543116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Urine Output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(mL/hr)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&gt;30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20-30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5-15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Negligible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  <a:tr h="724154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CNS/Mental status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Slightly  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anxious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Mildly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anxious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Anxious,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Confused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Confused,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lethargy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  <a:tr h="905193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Fluid </a:t>
                      </a:r>
                      <a:r>
                        <a:rPr lang="en-US" sz="1200" kern="100" dirty="0" err="1">
                          <a:effectLst/>
                        </a:rPr>
                        <a:t>Repacement</a:t>
                      </a:r>
                      <a:endParaRPr lang="en-US" sz="1200" kern="100" dirty="0">
                        <a:effectLst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(3:1 rule)</a:t>
                      </a:r>
                      <a:endParaRPr lang="en-US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Crystalloid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Crystalloid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Crystalloid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and blood</a:t>
                      </a:r>
                      <a:endParaRPr lang="en-US" sz="1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Crystalloid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and blood</a:t>
                      </a:r>
                      <a:endParaRPr lang="en-US" sz="1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601" marR="17601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6738" y="1621909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744" y="404664"/>
            <a:ext cx="4653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8650" algn="l"/>
              </a:tabLst>
            </a:pPr>
            <a:r>
              <a:rPr lang="en-US" altLang="zh-TW" sz="1200" dirty="0">
                <a:solidFill>
                  <a:prstClr val="black"/>
                </a:solidFill>
                <a:latin typeface="Times New Roman" pitchFamily="18" charset="0"/>
                <a:ea typeface="PMingLiU" charset="-120"/>
                <a:cs typeface="Times New Roman" pitchFamily="18" charset="0"/>
              </a:rPr>
              <a:t>The normal blood volume of adult is 7 % of body weight. Whereas that of a child is 8-9% of body weight</a:t>
            </a:r>
            <a:r>
              <a:rPr lang="en-US" altLang="zh-TW" sz="1200" dirty="0" smtClean="0">
                <a:solidFill>
                  <a:prstClr val="black"/>
                </a:solidFill>
                <a:latin typeface="Times New Roman" pitchFamily="18" charset="0"/>
                <a:ea typeface="PMingLiU" charset="-120"/>
                <a:cs typeface="Times New Roman" pitchFamily="18" charset="0"/>
              </a:rPr>
              <a:t>.</a:t>
            </a:r>
            <a:r>
              <a:rPr kumimoji="0" lang="en-US" altLang="zh-TW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charset="-120"/>
                <a:cs typeface="Times New Roman" pitchFamily="18" charset="0"/>
              </a:rPr>
              <a:t> L</a:t>
            </a:r>
            <a:endParaRPr lang="en-US" altLang="zh-TW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0174" y="959793"/>
            <a:ext cx="3990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8650" algn="l"/>
              </a:tabLst>
            </a:pPr>
            <a:r>
              <a:rPr lang="en-US" altLang="zh-TW" sz="1200" dirty="0">
                <a:solidFill>
                  <a:prstClr val="black"/>
                </a:solidFill>
                <a:latin typeface="Times New Roman" pitchFamily="18" charset="0"/>
                <a:ea typeface="PMingLiU" charset="-120"/>
                <a:cs typeface="Times New Roman" pitchFamily="18" charset="0"/>
              </a:rPr>
              <a:t>Estimated Fluid and Blood </a:t>
            </a:r>
            <a:r>
              <a:rPr lang="en-US" altLang="zh-TW" sz="1200" dirty="0" err="1">
                <a:solidFill>
                  <a:prstClr val="black"/>
                </a:solidFill>
                <a:latin typeface="Times New Roman" pitchFamily="18" charset="0"/>
                <a:ea typeface="PMingLiU" charset="-120"/>
                <a:cs typeface="Times New Roman" pitchFamily="18" charset="0"/>
              </a:rPr>
              <a:t>osses</a:t>
            </a:r>
            <a:r>
              <a:rPr lang="en-US" altLang="zh-TW" sz="1200" dirty="0">
                <a:solidFill>
                  <a:prstClr val="black"/>
                </a:solidFill>
                <a:latin typeface="Times New Roman" pitchFamily="18" charset="0"/>
                <a:ea typeface="PMingLiU" charset="-120"/>
                <a:cs typeface="Times New Roman" pitchFamily="18" charset="0"/>
              </a:rPr>
              <a:t>:  ( For a 70-kg man </a:t>
            </a:r>
            <a:r>
              <a:rPr lang="en-US" altLang="zh-TW" sz="1200" b="1" dirty="0">
                <a:solidFill>
                  <a:prstClr val="black"/>
                </a:solidFill>
                <a:latin typeface="Times New Roman" pitchFamily="18" charset="0"/>
                <a:ea typeface="PMingLiU" charset="-120"/>
                <a:cs typeface="Times New Roman" pitchFamily="18" charset="0"/>
              </a:rPr>
              <a:t>)</a:t>
            </a:r>
            <a:endParaRPr lang="en-US" altLang="zh-TW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/>
              <a:t>Assessment: </a:t>
            </a:r>
            <a:r>
              <a:rPr lang="en-US" dirty="0"/>
              <a:t>Pulse quality, rate and regularity. BP, pulse pressure, observing and palpating the skin for color and temperature. Neck veins.</a:t>
            </a:r>
          </a:p>
          <a:p>
            <a:pPr lvl="0"/>
            <a:r>
              <a:rPr lang="en-US" b="1" dirty="0"/>
              <a:t>Important notes: </a:t>
            </a:r>
            <a:r>
              <a:rPr lang="en-US" dirty="0"/>
              <a:t>Neck veins may not be </a:t>
            </a:r>
            <a:r>
              <a:rPr lang="en-US" dirty="0" err="1"/>
              <a:t>distented</a:t>
            </a:r>
            <a:r>
              <a:rPr lang="en-US" dirty="0"/>
              <a:t> in the hypovolemic patient with cardiac </a:t>
            </a:r>
            <a:r>
              <a:rPr lang="en-US" dirty="0" err="1"/>
              <a:t>tamponade</a:t>
            </a:r>
            <a:r>
              <a:rPr lang="en-US" dirty="0"/>
              <a:t>, tension </a:t>
            </a:r>
            <a:r>
              <a:rPr lang="en-US" dirty="0" err="1"/>
              <a:t>pneumothorax,or</a:t>
            </a:r>
            <a:r>
              <a:rPr lang="en-US" dirty="0"/>
              <a:t> traumatic diaphragmatic injury.</a:t>
            </a:r>
          </a:p>
          <a:p>
            <a:pPr lvl="0"/>
            <a:r>
              <a:rPr lang="en-US" b="1" dirty="0"/>
              <a:t>Monitor with: </a:t>
            </a:r>
            <a:r>
              <a:rPr lang="en-US" dirty="0"/>
              <a:t>Cardiac monitor/pulse </a:t>
            </a:r>
            <a:r>
              <a:rPr lang="en-US" dirty="0" err="1"/>
              <a:t>oximeter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1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1582341"/>
            <a:ext cx="684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Fluid Therapy:</a:t>
            </a:r>
            <a:endParaRPr lang="en-US" dirty="0"/>
          </a:p>
          <a:p>
            <a:pPr lvl="0"/>
            <a:r>
              <a:rPr lang="en-US" b="1" dirty="0"/>
              <a:t>Fluid bolus: </a:t>
            </a:r>
            <a:r>
              <a:rPr lang="en-US" dirty="0"/>
              <a:t>1-2 liters for an adult and 20mL/kg for a pediatric patient</a:t>
            </a:r>
          </a:p>
          <a:p>
            <a:pPr lvl="0"/>
            <a:r>
              <a:rPr lang="en-US" dirty="0" smtClean="0"/>
              <a:t>minutes </a:t>
            </a:r>
            <a:r>
              <a:rPr lang="en-US" dirty="0"/>
              <a:t>)</a:t>
            </a:r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Blood Replacement:</a:t>
            </a:r>
            <a:endParaRPr lang="en-US" dirty="0"/>
          </a:p>
          <a:p>
            <a:pPr lvl="0"/>
            <a:r>
              <a:rPr lang="en-US" dirty="0"/>
              <a:t>PRBC/Whole blood</a:t>
            </a:r>
          </a:p>
          <a:p>
            <a:pPr lvl="0"/>
            <a:r>
              <a:rPr lang="en-US" dirty="0" smtClean="0"/>
              <a:t>Cross matched/type-specific</a:t>
            </a:r>
            <a:r>
              <a:rPr lang="en-US" dirty="0"/>
              <a:t>/ type O blood</a:t>
            </a:r>
          </a:p>
          <a:p>
            <a:pPr lvl="0"/>
            <a:r>
              <a:rPr lang="en-US" dirty="0"/>
              <a:t>FFP ( 1U FFP for every 5 U PRBC)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CVP monitoring</a:t>
            </a:r>
          </a:p>
        </p:txBody>
      </p:sp>
    </p:spTree>
    <p:extLst>
      <p:ext uri="{BB962C8B-B14F-4D97-AF65-F5344CB8AC3E}">
        <p14:creationId xmlns:p14="http://schemas.microsoft.com/office/powerpoint/2010/main" val="27780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600" b="1" dirty="0">
                <a:solidFill>
                  <a:srgbClr val="FF0000"/>
                </a:solidFill>
              </a:rPr>
              <a:t>Thoracic Trauma</a:t>
            </a:r>
            <a:endParaRPr lang="en-US" sz="4600" dirty="0">
              <a:solidFill>
                <a:srgbClr val="FF0000"/>
              </a:solidFill>
            </a:endParaRP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PATHOPHYSIOLOGY</a:t>
            </a:r>
            <a:endParaRPr lang="en-US" dirty="0"/>
          </a:p>
          <a:p>
            <a:pPr lvl="0"/>
            <a:r>
              <a:rPr lang="en-US" b="1" dirty="0"/>
              <a:t>1. Hypoxia: </a:t>
            </a:r>
            <a:r>
              <a:rPr lang="en-US" dirty="0"/>
              <a:t>a.</a:t>
            </a:r>
            <a:r>
              <a:rPr lang="en-US" b="1" dirty="0"/>
              <a:t> </a:t>
            </a:r>
            <a:r>
              <a:rPr lang="en-US" dirty="0" err="1"/>
              <a:t>Hypovolemia</a:t>
            </a:r>
            <a:r>
              <a:rPr lang="en-US" dirty="0"/>
              <a:t> (blood loss); b. Pulmonary ventilation /   perfusion mismatch (contusion, hematoma, alveolar collapse); c. Changes in </a:t>
            </a:r>
            <a:r>
              <a:rPr lang="en-US" dirty="0" err="1"/>
              <a:t>intrathoracic</a:t>
            </a:r>
            <a:r>
              <a:rPr lang="en-US" dirty="0"/>
              <a:t> pressure relationships (tension pneumothorax, open pneumothorax)</a:t>
            </a:r>
          </a:p>
          <a:p>
            <a:pPr lvl="0"/>
            <a:r>
              <a:rPr lang="en-US" b="1" dirty="0"/>
              <a:t>2. </a:t>
            </a:r>
            <a:r>
              <a:rPr lang="en-US" b="1" dirty="0" err="1"/>
              <a:t>Hypercarbia</a:t>
            </a:r>
            <a:r>
              <a:rPr lang="en-US" b="1" dirty="0"/>
              <a:t>: </a:t>
            </a:r>
            <a:r>
              <a:rPr lang="en-US" dirty="0"/>
              <a:t>a. Inadequate ventilation due to changes in </a:t>
            </a:r>
            <a:r>
              <a:rPr lang="en-US" dirty="0" err="1"/>
              <a:t>intrathoracic</a:t>
            </a:r>
            <a:r>
              <a:rPr lang="en-US" dirty="0"/>
              <a:t> pressure; b. Depressed level of consciousness</a:t>
            </a:r>
          </a:p>
          <a:p>
            <a:pPr lvl="0"/>
            <a:r>
              <a:rPr lang="en-US" b="1" dirty="0"/>
              <a:t>3. Metabolic acidosis: </a:t>
            </a:r>
            <a:r>
              <a:rPr lang="en-US" dirty="0" err="1"/>
              <a:t>Hypoperfusion</a:t>
            </a:r>
            <a:r>
              <a:rPr lang="en-US" dirty="0"/>
              <a:t> of the tissues (shock)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Major problems:</a:t>
            </a:r>
            <a:endParaRPr lang="en-US" dirty="0"/>
          </a:p>
          <a:p>
            <a:pPr lvl="0"/>
            <a:r>
              <a:rPr lang="en-US" dirty="0"/>
              <a:t>Tension pneumothorax:</a:t>
            </a:r>
          </a:p>
          <a:p>
            <a:pPr lvl="0"/>
            <a:r>
              <a:rPr lang="en-US" dirty="0"/>
              <a:t>Clinical diagnosis</a:t>
            </a:r>
          </a:p>
          <a:p>
            <a:pPr lvl="0"/>
            <a:r>
              <a:rPr lang="en-US" dirty="0"/>
              <a:t>Chest pain, air hunger, respiratory distress, tachycardia, hypotension, tracheal deviation, unilateral absence of breath sounds, neck vein distention, cyanosis. (V.S. cardiac </a:t>
            </a:r>
            <a:r>
              <a:rPr lang="en-US" dirty="0" err="1"/>
              <a:t>tamponade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Hyperresonant</a:t>
            </a:r>
            <a:r>
              <a:rPr lang="en-US" dirty="0"/>
              <a:t> percussion.</a:t>
            </a:r>
          </a:p>
          <a:p>
            <a:r>
              <a:rPr lang="en-US" dirty="0"/>
              <a:t>Immediate decompression: Needle decompression/ chest tube</a:t>
            </a:r>
          </a:p>
        </p:txBody>
      </p:sp>
    </p:spTree>
    <p:extLst>
      <p:ext uri="{BB962C8B-B14F-4D97-AF65-F5344CB8AC3E}">
        <p14:creationId xmlns:p14="http://schemas.microsoft.com/office/powerpoint/2010/main" val="21167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en-US" sz="5000" dirty="0">
                <a:solidFill>
                  <a:srgbClr val="FF0000"/>
                </a:solidFill>
              </a:rPr>
              <a:t>Open pneumothorax:</a:t>
            </a:r>
          </a:p>
          <a:p>
            <a:pPr lvl="0"/>
            <a:r>
              <a:rPr lang="en-US" sz="5000" dirty="0"/>
              <a:t>2/3 of the diameter of the trachea – impaired effective ventilation</a:t>
            </a:r>
          </a:p>
          <a:p>
            <a:pPr lvl="0"/>
            <a:r>
              <a:rPr lang="en-US" sz="5000" dirty="0"/>
              <a:t>Sterile occlusive dressing, taped securely on 3 sides.</a:t>
            </a:r>
          </a:p>
          <a:p>
            <a:pPr lvl="0"/>
            <a:r>
              <a:rPr lang="en-US" sz="5000" dirty="0"/>
              <a:t>Chest tube (remote)</a:t>
            </a:r>
          </a:p>
          <a:p>
            <a:pPr lvl="0"/>
            <a:r>
              <a:rPr lang="en-US" sz="5000" dirty="0">
                <a:solidFill>
                  <a:srgbClr val="FF0000"/>
                </a:solidFill>
              </a:rPr>
              <a:t>Flail chest</a:t>
            </a:r>
            <a:r>
              <a:rPr lang="en-US" sz="5000" dirty="0"/>
              <a:t>:</a:t>
            </a:r>
          </a:p>
          <a:p>
            <a:pPr lvl="0"/>
            <a:r>
              <a:rPr lang="en-US" sz="5000" dirty="0">
                <a:sym typeface="Symbol"/>
              </a:rPr>
              <a:t></a:t>
            </a:r>
            <a:r>
              <a:rPr lang="en-US" sz="5000" dirty="0"/>
              <a:t> 2 ribs fractured in two or more places.</a:t>
            </a:r>
          </a:p>
          <a:p>
            <a:pPr lvl="0"/>
            <a:r>
              <a:rPr lang="en-US" sz="5000" dirty="0"/>
              <a:t>Severe disruption of normal chest wall movement.</a:t>
            </a:r>
          </a:p>
          <a:p>
            <a:pPr lvl="0"/>
            <a:r>
              <a:rPr lang="en-US" sz="5000" dirty="0"/>
              <a:t>Paradoxical movement of the chest wall.</a:t>
            </a:r>
          </a:p>
          <a:p>
            <a:pPr lvl="0"/>
            <a:r>
              <a:rPr lang="en-US" sz="5000" dirty="0"/>
              <a:t>Crepitus of ribs.</a:t>
            </a:r>
          </a:p>
          <a:p>
            <a:pPr lvl="0"/>
            <a:r>
              <a:rPr lang="en-US" sz="5000" dirty="0"/>
              <a:t>The major difficulty is underlying lung injury ( pulmonary contusion)</a:t>
            </a:r>
          </a:p>
          <a:p>
            <a:pPr lvl="0"/>
            <a:r>
              <a:rPr lang="en-US" sz="5000" dirty="0"/>
              <a:t>Pain.</a:t>
            </a:r>
          </a:p>
          <a:p>
            <a:pPr lvl="0"/>
            <a:r>
              <a:rPr lang="en-US" sz="5000" dirty="0"/>
              <a:t>Adequate ventilation, humidified oxygen, fluid resuscitation.</a:t>
            </a:r>
          </a:p>
          <a:p>
            <a:pPr lvl="0"/>
            <a:r>
              <a:rPr lang="en-US" sz="5000" dirty="0"/>
              <a:t>The injured lung is sensitive to both </a:t>
            </a:r>
            <a:r>
              <a:rPr lang="en-US" sz="5000" dirty="0" err="1"/>
              <a:t>underresuscitation</a:t>
            </a:r>
            <a:r>
              <a:rPr lang="en-US" sz="5000" dirty="0"/>
              <a:t> of shock and fluid overload.</a:t>
            </a:r>
          </a:p>
          <a:p>
            <a:pPr lvl="0"/>
            <a:r>
              <a:rPr lang="en-US" sz="5000" dirty="0">
                <a:solidFill>
                  <a:srgbClr val="FF0000"/>
                </a:solidFill>
              </a:rPr>
              <a:t>Massive </a:t>
            </a:r>
            <a:r>
              <a:rPr lang="en-US" sz="5000" dirty="0" err="1">
                <a:solidFill>
                  <a:srgbClr val="FF0000"/>
                </a:solidFill>
              </a:rPr>
              <a:t>hemothorax</a:t>
            </a:r>
            <a:r>
              <a:rPr lang="en-US" sz="5000" dirty="0"/>
              <a:t>:</a:t>
            </a:r>
          </a:p>
          <a:p>
            <a:pPr lvl="0"/>
            <a:r>
              <a:rPr lang="en-US" sz="5000" dirty="0"/>
              <a:t>Compromise respiratory efforts by compression, prevent adequate ventilation.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1331</Words>
  <Application>Microsoft Office PowerPoint</Application>
  <PresentationFormat>On-screen Show (4:3)</PresentationFormat>
  <Paragraphs>380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2019-04-29T02:16:53Z</dcterms:created>
  <dcterms:modified xsi:type="dcterms:W3CDTF">2019-04-29T03:26:23Z</dcterms:modified>
</cp:coreProperties>
</file>