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261" r:id="rId6"/>
    <p:sldId id="266" r:id="rId7"/>
    <p:sldId id="268" r:id="rId8"/>
    <p:sldId id="269" r:id="rId9"/>
    <p:sldId id="271" r:id="rId10"/>
    <p:sldId id="272" r:id="rId11"/>
    <p:sldId id="307" r:id="rId12"/>
    <p:sldId id="273" r:id="rId13"/>
    <p:sldId id="276" r:id="rId14"/>
    <p:sldId id="278" r:id="rId15"/>
    <p:sldId id="280" r:id="rId16"/>
    <p:sldId id="281" r:id="rId17"/>
    <p:sldId id="274" r:id="rId18"/>
    <p:sldId id="265" r:id="rId19"/>
    <p:sldId id="283" r:id="rId20"/>
    <p:sldId id="284" r:id="rId21"/>
    <p:sldId id="285" r:id="rId22"/>
    <p:sldId id="288" r:id="rId23"/>
    <p:sldId id="289" r:id="rId24"/>
    <p:sldId id="293" r:id="rId25"/>
    <p:sldId id="294" r:id="rId26"/>
    <p:sldId id="297" r:id="rId27"/>
    <p:sldId id="305" r:id="rId28"/>
    <p:sldId id="299" r:id="rId29"/>
    <p:sldId id="300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388269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BLS,Cardiac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Arrest,and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Dysrrhythmia</a:t>
            </a:r>
            <a:r>
              <a:rPr lang="en-US" sz="4800" b="1" dirty="0" smtClean="0"/>
              <a:t> Management</a:t>
            </a:r>
            <a:br>
              <a:rPr lang="en-US" sz="4800" b="1" dirty="0" smtClean="0"/>
            </a:br>
            <a:r>
              <a:rPr lang="en-US" sz="4800" b="1" dirty="0" smtClean="0"/>
              <a:t>ACLS overview</a:t>
            </a:r>
            <a:endParaRPr lang="ar-IQ" sz="4800" b="1" dirty="0"/>
          </a:p>
        </p:txBody>
      </p:sp>
    </p:spTree>
    <p:extLst>
      <p:ext uri="{BB962C8B-B14F-4D97-AF65-F5344CB8AC3E}">
        <p14:creationId xmlns:p14="http://schemas.microsoft.com/office/powerpoint/2010/main" val="11082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</a:rPr>
              <a:t>Epinephrine</a:t>
            </a:r>
            <a:r>
              <a:rPr lang="en-US" sz="2800" i="1" dirty="0"/>
              <a:t> </a:t>
            </a:r>
            <a:r>
              <a:rPr lang="en-US" sz="2800" dirty="0" smtClean="0"/>
              <a:t>may </a:t>
            </a:r>
            <a:r>
              <a:rPr lang="en-US" sz="2800" dirty="0"/>
              <a:t>be used </a:t>
            </a:r>
            <a:r>
              <a:rPr lang="en-US" sz="2800" dirty="0" smtClean="0"/>
              <a:t>for patients </a:t>
            </a:r>
            <a:r>
              <a:rPr lang="en-US" sz="2800" dirty="0"/>
              <a:t>with symptomatic </a:t>
            </a:r>
            <a:r>
              <a:rPr lang="en-US" sz="2800" dirty="0" err="1"/>
              <a:t>bradycardia</a:t>
            </a:r>
            <a:r>
              <a:rPr lang="en-US" sz="2800" dirty="0"/>
              <a:t>, particularly if </a:t>
            </a:r>
            <a:r>
              <a:rPr lang="en-US" sz="2800" dirty="0" smtClean="0"/>
              <a:t>associated with </a:t>
            </a:r>
            <a:r>
              <a:rPr lang="en-US" sz="2800" dirty="0"/>
              <a:t>hypotension, for whom atropine may be inappropriate </a:t>
            </a:r>
            <a:r>
              <a:rPr lang="en-US" sz="2800" dirty="0" smtClean="0"/>
              <a:t>or after </a:t>
            </a:r>
            <a:r>
              <a:rPr lang="en-US" sz="2800" dirty="0"/>
              <a:t>atropine fails </a:t>
            </a:r>
            <a:r>
              <a:rPr lang="en-US" sz="2800" dirty="0" smtClean="0"/>
              <a:t>Begin </a:t>
            </a:r>
            <a:r>
              <a:rPr lang="en-US" sz="2800" dirty="0"/>
              <a:t>the infusion at </a:t>
            </a:r>
            <a:r>
              <a:rPr lang="en-US" sz="2800" b="1" dirty="0">
                <a:solidFill>
                  <a:schemeClr val="tx2"/>
                </a:solidFill>
              </a:rPr>
              <a:t>2 </a:t>
            </a:r>
            <a:r>
              <a:rPr lang="en-US" sz="2800" b="1" dirty="0" smtClean="0">
                <a:solidFill>
                  <a:schemeClr val="tx2"/>
                </a:solidFill>
              </a:rPr>
              <a:t>to 10 </a:t>
            </a:r>
            <a:r>
              <a:rPr lang="en-US" sz="2800" b="1" dirty="0">
                <a:solidFill>
                  <a:schemeClr val="tx2"/>
                </a:solidFill>
              </a:rPr>
              <a:t>mcg/min </a:t>
            </a:r>
            <a:r>
              <a:rPr lang="en-US" sz="2800" dirty="0"/>
              <a:t>and titrate </a:t>
            </a:r>
            <a:r>
              <a:rPr lang="en-US" sz="2800" dirty="0" smtClean="0"/>
              <a:t>to effect.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55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89"/>
            <a:ext cx="9144000" cy="511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7" y="1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Tachycardia</a:t>
            </a:r>
            <a:endParaRPr lang="en-US" sz="2000" dirty="0"/>
          </a:p>
          <a:p>
            <a:r>
              <a:rPr lang="en-US" sz="2000" b="1" dirty="0">
                <a:solidFill>
                  <a:schemeClr val="tx2"/>
                </a:solidFill>
              </a:rPr>
              <a:t>Classification of </a:t>
            </a:r>
            <a:r>
              <a:rPr lang="en-US" sz="2000" b="1" dirty="0" err="1" smtClean="0">
                <a:solidFill>
                  <a:schemeClr val="tx2"/>
                </a:solidFill>
              </a:rPr>
              <a:t>Tachyarrhythmias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1" dirty="0" smtClean="0">
                <a:solidFill>
                  <a:schemeClr val="tx2"/>
                </a:solidFill>
              </a:rPr>
              <a:t>Narrow–QRS-complex </a:t>
            </a:r>
            <a:r>
              <a:rPr lang="en-US" sz="2000" b="1" dirty="0">
                <a:solidFill>
                  <a:schemeClr val="tx2"/>
                </a:solidFill>
              </a:rPr>
              <a:t>(SVT) </a:t>
            </a:r>
            <a:r>
              <a:rPr lang="en-US" sz="2000" b="1" dirty="0" err="1">
                <a:solidFill>
                  <a:schemeClr val="tx2"/>
                </a:solidFill>
              </a:rPr>
              <a:t>tachycardias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(QRS &lt;0.12sec)</a:t>
            </a:r>
          </a:p>
          <a:p>
            <a:r>
              <a:rPr lang="en-US" sz="2000" dirty="0"/>
              <a:t>  In order of frequency</a:t>
            </a:r>
          </a:p>
          <a:p>
            <a:r>
              <a:rPr lang="en-US" sz="2000" dirty="0"/>
              <a:t>● Sinus </a:t>
            </a:r>
            <a:r>
              <a:rPr lang="en-US" sz="2000" dirty="0" smtClean="0"/>
              <a:t>tachycardia-</a:t>
            </a:r>
            <a:r>
              <a:rPr lang="en-US" sz="2000" b="1" dirty="0" smtClean="0"/>
              <a:t>regular</a:t>
            </a:r>
            <a:endParaRPr lang="en-US" sz="2000" b="1" dirty="0"/>
          </a:p>
          <a:p>
            <a:r>
              <a:rPr lang="en-US" sz="2000" dirty="0"/>
              <a:t>● Atrial </a:t>
            </a:r>
            <a:r>
              <a:rPr lang="en-US" sz="2000" dirty="0" smtClean="0"/>
              <a:t>fibrillation-</a:t>
            </a:r>
            <a:r>
              <a:rPr lang="en-US" sz="2000" b="1" dirty="0" smtClean="0"/>
              <a:t>irregular</a:t>
            </a:r>
            <a:endParaRPr lang="en-US" sz="2000" b="1" dirty="0"/>
          </a:p>
          <a:p>
            <a:r>
              <a:rPr lang="en-US" sz="2000" dirty="0"/>
              <a:t>● Atrial </a:t>
            </a:r>
            <a:r>
              <a:rPr lang="en-US" sz="2000" dirty="0" smtClean="0"/>
              <a:t>flutter-</a:t>
            </a:r>
            <a:r>
              <a:rPr lang="en-US" sz="2000" b="1" dirty="0" smtClean="0"/>
              <a:t>irregular</a:t>
            </a:r>
            <a:endParaRPr lang="en-US" sz="2000" b="1" dirty="0"/>
          </a:p>
          <a:p>
            <a:r>
              <a:rPr lang="en-US" sz="2000" dirty="0"/>
              <a:t>● AV nodal reentry(SVT</a:t>
            </a:r>
            <a:r>
              <a:rPr lang="en-US" sz="2000" dirty="0" smtClean="0"/>
              <a:t>)-</a:t>
            </a:r>
            <a:r>
              <a:rPr lang="en-US" sz="2000" b="1" dirty="0" smtClean="0"/>
              <a:t>regular</a:t>
            </a:r>
            <a:endParaRPr lang="en-US" sz="2000" b="1" dirty="0"/>
          </a:p>
          <a:p>
            <a:r>
              <a:rPr lang="en-US" sz="2000" dirty="0"/>
              <a:t>● Multifocal atrial tachycardia (MAT</a:t>
            </a:r>
            <a:r>
              <a:rPr lang="en-US" sz="2000" dirty="0" smtClean="0"/>
              <a:t>)-</a:t>
            </a:r>
            <a:r>
              <a:rPr lang="en-US" sz="2000" b="1" dirty="0" smtClean="0"/>
              <a:t>may be irregular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 smtClean="0">
                <a:solidFill>
                  <a:schemeClr val="tx2"/>
                </a:solidFill>
              </a:rPr>
              <a:t>Wide–QRS-complex </a:t>
            </a:r>
            <a:r>
              <a:rPr lang="en-US" sz="2000" b="1" dirty="0" err="1">
                <a:solidFill>
                  <a:schemeClr val="tx2"/>
                </a:solidFill>
              </a:rPr>
              <a:t>tachycardias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(QRS </a:t>
            </a:r>
            <a:r>
              <a:rPr lang="en-US" sz="2000" dirty="0" smtClean="0"/>
              <a:t>&gt;=0.12 </a:t>
            </a:r>
            <a:r>
              <a:rPr lang="en-US" sz="2000" dirty="0"/>
              <a:t>second)</a:t>
            </a:r>
          </a:p>
          <a:p>
            <a:r>
              <a:rPr lang="en-US" sz="2000" dirty="0"/>
              <a:t>● VT and VF</a:t>
            </a:r>
          </a:p>
          <a:p>
            <a:r>
              <a:rPr lang="en-US" sz="2000" dirty="0"/>
              <a:t>● SVT with aberrancy</a:t>
            </a:r>
          </a:p>
          <a:p>
            <a:r>
              <a:rPr lang="en-US" sz="2000" dirty="0"/>
              <a:t>● Pre-excited </a:t>
            </a:r>
            <a:r>
              <a:rPr lang="en-US" sz="2000" dirty="0" err="1"/>
              <a:t>tachycardias</a:t>
            </a:r>
            <a:r>
              <a:rPr lang="en-US" sz="2000" dirty="0"/>
              <a:t> (Wolff-Parkinson-White</a:t>
            </a:r>
          </a:p>
          <a:p>
            <a:r>
              <a:rPr lang="en-US" sz="2000" dirty="0"/>
              <a:t>[WPW] syndrome)</a:t>
            </a:r>
          </a:p>
          <a:p>
            <a:r>
              <a:rPr lang="en-US" sz="2000" dirty="0"/>
              <a:t>● Ventricular paced rhythms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334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24"/>
            <a:ext cx="9220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Tachycardia </a:t>
            </a:r>
            <a:r>
              <a:rPr lang="en-US" sz="2000" dirty="0"/>
              <a:t>is defined as an arrhythmia with a rate of </a:t>
            </a:r>
            <a:r>
              <a:rPr lang="en-US" sz="2000" dirty="0" smtClean="0"/>
              <a:t>&gt;100</a:t>
            </a:r>
            <a:endParaRPr lang="en-US" sz="2000" dirty="0"/>
          </a:p>
          <a:p>
            <a:r>
              <a:rPr lang="en-US" sz="2000" dirty="0"/>
              <a:t>beats per </a:t>
            </a:r>
            <a:r>
              <a:rPr lang="en-US" sz="2000" dirty="0" smtClean="0"/>
              <a:t>minute.</a:t>
            </a:r>
          </a:p>
          <a:p>
            <a:r>
              <a:rPr lang="en-US" sz="2000" dirty="0" smtClean="0"/>
              <a:t>Tachycardia </a:t>
            </a:r>
            <a:r>
              <a:rPr lang="en-US" sz="2000" dirty="0"/>
              <a:t>is an appropriate response to a physiologic stress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eg</a:t>
            </a:r>
            <a:r>
              <a:rPr lang="en-US" sz="2000" dirty="0"/>
              <a:t>, fever, dehydration) or other underlying conditions.</a:t>
            </a:r>
          </a:p>
          <a:p>
            <a:r>
              <a:rPr lang="en-US" sz="2000" dirty="0"/>
              <a:t>When encountering patients with tachycardia, efforts should be made to determine whether the tachycardia is the primary</a:t>
            </a:r>
          </a:p>
          <a:p>
            <a:r>
              <a:rPr lang="en-US" sz="2000" dirty="0"/>
              <a:t>cause or secondary to other pathologies.</a:t>
            </a:r>
          </a:p>
          <a:p>
            <a:endParaRPr lang="en-US" sz="2000" dirty="0"/>
          </a:p>
          <a:p>
            <a:r>
              <a:rPr lang="en-US" sz="2000" dirty="0"/>
              <a:t>Many experts suggest that when </a:t>
            </a:r>
            <a:r>
              <a:rPr lang="en-US" sz="2000" b="1" dirty="0" smtClean="0">
                <a:solidFill>
                  <a:schemeClr val="tx2"/>
                </a:solidFill>
              </a:rPr>
              <a:t>HR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is </a:t>
            </a:r>
            <a:r>
              <a:rPr lang="en-US" sz="2000" b="1" dirty="0">
                <a:solidFill>
                  <a:schemeClr val="tx2"/>
                </a:solidFill>
              </a:rPr>
              <a:t>150 </a:t>
            </a:r>
            <a:r>
              <a:rPr lang="en-US" sz="2000" b="1" dirty="0" err="1">
                <a:solidFill>
                  <a:schemeClr val="tx2"/>
                </a:solidFill>
              </a:rPr>
              <a:t>bpm</a:t>
            </a:r>
            <a:r>
              <a:rPr lang="en-US" sz="2000" dirty="0"/>
              <a:t>, it is unlikely that </a:t>
            </a:r>
            <a:r>
              <a:rPr lang="en-US" sz="2000" dirty="0" smtClean="0"/>
              <a:t>instability is caused </a:t>
            </a:r>
            <a:r>
              <a:rPr lang="en-US" sz="2000" dirty="0"/>
              <a:t>primarily by the tachycardia unless there is impaired ventricular </a:t>
            </a:r>
            <a:r>
              <a:rPr lang="en-US" sz="2000" dirty="0" smtClean="0"/>
              <a:t>function</a:t>
            </a:r>
            <a:endParaRPr lang="en-US" sz="2000" dirty="0"/>
          </a:p>
          <a:p>
            <a:r>
              <a:rPr lang="en-US" sz="2000" dirty="0"/>
              <a:t>Because </a:t>
            </a:r>
            <a:r>
              <a:rPr lang="en-US" sz="2000" b="1" dirty="0">
                <a:solidFill>
                  <a:schemeClr val="tx2"/>
                </a:solidFill>
              </a:rPr>
              <a:t>hypoxemia is a common cause of tachycardia</a:t>
            </a:r>
            <a:r>
              <a:rPr lang="en-US" sz="2000" dirty="0"/>
              <a:t>,</a:t>
            </a:r>
          </a:p>
          <a:p>
            <a:r>
              <a:rPr lang="en-US" sz="2000" dirty="0"/>
              <a:t>initial evaluation of tachycardia should focus on signs of increased work of </a:t>
            </a:r>
            <a:r>
              <a:rPr lang="en-US" sz="2000" dirty="0" err="1"/>
              <a:t>breathing,and</a:t>
            </a:r>
            <a:r>
              <a:rPr lang="en-US" sz="2000" dirty="0"/>
              <a:t> SPO2</a:t>
            </a:r>
          </a:p>
          <a:p>
            <a:r>
              <a:rPr lang="en-US" sz="2000" dirty="0"/>
              <a:t>If oxygenation is inadequate or the patient shows signs of increased work of breathing, </a:t>
            </a:r>
            <a:r>
              <a:rPr lang="en-US" sz="2000" dirty="0" smtClean="0"/>
              <a:t>provide oxygen</a:t>
            </a:r>
            <a:r>
              <a:rPr lang="en-US" sz="2000" dirty="0"/>
              <a:t>. </a:t>
            </a:r>
            <a:endParaRPr lang="ar-IQ" sz="2000" dirty="0"/>
          </a:p>
          <a:p>
            <a:endParaRPr lang="en-US" sz="2000" dirty="0"/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1352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570" y="6667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Attach </a:t>
            </a:r>
            <a:r>
              <a:rPr lang="en-US" sz="2000" dirty="0"/>
              <a:t>a </a:t>
            </a:r>
            <a:r>
              <a:rPr lang="en-US" sz="2000" b="1" dirty="0" smtClean="0">
                <a:solidFill>
                  <a:schemeClr val="tx2"/>
                </a:solidFill>
              </a:rPr>
              <a:t>monitor</a:t>
            </a:r>
            <a:r>
              <a:rPr lang="en-US" sz="2000" dirty="0" smtClean="0"/>
              <a:t> to </a:t>
            </a:r>
            <a:r>
              <a:rPr lang="en-US" sz="2000" dirty="0"/>
              <a:t>the patient, evaluate blood pressure, and establish </a:t>
            </a:r>
            <a:r>
              <a:rPr lang="en-US" sz="2000" dirty="0" smtClean="0"/>
              <a:t>IV access.</a:t>
            </a:r>
          </a:p>
          <a:p>
            <a:r>
              <a:rPr lang="en-US" sz="2000" dirty="0" smtClean="0"/>
              <a:t>Obtain </a:t>
            </a:r>
            <a:r>
              <a:rPr lang="en-US" sz="2000" dirty="0"/>
              <a:t>a </a:t>
            </a:r>
            <a:r>
              <a:rPr lang="en-US" sz="2000" b="1" dirty="0">
                <a:solidFill>
                  <a:schemeClr val="tx2"/>
                </a:solidFill>
              </a:rPr>
              <a:t>12-lead ECG </a:t>
            </a:r>
            <a:r>
              <a:rPr lang="en-US" sz="2000" dirty="0"/>
              <a:t>to better define </a:t>
            </a:r>
            <a:r>
              <a:rPr lang="en-US" sz="2000" dirty="0" smtClean="0"/>
              <a:t>the rhythm</a:t>
            </a:r>
            <a:r>
              <a:rPr lang="en-US" sz="2000" dirty="0"/>
              <a:t>, but this should not delay immediate </a:t>
            </a:r>
            <a:r>
              <a:rPr lang="en-US" sz="2000" dirty="0" err="1"/>
              <a:t>cardioversion</a:t>
            </a:r>
            <a:r>
              <a:rPr lang="en-US" sz="2000" dirty="0"/>
              <a:t> </a:t>
            </a:r>
            <a:r>
              <a:rPr lang="en-US" sz="2000" dirty="0" smtClean="0"/>
              <a:t>if the </a:t>
            </a:r>
            <a:r>
              <a:rPr lang="en-US" sz="2000" dirty="0"/>
              <a:t>patient is </a:t>
            </a:r>
            <a:r>
              <a:rPr lang="en-US" sz="2000" dirty="0" smtClean="0"/>
              <a:t>unstable.</a:t>
            </a:r>
            <a:endParaRPr lang="en-US" sz="2000" dirty="0"/>
          </a:p>
          <a:p>
            <a:r>
              <a:rPr lang="en-US" sz="2000" b="1" dirty="0" smtClean="0"/>
              <a:t>If </a:t>
            </a:r>
            <a:r>
              <a:rPr lang="en-US" sz="2000" b="1" dirty="0"/>
              <a:t>the patient demonstrates </a:t>
            </a:r>
            <a:r>
              <a:rPr lang="en-US" sz="2000" b="1" dirty="0" smtClean="0"/>
              <a:t>rate-related cardiovascular </a:t>
            </a:r>
            <a:r>
              <a:rPr lang="en-US" sz="2000" b="1" dirty="0"/>
              <a:t>compromise with </a:t>
            </a:r>
            <a:r>
              <a:rPr lang="en-US" sz="2000" b="1" dirty="0" smtClean="0"/>
              <a:t>S/S </a:t>
            </a:r>
            <a:r>
              <a:rPr lang="en-US" sz="2000" b="1" dirty="0"/>
              <a:t>such </a:t>
            </a:r>
            <a:r>
              <a:rPr lang="en-US" sz="2000" b="1" dirty="0" smtClean="0"/>
              <a:t>as acute </a:t>
            </a:r>
            <a:r>
              <a:rPr lang="en-US" sz="2000" b="1" dirty="0"/>
              <a:t>altered mental status, ischemic chest discomfort, </a:t>
            </a:r>
            <a:r>
              <a:rPr lang="en-US" sz="2000" b="1" dirty="0" smtClean="0"/>
              <a:t>acute heart </a:t>
            </a:r>
            <a:r>
              <a:rPr lang="en-US" sz="2000" b="1" dirty="0"/>
              <a:t>failure, hypotension, or other signs of shock </a:t>
            </a:r>
            <a:r>
              <a:rPr lang="en-US" sz="2000" b="1" dirty="0" smtClean="0"/>
              <a:t>suspected to </a:t>
            </a:r>
            <a:r>
              <a:rPr lang="en-US" sz="2000" b="1" dirty="0"/>
              <a:t>be due to a tachyarrhythmia, proceed to </a:t>
            </a:r>
            <a:r>
              <a:rPr lang="en-US" sz="2000" b="1" dirty="0">
                <a:solidFill>
                  <a:schemeClr val="tx2"/>
                </a:solidFill>
              </a:rPr>
              <a:t>immediate </a:t>
            </a:r>
            <a:r>
              <a:rPr lang="en-US" sz="2000" b="1" dirty="0" smtClean="0">
                <a:solidFill>
                  <a:schemeClr val="tx2"/>
                </a:solidFill>
              </a:rPr>
              <a:t>synchronized </a:t>
            </a:r>
            <a:r>
              <a:rPr lang="en-US" sz="2000" b="1" dirty="0" err="1">
                <a:solidFill>
                  <a:schemeClr val="tx2"/>
                </a:solidFill>
              </a:rPr>
              <a:t>cardioversion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endParaRPr lang="ar-IQ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825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Cardioversion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If possible, establish IV access before </a:t>
            </a:r>
            <a:r>
              <a:rPr lang="en-US" sz="2000" dirty="0" err="1"/>
              <a:t>cardioversion</a:t>
            </a:r>
            <a:r>
              <a:rPr lang="en-US" sz="2000" dirty="0"/>
              <a:t> and</a:t>
            </a:r>
          </a:p>
          <a:p>
            <a:r>
              <a:rPr lang="en-US" sz="2000" dirty="0"/>
              <a:t>administer sedation if the patient is conscious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tx2"/>
                </a:solidFill>
              </a:rPr>
              <a:t>Synchronized </a:t>
            </a:r>
            <a:r>
              <a:rPr lang="en-US" sz="2000" b="1" dirty="0" err="1">
                <a:solidFill>
                  <a:schemeClr val="tx2"/>
                </a:solidFill>
              </a:rPr>
              <a:t>cardioversion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is shock delivery that is timed</a:t>
            </a:r>
          </a:p>
          <a:p>
            <a:r>
              <a:rPr lang="en-US" sz="2000" dirty="0"/>
              <a:t>(synchronized) with the QRS complex. This synchronization</a:t>
            </a:r>
          </a:p>
          <a:p>
            <a:r>
              <a:rPr lang="en-US" sz="2000" dirty="0"/>
              <a:t>avoids shock delivery during the </a:t>
            </a:r>
            <a:r>
              <a:rPr lang="en-US" sz="2000" dirty="0" smtClean="0"/>
              <a:t>refractory </a:t>
            </a:r>
            <a:r>
              <a:rPr lang="en-US" sz="2000" dirty="0"/>
              <a:t>period of</a:t>
            </a:r>
          </a:p>
          <a:p>
            <a:r>
              <a:rPr lang="en-US" sz="2000" dirty="0"/>
              <a:t>the cardiac cycle when a shock could produce </a:t>
            </a:r>
            <a:r>
              <a:rPr lang="en-US" sz="2000" dirty="0" smtClean="0"/>
              <a:t>VF.</a:t>
            </a:r>
            <a:endParaRPr lang="en-US" sz="2000" dirty="0"/>
          </a:p>
          <a:p>
            <a:r>
              <a:rPr lang="en-US" sz="2000" dirty="0"/>
              <a:t>Synchronized </a:t>
            </a:r>
            <a:r>
              <a:rPr lang="en-US" sz="2000" dirty="0" err="1"/>
              <a:t>cardioversion</a:t>
            </a:r>
            <a:r>
              <a:rPr lang="en-US" sz="2000" dirty="0"/>
              <a:t> is recommended to </a:t>
            </a:r>
            <a:r>
              <a:rPr lang="en-US" sz="2000" dirty="0" smtClean="0"/>
              <a:t>treat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(1)</a:t>
            </a:r>
            <a:r>
              <a:rPr lang="en-US" sz="2000" dirty="0" smtClean="0"/>
              <a:t>unstable </a:t>
            </a:r>
            <a:r>
              <a:rPr lang="en-US" sz="2000" dirty="0"/>
              <a:t>SVT, </a:t>
            </a:r>
            <a:r>
              <a:rPr lang="en-US" sz="2000" b="1" dirty="0">
                <a:solidFill>
                  <a:schemeClr val="tx2"/>
                </a:solidFill>
              </a:rPr>
              <a:t>(2)</a:t>
            </a:r>
            <a:r>
              <a:rPr lang="en-US" sz="2000" dirty="0"/>
              <a:t> unstable </a:t>
            </a:r>
            <a:r>
              <a:rPr lang="en-US" sz="2000" dirty="0" smtClean="0"/>
              <a:t>AF, </a:t>
            </a:r>
            <a:r>
              <a:rPr lang="en-US" sz="2000" b="1" dirty="0">
                <a:solidFill>
                  <a:schemeClr val="tx2"/>
                </a:solidFill>
              </a:rPr>
              <a:t>(3)</a:t>
            </a:r>
            <a:r>
              <a:rPr lang="en-US" sz="2000" dirty="0"/>
              <a:t> </a:t>
            </a:r>
            <a:r>
              <a:rPr lang="en-US" sz="2000" dirty="0" smtClean="0"/>
              <a:t>unstable atrial </a:t>
            </a:r>
            <a:r>
              <a:rPr lang="en-US" sz="2000" dirty="0"/>
              <a:t>flutter, and </a:t>
            </a:r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4)</a:t>
            </a:r>
            <a:r>
              <a:rPr lang="en-US" sz="2000" dirty="0" smtClean="0"/>
              <a:t>unstable </a:t>
            </a:r>
            <a:r>
              <a:rPr lang="en-US" sz="2000" dirty="0"/>
              <a:t>monomorphic (regular) </a:t>
            </a:r>
            <a:r>
              <a:rPr lang="en-US" sz="2000" dirty="0" smtClean="0"/>
              <a:t>VT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93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Cardioversion</a:t>
            </a:r>
            <a:r>
              <a:rPr lang="en-US" sz="2000" b="1" dirty="0" smtClean="0">
                <a:solidFill>
                  <a:schemeClr val="tx2"/>
                </a:solidFill>
              </a:rPr>
              <a:t> Waveform </a:t>
            </a:r>
            <a:r>
              <a:rPr lang="en-US" sz="2000" b="1" dirty="0">
                <a:solidFill>
                  <a:schemeClr val="tx2"/>
                </a:solidFill>
              </a:rPr>
              <a:t>and Energy</a:t>
            </a:r>
          </a:p>
          <a:p>
            <a:r>
              <a:rPr lang="en-US" sz="2000" dirty="0" smtClean="0"/>
              <a:t>1. Biphasic </a:t>
            </a:r>
            <a:r>
              <a:rPr lang="en-US" sz="2000" dirty="0" err="1" smtClean="0"/>
              <a:t>cardioversion</a:t>
            </a:r>
            <a:r>
              <a:rPr lang="en-US" sz="2000" dirty="0" smtClean="0"/>
              <a:t> of </a:t>
            </a:r>
            <a:r>
              <a:rPr lang="en-US" sz="2000" b="1" dirty="0" smtClean="0"/>
              <a:t>AF </a:t>
            </a:r>
            <a:r>
              <a:rPr lang="en-US" sz="2000" b="1" dirty="0"/>
              <a:t>is 120 to 200 </a:t>
            </a:r>
            <a:r>
              <a:rPr lang="en-US" sz="2000" b="1" dirty="0" err="1" smtClean="0"/>
              <a:t>J</a:t>
            </a:r>
            <a:r>
              <a:rPr lang="en-US" sz="2000" dirty="0" err="1" smtClean="0"/>
              <a:t>.If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initial  shock </a:t>
            </a:r>
            <a:r>
              <a:rPr lang="en-US" sz="2000" dirty="0"/>
              <a:t>fails, providers should </a:t>
            </a:r>
            <a:r>
              <a:rPr lang="en-US" sz="2000" dirty="0" smtClean="0"/>
              <a:t>increase in </a:t>
            </a:r>
            <a:r>
              <a:rPr lang="en-US" sz="2000" dirty="0"/>
              <a:t>a </a:t>
            </a:r>
            <a:r>
              <a:rPr lang="en-US" sz="2000" dirty="0" smtClean="0"/>
              <a:t>stepwise fashion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2. Biphasic </a:t>
            </a:r>
            <a:r>
              <a:rPr lang="en-US" sz="2000" dirty="0" err="1" smtClean="0"/>
              <a:t>Cardioversion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b="1" dirty="0" smtClean="0"/>
              <a:t>atrial flutter and other SVTs is 50     to 100 J</a:t>
            </a:r>
          </a:p>
          <a:p>
            <a:r>
              <a:rPr lang="en-US" sz="2000" dirty="0" smtClean="0"/>
              <a:t>3. </a:t>
            </a:r>
            <a:r>
              <a:rPr lang="en-US" sz="2000" dirty="0" err="1" smtClean="0"/>
              <a:t>Cardioversion</a:t>
            </a:r>
            <a:r>
              <a:rPr lang="en-US" sz="2000" dirty="0" smtClean="0"/>
              <a:t> with </a:t>
            </a:r>
            <a:r>
              <a:rPr lang="en-US" sz="2000" b="1" dirty="0" smtClean="0"/>
              <a:t>monophasic</a:t>
            </a:r>
            <a:r>
              <a:rPr lang="en-US" sz="2000" dirty="0" smtClean="0"/>
              <a:t> waveforms should begin at     </a:t>
            </a:r>
            <a:r>
              <a:rPr lang="en-US" sz="2000" b="1" dirty="0" smtClean="0"/>
              <a:t>200 </a:t>
            </a:r>
            <a:r>
              <a:rPr lang="en-US" sz="2000" b="1" dirty="0"/>
              <a:t>J</a:t>
            </a:r>
            <a:r>
              <a:rPr lang="en-US" sz="2000" dirty="0"/>
              <a:t> and increase </a:t>
            </a:r>
            <a:r>
              <a:rPr lang="en-US" sz="2000" dirty="0" smtClean="0"/>
              <a:t>in stepwise </a:t>
            </a:r>
            <a:r>
              <a:rPr lang="en-US" sz="2000" dirty="0"/>
              <a:t>fashion if not </a:t>
            </a:r>
            <a:r>
              <a:rPr lang="en-US" sz="2000" dirty="0" smtClean="0"/>
              <a:t>successful</a:t>
            </a:r>
            <a:endParaRPr lang="en-US" sz="2000" dirty="0"/>
          </a:p>
          <a:p>
            <a:r>
              <a:rPr lang="en-US" sz="2000" dirty="0" smtClean="0"/>
              <a:t>4. </a:t>
            </a:r>
            <a:r>
              <a:rPr lang="en-US" sz="2000" b="1" dirty="0" smtClean="0"/>
              <a:t>Monomorphic </a:t>
            </a:r>
            <a:r>
              <a:rPr lang="en-US" sz="2000" b="1" dirty="0"/>
              <a:t>VT </a:t>
            </a:r>
            <a:r>
              <a:rPr lang="en-US" sz="2000" dirty="0"/>
              <a:t>(regular form and rate) with a </a:t>
            </a:r>
            <a:r>
              <a:rPr lang="en-US" sz="2000" dirty="0" smtClean="0"/>
              <a:t>pulse  responds </a:t>
            </a:r>
            <a:r>
              <a:rPr lang="en-US" sz="2000" dirty="0"/>
              <a:t>well to monophasic or </a:t>
            </a:r>
            <a:r>
              <a:rPr lang="en-US" sz="2000" dirty="0" smtClean="0"/>
              <a:t>biphasic synchronized  </a:t>
            </a:r>
            <a:r>
              <a:rPr lang="en-US" sz="2000" dirty="0" err="1" smtClean="0"/>
              <a:t>cardioversion</a:t>
            </a:r>
            <a:r>
              <a:rPr lang="en-US" sz="2000" dirty="0" smtClean="0"/>
              <a:t> at </a:t>
            </a:r>
            <a:r>
              <a:rPr lang="en-US" sz="2000" dirty="0"/>
              <a:t>initial energies of </a:t>
            </a:r>
            <a:r>
              <a:rPr lang="en-US" sz="2000" b="1" dirty="0"/>
              <a:t>100 J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r>
              <a:rPr lang="en-US" sz="2000" dirty="0" smtClean="0"/>
              <a:t>5. if </a:t>
            </a:r>
            <a:r>
              <a:rPr lang="en-US" sz="2000" dirty="0"/>
              <a:t>a patient has </a:t>
            </a:r>
            <a:r>
              <a:rPr lang="en-US" sz="2000" b="1" dirty="0"/>
              <a:t>polymorphic VT</a:t>
            </a:r>
            <a:r>
              <a:rPr lang="en-US" sz="2000" dirty="0"/>
              <a:t>, treat the rhythm as </a:t>
            </a:r>
            <a:r>
              <a:rPr lang="en-US" sz="2000" dirty="0" smtClean="0"/>
              <a:t>VF and </a:t>
            </a:r>
            <a:r>
              <a:rPr lang="en-US" sz="2000" dirty="0"/>
              <a:t>deliver high-energy </a:t>
            </a:r>
            <a:r>
              <a:rPr lang="en-US" sz="2000" b="1" i="1" dirty="0">
                <a:solidFill>
                  <a:schemeClr val="tx2"/>
                </a:solidFill>
              </a:rPr>
              <a:t>unsynchronized </a:t>
            </a:r>
            <a:r>
              <a:rPr lang="en-US" sz="2000" b="1" dirty="0">
                <a:solidFill>
                  <a:schemeClr val="tx2"/>
                </a:solidFill>
              </a:rPr>
              <a:t>shocks </a:t>
            </a:r>
            <a:r>
              <a:rPr lang="en-US" sz="2000" dirty="0"/>
              <a:t>(</a:t>
            </a:r>
            <a:r>
              <a:rPr lang="en-US" sz="2000" dirty="0" err="1" smtClean="0"/>
              <a:t>ie,DC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6. If </a:t>
            </a:r>
            <a:r>
              <a:rPr lang="en-US" sz="2000" dirty="0"/>
              <a:t>there is any doubt whether </a:t>
            </a:r>
            <a:r>
              <a:rPr lang="en-US" sz="2000" dirty="0" smtClean="0"/>
              <a:t>mono-or </a:t>
            </a:r>
            <a:r>
              <a:rPr lang="en-US" sz="2000" dirty="0"/>
              <a:t>polymorphic VT </a:t>
            </a:r>
            <a:r>
              <a:rPr lang="en-US" sz="2000" dirty="0" smtClean="0"/>
              <a:t>is present </a:t>
            </a:r>
            <a:r>
              <a:rPr lang="en-US" sz="2000" dirty="0"/>
              <a:t>in the </a:t>
            </a:r>
            <a:r>
              <a:rPr lang="en-US" sz="2000" b="1" i="1" dirty="0">
                <a:solidFill>
                  <a:schemeClr val="tx2"/>
                </a:solidFill>
              </a:rPr>
              <a:t>unstable</a:t>
            </a:r>
            <a:r>
              <a:rPr lang="en-US" sz="2000" i="1" dirty="0"/>
              <a:t> </a:t>
            </a:r>
            <a:r>
              <a:rPr lang="en-US" sz="2000" dirty="0"/>
              <a:t>patient, </a:t>
            </a:r>
            <a:r>
              <a:rPr lang="en-US" sz="2000" b="1" dirty="0"/>
              <a:t>do not delay shock </a:t>
            </a:r>
            <a:r>
              <a:rPr lang="en-US" sz="2000" b="1" dirty="0" smtClean="0"/>
              <a:t>to perform rhythm </a:t>
            </a:r>
            <a:r>
              <a:rPr lang="en-US" sz="2000" b="1" dirty="0" err="1" smtClean="0"/>
              <a:t>analysis:provide</a:t>
            </a:r>
            <a:r>
              <a:rPr lang="en-US" sz="2000" b="1" dirty="0" smtClean="0"/>
              <a:t> high-energy unsynchronized </a:t>
            </a:r>
            <a:r>
              <a:rPr lang="en-US" sz="2000" b="1" dirty="0"/>
              <a:t>shocks (</a:t>
            </a:r>
            <a:r>
              <a:rPr lang="en-US" sz="2000" b="1" dirty="0" err="1"/>
              <a:t>ie,DC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40651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Regular Narrow-Complex Tachycardia</a:t>
            </a: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A-Sinus Tachycardia</a:t>
            </a:r>
            <a:r>
              <a:rPr lang="en-US" sz="2000" b="1" i="1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endParaRPr lang="en-US" sz="2000" b="1" i="1" dirty="0">
              <a:solidFill>
                <a:schemeClr val="tx2"/>
              </a:solidFill>
            </a:endParaRPr>
          </a:p>
          <a:p>
            <a:r>
              <a:rPr lang="en-US" sz="2000" dirty="0" smtClean="0"/>
              <a:t>Usually </a:t>
            </a:r>
            <a:r>
              <a:rPr lang="en-US" sz="2000" dirty="0"/>
              <a:t>results from a </a:t>
            </a:r>
            <a:r>
              <a:rPr lang="en-US" sz="2000" dirty="0" smtClean="0"/>
              <a:t>physiologic stimulus</a:t>
            </a:r>
            <a:r>
              <a:rPr lang="en-US" sz="2000" dirty="0"/>
              <a:t>, such as fever, anemia, or hypotension/shock.</a:t>
            </a:r>
          </a:p>
          <a:p>
            <a:r>
              <a:rPr lang="en-US" sz="2000" dirty="0"/>
              <a:t>Sinus tachycardia is defined as a heart rate 100 beats </a:t>
            </a:r>
            <a:r>
              <a:rPr lang="en-US" sz="2000" dirty="0" smtClean="0"/>
              <a:t>per minute.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upper rate of sinus tachycardia is </a:t>
            </a:r>
            <a:r>
              <a:rPr lang="en-US" sz="2000" dirty="0" smtClean="0"/>
              <a:t>calculated </a:t>
            </a:r>
            <a:r>
              <a:rPr lang="en-US" sz="2000" dirty="0"/>
              <a:t>as </a:t>
            </a:r>
            <a:r>
              <a:rPr lang="en-US" sz="2000" dirty="0" smtClean="0"/>
              <a:t>220 </a:t>
            </a:r>
            <a:r>
              <a:rPr lang="en-US" sz="2000" dirty="0" err="1" smtClean="0"/>
              <a:t>bpm</a:t>
            </a:r>
            <a:r>
              <a:rPr lang="en-US" sz="2000" dirty="0" smtClean="0"/>
              <a:t> minus the patient’s </a:t>
            </a:r>
            <a:r>
              <a:rPr lang="en-US" sz="2000" dirty="0"/>
              <a:t>age in years) 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judged to be sinus tachycardia, </a:t>
            </a:r>
            <a:r>
              <a:rPr lang="en-US" sz="2000" b="1" dirty="0">
                <a:solidFill>
                  <a:schemeClr val="tx2"/>
                </a:solidFill>
              </a:rPr>
              <a:t>no specific </a:t>
            </a:r>
            <a:r>
              <a:rPr lang="en-US" sz="2000" b="1" dirty="0" smtClean="0">
                <a:solidFill>
                  <a:schemeClr val="tx2"/>
                </a:solidFill>
              </a:rPr>
              <a:t>treatment</a:t>
            </a:r>
            <a:r>
              <a:rPr lang="en-US" sz="2000" dirty="0" smtClean="0"/>
              <a:t> </a:t>
            </a:r>
            <a:r>
              <a:rPr lang="en-US" sz="2000" dirty="0"/>
              <a:t>is required. </a:t>
            </a:r>
            <a:r>
              <a:rPr lang="en-US" sz="2000" b="1" dirty="0">
                <a:solidFill>
                  <a:schemeClr val="tx2"/>
                </a:solidFill>
              </a:rPr>
              <a:t>Instead, therapy is directed toward </a:t>
            </a:r>
            <a:r>
              <a:rPr lang="en-US" sz="2000" b="1" dirty="0" smtClean="0">
                <a:solidFill>
                  <a:schemeClr val="tx2"/>
                </a:solidFill>
              </a:rPr>
              <a:t>identification and </a:t>
            </a:r>
            <a:r>
              <a:rPr lang="en-US" sz="2000" b="1" dirty="0">
                <a:solidFill>
                  <a:schemeClr val="tx2"/>
                </a:solidFill>
              </a:rPr>
              <a:t>treatment of the underlying cause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b="1" i="1" dirty="0">
                <a:solidFill>
                  <a:schemeClr val="tx2"/>
                </a:solidFill>
              </a:rPr>
              <a:t>B-Supraventricular Tachycardia (Reentry SVT)</a:t>
            </a:r>
            <a:r>
              <a:rPr lang="en-US" sz="2000" b="1" i="1" dirty="0">
                <a:solidFill>
                  <a:schemeClr val="tx2"/>
                </a:solidFill>
                <a:sym typeface="Wingdings" pitchFamily="2" charset="2"/>
              </a:rPr>
              <a:t></a:t>
            </a:r>
          </a:p>
          <a:p>
            <a:r>
              <a:rPr lang="en-US" sz="2000" dirty="0">
                <a:sym typeface="Wingdings" pitchFamily="2" charset="2"/>
              </a:rPr>
              <a:t>Regular</a:t>
            </a:r>
            <a:r>
              <a:rPr lang="en-US" sz="2000" dirty="0" smtClean="0">
                <a:sym typeface="Wingdings" pitchFamily="2" charset="2"/>
              </a:rPr>
              <a:t>, narrow </a:t>
            </a:r>
            <a:r>
              <a:rPr lang="en-US" sz="2000" dirty="0">
                <a:sym typeface="Wingdings" pitchFamily="2" charset="2"/>
              </a:rPr>
              <a:t>complex tachycardia(QRS&lt;0.12 sec.)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083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Therapy for SVT</a:t>
            </a:r>
            <a:r>
              <a:rPr lang="en-US" sz="2000" b="1" i="1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endParaRPr lang="en-US" sz="2000" b="1" i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1.Vagal Maneuvers</a:t>
            </a:r>
            <a:endParaRPr lang="en-US" sz="2000" b="1" dirty="0"/>
          </a:p>
          <a:p>
            <a:r>
              <a:rPr lang="en-US" sz="2000" dirty="0" smtClean="0"/>
              <a:t>Vagal </a:t>
            </a:r>
            <a:r>
              <a:rPr lang="en-US" sz="2000" dirty="0"/>
              <a:t>maneuvers </a:t>
            </a:r>
            <a:r>
              <a:rPr lang="en-US" sz="2000" dirty="0" smtClean="0"/>
              <a:t>alone(</a:t>
            </a:r>
            <a:r>
              <a:rPr lang="en-US" sz="2000" dirty="0" err="1" smtClean="0"/>
              <a:t>Valsalva</a:t>
            </a:r>
            <a:r>
              <a:rPr lang="en-US" sz="2000" dirty="0" smtClean="0"/>
              <a:t> </a:t>
            </a:r>
            <a:r>
              <a:rPr lang="en-US" sz="2000" dirty="0"/>
              <a:t>maneuver or carotid sinus massage) will </a:t>
            </a:r>
            <a:r>
              <a:rPr lang="en-US" sz="2000" dirty="0" smtClean="0"/>
              <a:t>terminate up </a:t>
            </a:r>
            <a:r>
              <a:rPr lang="en-US" sz="2000" dirty="0"/>
              <a:t>to 25% of </a:t>
            </a:r>
            <a:r>
              <a:rPr lang="en-US" sz="2000" dirty="0" smtClean="0"/>
              <a:t>SVTs</a:t>
            </a:r>
            <a:endParaRPr lang="en-US" sz="2000" dirty="0"/>
          </a:p>
          <a:p>
            <a:r>
              <a:rPr lang="en-US" sz="2000" b="1" dirty="0" smtClean="0">
                <a:solidFill>
                  <a:schemeClr val="tx2"/>
                </a:solidFill>
              </a:rPr>
              <a:t>2.Adenosine</a:t>
            </a:r>
            <a:endParaRPr lang="en-US" sz="2000" b="1" dirty="0"/>
          </a:p>
          <a:p>
            <a:r>
              <a:rPr lang="en-US" sz="2000" dirty="0" smtClean="0"/>
              <a:t>If </a:t>
            </a:r>
            <a:r>
              <a:rPr lang="en-US" sz="2000" dirty="0"/>
              <a:t>PSVT does not respond to vagal </a:t>
            </a:r>
            <a:r>
              <a:rPr lang="en-US" sz="2000" dirty="0" smtClean="0"/>
              <a:t>maneuvers, give </a:t>
            </a:r>
            <a:r>
              <a:rPr lang="en-US" sz="2000" b="1" dirty="0">
                <a:solidFill>
                  <a:schemeClr val="tx2"/>
                </a:solidFill>
              </a:rPr>
              <a:t>6 mg of IV </a:t>
            </a:r>
            <a:r>
              <a:rPr lang="en-US" sz="2000" dirty="0"/>
              <a:t>adenosine as a rapid IV push through a </a:t>
            </a:r>
            <a:r>
              <a:rPr lang="en-US" sz="2000" dirty="0" smtClean="0"/>
              <a:t>large vein </a:t>
            </a:r>
            <a:r>
              <a:rPr lang="en-US" sz="2000" dirty="0"/>
              <a:t>followed by a 20 mL saline </a:t>
            </a:r>
            <a:r>
              <a:rPr lang="en-US" sz="2000" dirty="0" smtClean="0"/>
              <a:t>flush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the rhythm does not convert within 1 to </a:t>
            </a:r>
            <a:r>
              <a:rPr lang="en-US" sz="2000" dirty="0" smtClean="0"/>
              <a:t>2 min., </a:t>
            </a:r>
            <a:r>
              <a:rPr lang="en-US" sz="2000" dirty="0"/>
              <a:t>give a </a:t>
            </a:r>
            <a:r>
              <a:rPr lang="en-US" sz="2000" b="1" dirty="0">
                <a:solidFill>
                  <a:schemeClr val="tx2"/>
                </a:solidFill>
              </a:rPr>
              <a:t>12 mg rapid IV push </a:t>
            </a:r>
            <a:r>
              <a:rPr lang="en-US" sz="2000" dirty="0"/>
              <a:t>using the method above.</a:t>
            </a:r>
          </a:p>
          <a:p>
            <a:r>
              <a:rPr lang="en-US" sz="2000" dirty="0" smtClean="0"/>
              <a:t>Adenosine will transiently </a:t>
            </a:r>
            <a:r>
              <a:rPr lang="en-US" sz="2000" dirty="0"/>
              <a:t>slow </a:t>
            </a:r>
            <a:r>
              <a:rPr lang="en-US" sz="2000" dirty="0" smtClean="0"/>
              <a:t>ventricular rate but </a:t>
            </a:r>
            <a:r>
              <a:rPr lang="en-US" sz="2000" dirty="0"/>
              <a:t>not afford </a:t>
            </a:r>
            <a:r>
              <a:rPr lang="en-US" sz="2000" dirty="0" smtClean="0"/>
              <a:t>their termination</a:t>
            </a:r>
          </a:p>
          <a:p>
            <a:r>
              <a:rPr lang="en-US" sz="2000" b="1" dirty="0" err="1" smtClean="0">
                <a:solidFill>
                  <a:schemeClr val="tx2"/>
                </a:solidFill>
              </a:rPr>
              <a:t>Amiodarone</a:t>
            </a:r>
            <a:r>
              <a:rPr lang="en-US" sz="2000" dirty="0" smtClean="0"/>
              <a:t> </a:t>
            </a:r>
            <a:r>
              <a:rPr lang="en-US" sz="2000" dirty="0"/>
              <a:t>can be useful </a:t>
            </a:r>
            <a:r>
              <a:rPr lang="en-US" sz="2000" dirty="0" smtClean="0"/>
              <a:t>in RX </a:t>
            </a:r>
            <a:r>
              <a:rPr lang="en-US" sz="2000" dirty="0"/>
              <a:t>of PSVT, but the onset of action of </a:t>
            </a:r>
            <a:r>
              <a:rPr lang="en-US" sz="2000" dirty="0" smtClean="0"/>
              <a:t>is </a:t>
            </a:r>
            <a:r>
              <a:rPr lang="en-US" sz="2000" dirty="0"/>
              <a:t>slower than that of </a:t>
            </a:r>
            <a:r>
              <a:rPr lang="en-US" sz="2000" dirty="0" err="1" smtClean="0"/>
              <a:t>adenosine,and</a:t>
            </a:r>
            <a:r>
              <a:rPr lang="en-US" sz="2000" dirty="0" smtClean="0"/>
              <a:t> </a:t>
            </a:r>
            <a:r>
              <a:rPr lang="en-US" sz="2000" dirty="0" err="1"/>
              <a:t>proarrhythmic</a:t>
            </a:r>
            <a:r>
              <a:rPr lang="en-US" sz="2000" dirty="0"/>
              <a:t> risks </a:t>
            </a:r>
            <a:r>
              <a:rPr lang="en-US" sz="2000" dirty="0" smtClean="0"/>
              <a:t>favor </a:t>
            </a:r>
            <a:r>
              <a:rPr lang="en-US" sz="2000" dirty="0"/>
              <a:t>the use of safer treatment alternatives.</a:t>
            </a:r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68212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4" y="0"/>
            <a:ext cx="91256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Adenosine </a:t>
            </a:r>
            <a:r>
              <a:rPr lang="en-US" sz="2000" b="1" dirty="0"/>
              <a:t>is safe and effective in </a:t>
            </a:r>
            <a:r>
              <a:rPr lang="en-US" sz="2000" b="1" dirty="0" smtClean="0"/>
              <a:t>pregnancy.</a:t>
            </a:r>
            <a:endParaRPr lang="en-US" sz="2000" dirty="0"/>
          </a:p>
          <a:p>
            <a:r>
              <a:rPr lang="en-US" sz="2000" b="1" dirty="0" smtClean="0">
                <a:solidFill>
                  <a:schemeClr val="tx2"/>
                </a:solidFill>
              </a:rPr>
              <a:t>Side </a:t>
            </a:r>
            <a:r>
              <a:rPr lang="en-US" sz="2000" b="1" dirty="0">
                <a:solidFill>
                  <a:schemeClr val="tx2"/>
                </a:solidFill>
              </a:rPr>
              <a:t>effects </a:t>
            </a:r>
            <a:r>
              <a:rPr lang="en-US" sz="2000" dirty="0" smtClean="0"/>
              <a:t>with adenosine </a:t>
            </a:r>
            <a:r>
              <a:rPr lang="en-US" sz="2000" dirty="0"/>
              <a:t>are common but transient; flushing, dyspnea, </a:t>
            </a:r>
            <a:r>
              <a:rPr lang="en-US" sz="2000" dirty="0" smtClean="0"/>
              <a:t>and chest </a:t>
            </a:r>
            <a:r>
              <a:rPr lang="en-US" sz="2000" dirty="0"/>
              <a:t>discomfort are the most frequently </a:t>
            </a:r>
            <a:r>
              <a:rPr lang="en-US" sz="2000" dirty="0" smtClean="0"/>
              <a:t>observed.</a:t>
            </a:r>
          </a:p>
          <a:p>
            <a:r>
              <a:rPr lang="en-US" sz="2000" b="1" dirty="0" smtClean="0"/>
              <a:t>Adenosine should </a:t>
            </a:r>
            <a:r>
              <a:rPr lang="en-US" sz="2000" b="1" dirty="0"/>
              <a:t>not be given to patients with asthma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chemeClr val="tx2"/>
                </a:solidFill>
              </a:rPr>
              <a:t>3.Calcium </a:t>
            </a:r>
            <a:r>
              <a:rPr lang="en-US" sz="2000" b="1" dirty="0">
                <a:solidFill>
                  <a:schemeClr val="tx2"/>
                </a:solidFill>
              </a:rPr>
              <a:t>Channel Blockers and Beta-Blockers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If adenosine or vagal maneuvers fail to convert PSVT,PSVT</a:t>
            </a:r>
          </a:p>
          <a:p>
            <a:r>
              <a:rPr lang="en-US" sz="2000" b="1" dirty="0"/>
              <a:t>recurs after </a:t>
            </a:r>
            <a:r>
              <a:rPr lang="en-US" sz="2000" b="1" dirty="0" err="1"/>
              <a:t>RX,it</a:t>
            </a:r>
            <a:r>
              <a:rPr lang="en-US" sz="2000" b="1" dirty="0"/>
              <a:t> is reasonable to use longer-acting AV nodal blocking agents, </a:t>
            </a:r>
            <a:r>
              <a:rPr lang="en-US" sz="2000" b="1" dirty="0" err="1"/>
              <a:t>suchas</a:t>
            </a:r>
            <a:r>
              <a:rPr lang="en-US" sz="2000" b="1" dirty="0"/>
              <a:t> calcium channel blockers (verapamil</a:t>
            </a:r>
          </a:p>
          <a:p>
            <a:r>
              <a:rPr lang="en-US" sz="2000" b="1" dirty="0"/>
              <a:t>and </a:t>
            </a:r>
            <a:r>
              <a:rPr lang="en-US" sz="2000" b="1" dirty="0" err="1"/>
              <a:t>diltiazem</a:t>
            </a:r>
            <a:r>
              <a:rPr lang="en-US" sz="2000" b="1" dirty="0"/>
              <a:t>) or Beta-blockers </a:t>
            </a:r>
          </a:p>
          <a:p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6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19"/>
            <a:ext cx="88392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6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Verapamil</a:t>
            </a:r>
            <a:endParaRPr lang="en-US" sz="2000" dirty="0"/>
          </a:p>
          <a:p>
            <a:r>
              <a:rPr lang="en-US" sz="2000" b="1" dirty="0"/>
              <a:t>2.5 mg to 5 mg IV bolus </a:t>
            </a:r>
            <a:r>
              <a:rPr lang="en-US" sz="2000" dirty="0"/>
              <a:t>over 2-5 minutes. If no response, repeated doses of 5 mg to 10 mg may be administered every 15 to 30 minutes to a </a:t>
            </a:r>
            <a:r>
              <a:rPr lang="en-US" sz="2000" b="1" dirty="0"/>
              <a:t>total dose of 20 mg</a:t>
            </a:r>
            <a:r>
              <a:rPr lang="en-US" sz="2000" dirty="0"/>
              <a:t>. </a:t>
            </a:r>
          </a:p>
          <a:p>
            <a:r>
              <a:rPr lang="en-US" sz="2000" dirty="0"/>
              <a:t>An alternative </a:t>
            </a:r>
            <a:r>
              <a:rPr lang="en-US" sz="2000" b="1" dirty="0"/>
              <a:t>dosing regimen is to give a 5 mg bolus every 15 minutes to a total dose of 30 mg</a:t>
            </a:r>
            <a:r>
              <a:rPr lang="en-US" sz="2000" dirty="0"/>
              <a:t>.</a:t>
            </a:r>
          </a:p>
          <a:p>
            <a:r>
              <a:rPr lang="en-US" sz="2000" b="1" dirty="0"/>
              <a:t>Verapamil should not be given to==</a:t>
            </a:r>
            <a:r>
              <a:rPr lang="en-US" sz="2000" b="1" dirty="0">
                <a:sym typeface="Wingdings" pitchFamily="2" charset="2"/>
              </a:rPr>
              <a:t></a:t>
            </a:r>
            <a:endParaRPr lang="en-US" sz="2000" b="1" dirty="0"/>
          </a:p>
          <a:p>
            <a:r>
              <a:rPr lang="en-US" sz="2000" b="1" dirty="0"/>
              <a:t>1.Patients with wide-complex </a:t>
            </a:r>
            <a:r>
              <a:rPr lang="en-US" sz="2000" b="1" dirty="0" err="1"/>
              <a:t>tachycardias</a:t>
            </a:r>
            <a:r>
              <a:rPr lang="en-US" sz="2000" dirty="0"/>
              <a:t>.</a:t>
            </a:r>
          </a:p>
          <a:p>
            <a:r>
              <a:rPr lang="en-US" sz="2000" b="1" dirty="0"/>
              <a:t>2.Impaired ventricular function or heart </a:t>
            </a:r>
            <a:r>
              <a:rPr lang="en-US" sz="2000" b="1" dirty="0" smtClean="0"/>
              <a:t>failure</a:t>
            </a:r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</a:rPr>
              <a:t>Diltiazem</a:t>
            </a:r>
            <a:endParaRPr lang="en-US" sz="2000" dirty="0"/>
          </a:p>
          <a:p>
            <a:r>
              <a:rPr lang="en-US" sz="2000" b="1" dirty="0"/>
              <a:t>15 mg to 20 mg </a:t>
            </a:r>
            <a:r>
              <a:rPr lang="en-US" sz="2000" dirty="0"/>
              <a:t>(0.25 mg/kg) IV over 2 minutes; if needed, in </a:t>
            </a:r>
            <a:r>
              <a:rPr lang="en-US" sz="2000" b="1" dirty="0"/>
              <a:t>15 minutes </a:t>
            </a:r>
            <a:r>
              <a:rPr lang="en-US" sz="2000" dirty="0"/>
              <a:t>give an additional IV dose of </a:t>
            </a:r>
            <a:r>
              <a:rPr lang="en-US" sz="2000" b="1" dirty="0"/>
              <a:t>20 mg to 25 mg </a:t>
            </a:r>
            <a:r>
              <a:rPr lang="en-US" sz="2000" dirty="0"/>
              <a:t>(0.35 mg/kg). The maintenance infusion dose is </a:t>
            </a:r>
            <a:r>
              <a:rPr lang="en-US" sz="2000" b="1" dirty="0"/>
              <a:t>5 mg/hour </a:t>
            </a:r>
            <a:r>
              <a:rPr lang="en-US" sz="2000" dirty="0"/>
              <a:t>to </a:t>
            </a:r>
            <a:r>
              <a:rPr lang="en-US" sz="2000" b="1" dirty="0"/>
              <a:t>15 mg/hour</a:t>
            </a:r>
            <a:r>
              <a:rPr lang="en-US" sz="2000" dirty="0"/>
              <a:t>, titrated to heart rate</a:t>
            </a:r>
            <a:endParaRPr lang="en-US" sz="2000" b="1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5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Metoprolol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</a:rPr>
              <a:t>Atenolol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</a:rPr>
              <a:t>Propranolol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Esmolol</a:t>
            </a:r>
            <a:r>
              <a:rPr lang="en-US" sz="2000" b="1" dirty="0">
                <a:solidFill>
                  <a:schemeClr val="tx2"/>
                </a:solidFill>
              </a:rPr>
              <a:t>, and </a:t>
            </a:r>
            <a:r>
              <a:rPr lang="en-US" sz="2000" b="1" dirty="0" err="1" smtClean="0">
                <a:solidFill>
                  <a:schemeClr val="tx2"/>
                </a:solidFill>
              </a:rPr>
              <a:t>Labetolol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dirty="0"/>
          </a:p>
          <a:p>
            <a:r>
              <a:rPr lang="en-US" sz="2000" dirty="0"/>
              <a:t>Like calcium channel blockers, they also have –</a:t>
            </a:r>
            <a:r>
              <a:rPr lang="en-US" sz="2000" dirty="0" err="1"/>
              <a:t>ve</a:t>
            </a:r>
            <a:r>
              <a:rPr lang="en-US" sz="2000" dirty="0"/>
              <a:t> inotropic effects and further reduce cardiac output in patients with heart failure.</a:t>
            </a:r>
          </a:p>
          <a:p>
            <a:r>
              <a:rPr lang="en-US" sz="2000" b="1" dirty="0"/>
              <a:t>Side effects of B-blockers </a:t>
            </a:r>
            <a:r>
              <a:rPr lang="en-US" sz="2000" dirty="0"/>
              <a:t>can include </a:t>
            </a:r>
            <a:r>
              <a:rPr lang="en-US" sz="2000" dirty="0" err="1"/>
              <a:t>bradycardias</a:t>
            </a:r>
            <a:r>
              <a:rPr lang="en-US" sz="2000" dirty="0"/>
              <a:t>, AV Block, and hypotension. </a:t>
            </a:r>
          </a:p>
          <a:p>
            <a:r>
              <a:rPr lang="en-US" sz="2000" dirty="0"/>
              <a:t>B-blockers should be used with caution in patients with COPD, </a:t>
            </a:r>
            <a:r>
              <a:rPr lang="en-US" sz="2000" dirty="0" err="1"/>
              <a:t>Asthma,Heart</a:t>
            </a:r>
            <a:r>
              <a:rPr lang="en-US" sz="2000" dirty="0"/>
              <a:t> </a:t>
            </a:r>
            <a:r>
              <a:rPr lang="en-US" sz="2000" dirty="0" err="1" smtClean="0"/>
              <a:t>Block,DM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In </a:t>
            </a:r>
            <a:r>
              <a:rPr lang="en-US" sz="2000" b="1" dirty="0"/>
              <a:t>patients with pre-excited atrial arrhythmias; the typical AV nodal blocking drugs are </a:t>
            </a:r>
            <a:r>
              <a:rPr lang="en-US" sz="2000" b="1" dirty="0">
                <a:solidFill>
                  <a:schemeClr val="tx2"/>
                </a:solidFill>
              </a:rPr>
              <a:t>contraindicated </a:t>
            </a:r>
            <a:r>
              <a:rPr lang="en-US" sz="2000" b="1" dirty="0"/>
              <a:t>and rate control may be achieved with (</a:t>
            </a:r>
            <a:r>
              <a:rPr lang="en-US" sz="2000" b="1" dirty="0" err="1"/>
              <a:t>Amiodarone</a:t>
            </a:r>
            <a:r>
              <a:rPr lang="en-US" sz="2000" b="1" dirty="0"/>
              <a:t>, </a:t>
            </a:r>
            <a:r>
              <a:rPr lang="en-US" sz="2000" b="1" dirty="0" smtClean="0"/>
              <a:t>Procainamide)</a:t>
            </a:r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17324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Wide-Complex Tachycardia </a:t>
            </a:r>
            <a:endParaRPr lang="en-US" sz="2000" b="1" i="1" dirty="0"/>
          </a:p>
          <a:p>
            <a:r>
              <a:rPr lang="en-US" sz="2000" dirty="0" smtClean="0"/>
              <a:t>An </a:t>
            </a:r>
            <a:r>
              <a:rPr lang="en-US" sz="2000" b="1" dirty="0"/>
              <a:t>unstable</a:t>
            </a:r>
            <a:r>
              <a:rPr lang="en-US" sz="2000" dirty="0"/>
              <a:t> patient with a </a:t>
            </a:r>
            <a:r>
              <a:rPr lang="en-US" sz="2000" dirty="0" err="1" smtClean="0"/>
              <a:t>WCxT</a:t>
            </a:r>
            <a:r>
              <a:rPr lang="en-US" sz="2000" dirty="0"/>
              <a:t> </a:t>
            </a:r>
            <a:r>
              <a:rPr lang="en-US" sz="2000" dirty="0" smtClean="0"/>
              <a:t>should </a:t>
            </a:r>
            <a:r>
              <a:rPr lang="en-US" sz="2000" dirty="0"/>
              <a:t>be presumed to have VT and </a:t>
            </a:r>
            <a:r>
              <a:rPr lang="en-US" sz="2000" b="1" dirty="0"/>
              <a:t>immediate </a:t>
            </a:r>
            <a:r>
              <a:rPr lang="en-US" sz="2000" b="1" dirty="0" err="1" smtClean="0"/>
              <a:t>cardioversion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dirty="0" smtClean="0"/>
              <a:t>performed</a:t>
            </a:r>
            <a:endParaRPr lang="en-US" sz="2000" dirty="0"/>
          </a:p>
          <a:p>
            <a:r>
              <a:rPr lang="en-US" sz="2000" dirty="0"/>
              <a:t>If the patient is </a:t>
            </a:r>
            <a:r>
              <a:rPr lang="en-US" sz="2000" b="1" dirty="0"/>
              <a:t>stable</a:t>
            </a:r>
            <a:r>
              <a:rPr lang="en-US" sz="2000" dirty="0"/>
              <a:t>, the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 </a:t>
            </a:r>
            <a:r>
              <a:rPr lang="en-US" sz="2000" dirty="0"/>
              <a:t>step </a:t>
            </a:r>
            <a:r>
              <a:rPr lang="en-US" sz="2000" dirty="0" smtClean="0"/>
              <a:t>is to obtain </a:t>
            </a:r>
            <a:r>
              <a:rPr lang="en-US" sz="2000" dirty="0"/>
              <a:t>a 12-lead ECG </a:t>
            </a:r>
            <a:r>
              <a:rPr lang="en-US" sz="2000" dirty="0" smtClean="0"/>
              <a:t>to evaluate the rhythm.</a:t>
            </a:r>
          </a:p>
          <a:p>
            <a:r>
              <a:rPr lang="en-US" sz="2000" dirty="0" smtClean="0"/>
              <a:t>Wide-complex </a:t>
            </a:r>
            <a:r>
              <a:rPr lang="en-US" sz="2000" dirty="0" err="1"/>
              <a:t>tachycardias</a:t>
            </a:r>
            <a:r>
              <a:rPr lang="en-US" sz="2000" dirty="0"/>
              <a:t> are defined as those with a</a:t>
            </a:r>
          </a:p>
          <a:p>
            <a:r>
              <a:rPr lang="en-US" sz="2000" dirty="0"/>
              <a:t>QRS &gt;=0.12 second.</a:t>
            </a:r>
          </a:p>
          <a:p>
            <a:r>
              <a:rPr lang="en-US" sz="2000" dirty="0"/>
              <a:t> Causes</a:t>
            </a:r>
            <a:r>
              <a:rPr lang="en-US" sz="2000" dirty="0">
                <a:sym typeface="Wingdings" pitchFamily="2" charset="2"/>
              </a:rPr>
              <a:t></a:t>
            </a:r>
            <a:endParaRPr lang="en-US" sz="2000" dirty="0"/>
          </a:p>
          <a:p>
            <a:r>
              <a:rPr lang="en-US" sz="2000" dirty="0"/>
              <a:t>● VT or VF</a:t>
            </a:r>
          </a:p>
          <a:p>
            <a:r>
              <a:rPr lang="en-US" sz="2000" dirty="0"/>
              <a:t>● SVT with aberrancy</a:t>
            </a:r>
          </a:p>
          <a:p>
            <a:r>
              <a:rPr lang="en-US" sz="2000" dirty="0"/>
              <a:t>● Pre-excited </a:t>
            </a:r>
            <a:r>
              <a:rPr lang="en-US" sz="2000" dirty="0" err="1"/>
              <a:t>tachycardias</a:t>
            </a:r>
            <a:r>
              <a:rPr lang="en-US" sz="2000" dirty="0"/>
              <a:t> (associated with or mediated by</a:t>
            </a:r>
          </a:p>
          <a:p>
            <a:r>
              <a:rPr lang="en-US" sz="2000" dirty="0"/>
              <a:t>an accessory pathway)</a:t>
            </a:r>
          </a:p>
          <a:p>
            <a:r>
              <a:rPr lang="en-US" sz="2000" dirty="0"/>
              <a:t>● Ventricular paced rhythms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95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 </a:t>
            </a:r>
            <a:r>
              <a:rPr lang="en-US" sz="2000" dirty="0"/>
              <a:t>step in management of a tachycardia is to</a:t>
            </a:r>
          </a:p>
          <a:p>
            <a:r>
              <a:rPr lang="en-US" sz="2000" dirty="0"/>
              <a:t>determine if the rhythm is </a:t>
            </a:r>
            <a:r>
              <a:rPr lang="en-US" sz="2000" b="1" dirty="0"/>
              <a:t>regular or </a:t>
            </a:r>
            <a:r>
              <a:rPr lang="en-US" sz="2000" b="1" dirty="0" smtClean="0"/>
              <a:t>irregular</a:t>
            </a:r>
            <a:r>
              <a:rPr lang="en-US" sz="2000" dirty="0" smtClean="0"/>
              <a:t>?? </a:t>
            </a:r>
          </a:p>
          <a:p>
            <a:r>
              <a:rPr lang="en-US" sz="2000" dirty="0" smtClean="0"/>
              <a:t>A </a:t>
            </a:r>
            <a:r>
              <a:rPr lang="en-US" sz="2000" b="1" i="1" dirty="0" smtClean="0">
                <a:solidFill>
                  <a:schemeClr val="tx2"/>
                </a:solidFill>
              </a:rPr>
              <a:t>regular </a:t>
            </a:r>
            <a:r>
              <a:rPr lang="en-US" sz="2000" dirty="0" smtClean="0"/>
              <a:t>wide-complex </a:t>
            </a:r>
            <a:r>
              <a:rPr lang="en-US" sz="2000" dirty="0"/>
              <a:t>tachycardia </a:t>
            </a:r>
            <a:r>
              <a:rPr lang="en-US" sz="2000" dirty="0" smtClean="0"/>
              <a:t>=</a:t>
            </a:r>
            <a:r>
              <a:rPr lang="en-US" sz="2000" dirty="0" smtClean="0">
                <a:sym typeface="Wingdings" pitchFamily="2" charset="2"/>
              </a:rPr>
              <a:t></a:t>
            </a:r>
          </a:p>
          <a:p>
            <a:r>
              <a:rPr lang="en-US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sym typeface="Wingdings" pitchFamily="2" charset="2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</a:rPr>
              <a:t>VT </a:t>
            </a:r>
            <a:r>
              <a:rPr lang="en-US" sz="2000" b="1" dirty="0">
                <a:solidFill>
                  <a:schemeClr val="tx2"/>
                </a:solidFill>
              </a:rPr>
              <a:t>or SVT </a:t>
            </a:r>
            <a:r>
              <a:rPr lang="en-US" sz="2000" b="1" dirty="0" smtClean="0">
                <a:solidFill>
                  <a:schemeClr val="tx2"/>
                </a:solidFill>
              </a:rPr>
              <a:t>with aberrancy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dirty="0" smtClean="0"/>
              <a:t>An </a:t>
            </a:r>
            <a:r>
              <a:rPr lang="en-US" sz="2000" b="1" i="1" dirty="0">
                <a:solidFill>
                  <a:schemeClr val="tx2"/>
                </a:solidFill>
              </a:rPr>
              <a:t>irregular</a:t>
            </a:r>
            <a:r>
              <a:rPr lang="en-US" sz="2000" i="1" dirty="0"/>
              <a:t> </a:t>
            </a:r>
            <a:r>
              <a:rPr lang="en-US" sz="2000" dirty="0"/>
              <a:t>wide-complex </a:t>
            </a:r>
            <a:r>
              <a:rPr lang="en-US" sz="2000" dirty="0" smtClean="0"/>
              <a:t>tachycardia</a:t>
            </a:r>
            <a:r>
              <a:rPr lang="en-US" sz="2000" dirty="0" smtClean="0">
                <a:sym typeface="Wingdings" pitchFamily="2" charset="2"/>
              </a:rPr>
              <a:t></a:t>
            </a:r>
          </a:p>
          <a:p>
            <a:r>
              <a:rPr lang="en-US" sz="2000" dirty="0" smtClean="0"/>
              <a:t>    </a:t>
            </a:r>
            <a:r>
              <a:rPr lang="en-US" sz="2000" b="1" dirty="0" smtClean="0">
                <a:solidFill>
                  <a:schemeClr val="tx2"/>
                </a:solidFill>
              </a:rPr>
              <a:t>AF with aberrancy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fr-FR" sz="2000" b="1" dirty="0" smtClean="0">
                <a:solidFill>
                  <a:schemeClr val="tx2"/>
                </a:solidFill>
              </a:rPr>
              <a:t>    </a:t>
            </a:r>
            <a:r>
              <a:rPr lang="fr-FR" sz="2000" b="1" dirty="0" err="1" smtClean="0">
                <a:solidFill>
                  <a:schemeClr val="tx2"/>
                </a:solidFill>
              </a:rPr>
              <a:t>Polymorphic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>
                <a:solidFill>
                  <a:schemeClr val="tx2"/>
                </a:solidFill>
              </a:rPr>
              <a:t>VT/torsades de pointes</a:t>
            </a:r>
            <a:r>
              <a:rPr lang="fr-FR" sz="2000" b="1" dirty="0" smtClean="0">
                <a:solidFill>
                  <a:schemeClr val="tx2"/>
                </a:solidFill>
              </a:rPr>
              <a:t>.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endParaRPr lang="en-US" sz="2000" b="1" i="1" dirty="0">
              <a:solidFill>
                <a:schemeClr val="tx2"/>
              </a:solidFill>
            </a:endParaRP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Therapy </a:t>
            </a:r>
            <a:r>
              <a:rPr lang="en-US" sz="2000" b="1" i="1" dirty="0">
                <a:solidFill>
                  <a:schemeClr val="tx2"/>
                </a:solidFill>
              </a:rPr>
              <a:t>for Regular Wide-Complex </a:t>
            </a:r>
            <a:r>
              <a:rPr lang="en-US" sz="2000" b="1" i="1" dirty="0" err="1">
                <a:solidFill>
                  <a:schemeClr val="tx2"/>
                </a:solidFill>
              </a:rPr>
              <a:t>Tachycardias</a:t>
            </a:r>
            <a:endParaRPr lang="en-US" sz="2000" dirty="0"/>
          </a:p>
          <a:p>
            <a:r>
              <a:rPr lang="en-US" sz="2000" dirty="0"/>
              <a:t>For patients who are stable with likely VT, IV antiarrhythmic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Procainamide ,</a:t>
            </a:r>
            <a:r>
              <a:rPr lang="en-US" sz="2000" b="1" dirty="0" err="1">
                <a:solidFill>
                  <a:schemeClr val="tx2"/>
                </a:solidFill>
              </a:rPr>
              <a:t>amiodarone</a:t>
            </a:r>
            <a:r>
              <a:rPr lang="en-US" sz="2000" b="1" dirty="0">
                <a:solidFill>
                  <a:schemeClr val="tx2"/>
                </a:solidFill>
              </a:rPr>
              <a:t> , or </a:t>
            </a:r>
            <a:r>
              <a:rPr lang="en-US" sz="2000" b="1" dirty="0" err="1">
                <a:solidFill>
                  <a:schemeClr val="tx2"/>
                </a:solidFill>
              </a:rPr>
              <a:t>sotalol</a:t>
            </a:r>
            <a:r>
              <a:rPr lang="en-US" sz="2000" b="1" dirty="0">
                <a:solidFill>
                  <a:schemeClr val="tx2"/>
                </a:solidFill>
              </a:rPr>
              <a:t> can be considered</a:t>
            </a:r>
            <a:r>
              <a:rPr lang="en-US" sz="2000" dirty="0"/>
              <a:t>.</a:t>
            </a:r>
          </a:p>
          <a:p>
            <a:r>
              <a:rPr lang="en-US" sz="2000" dirty="0"/>
              <a:t>If one of these agents is given, a second agent should not be</a:t>
            </a:r>
          </a:p>
          <a:p>
            <a:r>
              <a:rPr lang="en-US" sz="2000" dirty="0"/>
              <a:t>given without expert consultation.</a:t>
            </a:r>
          </a:p>
          <a:p>
            <a:r>
              <a:rPr lang="en-US" sz="2000" b="1" dirty="0"/>
              <a:t>If antiarrhythmic RX is unsuccessful, </a:t>
            </a:r>
            <a:r>
              <a:rPr lang="en-US" sz="2000" b="1" dirty="0" err="1"/>
              <a:t>cardioversion</a:t>
            </a:r>
            <a:r>
              <a:rPr lang="en-US" sz="2000" b="1" dirty="0"/>
              <a:t> or expert consultation should be considered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7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854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Procainamide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Administered </a:t>
            </a:r>
            <a:r>
              <a:rPr lang="en-US" sz="2000" dirty="0"/>
              <a:t>at a </a:t>
            </a:r>
            <a:r>
              <a:rPr lang="en-US" sz="2000" b="1" dirty="0">
                <a:solidFill>
                  <a:schemeClr val="tx2"/>
                </a:solidFill>
              </a:rPr>
              <a:t>rate of 20 to 50 mg/min </a:t>
            </a:r>
            <a:r>
              <a:rPr lang="en-US" sz="2000" dirty="0"/>
              <a:t>until the </a:t>
            </a:r>
            <a:r>
              <a:rPr lang="en-US" sz="2000" dirty="0" smtClean="0"/>
              <a:t>arrhythmia is </a:t>
            </a:r>
            <a:r>
              <a:rPr lang="en-US" sz="2000" dirty="0"/>
              <a:t>suppressed, hypotension ensues, QRS duration </a:t>
            </a:r>
            <a:r>
              <a:rPr lang="en-US" sz="2000" dirty="0" smtClean="0"/>
              <a:t>increases 50</a:t>
            </a:r>
            <a:r>
              <a:rPr lang="en-US" sz="2000" dirty="0"/>
              <a:t>%, or the maximum dose of 17 mg/kg is </a:t>
            </a:r>
            <a:r>
              <a:rPr lang="en-US" sz="2000" dirty="0" smtClean="0"/>
              <a:t>given.</a:t>
            </a:r>
          </a:p>
          <a:p>
            <a:r>
              <a:rPr lang="en-US" sz="2000" dirty="0" smtClean="0"/>
              <a:t>Procainamide </a:t>
            </a:r>
            <a:r>
              <a:rPr lang="en-US" sz="2000" dirty="0"/>
              <a:t>should be avoided </a:t>
            </a:r>
            <a:r>
              <a:rPr lang="en-US" sz="2000" dirty="0" smtClean="0"/>
              <a:t>in patients </a:t>
            </a:r>
            <a:r>
              <a:rPr lang="en-US" sz="2000" dirty="0"/>
              <a:t>with prolonged QT and congestive heart failure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tx2"/>
                </a:solidFill>
              </a:rPr>
              <a:t>IV </a:t>
            </a:r>
            <a:r>
              <a:rPr lang="en-US" sz="2000" b="1" dirty="0" err="1">
                <a:solidFill>
                  <a:schemeClr val="tx2"/>
                </a:solidFill>
              </a:rPr>
              <a:t>sotalol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/>
              <a:t>(100 mg IV over 5 minutes) </a:t>
            </a:r>
            <a:r>
              <a:rPr lang="en-US" sz="2000" dirty="0"/>
              <a:t>was found to be more</a:t>
            </a:r>
          </a:p>
          <a:p>
            <a:r>
              <a:rPr lang="en-US" sz="2000" dirty="0"/>
              <a:t>effective than </a:t>
            </a:r>
            <a:r>
              <a:rPr lang="en-US" sz="2000" b="1" dirty="0" err="1">
                <a:solidFill>
                  <a:schemeClr val="tx2"/>
                </a:solidFill>
              </a:rPr>
              <a:t>lidocaine</a:t>
            </a:r>
            <a:r>
              <a:rPr lang="en-US" sz="2000" dirty="0"/>
              <a:t> (100 mg IV over 5 minutes) when</a:t>
            </a:r>
          </a:p>
          <a:p>
            <a:r>
              <a:rPr lang="en-US" sz="2000" dirty="0"/>
              <a:t>administered to patients with </a:t>
            </a:r>
            <a:r>
              <a:rPr lang="en-US" sz="2000" dirty="0" smtClean="0"/>
              <a:t>stable monomorphic VT</a:t>
            </a:r>
          </a:p>
          <a:p>
            <a:r>
              <a:rPr lang="en-US" sz="2000" dirty="0" err="1" smtClean="0"/>
              <a:t>Sotalol</a:t>
            </a:r>
            <a:r>
              <a:rPr lang="en-US" sz="2000" dirty="0" smtClean="0"/>
              <a:t> </a:t>
            </a:r>
            <a:r>
              <a:rPr lang="en-US" sz="2000" dirty="0"/>
              <a:t>should be </a:t>
            </a:r>
            <a:r>
              <a:rPr lang="en-US" sz="2000" b="1" dirty="0"/>
              <a:t>avoided in patients with </a:t>
            </a:r>
            <a:r>
              <a:rPr lang="en-US" sz="2000" b="1" dirty="0" smtClean="0"/>
              <a:t>a prolonged </a:t>
            </a:r>
            <a:r>
              <a:rPr lang="en-US" sz="2000" b="1" dirty="0"/>
              <a:t>QT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32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Amiodarone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Effective </a:t>
            </a:r>
            <a:r>
              <a:rPr lang="en-US" sz="2000" dirty="0"/>
              <a:t>in preventing </a:t>
            </a:r>
            <a:r>
              <a:rPr lang="en-US" sz="2000" dirty="0" smtClean="0"/>
              <a:t>recurrent monomorphic </a:t>
            </a:r>
            <a:r>
              <a:rPr lang="en-US" sz="2000" dirty="0"/>
              <a:t>VT or treating refractory </a:t>
            </a:r>
            <a:r>
              <a:rPr lang="en-US" sz="2000" dirty="0" smtClean="0"/>
              <a:t>ventricular arrhythmias in </a:t>
            </a:r>
            <a:r>
              <a:rPr lang="en-US" sz="2000" dirty="0"/>
              <a:t>patients with coronary artery </a:t>
            </a:r>
            <a:r>
              <a:rPr lang="en-US" sz="2000" dirty="0" smtClean="0"/>
              <a:t>disease and </a:t>
            </a:r>
            <a:r>
              <a:rPr lang="en-US" sz="2000" dirty="0"/>
              <a:t>poor ventricular function. </a:t>
            </a:r>
            <a:endParaRPr lang="en-US" sz="2000" dirty="0" smtClean="0"/>
          </a:p>
          <a:p>
            <a:r>
              <a:rPr lang="en-US" sz="2000" b="1" dirty="0" smtClean="0"/>
              <a:t>It </a:t>
            </a:r>
            <a:r>
              <a:rPr lang="en-US" sz="2000" b="1" dirty="0"/>
              <a:t>is given 150 mg IV over </a:t>
            </a:r>
            <a:r>
              <a:rPr lang="en-US" sz="2000" b="1" dirty="0" smtClean="0"/>
              <a:t>10 minutes</a:t>
            </a:r>
            <a:r>
              <a:rPr lang="en-US" sz="2000" b="1" dirty="0"/>
              <a:t>; dosing should be repeated as needed to a </a:t>
            </a:r>
            <a:r>
              <a:rPr lang="en-US" sz="2000" b="1" dirty="0" smtClean="0"/>
              <a:t>max. dose </a:t>
            </a:r>
            <a:r>
              <a:rPr lang="en-US" sz="2000" b="1" dirty="0"/>
              <a:t>of 2.2 g IV per 24 hours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By comparison, </a:t>
            </a:r>
            <a:r>
              <a:rPr lang="en-US" sz="2000" b="1" dirty="0" err="1">
                <a:solidFill>
                  <a:schemeClr val="tx2"/>
                </a:solidFill>
              </a:rPr>
              <a:t>lidocaine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/>
              <a:t>is less effective in terminating VT</a:t>
            </a:r>
          </a:p>
          <a:p>
            <a:r>
              <a:rPr lang="en-US" sz="2000" b="1" dirty="0"/>
              <a:t>than procainamide, </a:t>
            </a:r>
            <a:r>
              <a:rPr lang="en-US" sz="2000" b="1" dirty="0" err="1"/>
              <a:t>sotalol</a:t>
            </a:r>
            <a:r>
              <a:rPr lang="en-US" sz="2000" b="1" dirty="0"/>
              <a:t>, and </a:t>
            </a:r>
            <a:r>
              <a:rPr lang="en-US" sz="2000" b="1" dirty="0" err="1"/>
              <a:t>amiodarone</a:t>
            </a:r>
            <a:r>
              <a:rPr lang="en-US" sz="2000" dirty="0"/>
              <a:t>, and should be considered </a:t>
            </a:r>
            <a:r>
              <a:rPr lang="en-US" sz="2000" b="1" dirty="0"/>
              <a:t>second-line </a:t>
            </a:r>
            <a:r>
              <a:rPr lang="en-US" sz="2000" dirty="0"/>
              <a:t>RX for monomorphic VT. </a:t>
            </a:r>
          </a:p>
          <a:p>
            <a:r>
              <a:rPr lang="en-US" sz="2000" dirty="0" err="1"/>
              <a:t>Lidocaine</a:t>
            </a:r>
            <a:r>
              <a:rPr lang="en-US" sz="2000" dirty="0"/>
              <a:t> can be administered at a dose of </a:t>
            </a:r>
            <a:r>
              <a:rPr lang="en-US" sz="2000" b="1" dirty="0"/>
              <a:t>1 to 1.5 mg/kg IV </a:t>
            </a:r>
            <a:r>
              <a:rPr lang="en-US" sz="2000" dirty="0"/>
              <a:t>bolus. Maintenance infusion is 1 to 4 mg/min </a:t>
            </a:r>
            <a:endParaRPr lang="ar-IQ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70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Irregular </a:t>
            </a:r>
            <a:r>
              <a:rPr lang="en-US" sz="2000" b="1" dirty="0" err="1">
                <a:solidFill>
                  <a:schemeClr val="tx2"/>
                </a:solidFill>
              </a:rPr>
              <a:t>Tachycardias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i="1" dirty="0">
                <a:solidFill>
                  <a:schemeClr val="tx2"/>
                </a:solidFill>
              </a:rPr>
              <a:t>Atrial Fibrillation and </a:t>
            </a:r>
            <a:r>
              <a:rPr lang="en-US" sz="2000" b="1" i="1" dirty="0" smtClean="0">
                <a:solidFill>
                  <a:schemeClr val="tx2"/>
                </a:solidFill>
              </a:rPr>
              <a:t>Flutter</a:t>
            </a:r>
            <a:r>
              <a:rPr lang="en-US" sz="2000" b="1" i="1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endParaRPr lang="en-US" sz="2000" i="1" dirty="0"/>
          </a:p>
          <a:p>
            <a:r>
              <a:rPr lang="en-US" sz="2000" dirty="0"/>
              <a:t>An irregular narrow-complex or wide-complex tachycardia is</a:t>
            </a:r>
          </a:p>
          <a:p>
            <a:r>
              <a:rPr lang="en-US" sz="2000" dirty="0"/>
              <a:t>most likely atrial fibrillation </a:t>
            </a:r>
            <a:r>
              <a:rPr lang="en-US" sz="2000" dirty="0" smtClean="0"/>
              <a:t>with </a:t>
            </a:r>
            <a:r>
              <a:rPr lang="en-US" sz="2000" dirty="0"/>
              <a:t>an uncontrolled ventricular </a:t>
            </a:r>
            <a:r>
              <a:rPr lang="en-US" sz="2000" dirty="0" smtClean="0"/>
              <a:t>response.</a:t>
            </a:r>
            <a:endParaRPr lang="en-US" sz="2000" dirty="0"/>
          </a:p>
          <a:p>
            <a:r>
              <a:rPr lang="en-US" sz="2000" b="1" i="1" dirty="0">
                <a:solidFill>
                  <a:schemeClr val="tx2"/>
                </a:solidFill>
              </a:rPr>
              <a:t>Therapy</a:t>
            </a:r>
          </a:p>
          <a:p>
            <a:r>
              <a:rPr lang="en-US" sz="2000" dirty="0" smtClean="0"/>
              <a:t>General MX of AF should </a:t>
            </a:r>
            <a:r>
              <a:rPr lang="en-US" sz="2000" dirty="0"/>
              <a:t>focus </a:t>
            </a:r>
            <a:r>
              <a:rPr lang="en-US" sz="2000" dirty="0" smtClean="0"/>
              <a:t>on</a:t>
            </a:r>
            <a:r>
              <a:rPr lang="en-US" sz="2000" dirty="0" smtClean="0">
                <a:sym typeface="Wingdings" pitchFamily="2" charset="2"/>
              </a:rPr>
              <a:t>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/>
              <a:t>.Control </a:t>
            </a:r>
            <a:r>
              <a:rPr lang="en-US" sz="2000" dirty="0"/>
              <a:t>of the rapid ventricular rate </a:t>
            </a:r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rate control) 2.</a:t>
            </a:r>
            <a:r>
              <a:rPr lang="en-US" sz="2000" dirty="0" smtClean="0"/>
              <a:t>conversion of </a:t>
            </a:r>
            <a:r>
              <a:rPr lang="en-US" sz="2000" dirty="0" err="1" smtClean="0"/>
              <a:t>hemodynamically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chemeClr val="tx2"/>
                </a:solidFill>
              </a:rPr>
              <a:t>unstable</a:t>
            </a:r>
            <a:r>
              <a:rPr lang="en-US" sz="2000" dirty="0"/>
              <a:t> </a:t>
            </a:r>
            <a:r>
              <a:rPr lang="en-US" sz="2000" dirty="0" smtClean="0"/>
              <a:t>AF </a:t>
            </a:r>
            <a:r>
              <a:rPr lang="en-US" sz="2000" dirty="0"/>
              <a:t>to </a:t>
            </a:r>
            <a:r>
              <a:rPr lang="en-US" sz="2000" dirty="0" smtClean="0"/>
              <a:t>sinus rhythm</a:t>
            </a:r>
            <a:r>
              <a:rPr lang="en-US" sz="2000" b="1" dirty="0" smtClean="0">
                <a:solidFill>
                  <a:schemeClr val="tx2"/>
                </a:solidFill>
              </a:rPr>
              <a:t>(rhythm </a:t>
            </a:r>
            <a:r>
              <a:rPr lang="en-US" sz="2000" b="1" dirty="0">
                <a:solidFill>
                  <a:schemeClr val="tx2"/>
                </a:solidFill>
              </a:rPr>
              <a:t>control), </a:t>
            </a:r>
            <a:r>
              <a:rPr lang="en-US" sz="2000" b="1" dirty="0"/>
              <a:t>or </a:t>
            </a:r>
            <a:r>
              <a:rPr lang="en-US" sz="2000" b="1" dirty="0" smtClean="0"/>
              <a:t>both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Patients </a:t>
            </a:r>
            <a:r>
              <a:rPr lang="en-US" sz="2000" dirty="0"/>
              <a:t>with an </a:t>
            </a:r>
            <a:r>
              <a:rPr lang="en-US" sz="2000" b="1" dirty="0" smtClean="0">
                <a:solidFill>
                  <a:schemeClr val="tx2"/>
                </a:solidFill>
              </a:rPr>
              <a:t>AF duration of&gt;= </a:t>
            </a:r>
            <a:r>
              <a:rPr lang="en-US" sz="2000" b="1" dirty="0">
                <a:solidFill>
                  <a:schemeClr val="tx2"/>
                </a:solidFill>
              </a:rPr>
              <a:t>48 hours </a:t>
            </a:r>
            <a:r>
              <a:rPr lang="en-US" sz="2000" dirty="0"/>
              <a:t>are at increased risk for </a:t>
            </a:r>
            <a:r>
              <a:rPr lang="en-US" sz="2000" dirty="0" err="1" smtClean="0"/>
              <a:t>cardioembolic</a:t>
            </a:r>
            <a:r>
              <a:rPr lang="en-US" sz="2000" dirty="0"/>
              <a:t> </a:t>
            </a:r>
            <a:r>
              <a:rPr lang="en-US" sz="2000" dirty="0" smtClean="0"/>
              <a:t>events.</a:t>
            </a:r>
          </a:p>
          <a:p>
            <a:r>
              <a:rPr lang="en-US" sz="2000" b="1" dirty="0" smtClean="0"/>
              <a:t>Electric </a:t>
            </a:r>
            <a:r>
              <a:rPr lang="en-US" sz="2000" b="1" dirty="0"/>
              <a:t>or </a:t>
            </a:r>
            <a:r>
              <a:rPr lang="en-US" sz="2000" b="1" dirty="0" smtClean="0"/>
              <a:t>pharmacologic </a:t>
            </a:r>
            <a:r>
              <a:rPr lang="en-US" sz="2000" b="1" dirty="0" err="1" smtClean="0"/>
              <a:t>cardioversion</a:t>
            </a:r>
            <a:r>
              <a:rPr lang="en-US" sz="2000" b="1" dirty="0" smtClean="0"/>
              <a:t> </a:t>
            </a:r>
            <a:r>
              <a:rPr lang="en-US" sz="2000" b="1" dirty="0"/>
              <a:t>(conversion to normal sinus rhythm) should </a:t>
            </a:r>
            <a:r>
              <a:rPr lang="en-US" sz="2000" b="1" i="1" dirty="0"/>
              <a:t>not </a:t>
            </a:r>
            <a:r>
              <a:rPr lang="en-US" sz="2000" b="1" i="1" dirty="0" smtClean="0"/>
              <a:t>be attempted </a:t>
            </a:r>
            <a:r>
              <a:rPr lang="en-US" sz="2000" b="1" dirty="0"/>
              <a:t>in these patients unless the patient is unstable</a:t>
            </a:r>
            <a:r>
              <a:rPr lang="en-US" sz="2000" dirty="0"/>
              <a:t>.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167459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An alternative </a:t>
            </a:r>
            <a:r>
              <a:rPr lang="en-US" sz="2000" dirty="0">
                <a:solidFill>
                  <a:prstClr val="black"/>
                </a:solidFill>
              </a:rPr>
              <a:t>strategy is to perform </a:t>
            </a:r>
            <a:r>
              <a:rPr lang="en-US" sz="2000" dirty="0" err="1" smtClean="0">
                <a:solidFill>
                  <a:prstClr val="black"/>
                </a:solidFill>
              </a:rPr>
              <a:t>cardioversion</a:t>
            </a:r>
            <a:r>
              <a:rPr lang="en-US" sz="2000" dirty="0" smtClean="0">
                <a:solidFill>
                  <a:prstClr val="black"/>
                </a:solidFill>
              </a:rPr>
              <a:t>(mech. 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n-US" sz="2000" dirty="0" smtClean="0">
                <a:solidFill>
                  <a:prstClr val="black"/>
                </a:solidFill>
              </a:rPr>
              <a:t>r chemical)following anticoagulation with </a:t>
            </a:r>
            <a:r>
              <a:rPr lang="en-US" sz="2000" dirty="0">
                <a:solidFill>
                  <a:prstClr val="black"/>
                </a:solidFill>
              </a:rPr>
              <a:t>heparin </a:t>
            </a:r>
            <a:r>
              <a:rPr lang="en-US" sz="2000" i="1" dirty="0">
                <a:solidFill>
                  <a:prstClr val="black"/>
                </a:solidFill>
              </a:rPr>
              <a:t>and </a:t>
            </a:r>
            <a:r>
              <a:rPr lang="en-US" sz="2000" dirty="0">
                <a:solidFill>
                  <a:prstClr val="black"/>
                </a:solidFill>
              </a:rPr>
              <a:t>performance of </a:t>
            </a:r>
            <a:r>
              <a:rPr lang="en-US" sz="2000" dirty="0" err="1" smtClean="0">
                <a:solidFill>
                  <a:prstClr val="black"/>
                </a:solidFill>
              </a:rPr>
              <a:t>transesophageal</a:t>
            </a:r>
            <a:r>
              <a:rPr lang="en-US" sz="2000" dirty="0" smtClean="0">
                <a:solidFill>
                  <a:prstClr val="black"/>
                </a:solidFill>
              </a:rPr>
              <a:t> echocardiography </a:t>
            </a:r>
            <a:r>
              <a:rPr lang="en-US" sz="2000" dirty="0">
                <a:solidFill>
                  <a:prstClr val="black"/>
                </a:solidFill>
              </a:rPr>
              <a:t>to ensure the absence of a left atrial </a:t>
            </a:r>
            <a:r>
              <a:rPr lang="en-US" sz="2000" dirty="0" smtClean="0">
                <a:solidFill>
                  <a:prstClr val="black"/>
                </a:solidFill>
              </a:rPr>
              <a:t>thrombus</a:t>
            </a:r>
          </a:p>
          <a:p>
            <a:endParaRPr lang="en-US" sz="2000" b="1" i="1" dirty="0">
              <a:solidFill>
                <a:prstClr val="black"/>
              </a:solidFill>
            </a:endParaRP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Rate Control(AF with HR&gt;120bpm)</a:t>
            </a:r>
            <a:endParaRPr lang="en-US" sz="2000" b="1" i="1" dirty="0">
              <a:solidFill>
                <a:schemeClr val="tx2"/>
              </a:solidFill>
            </a:endParaRPr>
          </a:p>
          <a:p>
            <a:r>
              <a:rPr lang="en-US" sz="2000" dirty="0"/>
              <a:t>Patients who are </a:t>
            </a:r>
            <a:r>
              <a:rPr lang="en-US" sz="2000" dirty="0" err="1"/>
              <a:t>hemodynamically</a:t>
            </a:r>
            <a:r>
              <a:rPr lang="en-US" sz="2000" dirty="0"/>
              <a:t> </a:t>
            </a:r>
            <a:r>
              <a:rPr lang="en-US" sz="2000" b="1" dirty="0"/>
              <a:t>unstable should receive</a:t>
            </a:r>
          </a:p>
          <a:p>
            <a:r>
              <a:rPr lang="en-US" sz="2000" b="1" dirty="0"/>
              <a:t>prompt electric </a:t>
            </a:r>
            <a:r>
              <a:rPr lang="en-US" sz="2000" b="1" dirty="0" err="1"/>
              <a:t>cardioversion</a:t>
            </a:r>
            <a:r>
              <a:rPr lang="en-US" sz="2000" b="1" dirty="0"/>
              <a:t>.</a:t>
            </a:r>
          </a:p>
          <a:p>
            <a:r>
              <a:rPr lang="en-US" sz="2000" dirty="0"/>
              <a:t>Stable patients require ventricular rate control.</a:t>
            </a:r>
          </a:p>
          <a:p>
            <a:r>
              <a:rPr lang="en-US" sz="2000" b="1" dirty="0"/>
              <a:t>IV B-blockers and calcium channel blockers such as </a:t>
            </a:r>
            <a:r>
              <a:rPr lang="en-US" sz="2000" b="1" dirty="0" err="1"/>
              <a:t>diltiazem</a:t>
            </a:r>
            <a:r>
              <a:rPr lang="en-US" sz="2000" b="1" dirty="0"/>
              <a:t> are the drugs of choice for acute rate control in most individuals with AF and rapid ventricular response</a:t>
            </a:r>
          </a:p>
          <a:p>
            <a:endParaRPr lang="en-US" sz="2000" b="1" dirty="0"/>
          </a:p>
          <a:p>
            <a:r>
              <a:rPr lang="en-US" sz="2000" b="1" dirty="0"/>
              <a:t>Digoxin and </a:t>
            </a:r>
            <a:r>
              <a:rPr lang="en-US" sz="2000" b="1" dirty="0" err="1"/>
              <a:t>amiodarone</a:t>
            </a:r>
            <a:r>
              <a:rPr lang="en-US" sz="2000" b="1" dirty="0"/>
              <a:t> </a:t>
            </a:r>
            <a:r>
              <a:rPr lang="en-US" sz="2000" dirty="0"/>
              <a:t>may be used for rate control in patients with congestive heart failure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27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298" y="-21678"/>
            <a:ext cx="91912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wide-complex irregular rhythm should be considered </a:t>
            </a:r>
            <a:r>
              <a:rPr lang="en-US" sz="2000" dirty="0" err="1" smtClean="0"/>
              <a:t>preexcited</a:t>
            </a:r>
            <a:r>
              <a:rPr lang="en-US" sz="2000" dirty="0"/>
              <a:t> </a:t>
            </a:r>
            <a:r>
              <a:rPr lang="en-US" sz="2000" dirty="0" smtClean="0"/>
              <a:t>AF</a:t>
            </a:r>
            <a:r>
              <a:rPr lang="en-US" sz="2000" b="1" dirty="0" smtClean="0"/>
              <a:t>(WPW with AF).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Avoid</a:t>
            </a:r>
            <a:r>
              <a:rPr lang="en-US" sz="2000" b="1" dirty="0"/>
              <a:t> </a:t>
            </a:r>
            <a:r>
              <a:rPr lang="en-US" sz="2000" b="1" dirty="0" smtClean="0"/>
              <a:t>AV </a:t>
            </a:r>
            <a:r>
              <a:rPr lang="en-US" sz="2000" b="1" dirty="0"/>
              <a:t>nodal blocking agents </a:t>
            </a:r>
            <a:r>
              <a:rPr lang="en-US" sz="2000" dirty="0"/>
              <a:t>such as adenosine, calcium </a:t>
            </a:r>
            <a:r>
              <a:rPr lang="en-US" sz="2000" dirty="0" smtClean="0"/>
              <a:t>channel blockers</a:t>
            </a:r>
            <a:r>
              <a:rPr lang="en-US" sz="2000" dirty="0"/>
              <a:t>, digoxin, and possibly </a:t>
            </a:r>
            <a:r>
              <a:rPr lang="en-US" sz="2000" dirty="0" smtClean="0"/>
              <a:t>B-blockers </a:t>
            </a:r>
            <a:r>
              <a:rPr lang="en-US" sz="2000" dirty="0"/>
              <a:t>in patients </a:t>
            </a:r>
            <a:r>
              <a:rPr lang="en-US" sz="2000" dirty="0" smtClean="0"/>
              <a:t>with pre-excitation AF </a:t>
            </a:r>
            <a:r>
              <a:rPr lang="en-US" sz="2000" dirty="0"/>
              <a:t>because these drugs may cause </a:t>
            </a:r>
            <a:r>
              <a:rPr lang="en-US" sz="2000" dirty="0" smtClean="0"/>
              <a:t>a paradoxical </a:t>
            </a:r>
            <a:r>
              <a:rPr lang="en-US" sz="2000" dirty="0"/>
              <a:t>increase in the ventricular </a:t>
            </a:r>
            <a:r>
              <a:rPr lang="en-US" sz="2000" dirty="0" smtClean="0"/>
              <a:t>response.</a:t>
            </a:r>
          </a:p>
          <a:p>
            <a:endParaRPr lang="en-US" sz="2000" dirty="0"/>
          </a:p>
          <a:p>
            <a:r>
              <a:rPr lang="en-US" sz="2000" b="1" dirty="0"/>
              <a:t>P</a:t>
            </a:r>
            <a:r>
              <a:rPr lang="en-US" sz="2000" b="1" dirty="0" smtClean="0"/>
              <a:t>atients </a:t>
            </a:r>
            <a:r>
              <a:rPr lang="en-US" sz="2000" b="1" dirty="0"/>
              <a:t>with pre-excited atrial fibrillation present with very</a:t>
            </a:r>
          </a:p>
          <a:p>
            <a:r>
              <a:rPr lang="en-US" sz="2000" b="1" dirty="0"/>
              <a:t>rapid heart rates and require emergent electric </a:t>
            </a:r>
            <a:r>
              <a:rPr lang="en-US" sz="2000" b="1" dirty="0" err="1"/>
              <a:t>cardioversion</a:t>
            </a:r>
            <a:r>
              <a:rPr lang="en-US" sz="2000" dirty="0"/>
              <a:t>.</a:t>
            </a:r>
          </a:p>
          <a:p>
            <a:r>
              <a:rPr lang="en-US" sz="2000" dirty="0"/>
              <a:t>When electric </a:t>
            </a:r>
            <a:r>
              <a:rPr lang="en-US" sz="2000" dirty="0" err="1"/>
              <a:t>cardioversion</a:t>
            </a:r>
            <a:r>
              <a:rPr lang="en-US" sz="2000" dirty="0"/>
              <a:t> is not feasible or effective, or </a:t>
            </a:r>
            <a:r>
              <a:rPr lang="en-US" sz="2000" dirty="0" smtClean="0"/>
              <a:t>AF </a:t>
            </a:r>
            <a:r>
              <a:rPr lang="en-US" sz="2000" dirty="0"/>
              <a:t>is recurrent, use of rhythm control agents </a:t>
            </a:r>
            <a:r>
              <a:rPr lang="en-US" sz="2000" dirty="0" smtClean="0"/>
              <a:t>may </a:t>
            </a:r>
            <a:r>
              <a:rPr lang="en-US" sz="2000" dirty="0"/>
              <a:t>be useful for both rate control and stabilization </a:t>
            </a:r>
            <a:r>
              <a:rPr lang="en-US" sz="2000" dirty="0" smtClean="0"/>
              <a:t>of the </a:t>
            </a:r>
            <a:r>
              <a:rPr lang="en-US" sz="2000" dirty="0"/>
              <a:t>rhythm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419875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Rhythm </a:t>
            </a:r>
            <a:r>
              <a:rPr lang="en-US" sz="2000" b="1" i="1" dirty="0" smtClean="0">
                <a:solidFill>
                  <a:schemeClr val="tx2"/>
                </a:solidFill>
              </a:rPr>
              <a:t>Control</a:t>
            </a:r>
            <a:endParaRPr lang="en-US" sz="2000" dirty="0"/>
          </a:p>
          <a:p>
            <a:r>
              <a:rPr lang="en-US" sz="2000" b="1" i="1" dirty="0">
                <a:solidFill>
                  <a:schemeClr val="tx2"/>
                </a:solidFill>
              </a:rPr>
              <a:t>Polymorphic (Irregular) VT</a:t>
            </a:r>
          </a:p>
          <a:p>
            <a:r>
              <a:rPr lang="en-US" sz="2000" dirty="0"/>
              <a:t>Polymorphic (irregular) VT requires </a:t>
            </a:r>
            <a:r>
              <a:rPr lang="en-US" sz="2000" b="1" dirty="0"/>
              <a:t>immediate </a:t>
            </a:r>
            <a:r>
              <a:rPr lang="en-US" sz="2000" b="1" dirty="0" smtClean="0"/>
              <a:t>defibrillation </a:t>
            </a:r>
            <a:r>
              <a:rPr lang="en-US" sz="2000" dirty="0" smtClean="0"/>
              <a:t>with </a:t>
            </a:r>
            <a:r>
              <a:rPr lang="en-US" sz="2000" dirty="0"/>
              <a:t>the same strategy used for VF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 smtClean="0"/>
              <a:t>-If </a:t>
            </a:r>
            <a:r>
              <a:rPr lang="en-US" sz="2000" b="1" dirty="0"/>
              <a:t>a long QT interval</a:t>
            </a:r>
            <a:r>
              <a:rPr lang="en-US" sz="2000" dirty="0"/>
              <a:t> is observed during sinus rhythm (</a:t>
            </a:r>
            <a:r>
              <a:rPr lang="en-US" sz="2000" dirty="0" err="1"/>
              <a:t>ie</a:t>
            </a:r>
            <a:r>
              <a:rPr lang="en-US" sz="2000" dirty="0"/>
              <a:t>, </a:t>
            </a:r>
            <a:r>
              <a:rPr lang="en-US" sz="2000" dirty="0" smtClean="0"/>
              <a:t>the VT </a:t>
            </a:r>
            <a:r>
              <a:rPr lang="en-US" sz="2000" dirty="0"/>
              <a:t>is </a:t>
            </a:r>
            <a:r>
              <a:rPr lang="en-US" sz="2000" dirty="0" err="1"/>
              <a:t>torsades</a:t>
            </a:r>
            <a:r>
              <a:rPr lang="en-US" sz="2000" dirty="0"/>
              <a:t> de pointes), the first step is to </a:t>
            </a:r>
            <a:r>
              <a:rPr lang="en-US" sz="2000" b="1" dirty="0"/>
              <a:t>stop </a:t>
            </a:r>
            <a:r>
              <a:rPr lang="en-US" sz="2000" b="1" dirty="0" smtClean="0"/>
              <a:t>medications </a:t>
            </a:r>
            <a:r>
              <a:rPr lang="en-US" sz="2000" dirty="0" smtClean="0"/>
              <a:t>known </a:t>
            </a:r>
            <a:r>
              <a:rPr lang="en-US" sz="2000" dirty="0"/>
              <a:t>to prolong the QT </a:t>
            </a:r>
            <a:r>
              <a:rPr lang="en-US" sz="2000" dirty="0" smtClean="0"/>
              <a:t>interval, correct </a:t>
            </a:r>
            <a:r>
              <a:rPr lang="en-US" sz="2000" b="1" dirty="0"/>
              <a:t>electrolyte </a:t>
            </a:r>
            <a:r>
              <a:rPr lang="en-US" sz="2000" b="1" dirty="0" smtClean="0"/>
              <a:t>imbalance </a:t>
            </a:r>
            <a:endParaRPr lang="en-US" sz="2000" dirty="0"/>
          </a:p>
          <a:p>
            <a:r>
              <a:rPr lang="en-US" sz="2000" b="1" dirty="0" smtClean="0"/>
              <a:t>Magnesium </a:t>
            </a:r>
            <a:r>
              <a:rPr lang="en-US" sz="2000" b="1" dirty="0"/>
              <a:t>is commonly used to treat </a:t>
            </a:r>
            <a:r>
              <a:rPr lang="en-US" sz="2000" b="1" dirty="0" err="1"/>
              <a:t>torsades</a:t>
            </a:r>
            <a:r>
              <a:rPr lang="en-US" sz="2000" b="1"/>
              <a:t> </a:t>
            </a:r>
            <a:r>
              <a:rPr lang="en-US" sz="2000" b="1" smtClean="0"/>
              <a:t>de pointes </a:t>
            </a:r>
            <a:r>
              <a:rPr lang="en-US" sz="2000" b="1" dirty="0"/>
              <a:t>VT (polymorphic VT associated with long QT interval</a:t>
            </a:r>
            <a:r>
              <a:rPr lang="en-US" sz="2000" b="1" dirty="0" smtClean="0"/>
              <a:t>)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-In </a:t>
            </a:r>
            <a:r>
              <a:rPr lang="en-US" sz="2000" b="1" dirty="0">
                <a:solidFill>
                  <a:prstClr val="black"/>
                </a:solidFill>
              </a:rPr>
              <a:t>the absence of a prolonged QT </a:t>
            </a:r>
            <a:r>
              <a:rPr lang="en-US" sz="2000" dirty="0">
                <a:solidFill>
                  <a:prstClr val="black"/>
                </a:solidFill>
              </a:rPr>
              <a:t>, the most </a:t>
            </a:r>
            <a:r>
              <a:rPr lang="en-US" sz="2000" dirty="0" smtClean="0">
                <a:solidFill>
                  <a:prstClr val="black"/>
                </a:solidFill>
              </a:rPr>
              <a:t>common cause </a:t>
            </a:r>
            <a:r>
              <a:rPr lang="en-US" sz="2000" dirty="0">
                <a:solidFill>
                  <a:prstClr val="black"/>
                </a:solidFill>
              </a:rPr>
              <a:t>of polymorphic VT is </a:t>
            </a:r>
            <a:r>
              <a:rPr lang="en-US" sz="2000" b="1" dirty="0">
                <a:solidFill>
                  <a:prstClr val="black"/>
                </a:solidFill>
              </a:rPr>
              <a:t>myocardial ischemia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In this situation IV </a:t>
            </a:r>
            <a:r>
              <a:rPr lang="en-US" sz="2000" b="1" dirty="0" err="1">
                <a:solidFill>
                  <a:prstClr val="black"/>
                </a:solidFill>
              </a:rPr>
              <a:t>amiodarone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may </a:t>
            </a:r>
            <a:r>
              <a:rPr lang="en-US" sz="2000" dirty="0">
                <a:solidFill>
                  <a:prstClr val="black"/>
                </a:solidFill>
              </a:rPr>
              <a:t>reduce the frequency of arrhythmia recurrence </a:t>
            </a:r>
            <a:endParaRPr lang="ar-IQ" sz="2000" dirty="0">
              <a:solidFill>
                <a:prstClr val="black"/>
              </a:solidFill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09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532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2"/>
                </a:solidFill>
              </a:rPr>
              <a:t>Bradycardia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Evaluation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dirty="0" err="1"/>
              <a:t>Bradycardia</a:t>
            </a:r>
            <a:r>
              <a:rPr lang="en-US" sz="2000" dirty="0"/>
              <a:t> is defined as a heart rate of </a:t>
            </a:r>
            <a:r>
              <a:rPr lang="en-US" sz="2000" dirty="0" smtClean="0"/>
              <a:t>&lt;60 beats/ min. </a:t>
            </a:r>
            <a:r>
              <a:rPr lang="en-US" sz="2000" dirty="0"/>
              <a:t>However, when </a:t>
            </a:r>
            <a:r>
              <a:rPr lang="en-US" sz="2000" dirty="0" err="1"/>
              <a:t>bradycardia</a:t>
            </a:r>
            <a:r>
              <a:rPr lang="en-US" sz="2000" dirty="0"/>
              <a:t> is the cause of </a:t>
            </a:r>
            <a:r>
              <a:rPr lang="en-US" sz="2000" dirty="0" err="1" smtClean="0"/>
              <a:t>symptoms,the</a:t>
            </a:r>
            <a:r>
              <a:rPr lang="en-US" sz="2000" dirty="0" smtClean="0"/>
              <a:t> </a:t>
            </a:r>
            <a:r>
              <a:rPr lang="en-US" sz="2000" dirty="0"/>
              <a:t>rate is generally </a:t>
            </a:r>
            <a:r>
              <a:rPr lang="en-US" sz="2000" dirty="0" smtClean="0"/>
              <a:t>&lt;50 </a:t>
            </a:r>
            <a:r>
              <a:rPr lang="en-US" sz="2000" dirty="0"/>
              <a:t>beats per minute, which is </a:t>
            </a:r>
            <a:r>
              <a:rPr lang="en-US" sz="2000" dirty="0" smtClean="0"/>
              <a:t>the working </a:t>
            </a:r>
            <a:r>
              <a:rPr lang="en-US" sz="2000" dirty="0"/>
              <a:t>definition of </a:t>
            </a:r>
            <a:r>
              <a:rPr lang="en-US" sz="2000" dirty="0" err="1"/>
              <a:t>bradycardia</a:t>
            </a:r>
            <a:r>
              <a:rPr lang="en-US" sz="2000" dirty="0"/>
              <a:t> used here.</a:t>
            </a:r>
          </a:p>
          <a:p>
            <a:r>
              <a:rPr lang="en-US" sz="2000" dirty="0" err="1"/>
              <a:t>Bradycardia</a:t>
            </a:r>
            <a:r>
              <a:rPr lang="en-US" sz="2000" dirty="0"/>
              <a:t> may be physiologically normal for some patients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Because </a:t>
            </a:r>
            <a:r>
              <a:rPr lang="en-US" sz="2000" b="1" dirty="0">
                <a:solidFill>
                  <a:schemeClr val="tx2"/>
                </a:solidFill>
              </a:rPr>
              <a:t>hypoxemia is a common cause of </a:t>
            </a:r>
            <a:r>
              <a:rPr lang="en-US" sz="2000" b="1" dirty="0" err="1" smtClean="0">
                <a:solidFill>
                  <a:schemeClr val="tx2"/>
                </a:solidFill>
              </a:rPr>
              <a:t>bradycardia</a:t>
            </a:r>
            <a:r>
              <a:rPr lang="en-US" sz="2000" dirty="0" err="1" smtClean="0"/>
              <a:t>,initial</a:t>
            </a:r>
            <a:r>
              <a:rPr lang="en-US" sz="2000" dirty="0" smtClean="0"/>
              <a:t> </a:t>
            </a:r>
            <a:r>
              <a:rPr lang="en-US" sz="2000" dirty="0"/>
              <a:t>evaluation of any patient with </a:t>
            </a:r>
            <a:r>
              <a:rPr lang="en-US" sz="2000" dirty="0" err="1"/>
              <a:t>bradycardia</a:t>
            </a:r>
            <a:r>
              <a:rPr lang="en-US" sz="2000" dirty="0"/>
              <a:t> should </a:t>
            </a:r>
            <a:r>
              <a:rPr lang="en-US" sz="2000" dirty="0" smtClean="0"/>
              <a:t>focus on </a:t>
            </a:r>
            <a:r>
              <a:rPr lang="en-US" sz="2000" b="1" dirty="0"/>
              <a:t>signs of increased work of </a:t>
            </a:r>
            <a:r>
              <a:rPr lang="en-US" sz="2000" b="1" dirty="0" smtClean="0"/>
              <a:t>breathing </a:t>
            </a:r>
            <a:r>
              <a:rPr lang="en-US" sz="2000" dirty="0" err="1" smtClean="0"/>
              <a:t>tachypnea,intercostal</a:t>
            </a:r>
            <a:r>
              <a:rPr lang="en-US" sz="2000" dirty="0" smtClean="0"/>
              <a:t> </a:t>
            </a:r>
            <a:r>
              <a:rPr lang="fr-FR" sz="2000" dirty="0" err="1" smtClean="0"/>
              <a:t>retractions</a:t>
            </a:r>
            <a:r>
              <a:rPr lang="fr-FR" sz="2000" dirty="0"/>
              <a:t>, </a:t>
            </a:r>
            <a:r>
              <a:rPr lang="fr-FR" sz="2000" dirty="0" err="1"/>
              <a:t>suprasternal</a:t>
            </a:r>
            <a:r>
              <a:rPr lang="fr-FR" sz="2000" dirty="0"/>
              <a:t> </a:t>
            </a:r>
            <a:r>
              <a:rPr lang="fr-FR" sz="2000" dirty="0" err="1"/>
              <a:t>retractions</a:t>
            </a:r>
            <a:r>
              <a:rPr lang="fr-FR" sz="2000" dirty="0"/>
              <a:t>)</a:t>
            </a:r>
            <a:r>
              <a:rPr lang="en-US" sz="2000" dirty="0"/>
              <a:t> and SPO2.</a:t>
            </a:r>
          </a:p>
          <a:p>
            <a:r>
              <a:rPr lang="en-US" sz="2000" dirty="0"/>
              <a:t>If oxygenation is inadequate or the patient shows signs of increased work </a:t>
            </a:r>
            <a:r>
              <a:rPr lang="en-US" sz="2000" dirty="0" smtClean="0"/>
              <a:t>of breathing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tx2"/>
                </a:solidFill>
              </a:rPr>
              <a:t>provide </a:t>
            </a:r>
            <a:r>
              <a:rPr lang="en-US" sz="2000" b="1" dirty="0" smtClean="0">
                <a:solidFill>
                  <a:schemeClr val="tx2"/>
                </a:solidFill>
              </a:rPr>
              <a:t>oxygen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40505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296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Attach </a:t>
            </a:r>
            <a:r>
              <a:rPr lang="en-US" sz="2000" dirty="0"/>
              <a:t>a </a:t>
            </a:r>
            <a:r>
              <a:rPr lang="en-US" sz="2000" b="1" dirty="0"/>
              <a:t>monitor</a:t>
            </a:r>
            <a:r>
              <a:rPr lang="en-US" sz="2000" dirty="0"/>
              <a:t> to the patient, evaluate BP, and establish </a:t>
            </a:r>
            <a:r>
              <a:rPr lang="en-US" sz="2000" dirty="0" smtClean="0"/>
              <a:t>IV access</a:t>
            </a:r>
            <a:r>
              <a:rPr lang="en-US" sz="2000" dirty="0"/>
              <a:t>.</a:t>
            </a:r>
          </a:p>
          <a:p>
            <a:r>
              <a:rPr lang="en-US" sz="2000" dirty="0"/>
              <a:t>If possible, obtain a 12-lead ECG to better define the </a:t>
            </a:r>
            <a:r>
              <a:rPr lang="en-US" sz="2000" dirty="0" smtClean="0"/>
              <a:t>rhythm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Remember </a:t>
            </a:r>
            <a:r>
              <a:rPr lang="en-US" sz="2000" b="1" dirty="0">
                <a:solidFill>
                  <a:schemeClr val="tx2"/>
                </a:solidFill>
              </a:rPr>
              <a:t>that signs and symptoms of </a:t>
            </a:r>
            <a:r>
              <a:rPr lang="en-US" sz="2000" b="1" dirty="0" err="1">
                <a:solidFill>
                  <a:schemeClr val="tx2"/>
                </a:solidFill>
              </a:rPr>
              <a:t>bradycardia</a:t>
            </a:r>
            <a:r>
              <a:rPr lang="en-US" sz="2000" b="1" dirty="0">
                <a:solidFill>
                  <a:schemeClr val="tx2"/>
                </a:solidFill>
              </a:rPr>
              <a:t> may </a:t>
            </a:r>
            <a:r>
              <a:rPr lang="en-US" sz="2000" b="1" dirty="0" smtClean="0">
                <a:solidFill>
                  <a:schemeClr val="tx2"/>
                </a:solidFill>
              </a:rPr>
              <a:t>be mild</a:t>
            </a:r>
            <a:r>
              <a:rPr lang="en-US" sz="2000" b="1" dirty="0">
                <a:solidFill>
                  <a:schemeClr val="tx2"/>
                </a:solidFill>
              </a:rPr>
              <a:t>; asymptomatic or minimally symptomatic patients </a:t>
            </a:r>
            <a:r>
              <a:rPr lang="en-US" sz="2000" b="1" dirty="0" smtClean="0">
                <a:solidFill>
                  <a:schemeClr val="tx2"/>
                </a:solidFill>
              </a:rPr>
              <a:t>do not </a:t>
            </a:r>
            <a:r>
              <a:rPr lang="en-US" sz="2000" b="1" dirty="0">
                <a:solidFill>
                  <a:schemeClr val="tx2"/>
                </a:solidFill>
              </a:rPr>
              <a:t>necessarily require treatment </a:t>
            </a:r>
            <a:r>
              <a:rPr lang="en-US" sz="2000" dirty="0"/>
              <a:t>unless there is suspicion that the rhythm is likely to progress to symptoms or become life-threatening 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/>
              <a:t>Mobitz</a:t>
            </a:r>
            <a:r>
              <a:rPr lang="en-US" sz="2000" dirty="0"/>
              <a:t> type II 2</a:t>
            </a:r>
            <a:r>
              <a:rPr lang="en-US" sz="2000" baseline="30000" dirty="0"/>
              <a:t>nd</a:t>
            </a:r>
            <a:r>
              <a:rPr lang="en-US" sz="2000" dirty="0"/>
              <a:t> AV block in the setting of </a:t>
            </a:r>
            <a:r>
              <a:rPr lang="en-US" sz="2000" dirty="0" err="1"/>
              <a:t>AMI,or</a:t>
            </a:r>
            <a:r>
              <a:rPr lang="en-US" sz="2000" dirty="0"/>
              <a:t> 3</a:t>
            </a:r>
            <a:r>
              <a:rPr lang="en-US" sz="2000" baseline="30000" dirty="0"/>
              <a:t>rd</a:t>
            </a:r>
            <a:r>
              <a:rPr lang="en-US" sz="2000" dirty="0"/>
              <a:t> AVB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tx2"/>
                </a:solidFill>
              </a:rPr>
              <a:t>If the </a:t>
            </a:r>
            <a:r>
              <a:rPr lang="en-US" sz="2000" b="1" dirty="0" err="1">
                <a:solidFill>
                  <a:schemeClr val="tx2"/>
                </a:solidFill>
              </a:rPr>
              <a:t>bradycardia</a:t>
            </a:r>
            <a:r>
              <a:rPr lang="en-US" sz="2000" b="1" dirty="0">
                <a:solidFill>
                  <a:schemeClr val="tx2"/>
                </a:solidFill>
              </a:rPr>
              <a:t> is suspected to be the cause of acute altered mental status, ischemic chest discomfort, acute heart failure, hypotension, or other signs of shock, the patient should receive immediate treatment.</a:t>
            </a:r>
            <a:endParaRPr lang="ar-IQ" sz="2000" b="1" dirty="0">
              <a:solidFill>
                <a:schemeClr val="tx2"/>
              </a:solidFill>
            </a:endParaRPr>
          </a:p>
          <a:p>
            <a:r>
              <a:rPr lang="en-US" sz="2000" dirty="0" smtClean="0"/>
              <a:t>.</a:t>
            </a:r>
            <a:endParaRPr lang="en-US" sz="2000" dirty="0"/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16311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Therapy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Atropine</a:t>
            </a:r>
            <a:r>
              <a:rPr lang="en-US" sz="2000" b="1" i="1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endParaRPr lang="en-US" sz="2000" b="1" i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1.First-line </a:t>
            </a:r>
            <a:r>
              <a:rPr lang="en-US" sz="2000" b="1" dirty="0">
                <a:solidFill>
                  <a:schemeClr val="tx2"/>
                </a:solidFill>
              </a:rPr>
              <a:t>drug for acute </a:t>
            </a:r>
            <a:r>
              <a:rPr lang="en-US" sz="2000" b="1" dirty="0" smtClean="0">
                <a:solidFill>
                  <a:schemeClr val="tx2"/>
                </a:solidFill>
              </a:rPr>
              <a:t>symptomatic </a:t>
            </a:r>
            <a:r>
              <a:rPr lang="en-US" sz="2000" b="1" dirty="0" err="1" smtClean="0">
                <a:solidFill>
                  <a:schemeClr val="tx2"/>
                </a:solidFill>
              </a:rPr>
              <a:t>bradycardia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</a:rPr>
              <a:t>Temporizing </a:t>
            </a:r>
            <a:r>
              <a:rPr lang="en-US" sz="2000" dirty="0" smtClean="0"/>
              <a:t>RX while </a:t>
            </a:r>
            <a:r>
              <a:rPr lang="en-US" sz="2000" dirty="0"/>
              <a:t>awaiting a </a:t>
            </a:r>
            <a:r>
              <a:rPr lang="en-US" sz="2000" dirty="0" smtClean="0"/>
              <a:t>TC or TV pacemaker </a:t>
            </a:r>
            <a:r>
              <a:rPr lang="en-US" sz="2000" dirty="0"/>
              <a:t>for  </a:t>
            </a:r>
            <a:r>
              <a:rPr lang="en-US" sz="2000" dirty="0" smtClean="0"/>
              <a:t>symptomatic sinus </a:t>
            </a:r>
            <a:r>
              <a:rPr lang="en-US" sz="2000" dirty="0" err="1"/>
              <a:t>bradycardia</a:t>
            </a:r>
            <a:r>
              <a:rPr lang="en-US" sz="2000" dirty="0"/>
              <a:t>, conduction block at the level of </a:t>
            </a:r>
            <a:r>
              <a:rPr lang="en-US" sz="2000" dirty="0" err="1" smtClean="0"/>
              <a:t>theAV</a:t>
            </a:r>
            <a:r>
              <a:rPr lang="en-US" sz="2000" dirty="0" smtClean="0"/>
              <a:t> </a:t>
            </a:r>
            <a:r>
              <a:rPr lang="en-US" sz="2000" dirty="0"/>
              <a:t>node, or sinus </a:t>
            </a:r>
            <a:r>
              <a:rPr lang="en-US" sz="2000" dirty="0" smtClean="0"/>
              <a:t>arrest.</a:t>
            </a:r>
            <a:endParaRPr lang="en-US" sz="2000" dirty="0"/>
          </a:p>
          <a:p>
            <a:r>
              <a:rPr lang="en-US" sz="2000" dirty="0"/>
              <a:t>The recommended atropine </a:t>
            </a:r>
            <a:r>
              <a:rPr lang="en-US" sz="2000" b="1" dirty="0">
                <a:solidFill>
                  <a:schemeClr val="tx2"/>
                </a:solidFill>
              </a:rPr>
              <a:t>dose for </a:t>
            </a:r>
            <a:r>
              <a:rPr lang="en-US" sz="2000" b="1" dirty="0" err="1">
                <a:solidFill>
                  <a:schemeClr val="tx2"/>
                </a:solidFill>
              </a:rPr>
              <a:t>bradycardia</a:t>
            </a:r>
            <a:r>
              <a:rPr lang="en-US" sz="2000" b="1" dirty="0">
                <a:solidFill>
                  <a:schemeClr val="tx2"/>
                </a:solidFill>
              </a:rPr>
              <a:t> is 0.5 </a:t>
            </a:r>
            <a:r>
              <a:rPr lang="en-US" sz="2000" b="1" dirty="0" smtClean="0">
                <a:solidFill>
                  <a:schemeClr val="tx2"/>
                </a:solidFill>
              </a:rPr>
              <a:t>mg IV </a:t>
            </a:r>
            <a:r>
              <a:rPr lang="en-US" sz="2000" b="1" dirty="0">
                <a:solidFill>
                  <a:schemeClr val="tx2"/>
                </a:solidFill>
              </a:rPr>
              <a:t>every 3 to 5 minutes to a maximum total dose of 3 mg.</a:t>
            </a:r>
          </a:p>
          <a:p>
            <a:r>
              <a:rPr lang="en-US" sz="2000" dirty="0" smtClean="0"/>
              <a:t>Atropine administration should </a:t>
            </a:r>
            <a:r>
              <a:rPr lang="en-US" sz="2000" dirty="0"/>
              <a:t>not delay </a:t>
            </a:r>
            <a:r>
              <a:rPr lang="en-US" sz="2000" dirty="0" smtClean="0"/>
              <a:t>external </a:t>
            </a:r>
            <a:r>
              <a:rPr lang="en-US" sz="2000" dirty="0" smtClean="0"/>
              <a:t>pacing for </a:t>
            </a:r>
            <a:r>
              <a:rPr lang="en-US" sz="2000" dirty="0"/>
              <a:t>patients with poor </a:t>
            </a:r>
            <a:r>
              <a:rPr lang="en-US" sz="2000" dirty="0" smtClean="0"/>
              <a:t>perfusion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atropine cautiously in the presence of acute </a:t>
            </a:r>
            <a:r>
              <a:rPr lang="en-US" sz="2000" dirty="0" smtClean="0"/>
              <a:t>coronary ischemia </a:t>
            </a:r>
            <a:r>
              <a:rPr lang="en-US" sz="2000" dirty="0" smtClean="0"/>
              <a:t>or MI; </a:t>
            </a:r>
            <a:r>
              <a:rPr lang="en-US" sz="2000" dirty="0"/>
              <a:t>increased heart rate may worsen ischemia </a:t>
            </a:r>
            <a:r>
              <a:rPr lang="en-US" sz="2000" dirty="0" smtClean="0"/>
              <a:t>or increase </a:t>
            </a:r>
            <a:r>
              <a:rPr lang="en-US" sz="2000" dirty="0"/>
              <a:t>infarction </a:t>
            </a:r>
            <a:r>
              <a:rPr lang="en-US" sz="2000" dirty="0" smtClean="0"/>
              <a:t>size.</a:t>
            </a:r>
          </a:p>
          <a:p>
            <a:r>
              <a:rPr lang="en-US" sz="2000" dirty="0" smtClean="0"/>
              <a:t>Atropine </a:t>
            </a:r>
            <a:r>
              <a:rPr lang="en-US" sz="2000" dirty="0"/>
              <a:t>will likely be ineffective </a:t>
            </a:r>
            <a:r>
              <a:rPr lang="en-US" sz="2000" dirty="0" smtClean="0"/>
              <a:t>in</a:t>
            </a:r>
            <a:r>
              <a:rPr lang="en-US" sz="2000" dirty="0"/>
              <a:t>patients who have undergone cardiac </a:t>
            </a:r>
            <a:r>
              <a:rPr lang="en-US" sz="2000" dirty="0" smtClean="0"/>
              <a:t>transplantation </a:t>
            </a:r>
            <a:r>
              <a:rPr lang="en-US" sz="2000" b="1" dirty="0" smtClean="0">
                <a:solidFill>
                  <a:schemeClr val="tx2"/>
                </a:solidFill>
              </a:rPr>
              <a:t>because the </a:t>
            </a:r>
            <a:r>
              <a:rPr lang="en-US" sz="2000" b="1" dirty="0">
                <a:solidFill>
                  <a:schemeClr val="tx2"/>
                </a:solidFill>
              </a:rPr>
              <a:t>transplanted heart lacks vagal innervation.</a:t>
            </a:r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5602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12"/>
            <a:ext cx="922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Avoid </a:t>
            </a:r>
            <a:r>
              <a:rPr lang="en-US" sz="2000" b="1" dirty="0"/>
              <a:t>relying on atropine in type II </a:t>
            </a:r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AVB </a:t>
            </a:r>
            <a:r>
              <a:rPr lang="en-US" sz="2000" b="1" dirty="0"/>
              <a:t>or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AV </a:t>
            </a:r>
            <a:r>
              <a:rPr lang="en-US" sz="2000" b="1" dirty="0"/>
              <a:t>block </a:t>
            </a:r>
            <a:r>
              <a:rPr lang="en-US" sz="2000" b="1" dirty="0" smtClean="0"/>
              <a:t>where </a:t>
            </a:r>
            <a:r>
              <a:rPr lang="en-US" sz="2000" b="1" dirty="0"/>
              <a:t>the location of block is </a:t>
            </a:r>
            <a:r>
              <a:rPr lang="en-US" sz="2000" b="1" dirty="0" err="1" smtClean="0"/>
              <a:t>infranodal</a:t>
            </a:r>
            <a:r>
              <a:rPr lang="en-US" sz="2000" b="1" dirty="0" smtClean="0"/>
              <a:t>(such </a:t>
            </a:r>
            <a:r>
              <a:rPr lang="en-US" sz="2000" b="1" dirty="0"/>
              <a:t>as in </a:t>
            </a:r>
            <a:r>
              <a:rPr lang="en-US" sz="2000" b="1" dirty="0" smtClean="0"/>
              <a:t>His bundle)</a:t>
            </a:r>
            <a:r>
              <a:rPr lang="en-US" sz="2000" dirty="0" smtClean="0"/>
              <a:t>.These </a:t>
            </a:r>
            <a:r>
              <a:rPr lang="en-US" sz="2000" dirty="0" err="1"/>
              <a:t>bradyarrhythmias</a:t>
            </a:r>
            <a:r>
              <a:rPr lang="en-US" sz="2000" dirty="0"/>
              <a:t> are </a:t>
            </a:r>
            <a:r>
              <a:rPr lang="en-US" sz="2000" b="1" dirty="0">
                <a:solidFill>
                  <a:schemeClr val="tx2"/>
                </a:solidFill>
              </a:rPr>
              <a:t>not</a:t>
            </a:r>
            <a:r>
              <a:rPr lang="en-US" sz="2000" dirty="0"/>
              <a:t> </a:t>
            </a:r>
            <a:r>
              <a:rPr lang="en-US" sz="2000" dirty="0" smtClean="0"/>
              <a:t>likely to respond to atropine and are </a:t>
            </a:r>
            <a:r>
              <a:rPr lang="en-US" sz="2000" dirty="0"/>
              <a:t>preferably treated with TCP or </a:t>
            </a:r>
            <a:r>
              <a:rPr lang="en-US" sz="2000" dirty="0" smtClean="0"/>
              <a:t>Alpha-adrenergic </a:t>
            </a:r>
            <a:r>
              <a:rPr lang="en-US" sz="2000" dirty="0"/>
              <a:t>support </a:t>
            </a:r>
            <a:r>
              <a:rPr lang="en-US" sz="2000" dirty="0" smtClean="0"/>
              <a:t>as temporizing </a:t>
            </a:r>
            <a:r>
              <a:rPr lang="en-US" sz="2000" dirty="0"/>
              <a:t>measures while the patient is prepared for </a:t>
            </a:r>
            <a:r>
              <a:rPr lang="en-US" sz="2000" dirty="0" smtClean="0"/>
              <a:t>TVP</a:t>
            </a: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Pacing</a:t>
            </a:r>
            <a:r>
              <a:rPr lang="en-US" sz="2000" b="1" i="1" dirty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sz="2000" dirty="0"/>
              <a:t>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1.</a:t>
            </a:r>
            <a:r>
              <a:rPr lang="en-US" sz="2000" dirty="0"/>
              <a:t>Initiate TCP in </a:t>
            </a:r>
            <a:r>
              <a:rPr lang="en-US" sz="2000" b="1" dirty="0">
                <a:solidFill>
                  <a:schemeClr val="tx2"/>
                </a:solidFill>
              </a:rPr>
              <a:t>unstable</a:t>
            </a:r>
            <a:r>
              <a:rPr lang="en-US" sz="2000" dirty="0"/>
              <a:t> patients who do not respond to </a:t>
            </a:r>
            <a:r>
              <a:rPr lang="en-US" sz="2000" dirty="0" smtClean="0"/>
              <a:t>atropine</a:t>
            </a:r>
            <a:endParaRPr lang="en-US" sz="2000" dirty="0"/>
          </a:p>
          <a:p>
            <a:r>
              <a:rPr lang="en-US" sz="2000" b="1" dirty="0">
                <a:solidFill>
                  <a:schemeClr val="tx2"/>
                </a:solidFill>
              </a:rPr>
              <a:t>2.</a:t>
            </a:r>
            <a:r>
              <a:rPr lang="en-US" sz="2000" dirty="0"/>
              <a:t>Immediate pacing might be considered in </a:t>
            </a:r>
            <a:r>
              <a:rPr lang="en-US" sz="2000" b="1" dirty="0">
                <a:solidFill>
                  <a:schemeClr val="tx2"/>
                </a:solidFill>
              </a:rPr>
              <a:t>unstable</a:t>
            </a:r>
            <a:r>
              <a:rPr lang="en-US" sz="2000" dirty="0"/>
              <a:t> </a:t>
            </a:r>
            <a:r>
              <a:rPr lang="en-US" sz="2000" dirty="0" smtClean="0"/>
              <a:t>patients with </a:t>
            </a:r>
            <a:r>
              <a:rPr lang="en-US" sz="2000" b="1" dirty="0">
                <a:solidFill>
                  <a:schemeClr val="tx2"/>
                </a:solidFill>
              </a:rPr>
              <a:t>high-degree AV block </a:t>
            </a:r>
            <a:r>
              <a:rPr lang="en-US" sz="2000" dirty="0"/>
              <a:t>when IV access is not available</a:t>
            </a:r>
          </a:p>
          <a:p>
            <a:r>
              <a:rPr lang="en-US" sz="2000" dirty="0"/>
              <a:t>TCP is a temporizing measure. </a:t>
            </a:r>
          </a:p>
          <a:p>
            <a:r>
              <a:rPr lang="en-US" sz="2000" dirty="0"/>
              <a:t>TCP is </a:t>
            </a:r>
            <a:r>
              <a:rPr lang="en-US" sz="2000" b="1" dirty="0"/>
              <a:t>painful</a:t>
            </a:r>
            <a:r>
              <a:rPr lang="en-US" sz="2000" dirty="0"/>
              <a:t> in conscious patients, and, </a:t>
            </a:r>
            <a:r>
              <a:rPr lang="en-US" sz="2000" b="1" dirty="0"/>
              <a:t>whether effective or not (achieving inconsistent capture), the patient should be prepared for </a:t>
            </a:r>
            <a:r>
              <a:rPr lang="en-US" sz="2000" b="1" dirty="0" err="1"/>
              <a:t>transvenous</a:t>
            </a:r>
            <a:r>
              <a:rPr lang="en-US" sz="2000" b="1" dirty="0"/>
              <a:t> pacing</a:t>
            </a:r>
            <a:endParaRPr lang="en-US" sz="2000" dirty="0"/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42015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Alternative </a:t>
            </a:r>
            <a:r>
              <a:rPr lang="en-US" sz="2000" b="1" i="1" dirty="0" smtClean="0">
                <a:solidFill>
                  <a:schemeClr val="tx2"/>
                </a:solidFill>
              </a:rPr>
              <a:t>Drugs</a:t>
            </a:r>
            <a:r>
              <a:rPr lang="en-US" sz="2000" b="1" i="1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sz="2000" i="1" dirty="0" smtClean="0"/>
              <a:t> </a:t>
            </a:r>
            <a:endParaRPr lang="en-US" sz="2000" i="1" dirty="0"/>
          </a:p>
          <a:p>
            <a:r>
              <a:rPr lang="en-US" sz="2000" b="1" dirty="0" smtClean="0">
                <a:solidFill>
                  <a:schemeClr val="tx2"/>
                </a:solidFill>
              </a:rPr>
              <a:t>1.Dopamine</a:t>
            </a:r>
            <a:r>
              <a:rPr lang="en-US" sz="2000" b="1" dirty="0">
                <a:solidFill>
                  <a:schemeClr val="tx2"/>
                </a:solidFill>
              </a:rPr>
              <a:t>, epinephrine, and isoproterenol </a:t>
            </a:r>
            <a:r>
              <a:rPr lang="en-US" sz="2000" b="1" dirty="0" smtClean="0">
                <a:solidFill>
                  <a:schemeClr val="tx2"/>
                </a:solidFill>
              </a:rPr>
              <a:t>are alternatives </a:t>
            </a:r>
            <a:r>
              <a:rPr lang="en-US" sz="2000" b="1" dirty="0">
                <a:solidFill>
                  <a:schemeClr val="tx2"/>
                </a:solidFill>
              </a:rPr>
              <a:t>when a </a:t>
            </a:r>
            <a:r>
              <a:rPr lang="en-US" sz="2000" b="1" dirty="0" err="1">
                <a:solidFill>
                  <a:schemeClr val="tx2"/>
                </a:solidFill>
              </a:rPr>
              <a:t>bradyarrhythmia</a:t>
            </a:r>
            <a:r>
              <a:rPr lang="en-US" sz="2000" b="1" dirty="0">
                <a:solidFill>
                  <a:schemeClr val="tx2"/>
                </a:solidFill>
              </a:rPr>
              <a:t> is </a:t>
            </a:r>
            <a:r>
              <a:rPr lang="en-US" sz="2000" b="1" dirty="0" smtClean="0">
                <a:solidFill>
                  <a:schemeClr val="tx2"/>
                </a:solidFill>
              </a:rPr>
              <a:t>unresponsive to atropine</a:t>
            </a:r>
            <a:r>
              <a:rPr lang="en-US" sz="2000" b="1" dirty="0">
                <a:solidFill>
                  <a:schemeClr val="tx2"/>
                </a:solidFill>
              </a:rPr>
              <a:t>, or as a </a:t>
            </a:r>
            <a:r>
              <a:rPr lang="en-US" sz="2000" b="1" dirty="0" smtClean="0">
                <a:solidFill>
                  <a:schemeClr val="tx2"/>
                </a:solidFill>
              </a:rPr>
              <a:t>temporizing measure </a:t>
            </a:r>
            <a:r>
              <a:rPr lang="en-US" sz="2000" b="1" dirty="0">
                <a:solidFill>
                  <a:schemeClr val="tx2"/>
                </a:solidFill>
              </a:rPr>
              <a:t>while awaiting the availability of a pacemaker</a:t>
            </a:r>
            <a:r>
              <a:rPr lang="en-US" sz="2000" dirty="0"/>
              <a:t>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2.May  </a:t>
            </a:r>
            <a:r>
              <a:rPr lang="en-US" sz="2000" b="1" dirty="0">
                <a:solidFill>
                  <a:schemeClr val="tx2"/>
                </a:solidFill>
              </a:rPr>
              <a:t>be appropriate </a:t>
            </a:r>
            <a:r>
              <a:rPr lang="en-US" sz="2000" b="1" dirty="0" smtClean="0">
                <a:solidFill>
                  <a:schemeClr val="tx2"/>
                </a:solidFill>
              </a:rPr>
              <a:t>in overdose </a:t>
            </a:r>
            <a:r>
              <a:rPr lang="en-US" sz="2000" b="1" dirty="0">
                <a:solidFill>
                  <a:schemeClr val="tx2"/>
                </a:solidFill>
              </a:rPr>
              <a:t>of a -blocker or calcium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channel blocker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i="1" dirty="0" err="1" smtClean="0">
                <a:solidFill>
                  <a:schemeClr val="tx2"/>
                </a:solidFill>
              </a:rPr>
              <a:t>Dopamine.</a:t>
            </a:r>
            <a:r>
              <a:rPr lang="en-US" sz="2000" dirty="0" err="1" smtClean="0"/>
              <a:t>infusion</a:t>
            </a:r>
            <a:r>
              <a:rPr lang="en-US" sz="2000" dirty="0" smtClean="0"/>
              <a:t> </a:t>
            </a:r>
            <a:r>
              <a:rPr lang="en-US" sz="2000" dirty="0"/>
              <a:t>may be </a:t>
            </a:r>
            <a:r>
              <a:rPr lang="en-US" sz="2000" dirty="0" smtClean="0"/>
              <a:t>used for  symptomatic </a:t>
            </a:r>
            <a:r>
              <a:rPr lang="en-US" sz="2000" dirty="0" err="1" smtClean="0"/>
              <a:t>bradycardia</a:t>
            </a:r>
            <a:r>
              <a:rPr lang="en-US" sz="2000" dirty="0"/>
              <a:t>, particularly </a:t>
            </a:r>
            <a:r>
              <a:rPr lang="en-US" sz="2000" dirty="0" smtClean="0"/>
              <a:t>if associated </a:t>
            </a:r>
            <a:r>
              <a:rPr lang="en-US" sz="2000" dirty="0"/>
              <a:t>with hypotension, in whom atropine may </a:t>
            </a:r>
            <a:r>
              <a:rPr lang="en-US" sz="2000" dirty="0" smtClean="0"/>
              <a:t>be inappropriate </a:t>
            </a:r>
            <a:r>
              <a:rPr lang="en-US" sz="2000" dirty="0"/>
              <a:t>or after atropine fails </a:t>
            </a:r>
            <a:r>
              <a:rPr lang="en-US" sz="2000" dirty="0" smtClean="0"/>
              <a:t>Begin</a:t>
            </a:r>
            <a:r>
              <a:rPr lang="en-US" sz="2000" dirty="0"/>
              <a:t> </a:t>
            </a:r>
            <a:r>
              <a:rPr lang="en-US" sz="2000" dirty="0" smtClean="0"/>
              <a:t>dopamine </a:t>
            </a:r>
            <a:r>
              <a:rPr lang="en-US" sz="2000" dirty="0"/>
              <a:t>infusion at </a:t>
            </a:r>
            <a:r>
              <a:rPr lang="en-US" sz="2000" b="1" dirty="0">
                <a:solidFill>
                  <a:schemeClr val="tx2"/>
                </a:solidFill>
              </a:rPr>
              <a:t>2 to 10 mcg/kg /</a:t>
            </a:r>
            <a:r>
              <a:rPr lang="en-US" sz="2000" b="1" dirty="0" smtClean="0">
                <a:solidFill>
                  <a:schemeClr val="tx2"/>
                </a:solidFill>
              </a:rPr>
              <a:t>min. </a:t>
            </a:r>
            <a:r>
              <a:rPr lang="en-US" sz="2000" dirty="0" smtClean="0"/>
              <a:t>and </a:t>
            </a:r>
            <a:r>
              <a:rPr lang="en-US" sz="2000" dirty="0"/>
              <a:t>titrate </a:t>
            </a:r>
            <a:r>
              <a:rPr lang="en-US" sz="2000" dirty="0" smtClean="0"/>
              <a:t>to response.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4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2387</Words>
  <Application>Microsoft Office PowerPoint</Application>
  <PresentationFormat>On-screen Show (16:9)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BLS,Cardiac Arrest,and Dysrrhythmia Management ACLS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musab</dc:creator>
  <cp:lastModifiedBy>DR.Ahmed Saker 2o1O</cp:lastModifiedBy>
  <cp:revision>33</cp:revision>
  <dcterms:created xsi:type="dcterms:W3CDTF">2006-08-16T00:00:00Z</dcterms:created>
  <dcterms:modified xsi:type="dcterms:W3CDTF">2015-09-14T00:29:24Z</dcterms:modified>
</cp:coreProperties>
</file>